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5808" r:id="rId2"/>
  </p:sldMasterIdLst>
  <p:notesMasterIdLst>
    <p:notesMasterId r:id="rId19"/>
  </p:notesMasterIdLst>
  <p:sldIdLst>
    <p:sldId id="672" r:id="rId3"/>
    <p:sldId id="886" r:id="rId4"/>
    <p:sldId id="721" r:id="rId5"/>
    <p:sldId id="909" r:id="rId6"/>
    <p:sldId id="919" r:id="rId7"/>
    <p:sldId id="921" r:id="rId8"/>
    <p:sldId id="922" r:id="rId9"/>
    <p:sldId id="923" r:id="rId10"/>
    <p:sldId id="924" r:id="rId11"/>
    <p:sldId id="911" r:id="rId12"/>
    <p:sldId id="916" r:id="rId13"/>
    <p:sldId id="912" r:id="rId14"/>
    <p:sldId id="926" r:id="rId15"/>
    <p:sldId id="918" r:id="rId16"/>
    <p:sldId id="801" r:id="rId17"/>
    <p:sldId id="927" r:id="rId18"/>
  </p:sldIdLst>
  <p:sldSz cx="12192000" cy="6858000"/>
  <p:notesSz cx="6797675" cy="9926638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CCFF33"/>
    <a:srgbClr val="5C0025"/>
    <a:srgbClr val="A40042"/>
    <a:srgbClr val="F117E1"/>
    <a:srgbClr val="FFC000"/>
    <a:srgbClr val="EBF1E9"/>
    <a:srgbClr val="FFCCFF"/>
    <a:srgbClr val="D9E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837" autoAdjust="0"/>
  </p:normalViewPr>
  <p:slideViewPr>
    <p:cSldViewPr snapToGrid="0">
      <p:cViewPr varScale="1">
        <p:scale>
          <a:sx n="44" d="100"/>
          <a:sy n="44" d="100"/>
        </p:scale>
        <p:origin x="77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0C1B14F1-622A-7B46-F9B1-AB88DAE6A8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3CC0CAD-83A3-3861-12DD-74363E5824C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C3F783-046E-49FA-8676-9DD954B0993F}" type="datetimeFigureOut">
              <a:rPr lang="it-IT"/>
              <a:pPr>
                <a:defRPr/>
              </a:pPr>
              <a:t>03/07/2024</a:t>
            </a:fld>
            <a:endParaRPr lang="it-IT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3E561E54-E8DF-C1F9-2350-79A796085A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61D63F16-4BFB-E603-0F33-C0F6007F57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Modifica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000925C-FDAD-9B91-FFB1-D3227930B4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1B7BE74-A6B9-8662-2FB3-9FD5B50072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30874BE-DF37-4A94-B354-363AF10CF35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>
            <a:extLst>
              <a:ext uri="{FF2B5EF4-FFF2-40B4-BE49-F238E27FC236}">
                <a16:creationId xmlns:a16="http://schemas.microsoft.com/office/drawing/2014/main" id="{DAD416C1-7A83-E341-EA53-16FE827D21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Segnaposto note 2">
            <a:extLst>
              <a:ext uri="{FF2B5EF4-FFF2-40B4-BE49-F238E27FC236}">
                <a16:creationId xmlns:a16="http://schemas.microsoft.com/office/drawing/2014/main" id="{F4D24C0E-5552-A77C-99D2-D2F31ACDFE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dirty="0"/>
          </a:p>
        </p:txBody>
      </p:sp>
      <p:sp>
        <p:nvSpPr>
          <p:cNvPr id="47108" name="Segnaposto numero diapositiva 3">
            <a:extLst>
              <a:ext uri="{FF2B5EF4-FFF2-40B4-BE49-F238E27FC236}">
                <a16:creationId xmlns:a16="http://schemas.microsoft.com/office/drawing/2014/main" id="{470456BC-40C9-1146-21F3-E803459E29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A8507F6E-CE9F-4169-8314-50999ABF3CBB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it/url?sa=i&amp;rct=j&amp;q=&amp;esrc=s&amp;source=images&amp;cd=&amp;cad=rja&amp;uact=8&amp;ved=0ahUKEwjWi8m5mJjNAhVFXBoKHYEEClYQjRwIBw&amp;url=http://www.scuolaitalianabarcellona.com/2012/06/&amp;bvm=bv.124088155,d.ZGg&amp;psig=AFQjCNEOP8yZ4CAu7CsOLQSspgf2jqlIRA&amp;ust=1465466935532430" TargetMode="External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it/url?sa=i&amp;rct=j&amp;q=&amp;esrc=s&amp;source=images&amp;cd=&amp;cad=rja&amp;uact=8&amp;ved=0ahUKEwjWi8m5mJjNAhVFXBoKHYEEClYQjRwIBw&amp;url=http://www.scuolaitalianabarcellona.com/2012/06/&amp;bvm=bv.124088155,d.ZGg&amp;psig=AFQjCNEOP8yZ4CAu7CsOLQSspgf2jqlIRA&amp;ust=1465466935532430" TargetMode="External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426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ADC431-8070-65E7-4308-C27FB3A63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92216D-2B11-A694-7DC2-DEB231817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030BDE-6793-08FE-C17E-57BD23E5D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4E885-C230-4C84-8DAA-A59429A4944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7287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3299C-C19E-18DE-D35B-C39B20A68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97116A8-83BD-5079-BBC4-A94961858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3F9B6A-690E-BBCA-DD2D-22C272832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FB77F-FCCC-4448-81CD-BA4D0CCD0AF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06607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>
            <a:extLst>
              <a:ext uri="{FF2B5EF4-FFF2-40B4-BE49-F238E27FC236}">
                <a16:creationId xmlns:a16="http://schemas.microsoft.com/office/drawing/2014/main" id="{427CB5D9-30EF-5190-FA17-7AA5013E092F}"/>
              </a:ext>
            </a:extLst>
          </p:cNvPr>
          <p:cNvSpPr txBox="1">
            <a:spLocks/>
          </p:cNvSpPr>
          <p:nvPr userDrawn="1"/>
        </p:nvSpPr>
        <p:spPr>
          <a:xfrm>
            <a:off x="8610600" y="6429375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0FCE45E7-E31A-4987-A9FD-BEE48C10B934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270B6067-825A-4BED-495C-C8C64BCAC1AF}"/>
              </a:ext>
            </a:extLst>
          </p:cNvPr>
          <p:cNvCxnSpPr/>
          <p:nvPr userDrawn="1"/>
        </p:nvCxnSpPr>
        <p:spPr>
          <a:xfrm>
            <a:off x="838200" y="890588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0F866B95-7AC3-662D-5392-6C7607CCACE4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D748A3F-365E-945E-191D-A3FC93655B5D}"/>
              </a:ext>
            </a:extLst>
          </p:cNvPr>
          <p:cNvSpPr/>
          <p:nvPr userDrawn="1"/>
        </p:nvSpPr>
        <p:spPr>
          <a:xfrm>
            <a:off x="330200" y="6465888"/>
            <a:ext cx="4308475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C8620E91-8DD7-4CFF-324F-539BB05AF0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" name="Segnaposto numero diapositiva 5">
            <a:extLst>
              <a:ext uri="{FF2B5EF4-FFF2-40B4-BE49-F238E27FC236}">
                <a16:creationId xmlns:a16="http://schemas.microsoft.com/office/drawing/2014/main" id="{CABFDF4D-9CEE-6A81-A136-D3151BB3D5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A6E02-B28D-40FF-A624-ABC07400C88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15" name="Segnaposto data 3">
            <a:extLst>
              <a:ext uri="{FF2B5EF4-FFF2-40B4-BE49-F238E27FC236}">
                <a16:creationId xmlns:a16="http://schemas.microsoft.com/office/drawing/2014/main" id="{A93484C9-9DDB-E008-2DD7-8736182665C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" name="Segnaposto piè di pagina 4">
            <a:extLst>
              <a:ext uri="{FF2B5EF4-FFF2-40B4-BE49-F238E27FC236}">
                <a16:creationId xmlns:a16="http://schemas.microsoft.com/office/drawing/2014/main" id="{74F9675C-3D40-2EAB-9362-EB617D7A5691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36E74BB7-CB35-5AAE-CCC2-D6343FA17F70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8" name="Gruppo 9">
              <a:extLst>
                <a:ext uri="{FF2B5EF4-FFF2-40B4-BE49-F238E27FC236}">
                  <a16:creationId xmlns:a16="http://schemas.microsoft.com/office/drawing/2014/main" id="{EBEA7064-E4E0-9979-81A3-0BAE0634376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20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133BD6DC-0112-609B-EC6E-48F8FF1E1B1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magine 10">
                <a:extLst>
                  <a:ext uri="{FF2B5EF4-FFF2-40B4-BE49-F238E27FC236}">
                    <a16:creationId xmlns:a16="http://schemas.microsoft.com/office/drawing/2014/main" id="{118778CF-3ADB-70E2-1B1E-FAE0AC0EFEA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Immagine 10">
                <a:extLst>
                  <a:ext uri="{FF2B5EF4-FFF2-40B4-BE49-F238E27FC236}">
                    <a16:creationId xmlns:a16="http://schemas.microsoft.com/office/drawing/2014/main" id="{B4BCDF69-6159-ED14-AE00-3A27FAD0402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86D47B00-9C5C-04F8-8ED7-32105018A4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7458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>
            <a:extLst>
              <a:ext uri="{FF2B5EF4-FFF2-40B4-BE49-F238E27FC236}">
                <a16:creationId xmlns:a16="http://schemas.microsoft.com/office/drawing/2014/main" id="{74D8DEB6-1483-4E76-7515-D1946971B50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AA304-7262-43B7-9C60-67BCAFF0F63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72950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56285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DA86753D-6D43-0E37-1927-6E71FE9E1DBE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E41920E-6A76-DD3E-4926-5DDC4D48982B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2" name="Date Placeholder 6">
            <a:extLst>
              <a:ext uri="{FF2B5EF4-FFF2-40B4-BE49-F238E27FC236}">
                <a16:creationId xmlns:a16="http://schemas.microsoft.com/office/drawing/2014/main" id="{B874C2EB-E8CE-3C42-B94D-19F4B08110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9B9E99F0-C8BA-644B-211B-E7E5956B0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9588" y="6499225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9E4EC-89D6-4420-BDA6-82475D444E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5" name="Segnaposto piè di pagina 4">
            <a:extLst>
              <a:ext uri="{FF2B5EF4-FFF2-40B4-BE49-F238E27FC236}">
                <a16:creationId xmlns:a16="http://schemas.microsoft.com/office/drawing/2014/main" id="{A38D7E18-9227-FE92-9C71-5D26CFA8D5A4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21FA4221-171A-6F6D-ACD7-B5A73D33C8DD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7" name="Gruppo 9">
              <a:extLst>
                <a:ext uri="{FF2B5EF4-FFF2-40B4-BE49-F238E27FC236}">
                  <a16:creationId xmlns:a16="http://schemas.microsoft.com/office/drawing/2014/main" id="{9CFCD3A6-06A9-7692-437A-93C7824C96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19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C7EB37F8-9060-53A6-158D-8600F1D680D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Immagine 10">
                <a:extLst>
                  <a:ext uri="{FF2B5EF4-FFF2-40B4-BE49-F238E27FC236}">
                    <a16:creationId xmlns:a16="http://schemas.microsoft.com/office/drawing/2014/main" id="{69F0433F-6B6D-C86C-B788-82C024CD7E1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magine 10">
                <a:extLst>
                  <a:ext uri="{FF2B5EF4-FFF2-40B4-BE49-F238E27FC236}">
                    <a16:creationId xmlns:a16="http://schemas.microsoft.com/office/drawing/2014/main" id="{8B0BE240-B1F5-A72C-1801-B33D5867C529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2DE2E472-921D-9588-E73C-44897DC4CB6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2255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53A43460-862B-E88A-D166-1C6C390CEFAE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6E2A8EA4-E844-4C8A-03B0-C990DA7235B7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2" name="Segnaposto data 2">
            <a:extLst>
              <a:ext uri="{FF2B5EF4-FFF2-40B4-BE49-F238E27FC236}">
                <a16:creationId xmlns:a16="http://schemas.microsoft.com/office/drawing/2014/main" id="{34624D03-C5A6-3285-CAB8-3A55F0845A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" name="Segnaposto numero diapositiva 4">
            <a:extLst>
              <a:ext uri="{FF2B5EF4-FFF2-40B4-BE49-F238E27FC236}">
                <a16:creationId xmlns:a16="http://schemas.microsoft.com/office/drawing/2014/main" id="{C20F9D24-CFAA-90E7-DC90-46990880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9588" y="6488113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42C36-2C33-42F9-9E1D-ECEC536B2BA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5" name="Segnaposto piè di pagina 4">
            <a:extLst>
              <a:ext uri="{FF2B5EF4-FFF2-40B4-BE49-F238E27FC236}">
                <a16:creationId xmlns:a16="http://schemas.microsoft.com/office/drawing/2014/main" id="{24586D3E-72E6-4F79-4E5E-37F9A3B3C2A2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30ECA229-5059-13A7-F3CF-0ACFF7F4AC36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7" name="Gruppo 9">
              <a:extLst>
                <a:ext uri="{FF2B5EF4-FFF2-40B4-BE49-F238E27FC236}">
                  <a16:creationId xmlns:a16="http://schemas.microsoft.com/office/drawing/2014/main" id="{1168E92D-40BC-362A-E82E-9A241C8E510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19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AB2219B2-ADE5-9386-D7C9-CABF1DBF7D2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Immagine 10">
                <a:extLst>
                  <a:ext uri="{FF2B5EF4-FFF2-40B4-BE49-F238E27FC236}">
                    <a16:creationId xmlns:a16="http://schemas.microsoft.com/office/drawing/2014/main" id="{8C2D8C2E-0D62-2AB4-99B2-1B8175BAD69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magine 10">
                <a:extLst>
                  <a:ext uri="{FF2B5EF4-FFF2-40B4-BE49-F238E27FC236}">
                    <a16:creationId xmlns:a16="http://schemas.microsoft.com/office/drawing/2014/main" id="{9A7769AE-0862-EF5C-2B1F-1C14130C5D29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715CC398-60AA-04A1-9922-76C3E754D6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3366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55ACC77F-EE9F-5303-24EC-3A0A73FD3B43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6EC711A-E679-1187-129B-B135700D8E13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85FD721-B7C0-1278-FC6F-9A3EFC2C32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6A0DD0F-0286-FA87-615D-3AA5224C4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9588" y="6499225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C2B56-B62D-4EB2-9B04-1AC55E054AC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5" name="Segnaposto piè di pagina 4">
            <a:extLst>
              <a:ext uri="{FF2B5EF4-FFF2-40B4-BE49-F238E27FC236}">
                <a16:creationId xmlns:a16="http://schemas.microsoft.com/office/drawing/2014/main" id="{2ED0801F-2FBD-CA3D-F7D9-68EF06DE4066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DD33EE7A-61C1-D7C0-52A3-750A3E058B65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7" name="Gruppo 9">
              <a:extLst>
                <a:ext uri="{FF2B5EF4-FFF2-40B4-BE49-F238E27FC236}">
                  <a16:creationId xmlns:a16="http://schemas.microsoft.com/office/drawing/2014/main" id="{EBC24CC4-1FB7-7864-541A-B37490ED064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19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0EFB1CCE-3895-7405-E58E-E02F874E7A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Immagine 10">
                <a:extLst>
                  <a:ext uri="{FF2B5EF4-FFF2-40B4-BE49-F238E27FC236}">
                    <a16:creationId xmlns:a16="http://schemas.microsoft.com/office/drawing/2014/main" id="{15AC5A96-7059-71E5-7C8B-769158244D9C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magine 10">
                <a:extLst>
                  <a:ext uri="{FF2B5EF4-FFF2-40B4-BE49-F238E27FC236}">
                    <a16:creationId xmlns:a16="http://schemas.microsoft.com/office/drawing/2014/main" id="{FC2699B3-F5C7-8DA6-D17C-22D40FE1519D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F362D621-64F7-C662-17E1-B72F30B272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4158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7C11884E-CFA8-6223-9FF9-5E855EBB954A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9AA324B-BA42-CCEC-BA35-D63CFE05EFBF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09BFB93-52AA-2BAF-4199-711AA23A01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6237583-084C-F39C-362E-F16E7BB3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9588" y="6488113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AFE72-3DC1-4CCD-891F-58FF6978730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4316DE01-D181-CCE1-6407-9EBED68A555F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880F849E-8697-FBC4-13F5-0C5DA7334072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5" name="Gruppo 9">
              <a:extLst>
                <a:ext uri="{FF2B5EF4-FFF2-40B4-BE49-F238E27FC236}">
                  <a16:creationId xmlns:a16="http://schemas.microsoft.com/office/drawing/2014/main" id="{A0239C7D-E90D-BDB8-0051-29E332996F6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17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1A76A14C-5B33-3839-EACA-EA09536FCAD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Immagine 10">
                <a:extLst>
                  <a:ext uri="{FF2B5EF4-FFF2-40B4-BE49-F238E27FC236}">
                    <a16:creationId xmlns:a16="http://schemas.microsoft.com/office/drawing/2014/main" id="{177C309B-FD48-E2CB-CBC5-D6A87864286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Immagine 10">
                <a:extLst>
                  <a:ext uri="{FF2B5EF4-FFF2-40B4-BE49-F238E27FC236}">
                    <a16:creationId xmlns:a16="http://schemas.microsoft.com/office/drawing/2014/main" id="{433EEF42-2FE5-EA68-C003-51EB98674EA0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3418BD88-52E0-61FB-7C91-2A82BD3E71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8956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40217C98-E07F-967A-AD4A-EBB6B56C40A2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B447AFA-0E5A-BAC8-3EA6-B9EDE117C90F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C7A2A9FB-2C89-DE3F-03C8-A5EAA0970C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5F2DA535-720C-8F31-048E-EA286AF05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9588" y="6475413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E1EE7-B3A3-4E8E-B51C-D86856B6BE0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F028E12C-0412-7249-A8C8-0EB308985907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B1606A6F-A7F1-273E-6407-918165A4074F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5" name="Gruppo 9">
              <a:extLst>
                <a:ext uri="{FF2B5EF4-FFF2-40B4-BE49-F238E27FC236}">
                  <a16:creationId xmlns:a16="http://schemas.microsoft.com/office/drawing/2014/main" id="{7957EA02-4A3C-90D0-4D1E-19A29C51C65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17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8ED1D121-9F03-42AA-42F9-6E6AF7E1F28A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Immagine 10">
                <a:extLst>
                  <a:ext uri="{FF2B5EF4-FFF2-40B4-BE49-F238E27FC236}">
                    <a16:creationId xmlns:a16="http://schemas.microsoft.com/office/drawing/2014/main" id="{D8E2EEC8-728B-5B19-3074-11BC03811887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Immagine 10">
                <a:extLst>
                  <a:ext uri="{FF2B5EF4-FFF2-40B4-BE49-F238E27FC236}">
                    <a16:creationId xmlns:a16="http://schemas.microsoft.com/office/drawing/2014/main" id="{F9DFDB7D-4C4A-BC92-9A3B-B2E2269BEDA2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3F7B8EF5-6979-0237-275F-4F57E9656E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5630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356916B9-3716-F062-6C8F-258D0E433CF5}"/>
              </a:ext>
            </a:extLst>
          </p:cNvPr>
          <p:cNvSpPr txBox="1">
            <a:spLocks/>
          </p:cNvSpPr>
          <p:nvPr userDrawn="1"/>
        </p:nvSpPr>
        <p:spPr>
          <a:xfrm>
            <a:off x="8610600" y="6429375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5809CFC1-A56E-4BF6-98F9-618614CFE529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636D520-2BAA-FC91-6CF7-70A215889800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D079258-5233-9B5D-5BE4-A9ACB4E442B8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48D18269-5F77-E44B-D2C4-4CC9A9AF4B47}"/>
              </a:ext>
            </a:extLst>
          </p:cNvPr>
          <p:cNvCxnSpPr/>
          <p:nvPr userDrawn="1"/>
        </p:nvCxnSpPr>
        <p:spPr>
          <a:xfrm>
            <a:off x="838200" y="890588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C4D1D3CD-4BDA-4E01-A9BC-E3AD90300485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46C792D6-1744-1D50-8A49-197C38486D8C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8" name="Gruppo 9">
              <a:extLst>
                <a:ext uri="{FF2B5EF4-FFF2-40B4-BE49-F238E27FC236}">
                  <a16:creationId xmlns:a16="http://schemas.microsoft.com/office/drawing/2014/main" id="{60F7FE88-CD74-566A-69A4-D330EC4DFB1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14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467ED9B2-34B2-A6FE-0D09-0C92B08066F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Immagine 10">
                <a:extLst>
                  <a:ext uri="{FF2B5EF4-FFF2-40B4-BE49-F238E27FC236}">
                    <a16:creationId xmlns:a16="http://schemas.microsoft.com/office/drawing/2014/main" id="{FCE5E295-8429-E58A-42B7-1C8D665FFF7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magine 10">
                <a:extLst>
                  <a:ext uri="{FF2B5EF4-FFF2-40B4-BE49-F238E27FC236}">
                    <a16:creationId xmlns:a16="http://schemas.microsoft.com/office/drawing/2014/main" id="{7F6594D4-FD30-0939-06B4-D9848E5F79B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5B3715FD-2564-F4EC-4AD6-A5506722BF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1756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9BACADD-5DBA-BD61-A767-E9A49259DAB0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7784B10-7BF8-5D04-83AA-E8490C6519DD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B2DB7651-0697-D28F-884E-DA0997A140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" name="Slide Number Placeholder 8">
            <a:extLst>
              <a:ext uri="{FF2B5EF4-FFF2-40B4-BE49-F238E27FC236}">
                <a16:creationId xmlns:a16="http://schemas.microsoft.com/office/drawing/2014/main" id="{61311CCF-EC8B-6131-7507-3F2CAEF2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9588" y="6488113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506C1-D3DF-4DDE-8E22-F036094F29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AF70FBD2-F6CA-CA1C-C552-DB5BAD050C61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435C9A36-6699-968F-4C3A-5548E0A665A3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5" name="Gruppo 9">
              <a:extLst>
                <a:ext uri="{FF2B5EF4-FFF2-40B4-BE49-F238E27FC236}">
                  <a16:creationId xmlns:a16="http://schemas.microsoft.com/office/drawing/2014/main" id="{604C052C-EED5-7C25-F705-1901618E968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17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09106171-35BA-92B2-80B4-1B25D9BC810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Immagine 10">
                <a:extLst>
                  <a:ext uri="{FF2B5EF4-FFF2-40B4-BE49-F238E27FC236}">
                    <a16:creationId xmlns:a16="http://schemas.microsoft.com/office/drawing/2014/main" id="{038DE889-B8CD-5208-992B-871129E931AA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Immagine 10">
                <a:extLst>
                  <a:ext uri="{FF2B5EF4-FFF2-40B4-BE49-F238E27FC236}">
                    <a16:creationId xmlns:a16="http://schemas.microsoft.com/office/drawing/2014/main" id="{B0444E44-2027-52C8-FBA4-0468AE15F7C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5FC3D0E7-EE06-F534-704B-09ACD2F36F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0287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0">
            <a:extLst>
              <a:ext uri="{FF2B5EF4-FFF2-40B4-BE49-F238E27FC236}">
                <a16:creationId xmlns:a16="http://schemas.microsoft.com/office/drawing/2014/main" id="{8EB66425-43A7-774C-3DEB-1E33A973E10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1044575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4" name="Line 11">
            <a:extLst>
              <a:ext uri="{FF2B5EF4-FFF2-40B4-BE49-F238E27FC236}">
                <a16:creationId xmlns:a16="http://schemas.microsoft.com/office/drawing/2014/main" id="{B35F6AE7-9689-ED01-A324-7C730C2C802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624205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2CF4045-7742-09FC-76E3-A21DEF19C907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6">
            <a:extLst>
              <a:ext uri="{FF2B5EF4-FFF2-40B4-BE49-F238E27FC236}">
                <a16:creationId xmlns:a16="http://schemas.microsoft.com/office/drawing/2014/main" id="{283BB861-26AB-4EA1-BF24-C773E8B096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20900" y="6537325"/>
            <a:ext cx="79105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it-IT" altLang="it-IT" sz="1200">
                <a:solidFill>
                  <a:srgbClr val="002060"/>
                </a:solidFill>
                <a:latin typeface="Monotype Corsiva" panose="03010101010201010101" pitchFamily="66" charset="0"/>
              </a:rPr>
              <a:t>Fondo Europeo per lo Sviluppo Rurale: l’Europa investe nelle zone rurali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B768DF4-6FB4-ABC7-9796-7CE08C8E8EF4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grpSp>
        <p:nvGrpSpPr>
          <p:cNvPr id="8" name="Gruppo 8">
            <a:extLst>
              <a:ext uri="{FF2B5EF4-FFF2-40B4-BE49-F238E27FC236}">
                <a16:creationId xmlns:a16="http://schemas.microsoft.com/office/drawing/2014/main" id="{CAF58D04-AD9F-D1DF-FF85-CE7AE044325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768850" y="5883275"/>
            <a:ext cx="2525713" cy="704850"/>
            <a:chOff x="4768373" y="5883484"/>
            <a:chExt cx="2525470" cy="703990"/>
          </a:xfrm>
        </p:grpSpPr>
        <p:pic>
          <p:nvPicPr>
            <p:cNvPr id="9" name="irc_mi" descr="http://www.scuolaitalianabarcellona.com/wp-content/uploads/2012/06/Repubblica.png">
              <a:hlinkClick r:id="rId2"/>
              <a:extLst>
                <a:ext uri="{FF2B5EF4-FFF2-40B4-BE49-F238E27FC236}">
                  <a16:creationId xmlns:a16="http://schemas.microsoft.com/office/drawing/2014/main" id="{1710450A-D352-4AAA-3A18-BD4567E8B14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0213" y="5883484"/>
              <a:ext cx="663431" cy="69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magine 10" descr="https://volontariatofis.files.wordpress.com/2010/05/logo_regione-abruzzo-e1275118785613.jpg">
              <a:extLst>
                <a:ext uri="{FF2B5EF4-FFF2-40B4-BE49-F238E27FC236}">
                  <a16:creationId xmlns:a16="http://schemas.microsoft.com/office/drawing/2014/main" id="{D0DD8571-CD57-75A7-DAA4-86F734216E4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184" y="5938223"/>
              <a:ext cx="434517" cy="59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magine 11" descr="C:\Users\gabriella.diminco\Desktop\Nuova cartella (2)\logopsr.jpg">
              <a:extLst>
                <a:ext uri="{FF2B5EF4-FFF2-40B4-BE49-F238E27FC236}">
                  <a16:creationId xmlns:a16="http://schemas.microsoft.com/office/drawing/2014/main" id="{7EE24EDA-80F3-326F-678A-612BA015DAB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4700" y="5969548"/>
              <a:ext cx="499143" cy="617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EU emblem &amp; graphic design - Politica regionale - Commissione europea">
              <a:extLst>
                <a:ext uri="{FF2B5EF4-FFF2-40B4-BE49-F238E27FC236}">
                  <a16:creationId xmlns:a16="http://schemas.microsoft.com/office/drawing/2014/main" id="{0321BFFC-E6DD-B125-3606-508E69BC2F7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8373" y="6021248"/>
              <a:ext cx="703281" cy="46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600"/>
            <a:ext cx="10972800" cy="419088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09600" y="620688"/>
            <a:ext cx="10972800" cy="442800"/>
          </a:xfrm>
        </p:spPr>
        <p:txBody>
          <a:bodyPr/>
          <a:lstStyle>
            <a:lvl1pPr marL="0" indent="0">
              <a:buNone/>
              <a:defRPr sz="2200">
                <a:latin typeface="+mj-lt"/>
              </a:defRPr>
            </a:lvl1pPr>
          </a:lstStyle>
          <a:p>
            <a:pPr lvl="0"/>
            <a:r>
              <a:rPr lang="en-US" dirty="0"/>
              <a:t>Click to edit Master</a:t>
            </a:r>
            <a:endParaRPr lang="en-IN" dirty="0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1BAFA9CA-D358-617B-A39D-B409E7B91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69588" y="6488113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EE5FD-ACA5-4CA6-84B8-F25EE3B71CF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525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1">
            <a:extLst>
              <a:ext uri="{FF2B5EF4-FFF2-40B4-BE49-F238E27FC236}">
                <a16:creationId xmlns:a16="http://schemas.microsoft.com/office/drawing/2014/main" id="{582F3589-1501-7A0B-95BC-17067381F05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9600" y="624205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>
              <a:solidFill>
                <a:srgbClr val="646464"/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8876C186-BC82-0E92-B81A-B6C943364F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2" b="783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AE2A7C8C-2258-7034-9FB2-28C542A6C571}"/>
              </a:ext>
            </a:extLst>
          </p:cNvPr>
          <p:cNvSpPr>
            <a:spLocks/>
          </p:cNvSpPr>
          <p:nvPr userDrawn="1"/>
        </p:nvSpPr>
        <p:spPr bwMode="gray">
          <a:xfrm>
            <a:off x="0" y="695325"/>
            <a:ext cx="11326813" cy="5657850"/>
          </a:xfrm>
          <a:custGeom>
            <a:avLst/>
            <a:gdLst>
              <a:gd name="T0" fmla="*/ 0 w 10000"/>
              <a:gd name="T1" fmla="*/ 0 h 10000"/>
              <a:gd name="T2" fmla="*/ 11327363 w 10000"/>
              <a:gd name="T3" fmla="*/ 0 h 10000"/>
              <a:gd name="T4" fmla="*/ 11327363 w 10000"/>
              <a:gd name="T5" fmla="*/ 4537117 h 10000"/>
              <a:gd name="T6" fmla="*/ 0 w 10000"/>
              <a:gd name="T7" fmla="*/ 5657959 h 10000"/>
              <a:gd name="T8" fmla="*/ 0 w 10000"/>
              <a:gd name="T9" fmla="*/ 0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9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563" y="1152330"/>
            <a:ext cx="10590245" cy="4190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354563" y="1795354"/>
            <a:ext cx="10590245" cy="442800"/>
          </a:xfrm>
        </p:spPr>
        <p:txBody>
          <a:bodyPr/>
          <a:lstStyle>
            <a:lvl1pPr marL="342900" indent="-342900">
              <a:buFont typeface="Tahoma" panose="020B0604030504040204" pitchFamily="34" charset="0"/>
              <a:buChar char="►"/>
              <a:defRPr sz="2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Click to edit Master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92887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>
            <a:extLst>
              <a:ext uri="{FF2B5EF4-FFF2-40B4-BE49-F238E27FC236}">
                <a16:creationId xmlns:a16="http://schemas.microsoft.com/office/drawing/2014/main" id="{30B41E58-433F-498A-CB21-820D82AEAC0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669588" y="6488113"/>
            <a:ext cx="758825" cy="330200"/>
          </a:xfrm>
          <a:prstGeom prst="foldedCorner">
            <a:avLst>
              <a:gd name="adj" fmla="val 20894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>
            <a:defPPr>
              <a:defRPr lang="it-IT"/>
            </a:defPPr>
            <a:lvl1pPr marL="0" algn="ctr" defTabSz="914400" rtl="0" eaLnBrk="1" latinLnBrk="0" hangingPunct="1">
              <a:lnSpc>
                <a:spcPct val="100000"/>
              </a:lnSpc>
              <a:defRPr sz="1600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DAC532F-F0E8-493F-A34D-3E49535A2A5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2B1EF518-2C65-BE61-23C5-AA2F584E6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3DC8DD53-BFB4-4419-2D18-E21AA69DD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98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60A1E86-1A75-00E3-A3BA-4525AB62A4F3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3" name="irc_mi" descr="http://www.scuolaitalianabarcellona.com/wp-content/uploads/2012/06/Repubblica.png">
            <a:hlinkClick r:id="rId2"/>
            <a:extLst>
              <a:ext uri="{FF2B5EF4-FFF2-40B4-BE49-F238E27FC236}">
                <a16:creationId xmlns:a16="http://schemas.microsoft.com/office/drawing/2014/main" id="{1ECA0449-90C5-AC5E-743E-09BEB349FF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38" y="5883275"/>
            <a:ext cx="663575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5" descr="https://volontariatofis.files.wordpress.com/2010/05/logo_regione-abruzzo-e1275118785613.jpg">
            <a:extLst>
              <a:ext uri="{FF2B5EF4-FFF2-40B4-BE49-F238E27FC236}">
                <a16:creationId xmlns:a16="http://schemas.microsoft.com/office/drawing/2014/main" id="{46236E83-A74E-CF4F-C52C-780F8976ED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5938838"/>
            <a:ext cx="43497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6" descr="C:\Users\gabriella.diminco\Desktop\Nuova cartella (2)\logopsr.jpg">
            <a:extLst>
              <a:ext uri="{FF2B5EF4-FFF2-40B4-BE49-F238E27FC236}">
                <a16:creationId xmlns:a16="http://schemas.microsoft.com/office/drawing/2014/main" id="{FB3DCB86-087B-2840-6AC9-D11E946ED6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0" y="5969000"/>
            <a:ext cx="500063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7">
            <a:extLst>
              <a:ext uri="{FF2B5EF4-FFF2-40B4-BE49-F238E27FC236}">
                <a16:creationId xmlns:a16="http://schemas.microsoft.com/office/drawing/2014/main" id="{77566843-2860-15EF-BF23-E684F37A90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20900" y="6537325"/>
            <a:ext cx="79105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it-IT" altLang="it-IT" sz="1200">
                <a:solidFill>
                  <a:srgbClr val="002060"/>
                </a:solidFill>
                <a:latin typeface="Monotype Corsiva" panose="03010101010201010101" pitchFamily="66" charset="0"/>
              </a:rPr>
              <a:t>Fondo Europeo Agricolo per lo Sviluppo Rurale: l’Europa investe nelle zone rurali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9312C70E-7F93-27DA-3CDB-0413E6D3FC61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8" name="Immagine 9">
            <a:extLst>
              <a:ext uri="{FF2B5EF4-FFF2-40B4-BE49-F238E27FC236}">
                <a16:creationId xmlns:a16="http://schemas.microsoft.com/office/drawing/2014/main" id="{46E2AEED-E669-77CD-8305-471E495642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/>
          <a:stretch>
            <a:fillRect/>
          </a:stretch>
        </p:blipFill>
        <p:spPr bwMode="auto">
          <a:xfrm>
            <a:off x="4735513" y="5900738"/>
            <a:ext cx="8350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D369B7-6E61-7653-12D9-5E4D875492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669588" y="6488113"/>
            <a:ext cx="758825" cy="330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B695B-47CB-4838-8896-F66697915DB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978427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14EF21-CEAC-D7CD-3F83-BF1AD6F308F7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4D43439-18CB-4DB3-9284-FDE780AA9952}" type="datetimeFigureOut">
              <a:rPr lang="it-IT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03/07/2024</a:t>
            </a:fld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6D7C0CD7-2F0C-E219-8EA8-B5070E6CCAA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0C3716E9-0135-41DC-9F85-A938203103F1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E38D752-A2A3-1D8C-A886-1E9D0029A51A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3E84182-21A2-8A23-3D39-78EDDE1FA57C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6D3F944F-2AA6-4BD2-0517-082A2638434E}"/>
              </a:ext>
            </a:extLst>
          </p:cNvPr>
          <p:cNvCxnSpPr/>
          <p:nvPr userDrawn="1"/>
        </p:nvCxnSpPr>
        <p:spPr>
          <a:xfrm>
            <a:off x="838200" y="890588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ED7A5815-D6A2-034A-3CBA-1878AA0FE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" name="Segnaposto numero diapositiva 5">
            <a:extLst>
              <a:ext uri="{FF2B5EF4-FFF2-40B4-BE49-F238E27FC236}">
                <a16:creationId xmlns:a16="http://schemas.microsoft.com/office/drawing/2014/main" id="{78C6F207-2C8B-F61C-96B7-E54AC8DF8F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15482-8726-4BFE-A141-B31BDECDF60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19" name="Segnaposto piè di pagina 4">
            <a:extLst>
              <a:ext uri="{FF2B5EF4-FFF2-40B4-BE49-F238E27FC236}">
                <a16:creationId xmlns:a16="http://schemas.microsoft.com/office/drawing/2014/main" id="{482B19F3-C35B-9ED6-9524-53C7CA33ACCD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AACD7FD5-4E70-5A33-95F7-1DF151CAACCB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21" name="Gruppo 9">
              <a:extLst>
                <a:ext uri="{FF2B5EF4-FFF2-40B4-BE49-F238E27FC236}">
                  <a16:creationId xmlns:a16="http://schemas.microsoft.com/office/drawing/2014/main" id="{4607C203-6276-BFE5-9079-E93636FD252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23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6A0EF49D-9904-DC11-86FB-5F31783FCE49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Immagine 10">
                <a:extLst>
                  <a:ext uri="{FF2B5EF4-FFF2-40B4-BE49-F238E27FC236}">
                    <a16:creationId xmlns:a16="http://schemas.microsoft.com/office/drawing/2014/main" id="{97574757-C618-A5E7-5DB2-3B790B289CA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Immagine 10">
                <a:extLst>
                  <a:ext uri="{FF2B5EF4-FFF2-40B4-BE49-F238E27FC236}">
                    <a16:creationId xmlns:a16="http://schemas.microsoft.com/office/drawing/2014/main" id="{11A2F7E4-7CDE-6FBD-8C37-D610F63ACD4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E996B116-53AC-3D95-BEAF-3F7F99539F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998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3">
            <a:extLst>
              <a:ext uri="{FF2B5EF4-FFF2-40B4-BE49-F238E27FC236}">
                <a16:creationId xmlns:a16="http://schemas.microsoft.com/office/drawing/2014/main" id="{813C008C-E163-E75D-023E-2A2726374A8D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4D43439-18CB-4DB3-9284-FDE780AA9952}" type="datetimeFigureOut">
              <a:rPr lang="it-IT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03/07/2024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4EAF78-8F89-9F6E-0F94-B03C214AFA0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2BA4914F-FFFF-4B82-9F1D-7BBABD8C76F3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5D12CF6-66B6-D0E4-F99F-B6BD8120ED22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D952D56-F4E9-CAAA-CE64-B940712CFB3F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7EB9FCB9-5B4A-F9F0-08EC-6ADE5E92184C}"/>
              </a:ext>
            </a:extLst>
          </p:cNvPr>
          <p:cNvCxnSpPr/>
          <p:nvPr userDrawn="1"/>
        </p:nvCxnSpPr>
        <p:spPr>
          <a:xfrm>
            <a:off x="838200" y="890588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7" name="Segnaposto data 4">
            <a:extLst>
              <a:ext uri="{FF2B5EF4-FFF2-40B4-BE49-F238E27FC236}">
                <a16:creationId xmlns:a16="http://schemas.microsoft.com/office/drawing/2014/main" id="{CA1ED670-FBF9-0321-6B5F-01BE3CD32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8" name="Segnaposto numero diapositiva 6">
            <a:extLst>
              <a:ext uri="{FF2B5EF4-FFF2-40B4-BE49-F238E27FC236}">
                <a16:creationId xmlns:a16="http://schemas.microsoft.com/office/drawing/2014/main" id="{89B46DF4-50B1-910B-8CA5-C157B987B9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F7C6C-85D8-4FDD-8A89-EF30C9F637A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19" name="Segnaposto piè di pagina 4">
            <a:extLst>
              <a:ext uri="{FF2B5EF4-FFF2-40B4-BE49-F238E27FC236}">
                <a16:creationId xmlns:a16="http://schemas.microsoft.com/office/drawing/2014/main" id="{626074D6-CCEC-22D7-1B69-96C232097086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832FC98B-914C-815F-D8C4-A8F52F7BD6EA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21" name="Gruppo 9">
              <a:extLst>
                <a:ext uri="{FF2B5EF4-FFF2-40B4-BE49-F238E27FC236}">
                  <a16:creationId xmlns:a16="http://schemas.microsoft.com/office/drawing/2014/main" id="{9E748B7F-EFC8-8B93-DAAB-D1DF7FD6FC7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23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E9AF6675-BA05-78C5-6C8C-F01EE7DFADA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Immagine 10">
                <a:extLst>
                  <a:ext uri="{FF2B5EF4-FFF2-40B4-BE49-F238E27FC236}">
                    <a16:creationId xmlns:a16="http://schemas.microsoft.com/office/drawing/2014/main" id="{3C0F3E2A-3456-E8CB-203F-42036998445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Immagine 10">
                <a:extLst>
                  <a:ext uri="{FF2B5EF4-FFF2-40B4-BE49-F238E27FC236}">
                    <a16:creationId xmlns:a16="http://schemas.microsoft.com/office/drawing/2014/main" id="{D5F1A120-407C-9A78-AC16-AC915EFD425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4379E8AB-0EAD-B202-DE59-99D6C84F43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5620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76F832E-C34F-260D-00ED-E67E227ED3BA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3AF97FC2-4D62-49D2-B914-B8C018A117E7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8" name="Segnaposto data 3">
            <a:extLst>
              <a:ext uri="{FF2B5EF4-FFF2-40B4-BE49-F238E27FC236}">
                <a16:creationId xmlns:a16="http://schemas.microsoft.com/office/drawing/2014/main" id="{4842BABB-7061-6E1D-DC80-2F62EB784B7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4D43439-18CB-4DB3-9284-FDE780AA9952}" type="datetimeFigureOut">
              <a:rPr lang="it-IT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03/07/2024</a:t>
            </a:fld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558DC073-D12D-1D23-17FA-78836C430B7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DFBFD37E-A120-4C44-8D8C-688BBFF5BD64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1776DBC-CACC-E001-2309-3A6A9B249A39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BEF8D10-AAD9-A267-BF56-9D929CBA7E3D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9" name="Segnaposto data 6">
            <a:extLst>
              <a:ext uri="{FF2B5EF4-FFF2-40B4-BE49-F238E27FC236}">
                <a16:creationId xmlns:a16="http://schemas.microsoft.com/office/drawing/2014/main" id="{EF28E19F-2F85-4252-65CB-CE2C0E543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" name="Segnaposto numero diapositiva 8">
            <a:extLst>
              <a:ext uri="{FF2B5EF4-FFF2-40B4-BE49-F238E27FC236}">
                <a16:creationId xmlns:a16="http://schemas.microsoft.com/office/drawing/2014/main" id="{F5951831-87D7-5A46-C6CA-E5EE3D4D44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4D120-3B53-4E50-8132-53918E01A11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21" name="Segnaposto piè di pagina 4">
            <a:extLst>
              <a:ext uri="{FF2B5EF4-FFF2-40B4-BE49-F238E27FC236}">
                <a16:creationId xmlns:a16="http://schemas.microsoft.com/office/drawing/2014/main" id="{E5F88449-76DF-5EA9-18B9-FB81C6530F58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7641830C-CD16-ADAE-50F0-CE5C8C2F6A73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23" name="Gruppo 9">
              <a:extLst>
                <a:ext uri="{FF2B5EF4-FFF2-40B4-BE49-F238E27FC236}">
                  <a16:creationId xmlns:a16="http://schemas.microsoft.com/office/drawing/2014/main" id="{A8F0A9D9-B4E7-AD1F-8249-E915AEDED23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25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44D45F79-F367-F78E-D3ED-78404978BC2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Immagine 10">
                <a:extLst>
                  <a:ext uri="{FF2B5EF4-FFF2-40B4-BE49-F238E27FC236}">
                    <a16:creationId xmlns:a16="http://schemas.microsoft.com/office/drawing/2014/main" id="{D4BF16F0-BED2-B171-7315-8FDA7969F81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Immagine 10">
                <a:extLst>
                  <a:ext uri="{FF2B5EF4-FFF2-40B4-BE49-F238E27FC236}">
                    <a16:creationId xmlns:a16="http://schemas.microsoft.com/office/drawing/2014/main" id="{A1B8C518-BDEF-0216-5027-6C95C57B7247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08C93D59-C192-67E7-FD73-272C5DD119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5999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6">
            <a:extLst>
              <a:ext uri="{FF2B5EF4-FFF2-40B4-BE49-F238E27FC236}">
                <a16:creationId xmlns:a16="http://schemas.microsoft.com/office/drawing/2014/main" id="{4B6EA8A9-402D-575F-BDEA-03D4B1519423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4048A81C-780D-4085-86B6-DBEEF5A853E0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FBAC8386-559A-FCBD-B7E1-9B90E2EB4966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DEB929F2-1E73-4F08-A071-8486A150E52E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96ADC18-240A-D275-1FB8-4D089958728E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2ECB16F-AF56-8C8A-37AE-0F1037F42994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D75188D9-F5F6-6AFC-3904-E1310DE6CC33}"/>
              </a:ext>
            </a:extLst>
          </p:cNvPr>
          <p:cNvCxnSpPr/>
          <p:nvPr userDrawn="1"/>
        </p:nvCxnSpPr>
        <p:spPr>
          <a:xfrm>
            <a:off x="838200" y="919163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15" name="Segnaposto numero diapositiva 4">
            <a:extLst>
              <a:ext uri="{FF2B5EF4-FFF2-40B4-BE49-F238E27FC236}">
                <a16:creationId xmlns:a16="http://schemas.microsoft.com/office/drawing/2014/main" id="{65232176-98CA-AFA5-156B-9A18D7AC9F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A6C90-A020-4D6E-9973-D999879DAA4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16" name="Segnaposto piè di pagina 4">
            <a:extLst>
              <a:ext uri="{FF2B5EF4-FFF2-40B4-BE49-F238E27FC236}">
                <a16:creationId xmlns:a16="http://schemas.microsoft.com/office/drawing/2014/main" id="{2FE7F3D6-289D-B50E-5D86-204E0048D27F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3DBC1454-D5C0-5B5E-622F-A2C7A8CFC65A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8" name="Gruppo 9">
              <a:extLst>
                <a:ext uri="{FF2B5EF4-FFF2-40B4-BE49-F238E27FC236}">
                  <a16:creationId xmlns:a16="http://schemas.microsoft.com/office/drawing/2014/main" id="{70BCF38B-9320-4AD5-FA79-DCCE31A563A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20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100EB67C-5422-293D-EAAC-DBD68704D1CC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magine 10">
                <a:extLst>
                  <a:ext uri="{FF2B5EF4-FFF2-40B4-BE49-F238E27FC236}">
                    <a16:creationId xmlns:a16="http://schemas.microsoft.com/office/drawing/2014/main" id="{F3B4F7F0-66AE-8944-5F7C-EF165EA71267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Immagine 10">
                <a:extLst>
                  <a:ext uri="{FF2B5EF4-FFF2-40B4-BE49-F238E27FC236}">
                    <a16:creationId xmlns:a16="http://schemas.microsoft.com/office/drawing/2014/main" id="{4C0761C1-545C-CF63-E560-F2CB3100D77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9BFF9524-D1C1-6F12-0D99-DCDFA3D213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5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6">
            <a:extLst>
              <a:ext uri="{FF2B5EF4-FFF2-40B4-BE49-F238E27FC236}">
                <a16:creationId xmlns:a16="http://schemas.microsoft.com/office/drawing/2014/main" id="{39D27198-366C-5BF4-F0BE-6066AA986541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E47C8402-7D1B-4125-95E8-B35FCA04BE39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3" name="Segnaposto numero diapositiva 5">
            <a:extLst>
              <a:ext uri="{FF2B5EF4-FFF2-40B4-BE49-F238E27FC236}">
                <a16:creationId xmlns:a16="http://schemas.microsoft.com/office/drawing/2014/main" id="{15169AC3-35FE-145E-64C3-EC7F9144CB55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defRPr/>
            </a:pPr>
            <a:fld id="{FE5A5549-9816-4C45-9316-E360CB1B0D88}" type="slidenum">
              <a:rPr lang="it-IT" altLang="it-IT" sz="1200" smtClean="0">
                <a:solidFill>
                  <a:srgbClr val="898989"/>
                </a:solidFill>
              </a:rPr>
              <a:pPr algn="r" eaLnBrk="1" hangingPunct="1">
                <a:defRPr/>
              </a:pPr>
              <a:t>‹N›</a:t>
            </a:fld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8202935-3D37-13AC-10AD-B5D1A4862381}"/>
              </a:ext>
            </a:extLst>
          </p:cNvPr>
          <p:cNvSpPr/>
          <p:nvPr userDrawn="1"/>
        </p:nvSpPr>
        <p:spPr>
          <a:xfrm>
            <a:off x="7424738" y="6443663"/>
            <a:ext cx="4306887" cy="460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B7E55571-289E-4A90-42A9-E6903AB2A7C1}"/>
              </a:ext>
            </a:extLst>
          </p:cNvPr>
          <p:cNvSpPr/>
          <p:nvPr userDrawn="1"/>
        </p:nvSpPr>
        <p:spPr>
          <a:xfrm>
            <a:off x="282575" y="6464300"/>
            <a:ext cx="4306888" cy="4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CFA8F6FC-40A0-BBC5-1E03-4AE32C964C00}"/>
              </a:ext>
            </a:extLst>
          </p:cNvPr>
          <p:cNvCxnSpPr/>
          <p:nvPr userDrawn="1"/>
        </p:nvCxnSpPr>
        <p:spPr>
          <a:xfrm>
            <a:off x="838200" y="904875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Segnaposto piè di pagina 2">
            <a:extLst>
              <a:ext uri="{FF2B5EF4-FFF2-40B4-BE49-F238E27FC236}">
                <a16:creationId xmlns:a16="http://schemas.microsoft.com/office/drawing/2014/main" id="{EE7F348A-BEA8-BB2D-BA31-CF3B7F72F5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" name="Segnaposto numero diapositiva 3">
            <a:extLst>
              <a:ext uri="{FF2B5EF4-FFF2-40B4-BE49-F238E27FC236}">
                <a16:creationId xmlns:a16="http://schemas.microsoft.com/office/drawing/2014/main" id="{25D0AE12-9DFA-8CAF-6F4F-D9DB134155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6C808-8875-47EF-BEB9-D8BD1660B65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16" name="Segnaposto piè di pagina 4">
            <a:extLst>
              <a:ext uri="{FF2B5EF4-FFF2-40B4-BE49-F238E27FC236}">
                <a16:creationId xmlns:a16="http://schemas.microsoft.com/office/drawing/2014/main" id="{B47D8B50-9C5F-C923-2677-C39CCEFE6161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BAC562B8-EDE6-F8E0-C365-79B8ECDC91AE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8" name="Gruppo 9">
              <a:extLst>
                <a:ext uri="{FF2B5EF4-FFF2-40B4-BE49-F238E27FC236}">
                  <a16:creationId xmlns:a16="http://schemas.microsoft.com/office/drawing/2014/main" id="{ED35A669-88D4-9A23-155D-F6B8687B5CE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20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E87086AC-B9B4-3270-85CB-714B4A11293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magine 10">
                <a:extLst>
                  <a:ext uri="{FF2B5EF4-FFF2-40B4-BE49-F238E27FC236}">
                    <a16:creationId xmlns:a16="http://schemas.microsoft.com/office/drawing/2014/main" id="{F7C8613F-FC77-FCFE-2A35-FC3C6CFD9E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Immagine 10">
                <a:extLst>
                  <a:ext uri="{FF2B5EF4-FFF2-40B4-BE49-F238E27FC236}">
                    <a16:creationId xmlns:a16="http://schemas.microsoft.com/office/drawing/2014/main" id="{D31F1A69-5CD0-D88D-A013-664E57508C2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C2D839A4-E354-CF8F-A7C3-2AEF88CB2D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88584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CB69C0E8-5232-34B8-89BD-ED023F7F10BB}"/>
              </a:ext>
            </a:extLst>
          </p:cNvPr>
          <p:cNvCxnSpPr/>
          <p:nvPr userDrawn="1"/>
        </p:nvCxnSpPr>
        <p:spPr>
          <a:xfrm>
            <a:off x="838200" y="935038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Segnaposto data 4">
            <a:extLst>
              <a:ext uri="{FF2B5EF4-FFF2-40B4-BE49-F238E27FC236}">
                <a16:creationId xmlns:a16="http://schemas.microsoft.com/office/drawing/2014/main" id="{F8F1B46E-BC41-1303-1885-87C41ECB6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" name="Segnaposto piè di pagina 5">
            <a:extLst>
              <a:ext uri="{FF2B5EF4-FFF2-40B4-BE49-F238E27FC236}">
                <a16:creationId xmlns:a16="http://schemas.microsoft.com/office/drawing/2014/main" id="{AE526E7E-A090-9490-E959-89744C113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" name="Segnaposto numero diapositiva 6">
            <a:extLst>
              <a:ext uri="{FF2B5EF4-FFF2-40B4-BE49-F238E27FC236}">
                <a16:creationId xmlns:a16="http://schemas.microsoft.com/office/drawing/2014/main" id="{FC19CFD0-2612-C0FA-2B83-059C88947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4722-D227-484A-A566-25D04108373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  <p:sp>
        <p:nvSpPr>
          <p:cNvPr id="16" name="Segnaposto piè di pagina 4">
            <a:extLst>
              <a:ext uri="{FF2B5EF4-FFF2-40B4-BE49-F238E27FC236}">
                <a16:creationId xmlns:a16="http://schemas.microsoft.com/office/drawing/2014/main" id="{13D13BDF-46D1-42EB-10DE-735471D3B958}"/>
              </a:ext>
            </a:extLst>
          </p:cNvPr>
          <p:cNvSpPr txBox="1">
            <a:spLocks/>
          </p:cNvSpPr>
          <p:nvPr userDrawn="1"/>
        </p:nvSpPr>
        <p:spPr>
          <a:xfrm>
            <a:off x="2781300" y="6437313"/>
            <a:ext cx="6629400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/>
              <a:t>Fondo Europeo Agricolo per lo Sviluppo Rurale: l’Europa investe nelle zone rurali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3585C37D-68C3-1826-7689-B89B33B45FDF}"/>
              </a:ext>
            </a:extLst>
          </p:cNvPr>
          <p:cNvGrpSpPr/>
          <p:nvPr userDrawn="1"/>
        </p:nvGrpSpPr>
        <p:grpSpPr>
          <a:xfrm>
            <a:off x="4804724" y="5768788"/>
            <a:ext cx="2555164" cy="792000"/>
            <a:chOff x="4872964" y="5741492"/>
            <a:chExt cx="2555164" cy="792000"/>
          </a:xfrm>
        </p:grpSpPr>
        <p:grpSp>
          <p:nvGrpSpPr>
            <p:cNvPr id="18" name="Gruppo 9">
              <a:extLst>
                <a:ext uri="{FF2B5EF4-FFF2-40B4-BE49-F238E27FC236}">
                  <a16:creationId xmlns:a16="http://schemas.microsoft.com/office/drawing/2014/main" id="{AC0BCAF7-1B6C-CB15-15A0-6591BE5ED8A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964" y="5793330"/>
              <a:ext cx="2555164" cy="635000"/>
              <a:chOff x="4768844" y="5837425"/>
              <a:chExt cx="2555145" cy="635491"/>
            </a:xfrm>
          </p:grpSpPr>
          <p:pic>
            <p:nvPicPr>
              <p:cNvPr id="20" name="Picture 2" descr="EU emblem &amp; graphic design - Politica regionale - Commissione europea">
                <a:extLst>
                  <a:ext uri="{FF2B5EF4-FFF2-40B4-BE49-F238E27FC236}">
                    <a16:creationId xmlns:a16="http://schemas.microsoft.com/office/drawing/2014/main" id="{92AFA893-58F6-6CAF-0D73-E43527FA026C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8844" y="5993894"/>
                <a:ext cx="703348" cy="468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Immagine 10">
                <a:extLst>
                  <a:ext uri="{FF2B5EF4-FFF2-40B4-BE49-F238E27FC236}">
                    <a16:creationId xmlns:a16="http://schemas.microsoft.com/office/drawing/2014/main" id="{2177E369-BD0A-7DA6-D43A-7169F46A68E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50084" y="5837425"/>
                <a:ext cx="673905" cy="635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Immagine 10">
                <a:extLst>
                  <a:ext uri="{FF2B5EF4-FFF2-40B4-BE49-F238E27FC236}">
                    <a16:creationId xmlns:a16="http://schemas.microsoft.com/office/drawing/2014/main" id="{2F7A77BE-CCCC-F360-D92D-2FEC4FC23A2D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/>
              <a:stretch>
                <a:fillRect/>
              </a:stretch>
            </p:blipFill>
            <p:spPr bwMode="auto">
              <a:xfrm>
                <a:off x="6150779" y="5952932"/>
                <a:ext cx="528381" cy="4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E94FAA37-C5E1-0B1F-975A-530F0BF186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5037" y="5741492"/>
              <a:ext cx="630443" cy="7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600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38CF66AE-4936-123E-7FB0-2017D0F9EC90}"/>
              </a:ext>
            </a:extLst>
          </p:cNvPr>
          <p:cNvCxnSpPr/>
          <p:nvPr userDrawn="1"/>
        </p:nvCxnSpPr>
        <p:spPr>
          <a:xfrm>
            <a:off x="838200" y="890588"/>
            <a:ext cx="95519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data 4">
            <a:extLst>
              <a:ext uri="{FF2B5EF4-FFF2-40B4-BE49-F238E27FC236}">
                <a16:creationId xmlns:a16="http://schemas.microsoft.com/office/drawing/2014/main" id="{0E328F8A-3FBD-1D16-2E9F-FD9A70801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piè di pagina 5">
            <a:extLst>
              <a:ext uri="{FF2B5EF4-FFF2-40B4-BE49-F238E27FC236}">
                <a16:creationId xmlns:a16="http://schemas.microsoft.com/office/drawing/2014/main" id="{9F62B7F5-FE12-514F-F872-B7386249A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6">
            <a:extLst>
              <a:ext uri="{FF2B5EF4-FFF2-40B4-BE49-F238E27FC236}">
                <a16:creationId xmlns:a16="http://schemas.microsoft.com/office/drawing/2014/main" id="{5940DF72-F7BD-9A3F-84BF-78F5D5431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6685F-0633-41CC-B202-9CA9C462393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4350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F51433BB-0E8B-6BCF-CA76-A8CE5F642E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19CCFC7D-0C7C-1974-9D1D-84F31380EF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Modifica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60F679-0799-18DF-A083-7F0E30EE8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24384B-623E-675A-CF62-6E0248221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B2B7C3-EB07-22B6-DC1F-0D4B634BC4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284C12-C01E-4608-8587-9BB8EB3D4BF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48" r:id="rId1"/>
    <p:sldLayoutId id="2147485849" r:id="rId2"/>
    <p:sldLayoutId id="2147485850" r:id="rId3"/>
    <p:sldLayoutId id="2147485851" r:id="rId4"/>
    <p:sldLayoutId id="2147485852" r:id="rId5"/>
    <p:sldLayoutId id="2147485853" r:id="rId6"/>
    <p:sldLayoutId id="2147485854" r:id="rId7"/>
    <p:sldLayoutId id="2147485855" r:id="rId8"/>
    <p:sldLayoutId id="2147485856" r:id="rId9"/>
    <p:sldLayoutId id="2147485845" r:id="rId10"/>
    <p:sldLayoutId id="2147485846" r:id="rId11"/>
    <p:sldLayoutId id="2147485857" r:id="rId12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91DB187-44D4-AC6F-F3E2-71C34C4BCF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2051" name="Segnaposto testo 3">
            <a:extLst>
              <a:ext uri="{FF2B5EF4-FFF2-40B4-BE49-F238E27FC236}">
                <a16:creationId xmlns:a16="http://schemas.microsoft.com/office/drawing/2014/main" id="{95F80961-DD37-0A95-F571-7F81710CA5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12875"/>
            <a:ext cx="10515600" cy="476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</p:txBody>
      </p:sp>
      <p:sp>
        <p:nvSpPr>
          <p:cNvPr id="2" name="AutoShape 6">
            <a:extLst>
              <a:ext uri="{FF2B5EF4-FFF2-40B4-BE49-F238E27FC236}">
                <a16:creationId xmlns:a16="http://schemas.microsoft.com/office/drawing/2014/main" id="{08BD8150-25D8-A5A5-D277-7D7A7698B7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9588" y="6392863"/>
            <a:ext cx="758825" cy="330200"/>
          </a:xfrm>
          <a:prstGeom prst="foldedCorner">
            <a:avLst>
              <a:gd name="adj" fmla="val 20894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defRPr sz="160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C22CAF25-6A5A-4FB1-B6A0-317DE13D1C1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47" r:id="rId1"/>
    <p:sldLayoutId id="2147485859" r:id="rId2"/>
    <p:sldLayoutId id="2147485861" r:id="rId3"/>
    <p:sldLayoutId id="2147485862" r:id="rId4"/>
    <p:sldLayoutId id="2147485863" r:id="rId5"/>
    <p:sldLayoutId id="2147485864" r:id="rId6"/>
    <p:sldLayoutId id="2147485865" r:id="rId7"/>
    <p:sldLayoutId id="2147485866" r:id="rId8"/>
    <p:sldLayoutId id="2147485867" r:id="rId9"/>
    <p:sldLayoutId id="2147485868" r:id="rId10"/>
    <p:sldLayoutId id="2147485869" r:id="rId11"/>
    <p:sldLayoutId id="214748587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lang="it-IT" sz="3600" b="1" i="1" kern="1200" dirty="0">
          <a:ln>
            <a:solidFill>
              <a:srgbClr val="0099CC"/>
            </a:solidFill>
          </a:ln>
          <a:solidFill>
            <a:srgbClr val="CCFF99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algn="ctr" rtl="0" fontAlgn="base">
        <a:spcBef>
          <a:spcPct val="0"/>
        </a:spcBef>
        <a:spcAft>
          <a:spcPct val="0"/>
        </a:spcAft>
        <a:defRPr sz="3600" b="1" i="1">
          <a:solidFill>
            <a:srgbClr val="CCFF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 i="1">
          <a:solidFill>
            <a:srgbClr val="CCFF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 i="1">
          <a:solidFill>
            <a:srgbClr val="CCFF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 i="1">
          <a:solidFill>
            <a:srgbClr val="CCFF99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66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66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66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66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lang="it-IT" sz="1600" b="1" i="1" kern="1200" dirty="0">
          <a:solidFill>
            <a:srgbClr val="009999"/>
          </a:solidFill>
          <a:latin typeface="+mn-lt"/>
          <a:ea typeface="+mn-ea"/>
          <a:cs typeface="+mn-cs"/>
        </a:defRPr>
      </a:lvl1pPr>
      <a:lvl2pPr marL="827088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cs typeface="+mn-cs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cs typeface="+mn-cs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ip/agriculture/sites/default/files/eip-agri_brochure_agricultural_knowledge_and_innovation_systems_ita.pdf" TargetMode="External"/><Relationship Id="rId2" Type="http://schemas.openxmlformats.org/officeDocument/2006/relationships/hyperlink" Target="https://www.reterurale.it/flex/cm/pages/ServeBLOB.php/L/IT/IDPagina/24823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innovarurale.it/it/akis-nella-pac/documenti/sintesi-dei-contributi-presentati-al-convegno-akis-il-sistema-della" TargetMode="External"/><Relationship Id="rId5" Type="http://schemas.openxmlformats.org/officeDocument/2006/relationships/hyperlink" Target="https://www.regione.abruzzo.it/agricoltura/pac-2023-2027/complemento-di-programmazione-abruzzo" TargetMode="External"/><Relationship Id="rId4" Type="http://schemas.openxmlformats.org/officeDocument/2006/relationships/hyperlink" Target="https://www.reterurale.it/PAC_2023_27/PianoStrategicoNazional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asellaDiTesto 1">
            <a:extLst>
              <a:ext uri="{FF2B5EF4-FFF2-40B4-BE49-F238E27FC236}">
                <a16:creationId xmlns:a16="http://schemas.microsoft.com/office/drawing/2014/main" id="{7C1E2496-CC76-6979-77F4-7DA8B8004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1345227"/>
            <a:ext cx="12176125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62388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62388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62388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623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623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623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623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623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623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Tavolo regionale AKIS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7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altLang="it-IT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</a:t>
            </a:r>
            <a:r>
              <a:rPr lang="it-IT" altLang="it-IT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 conoscenza e dell’innovazione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agricoltura</a:t>
            </a:r>
            <a:endParaRPr lang="it-IT" altLang="it-IT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ottotitolo 2">
            <a:extLst>
              <a:ext uri="{FF2B5EF4-FFF2-40B4-BE49-F238E27FC236}">
                <a16:creationId xmlns:a16="http://schemas.microsoft.com/office/drawing/2014/main" id="{5995D7DE-EF67-C551-B4E7-C5ED21D65A8D}"/>
              </a:ext>
            </a:extLst>
          </p:cNvPr>
          <p:cNvSpPr txBox="1">
            <a:spLocks/>
          </p:cNvSpPr>
          <p:nvPr/>
        </p:nvSpPr>
        <p:spPr bwMode="auto">
          <a:xfrm>
            <a:off x="6057" y="6064250"/>
            <a:ext cx="12192000" cy="795338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b="1" kern="1700" dirty="0">
                <a:solidFill>
                  <a:schemeClr val="tx1">
                    <a:lumMod val="65000"/>
                    <a:lumOff val="35000"/>
                  </a:schemeClr>
                </a:solidFill>
                <a:latin typeface="Lucida Handwriting" panose="03010101010101010101" pitchFamily="66" charset="0"/>
                <a:ea typeface="Montserrat" charset="0"/>
                <a:cs typeface="Arial" panose="020B0604020202020204" pitchFamily="34" charset="0"/>
              </a:rPr>
              <a:t>ELENA SICO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kern="1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Montserrat" charset="0"/>
                <a:cs typeface="Arial" panose="020B0604020202020204" pitchFamily="34" charset="0"/>
              </a:rPr>
              <a:t>Direttrice del Dipartimento Agricoltura Regione Abruzzo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sz="1400" kern="17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Montserrat" charset="0"/>
                <a:cs typeface="Arial" panose="020B0604020202020204" pitchFamily="34" charset="0"/>
              </a:rPr>
              <a:t>Autorità di Gestione PSR 2014-2022 e CSR Abruzzo 2023-2027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98619EA-15B6-E72F-6BB0-0B6204272A37}"/>
              </a:ext>
            </a:extLst>
          </p:cNvPr>
          <p:cNvSpPr txBox="1"/>
          <p:nvPr/>
        </p:nvSpPr>
        <p:spPr>
          <a:xfrm>
            <a:off x="-3" y="5255432"/>
            <a:ext cx="12176125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Dipartimento Agricoltura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Catullo, 17 Pescara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luglio 2024 – Orario 09.30-11:30</a:t>
            </a: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43EDD3A-E828-4577-D9A5-E64CF1730DB5}"/>
              </a:ext>
            </a:extLst>
          </p:cNvPr>
          <p:cNvGrpSpPr/>
          <p:nvPr/>
        </p:nvGrpSpPr>
        <p:grpSpPr>
          <a:xfrm>
            <a:off x="4190189" y="211609"/>
            <a:ext cx="3811621" cy="1080000"/>
            <a:chOff x="3897534" y="195413"/>
            <a:chExt cx="3811621" cy="1080000"/>
          </a:xfrm>
        </p:grpSpPr>
        <p:pic>
          <p:nvPicPr>
            <p:cNvPr id="27661" name="Picture 2" descr="EU emblem &amp; graphic design - Politica regionale - Commissione europea">
              <a:extLst>
                <a:ext uri="{FF2B5EF4-FFF2-40B4-BE49-F238E27FC236}">
                  <a16:creationId xmlns:a16="http://schemas.microsoft.com/office/drawing/2014/main" id="{A20BD8DD-9F89-3012-9323-809FBF55BD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7534" y="464698"/>
              <a:ext cx="1121458" cy="645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1" name="Immagine 10">
              <a:extLst>
                <a:ext uri="{FF2B5EF4-FFF2-40B4-BE49-F238E27FC236}">
                  <a16:creationId xmlns:a16="http://schemas.microsoft.com/office/drawing/2014/main" id="{9DB81D8B-5BCE-A0AB-67CC-BFCABDE5A2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4430" y="234950"/>
              <a:ext cx="974725" cy="919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7" name="Immagine 10">
              <a:extLst>
                <a:ext uri="{FF2B5EF4-FFF2-40B4-BE49-F238E27FC236}">
                  <a16:creationId xmlns:a16="http://schemas.microsoft.com/office/drawing/2014/main" id="{22155600-1953-B30A-46C4-657A360EEB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0"/>
            <a:stretch>
              <a:fillRect/>
            </a:stretch>
          </p:blipFill>
          <p:spPr bwMode="auto">
            <a:xfrm>
              <a:off x="5875593" y="361951"/>
              <a:ext cx="858837" cy="7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9AAFFA37-900B-CF1F-6896-D72FD1F36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94" y="195413"/>
              <a:ext cx="859696" cy="1080000"/>
            </a:xfrm>
            <a:prstGeom prst="rect">
              <a:avLst/>
            </a:prstGeom>
          </p:spPr>
        </p:pic>
      </p:grpSp>
      <p:pic>
        <p:nvPicPr>
          <p:cNvPr id="7" name="Immagin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7335" y="3545829"/>
            <a:ext cx="2321447" cy="176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CEB174D-4216-71C9-8F02-24E9D7349C2C}"/>
              </a:ext>
            </a:extLst>
          </p:cNvPr>
          <p:cNvSpPr txBox="1"/>
          <p:nvPr/>
        </p:nvSpPr>
        <p:spPr>
          <a:xfrm>
            <a:off x="554182" y="936545"/>
            <a:ext cx="11145435" cy="57938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azioni dell’AKIS devono essere definite sulla base delle esigenze specifiche del settore agroalimentare regionale e dei territori rurali. Tuttavia </a:t>
            </a:r>
            <a:r>
              <a:rPr lang="it-IT" sz="19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saranno 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garantite azioni orientate al rafforzamento delle conoscenze e </a:t>
            </a:r>
            <a:r>
              <a:rPr lang="it-IT" sz="19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alla diffusione 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delle innovazioni sugli ambiti indicati di </a:t>
            </a:r>
            <a:r>
              <a:rPr lang="it-IT" sz="19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seguito:</a:t>
            </a:r>
            <a:endParaRPr lang="it-IT" sz="19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950" b="1" dirty="0" smtClean="0">
                <a:solidFill>
                  <a:srgbClr val="A4004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Architettura verde, impegni agro - climatico-ambientali, sequestro del carbonio. 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sostegno alla transizione verso la sostenibilità ambientale è una priorità generale della PAC, pertanto gli interventi AKIS la considereranno </a:t>
            </a:r>
            <a:r>
              <a:rPr lang="it-IT" sz="19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oggetto imprescindibile 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delle azioni promosse come indicato negli Interventi previsti </a:t>
            </a:r>
            <a:r>
              <a:rPr lang="it-IT" sz="19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(SRH01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SRH02, SRH03, SRH04, SRG01, SRG09);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950" b="1" dirty="0" smtClean="0">
                <a:solidFill>
                  <a:srgbClr val="A4004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Contrasto </a:t>
            </a:r>
            <a:r>
              <a:rPr lang="it-IT" sz="1950" b="1" dirty="0">
                <a:solidFill>
                  <a:srgbClr val="A4004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alle fitopatie e alle malattie zootecniche</a:t>
            </a:r>
            <a:r>
              <a:rPr lang="it-IT" sz="1950" dirty="0">
                <a:solidFill>
                  <a:srgbClr val="A4004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Saranno realizzate azioni specifiche di informazione, formazione e consulenza indirizzate agli imprenditori agricoli e agli attori dell’AKIS, finalizzate alla diffusione della conoscenza, e l’introduzione di innovazioni in tema di contrasto alle fitopatie, alle malattie degli allevamenti e alle epizoozie, con particolare riferimento a quelle di recente introduzione, di  malattie da quarantena delle specie vegetali, di </a:t>
            </a:r>
            <a:r>
              <a:rPr lang="it-IT" sz="195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biosicurezza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 di benessere </a:t>
            </a:r>
            <a:r>
              <a:rPr lang="it-IT" sz="19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animale;</a:t>
            </a:r>
            <a:endParaRPr lang="it-IT" sz="19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1950" b="1" dirty="0">
                <a:solidFill>
                  <a:srgbClr val="A4004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Benessere animale</a:t>
            </a:r>
            <a:r>
              <a:rPr lang="it-IT" sz="1950" dirty="0">
                <a:solidFill>
                  <a:srgbClr val="A4004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it-IT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tema del Benessere animale è una leva molto potente per migliorare la sostenibilità sociale, ambientale ed economica e pertanto saranno realizzate azioni specifiche di informazione, formazione e consulenza indirizzate agli imprenditori agricoli e agli attori dell’AKIS, finalizzate alla diffusione della conoscenza, e l’introduzione di innovazioni in tema di ammodernamento dell’azienda, perseguimento della competitività, integrazione di filiera all’innovazione, orientamento al mercato</a:t>
            </a:r>
            <a:r>
              <a:rPr lang="it-IT" sz="19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it-IT" sz="195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EAD19E2-9937-5388-024E-41018B7078B6}"/>
              </a:ext>
            </a:extLst>
          </p:cNvPr>
          <p:cNvSpPr txBox="1"/>
          <p:nvPr/>
        </p:nvSpPr>
        <p:spPr>
          <a:xfrm>
            <a:off x="764221" y="281558"/>
            <a:ext cx="10935396" cy="580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contenuti dell’azione dell’AKIS</a:t>
            </a:r>
          </a:p>
        </p:txBody>
      </p:sp>
    </p:spTree>
    <p:extLst>
      <p:ext uri="{BB962C8B-B14F-4D97-AF65-F5344CB8AC3E}">
        <p14:creationId xmlns:p14="http://schemas.microsoft.com/office/powerpoint/2010/main" val="4564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82401" y="267084"/>
            <a:ext cx="10935396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 smtClean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Coordinamento dell’AKIS con altri fondi</a:t>
            </a:r>
            <a:endParaRPr lang="it-IT" sz="3200" b="1" kern="0" dirty="0">
              <a:solidFill>
                <a:srgbClr val="2F549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A0FD564B-8C56-CD16-9E61-7CE477212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328" y="956285"/>
            <a:ext cx="11125344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altLang="it-IT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5">
            <a:extLst>
              <a:ext uri="{FF2B5EF4-FFF2-40B4-BE49-F238E27FC236}">
                <a16:creationId xmlns:a16="http://schemas.microsoft.com/office/drawing/2014/main" id="{B4F4F5CF-9778-F129-1C44-EAB9F4527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372" y="1042507"/>
            <a:ext cx="11291454" cy="5130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Gli interventi AKIS del CSR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dovranno essere coordinati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con le azioni riconducibili ad analoghi obiettivi e contenuti promossi da altre politiche, fondi e programmi a tutti i livelli istituzionali (europeo, nazionale, regionale) assicurando altresì il raccordo con l’autorità di gestione competente a livello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nazionale; 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In particolare i fondi e programmi europei ai quali si fa riferimento sono: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il Fondo europeo per lo sviluppo regionale (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FESR)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per le azioni di ricerca e innovazione;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il Fondo sociale 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europeo plus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FSE+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per gli interventi che riguardano la crescita e lo sviluppo delle competenze, la formazione e i servizi di consulenza, nonché ulteriori azioni rivolte alle persone disoccupate e non inserite in un percorso di istruzione o formazione;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l’iniziativa per la promozione della ricerca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Europe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l’azione di formazione del programma </a:t>
            </a:r>
            <a:r>
              <a:rPr lang="it-IT" b="1" dirty="0" smtClean="0">
                <a:latin typeface="Arial" panose="020B0604020202020204" pitchFamily="34" charset="0"/>
                <a:cs typeface="Arial" panose="020B0604020202020204" pitchFamily="34" charset="0"/>
              </a:rPr>
              <a:t>Erasmus+,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ove sarà possibile sulla base delle norme e procedure di attuazione. </a:t>
            </a:r>
          </a:p>
        </p:txBody>
      </p:sp>
    </p:spTree>
    <p:extLst>
      <p:ext uri="{BB962C8B-B14F-4D97-AF65-F5344CB8AC3E}">
        <p14:creationId xmlns:p14="http://schemas.microsoft.com/office/powerpoint/2010/main" val="46299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64221" y="281558"/>
            <a:ext cx="10935396" cy="580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Modalità operative dell’AKIS Abruzzo</a:t>
            </a:r>
            <a:endParaRPr lang="it-IT" sz="3200" b="1" kern="0" dirty="0">
              <a:solidFill>
                <a:srgbClr val="2F549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A0FD564B-8C56-CD16-9E61-7CE477212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328" y="956285"/>
            <a:ext cx="11125344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altLang="it-IT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5">
            <a:extLst>
              <a:ext uri="{FF2B5EF4-FFF2-40B4-BE49-F238E27FC236}">
                <a16:creationId xmlns:a16="http://schemas.microsoft.com/office/drawing/2014/main" id="{B4F4F5CF-9778-F129-1C44-EAB9F4527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328" y="956285"/>
            <a:ext cx="11125344" cy="5816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 eaLnBrk="1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it-IT" altLang="it-IT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conformità alla normativa unionale </a:t>
            </a:r>
            <a:r>
              <a:rPr lang="it-IT" alt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in attuazione del PSP </a:t>
            </a:r>
            <a:r>
              <a:rPr lang="it-IT" altLang="it-IT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2023-2027, con DGR </a:t>
            </a:r>
            <a:r>
              <a:rPr lang="it-IT" alt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 706 del </a:t>
            </a:r>
            <a:r>
              <a:rPr lang="it-IT" altLang="it-IT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25/10/2023 è stato costituito </a:t>
            </a:r>
            <a:r>
              <a:rPr lang="it-IT" alt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altLang="it-IT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«Tavolo </a:t>
            </a:r>
            <a:r>
              <a:rPr lang="it-IT" altLang="it-IT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regionale </a:t>
            </a:r>
            <a:r>
              <a:rPr lang="it-IT" altLang="it-IT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AKIS» </a:t>
            </a:r>
            <a:r>
              <a:rPr lang="it-IT" altLang="it-IT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aventi le seguenti principali finalità: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altLang="it-IT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romuovere il coordinamento</a:t>
            </a:r>
            <a:r>
              <a:rPr lang="it-IT" altLang="it-I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 tutti gli attori dell’AKIS e ridurre la frammentazione delle specifiche azioni;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supportare 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definizione e </a:t>
            </a: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l’attuazione delle politiche 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l’innovazione e la conoscenza per il settore agricolo alimentare e forestale a livello regionale;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favorire il confronto e le connessioni 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 le diverse istituzioni a livello territoriale;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promuovere le </a:t>
            </a:r>
            <a:r>
              <a:rPr lang="it-IT" altLang="it-IT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relazioni 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funzionali tra i soggetti che lo compongono;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facilitare il flusso di informazioni 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 i diversi livelli organizzativi territoriali (</a:t>
            </a:r>
            <a:r>
              <a:rPr lang="it-IT" altLang="it-IT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subregionali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sovraregionali);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discutere le proposte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provenienti dal </a:t>
            </a:r>
            <a:r>
              <a:rPr lang="it-IT" altLang="it-IT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Coordinamento Nazionale </a:t>
            </a:r>
            <a:r>
              <a:rPr lang="it-IT" altLang="it-I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(CN) -AKIS 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facilitarne l’applicazione;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 emergere esigenze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fabbisogni e problematiche di attuazione degli interventi AKIS e della strategia della digitalizzazione da comunicare al CN-AKIS;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promuovere la condivisione 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approcci, esperienze e risultati delle iniziative AKIS regionali a tutti i livelli territoriali, incluso quello europeo (</a:t>
            </a:r>
            <a:r>
              <a:rPr lang="it-IT" altLang="it-IT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it-IT" altLang="it-IT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Europe, Rete europea PEI AGRI ecc</a:t>
            </a:r>
            <a:r>
              <a:rPr lang="it-IT" altLang="it-IT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.).</a:t>
            </a:r>
            <a:endParaRPr lang="it-IT" altLang="it-IT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34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/>
          <p:cNvSpPr/>
          <p:nvPr/>
        </p:nvSpPr>
        <p:spPr>
          <a:xfrm>
            <a:off x="2105891" y="868210"/>
            <a:ext cx="7823200" cy="55083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726328" y="1394012"/>
            <a:ext cx="1602509" cy="548933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3 UNIVERSITA’</a:t>
            </a:r>
            <a:endParaRPr lang="it-IT" sz="1600" dirty="0"/>
          </a:p>
        </p:txBody>
      </p:sp>
      <p:sp>
        <p:nvSpPr>
          <p:cNvPr id="5" name="Rettangolo 4"/>
          <p:cNvSpPr/>
          <p:nvPr/>
        </p:nvSpPr>
        <p:spPr>
          <a:xfrm>
            <a:off x="735725" y="606154"/>
            <a:ext cx="1602509" cy="74353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/>
              <a:t>ABRUZZO AGRICOLTURA RA</a:t>
            </a:r>
          </a:p>
        </p:txBody>
      </p:sp>
      <p:sp>
        <p:nvSpPr>
          <p:cNvPr id="6" name="Rettangolo 5"/>
          <p:cNvSpPr/>
          <p:nvPr/>
        </p:nvSpPr>
        <p:spPr>
          <a:xfrm>
            <a:off x="709173" y="5342790"/>
            <a:ext cx="1629061" cy="289857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CREA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723026" y="2675089"/>
            <a:ext cx="1627906" cy="32200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CNR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7983731" y="590101"/>
            <a:ext cx="1561967" cy="93748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/>
              <a:t>7</a:t>
            </a:r>
            <a:r>
              <a:rPr lang="it-IT" sz="1600" dirty="0" smtClean="0"/>
              <a:t> ISTITUTI SUPERIORI TECNICI E PROFESSIONALI</a:t>
            </a:r>
            <a:endParaRPr lang="it-IT" sz="1600" dirty="0"/>
          </a:p>
        </p:txBody>
      </p:sp>
      <p:sp>
        <p:nvSpPr>
          <p:cNvPr id="10" name="Rettangolo 9"/>
          <p:cNvSpPr/>
          <p:nvPr/>
        </p:nvSpPr>
        <p:spPr>
          <a:xfrm>
            <a:off x="709173" y="3984104"/>
            <a:ext cx="1639439" cy="595373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IZS ABRUZZO E MOLISE</a:t>
            </a:r>
            <a:endParaRPr lang="it-IT" sz="1600" dirty="0"/>
          </a:p>
        </p:txBody>
      </p:sp>
      <p:sp>
        <p:nvSpPr>
          <p:cNvPr id="11" name="Rettangolo 10"/>
          <p:cNvSpPr/>
          <p:nvPr/>
        </p:nvSpPr>
        <p:spPr>
          <a:xfrm>
            <a:off x="709173" y="3042555"/>
            <a:ext cx="1637139" cy="89129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ORGANISMI DI FORMAZIONE ACCREDITATI</a:t>
            </a:r>
            <a:endParaRPr lang="it-IT" sz="1600" dirty="0"/>
          </a:p>
        </p:txBody>
      </p:sp>
      <p:sp>
        <p:nvSpPr>
          <p:cNvPr id="13" name="Rettangolo 12"/>
          <p:cNvSpPr/>
          <p:nvPr/>
        </p:nvSpPr>
        <p:spPr>
          <a:xfrm>
            <a:off x="4435486" y="608480"/>
            <a:ext cx="1704109" cy="93748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ORGANIZZAZIONI PROFESSIONALI AGRICOLE</a:t>
            </a:r>
            <a:endParaRPr lang="it-IT" sz="1600" dirty="0"/>
          </a:p>
        </p:txBody>
      </p:sp>
      <p:sp>
        <p:nvSpPr>
          <p:cNvPr id="15" name="Rettangolo 14"/>
          <p:cNvSpPr/>
          <p:nvPr/>
        </p:nvSpPr>
        <p:spPr>
          <a:xfrm>
            <a:off x="6208452" y="605017"/>
            <a:ext cx="1706422" cy="93748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DAQ ABRUZZO RICONOSCIUTI</a:t>
            </a:r>
            <a:endParaRPr lang="it-IT" sz="1600" dirty="0"/>
          </a:p>
        </p:txBody>
      </p:sp>
      <p:sp>
        <p:nvSpPr>
          <p:cNvPr id="16" name="Rettangolo 15"/>
          <p:cNvSpPr/>
          <p:nvPr/>
        </p:nvSpPr>
        <p:spPr>
          <a:xfrm>
            <a:off x="9602424" y="3027343"/>
            <a:ext cx="1736598" cy="504997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 smtClean="0"/>
              <a:t>CONSORZI DI TUTELA REGIONALI</a:t>
            </a:r>
            <a:endParaRPr lang="it-IT" sz="1500" dirty="0"/>
          </a:p>
        </p:txBody>
      </p:sp>
      <p:sp>
        <p:nvSpPr>
          <p:cNvPr id="17" name="Rettangolo 16"/>
          <p:cNvSpPr/>
          <p:nvPr/>
        </p:nvSpPr>
        <p:spPr>
          <a:xfrm>
            <a:off x="9605025" y="4162012"/>
            <a:ext cx="1742046" cy="696307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 smtClean="0"/>
              <a:t>ORDINE DOTTORI AGRONOMI E FORESTALI</a:t>
            </a:r>
            <a:endParaRPr lang="it-IT" sz="1500" dirty="0"/>
          </a:p>
        </p:txBody>
      </p:sp>
      <p:sp>
        <p:nvSpPr>
          <p:cNvPr id="18" name="Rettangolo 17"/>
          <p:cNvSpPr/>
          <p:nvPr/>
        </p:nvSpPr>
        <p:spPr>
          <a:xfrm>
            <a:off x="9617239" y="5541312"/>
            <a:ext cx="1742046" cy="591247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ORDINE MEDICI VETERINARI</a:t>
            </a:r>
            <a:endParaRPr lang="it-IT" sz="1600" dirty="0"/>
          </a:p>
        </p:txBody>
      </p:sp>
      <p:sp>
        <p:nvSpPr>
          <p:cNvPr id="20" name="Rettangolo 19"/>
          <p:cNvSpPr/>
          <p:nvPr/>
        </p:nvSpPr>
        <p:spPr>
          <a:xfrm>
            <a:off x="4212769" y="5873251"/>
            <a:ext cx="1742046" cy="939786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COLLEGIO  AGROTECNICI E AGROTECNICI LAUREATI</a:t>
            </a:r>
            <a:endParaRPr lang="it-IT" sz="1600" dirty="0"/>
          </a:p>
        </p:txBody>
      </p:sp>
      <p:sp>
        <p:nvSpPr>
          <p:cNvPr id="21" name="Rettangolo 20"/>
          <p:cNvSpPr/>
          <p:nvPr/>
        </p:nvSpPr>
        <p:spPr>
          <a:xfrm>
            <a:off x="6012671" y="5873251"/>
            <a:ext cx="1742046" cy="973535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GRUPPI OPERATIVI DEL PEI-AGRI (GO)</a:t>
            </a:r>
            <a:endParaRPr lang="it-IT" sz="1600" dirty="0"/>
          </a:p>
        </p:txBody>
      </p:sp>
      <p:sp>
        <p:nvSpPr>
          <p:cNvPr id="22" name="Rettangolo 21"/>
          <p:cNvSpPr/>
          <p:nvPr/>
        </p:nvSpPr>
        <p:spPr>
          <a:xfrm>
            <a:off x="9603554" y="6177481"/>
            <a:ext cx="1742046" cy="66006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GAL DEL TERRITORIO REGIONALE</a:t>
            </a:r>
            <a:endParaRPr lang="it-IT" sz="1600" dirty="0"/>
          </a:p>
        </p:txBody>
      </p:sp>
      <p:sp>
        <p:nvSpPr>
          <p:cNvPr id="23" name="Rettangolo 22"/>
          <p:cNvSpPr/>
          <p:nvPr/>
        </p:nvSpPr>
        <p:spPr>
          <a:xfrm>
            <a:off x="709173" y="5666833"/>
            <a:ext cx="1639445" cy="52911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PARCHI NAZIONALI</a:t>
            </a:r>
            <a:endParaRPr lang="it-IT" sz="1600" dirty="0"/>
          </a:p>
        </p:txBody>
      </p:sp>
      <p:sp>
        <p:nvSpPr>
          <p:cNvPr id="24" name="Rettangolo 23"/>
          <p:cNvSpPr/>
          <p:nvPr/>
        </p:nvSpPr>
        <p:spPr>
          <a:xfrm>
            <a:off x="726489" y="6233978"/>
            <a:ext cx="1602509" cy="553050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PARCO REGIONALE</a:t>
            </a:r>
            <a:endParaRPr lang="it-IT" sz="1600" dirty="0"/>
          </a:p>
        </p:txBody>
      </p:sp>
      <p:sp>
        <p:nvSpPr>
          <p:cNvPr id="25" name="Rettangolo 24"/>
          <p:cNvSpPr/>
          <p:nvPr/>
        </p:nvSpPr>
        <p:spPr>
          <a:xfrm>
            <a:off x="9610473" y="2476227"/>
            <a:ext cx="1742046" cy="504541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AREE PROTETTE DELL’ABRUZZO</a:t>
            </a:r>
            <a:endParaRPr lang="it-IT" sz="1600" dirty="0"/>
          </a:p>
        </p:txBody>
      </p:sp>
      <p:sp>
        <p:nvSpPr>
          <p:cNvPr id="26" name="Rettangolo 25"/>
          <p:cNvSpPr/>
          <p:nvPr/>
        </p:nvSpPr>
        <p:spPr>
          <a:xfrm>
            <a:off x="7803652" y="5867564"/>
            <a:ext cx="1742046" cy="979222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POLO DI INNOVAZIONE AGROALIMENTARE</a:t>
            </a:r>
            <a:endParaRPr lang="it-IT" sz="1600" dirty="0"/>
          </a:p>
        </p:txBody>
      </p:sp>
      <p:sp>
        <p:nvSpPr>
          <p:cNvPr id="27" name="Rettangolo 26"/>
          <p:cNvSpPr/>
          <p:nvPr/>
        </p:nvSpPr>
        <p:spPr>
          <a:xfrm>
            <a:off x="2421624" y="605017"/>
            <a:ext cx="1928159" cy="93748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CONSORZIO DI RICERCA PER L’INNOVAZIONE</a:t>
            </a:r>
            <a:endParaRPr lang="it-IT" sz="1600" dirty="0"/>
          </a:p>
        </p:txBody>
      </p:sp>
      <p:cxnSp>
        <p:nvCxnSpPr>
          <p:cNvPr id="34" name="Connettore diritto 33"/>
          <p:cNvCxnSpPr/>
          <p:nvPr/>
        </p:nvCxnSpPr>
        <p:spPr>
          <a:xfrm flipH="1" flipV="1">
            <a:off x="3509818" y="1602111"/>
            <a:ext cx="1339273" cy="1048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diritto 35"/>
          <p:cNvCxnSpPr/>
          <p:nvPr/>
        </p:nvCxnSpPr>
        <p:spPr>
          <a:xfrm flipH="1" flipV="1">
            <a:off x="2346312" y="1542506"/>
            <a:ext cx="2270579" cy="1348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/>
          <p:cNvCxnSpPr/>
          <p:nvPr/>
        </p:nvCxnSpPr>
        <p:spPr>
          <a:xfrm flipH="1" flipV="1">
            <a:off x="2385721" y="2161301"/>
            <a:ext cx="2158570" cy="10103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/>
          <p:cNvCxnSpPr/>
          <p:nvPr/>
        </p:nvCxnSpPr>
        <p:spPr>
          <a:xfrm flipH="1" flipV="1">
            <a:off x="2385721" y="2817083"/>
            <a:ext cx="2231170" cy="544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/>
          <p:cNvCxnSpPr/>
          <p:nvPr/>
        </p:nvCxnSpPr>
        <p:spPr>
          <a:xfrm flipH="1">
            <a:off x="2385721" y="4003388"/>
            <a:ext cx="2231170" cy="334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/>
          <p:cNvCxnSpPr/>
          <p:nvPr/>
        </p:nvCxnSpPr>
        <p:spPr>
          <a:xfrm flipH="1">
            <a:off x="2385721" y="4562755"/>
            <a:ext cx="2601915" cy="5599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diritto 47"/>
          <p:cNvCxnSpPr/>
          <p:nvPr/>
        </p:nvCxnSpPr>
        <p:spPr>
          <a:xfrm flipH="1">
            <a:off x="2385721" y="4736491"/>
            <a:ext cx="2731224" cy="971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diritto 49"/>
          <p:cNvCxnSpPr/>
          <p:nvPr/>
        </p:nvCxnSpPr>
        <p:spPr>
          <a:xfrm flipH="1">
            <a:off x="2179782" y="4858319"/>
            <a:ext cx="3031204" cy="1518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diritto 51"/>
          <p:cNvCxnSpPr/>
          <p:nvPr/>
        </p:nvCxnSpPr>
        <p:spPr>
          <a:xfrm flipH="1">
            <a:off x="4045527" y="4978392"/>
            <a:ext cx="1299260" cy="82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diritto 56"/>
          <p:cNvCxnSpPr/>
          <p:nvPr/>
        </p:nvCxnSpPr>
        <p:spPr>
          <a:xfrm flipH="1">
            <a:off x="5444355" y="5235869"/>
            <a:ext cx="277091" cy="5172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diritto 58"/>
          <p:cNvCxnSpPr/>
          <p:nvPr/>
        </p:nvCxnSpPr>
        <p:spPr>
          <a:xfrm>
            <a:off x="6607704" y="5120828"/>
            <a:ext cx="336653" cy="643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diritto 61"/>
          <p:cNvCxnSpPr/>
          <p:nvPr/>
        </p:nvCxnSpPr>
        <p:spPr>
          <a:xfrm>
            <a:off x="7481455" y="4858319"/>
            <a:ext cx="877454" cy="8497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diritto 63"/>
          <p:cNvCxnSpPr/>
          <p:nvPr/>
        </p:nvCxnSpPr>
        <p:spPr>
          <a:xfrm>
            <a:off x="7914874" y="4424210"/>
            <a:ext cx="1552399" cy="1283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diritto 65"/>
          <p:cNvCxnSpPr/>
          <p:nvPr/>
        </p:nvCxnSpPr>
        <p:spPr>
          <a:xfrm>
            <a:off x="8062156" y="3860107"/>
            <a:ext cx="1483542" cy="968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diritto 72"/>
          <p:cNvCxnSpPr/>
          <p:nvPr/>
        </p:nvCxnSpPr>
        <p:spPr>
          <a:xfrm>
            <a:off x="8214640" y="3529895"/>
            <a:ext cx="1269728" cy="1404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diritto 74"/>
          <p:cNvCxnSpPr/>
          <p:nvPr/>
        </p:nvCxnSpPr>
        <p:spPr>
          <a:xfrm flipV="1">
            <a:off x="8056331" y="2890973"/>
            <a:ext cx="1425485" cy="280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diritto 76"/>
          <p:cNvCxnSpPr/>
          <p:nvPr/>
        </p:nvCxnSpPr>
        <p:spPr>
          <a:xfrm flipV="1">
            <a:off x="7914874" y="2126469"/>
            <a:ext cx="1652997" cy="533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diritto 78"/>
          <p:cNvCxnSpPr/>
          <p:nvPr/>
        </p:nvCxnSpPr>
        <p:spPr>
          <a:xfrm flipH="1" flipV="1">
            <a:off x="4993917" y="1571282"/>
            <a:ext cx="363796" cy="520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diritto 80"/>
          <p:cNvCxnSpPr/>
          <p:nvPr/>
        </p:nvCxnSpPr>
        <p:spPr>
          <a:xfrm flipV="1">
            <a:off x="6838557" y="1615961"/>
            <a:ext cx="98735" cy="334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diritto 82"/>
          <p:cNvCxnSpPr/>
          <p:nvPr/>
        </p:nvCxnSpPr>
        <p:spPr>
          <a:xfrm flipV="1">
            <a:off x="7754717" y="1608304"/>
            <a:ext cx="742738" cy="7712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diritto 84"/>
          <p:cNvCxnSpPr/>
          <p:nvPr/>
        </p:nvCxnSpPr>
        <p:spPr>
          <a:xfrm flipV="1">
            <a:off x="7914874" y="1448353"/>
            <a:ext cx="1781902" cy="1095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35725" y="41674"/>
            <a:ext cx="10935396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Composizione del «Tavolo regionale AKIS»</a:t>
            </a:r>
            <a:endParaRPr lang="it-IT" sz="3200" b="1" kern="0" dirty="0">
              <a:solidFill>
                <a:srgbClr val="2F549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4" name="Immagine 93"/>
          <p:cNvPicPr>
            <a:picLocks noChangeAspect="1"/>
          </p:cNvPicPr>
          <p:nvPr/>
        </p:nvPicPr>
        <p:blipFill rotWithShape="1">
          <a:blip r:embed="rId2"/>
          <a:srcRect l="6159" t="4228" r="52494" b="6379"/>
          <a:stretch/>
        </p:blipFill>
        <p:spPr>
          <a:xfrm>
            <a:off x="2479589" y="1649601"/>
            <a:ext cx="2293805" cy="1969609"/>
          </a:xfrm>
          <a:prstGeom prst="rect">
            <a:avLst/>
          </a:prstGeom>
        </p:spPr>
      </p:pic>
      <p:pic>
        <p:nvPicPr>
          <p:cNvPr id="95" name="Immagine 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111" y="1664504"/>
            <a:ext cx="2600080" cy="1697523"/>
          </a:xfrm>
          <a:prstGeom prst="rect">
            <a:avLst/>
          </a:prstGeom>
        </p:spPr>
      </p:pic>
      <p:pic>
        <p:nvPicPr>
          <p:cNvPr id="96" name="Immagine 95"/>
          <p:cNvPicPr>
            <a:picLocks noChangeAspect="1"/>
          </p:cNvPicPr>
          <p:nvPr/>
        </p:nvPicPr>
        <p:blipFill rotWithShape="1">
          <a:blip r:embed="rId2"/>
          <a:srcRect l="61867" t="3419"/>
          <a:stretch/>
        </p:blipFill>
        <p:spPr>
          <a:xfrm>
            <a:off x="7195944" y="3539730"/>
            <a:ext cx="2285872" cy="2299362"/>
          </a:xfrm>
          <a:prstGeom prst="rect">
            <a:avLst/>
          </a:prstGeom>
        </p:spPr>
      </p:pic>
      <p:pic>
        <p:nvPicPr>
          <p:cNvPr id="97" name="Immagine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4717" y="4020502"/>
            <a:ext cx="2365897" cy="1743431"/>
          </a:xfrm>
          <a:prstGeom prst="rect">
            <a:avLst/>
          </a:prstGeom>
        </p:spPr>
      </p:pic>
      <p:sp>
        <p:nvSpPr>
          <p:cNvPr id="3" name="Ovale 2"/>
          <p:cNvSpPr/>
          <p:nvPr/>
        </p:nvSpPr>
        <p:spPr>
          <a:xfrm>
            <a:off x="4119092" y="2051751"/>
            <a:ext cx="3724241" cy="317144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rgbClr val="002060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IMPRESE AGRICOLE, AGROALIMENTARI E FORESTALI</a:t>
            </a:r>
            <a:endParaRPr lang="it-IT" sz="2800" dirty="0">
              <a:solidFill>
                <a:srgbClr val="002060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391310" y="5867565"/>
            <a:ext cx="1742046" cy="945472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COLLEGIO PERITI AGRARI E PERITI AGRARI LAUREATI</a:t>
            </a:r>
            <a:endParaRPr lang="it-IT" sz="1600" dirty="0"/>
          </a:p>
        </p:txBody>
      </p:sp>
      <p:sp>
        <p:nvSpPr>
          <p:cNvPr id="9" name="Rettangolo 8"/>
          <p:cNvSpPr/>
          <p:nvPr/>
        </p:nvSpPr>
        <p:spPr>
          <a:xfrm>
            <a:off x="9614338" y="590102"/>
            <a:ext cx="1734317" cy="567632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ORGANIZZAZIONI DEI PRODUTTORI</a:t>
            </a:r>
            <a:endParaRPr lang="it-IT" sz="1600" dirty="0"/>
          </a:p>
        </p:txBody>
      </p:sp>
      <p:sp>
        <p:nvSpPr>
          <p:cNvPr id="12" name="Rettangolo 11"/>
          <p:cNvSpPr/>
          <p:nvPr/>
        </p:nvSpPr>
        <p:spPr>
          <a:xfrm>
            <a:off x="9602424" y="1209070"/>
            <a:ext cx="1750096" cy="536197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 smtClean="0"/>
              <a:t>CONFCOOPERATIVE ABRUZZO</a:t>
            </a:r>
            <a:endParaRPr lang="it-IT" sz="1500" dirty="0"/>
          </a:p>
        </p:txBody>
      </p:sp>
      <p:sp>
        <p:nvSpPr>
          <p:cNvPr id="55" name="Rettangolo 54"/>
          <p:cNvSpPr/>
          <p:nvPr/>
        </p:nvSpPr>
        <p:spPr>
          <a:xfrm>
            <a:off x="9618612" y="1812662"/>
            <a:ext cx="1750096" cy="592920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500" dirty="0" smtClean="0"/>
              <a:t>1 ISTITUTO TECNICO SUPERIORE</a:t>
            </a:r>
            <a:endParaRPr lang="it-IT" sz="1500" dirty="0"/>
          </a:p>
        </p:txBody>
      </p:sp>
      <p:sp>
        <p:nvSpPr>
          <p:cNvPr id="56" name="Rettangolo 55"/>
          <p:cNvSpPr/>
          <p:nvPr/>
        </p:nvSpPr>
        <p:spPr>
          <a:xfrm>
            <a:off x="9603554" y="4910681"/>
            <a:ext cx="1742046" cy="591247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ARTA</a:t>
            </a:r>
            <a:endParaRPr lang="it-IT" sz="1600" dirty="0"/>
          </a:p>
        </p:txBody>
      </p:sp>
      <p:sp>
        <p:nvSpPr>
          <p:cNvPr id="58" name="Rettangolo 57"/>
          <p:cNvSpPr/>
          <p:nvPr/>
        </p:nvSpPr>
        <p:spPr>
          <a:xfrm>
            <a:off x="9615921" y="3567119"/>
            <a:ext cx="1736598" cy="55550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ORGANISMI DI CONSULENZA</a:t>
            </a:r>
            <a:endParaRPr lang="it-IT" sz="1600" dirty="0"/>
          </a:p>
        </p:txBody>
      </p:sp>
      <p:sp>
        <p:nvSpPr>
          <p:cNvPr id="60" name="Rettangolo 59"/>
          <p:cNvSpPr/>
          <p:nvPr/>
        </p:nvSpPr>
        <p:spPr>
          <a:xfrm>
            <a:off x="722736" y="4613365"/>
            <a:ext cx="1629061" cy="691399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DIPARTIMENTO LAVORO-SOCIALE RA</a:t>
            </a:r>
            <a:endParaRPr lang="it-IT" sz="1600" dirty="0"/>
          </a:p>
        </p:txBody>
      </p:sp>
      <p:sp>
        <p:nvSpPr>
          <p:cNvPr id="61" name="Rettangolo 60"/>
          <p:cNvSpPr/>
          <p:nvPr/>
        </p:nvSpPr>
        <p:spPr>
          <a:xfrm>
            <a:off x="740610" y="1988749"/>
            <a:ext cx="1602509" cy="636090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DIPARTIMENTO PRESIDENZA RA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64015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64221" y="281558"/>
            <a:ext cx="10935396" cy="580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Come costruire l’AKIS Abruzzo per la PAC 2023-2027</a:t>
            </a:r>
            <a:endParaRPr lang="it-IT" sz="3200" b="1" kern="0" dirty="0">
              <a:solidFill>
                <a:srgbClr val="2F549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asellaDiTesto 5">
            <a:extLst>
              <a:ext uri="{FF2B5EF4-FFF2-40B4-BE49-F238E27FC236}">
                <a16:creationId xmlns:a16="http://schemas.microsoft.com/office/drawing/2014/main" id="{B4F4F5CF-9778-F129-1C44-EAB9F4527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910" y="974789"/>
            <a:ext cx="11314290" cy="550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Colleghiamo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persone, enti, dati e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progetti;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Acceleriamo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l’innovazione in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agricoltura (stretto collegamento con la </a:t>
            </a:r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Strategia di Specializzazione Intelligente </a:t>
            </a:r>
            <a:r>
              <a:rPr lang="it-IT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S3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2021-2027</a:t>
            </a:r>
            <a:r>
              <a:rPr lang="it-IT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Raccogliamo </a:t>
            </a:r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dati e informazioni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prodotti da progetti di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ricerca e sviluppo;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Mettiamo 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a disposizione </a:t>
            </a:r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banche dati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facilmente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fruibili;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Creiamo </a:t>
            </a:r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strumenti digitali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innovativi;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Stimoliamo </a:t>
            </a:r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il dialogo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tra tutti gli attori dell’AKIS: agricoltori, tecnici, consulenti, ricercatori, centri di ricerca, gruppi operativi, associazioni, enti pubblici e tanti altri…</a:t>
            </a:r>
            <a:endParaRPr lang="it-IT" altLang="it-IT" sz="3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7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asellaDiTesto 2">
            <a:extLst>
              <a:ext uri="{FF2B5EF4-FFF2-40B4-BE49-F238E27FC236}">
                <a16:creationId xmlns:a16="http://schemas.microsoft.com/office/drawing/2014/main" id="{0308270A-8D93-05F3-E0B0-B7EF85BFE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8874" y="1822739"/>
            <a:ext cx="7493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4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parola agli attori del tavolo AKIS</a:t>
            </a:r>
            <a:endParaRPr lang="it-IT" altLang="it-IT" sz="48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DA6E02-B28D-40FF-A624-ABC07400C88D}" type="slidenum">
              <a:rPr lang="it-IT" altLang="it-IT" smtClean="0"/>
              <a:pPr>
                <a:defRPr/>
              </a:pPr>
              <a:t>16</a:t>
            </a:fld>
            <a:endParaRPr lang="it-IT" alt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64221" y="281558"/>
            <a:ext cx="10935396" cy="580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Principali fonti bibliografiche e </a:t>
            </a:r>
            <a:r>
              <a:rPr lang="it-IT" sz="3200" b="1" kern="0" dirty="0" err="1" smtClean="0">
                <a:solidFill>
                  <a:srgbClr val="2F54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sitografiche</a:t>
            </a:r>
            <a:endParaRPr lang="it-IT" sz="3200" b="1" kern="0" dirty="0">
              <a:solidFill>
                <a:srgbClr val="2F549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B4F4F5CF-9778-F129-1C44-EAB9F4527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910" y="974789"/>
            <a:ext cx="11314290" cy="5632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Regolamento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(UE) 2021/2115 del Parlamento europeo e del Consiglio del 2 dicembre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2021 recante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norme sul sostegno ai piani strategici che gli Stati membri devono redigere nell’ambito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della politica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agricola comune (piani strategici della PAC) e finanziati dal Fondo europeo agricolo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 garanzia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(FEAGA) e dal Fondo europeo agricolo per lo sviluppo rurale (FEASR) e che abroga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 regolamenti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(UE) n. 1305/2013 e (UE) n.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1307/2013;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altLang="it-IT" sz="2000" dirty="0" smtClean="0">
                <a:latin typeface="Arial" panose="020B0604020202020204" pitchFamily="34" charset="0"/>
              </a:rPr>
              <a:t>PSRHUB-Gli </a:t>
            </a:r>
            <a:r>
              <a:rPr lang="it-IT" altLang="it-IT" sz="2000" dirty="0">
                <a:latin typeface="Arial" panose="020B0604020202020204" pitchFamily="34" charset="0"/>
              </a:rPr>
              <a:t>interventi AKIS nel Piano Strategico della PAC </a:t>
            </a:r>
            <a:r>
              <a:rPr lang="it-IT" altLang="it-IT" sz="2000" dirty="0" smtClean="0">
                <a:latin typeface="Arial" panose="020B0604020202020204" pitchFamily="34" charset="0"/>
              </a:rPr>
              <a:t>2023-2027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https://www.reterurale.it/flex/cm/pages/ServeBLOB.php/L/IT/IDPagina/24823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Commissione europea, </a:t>
            </a:r>
            <a:r>
              <a:rPr 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Sistemi </a:t>
            </a:r>
            <a:r>
              <a:rPr 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di conoscenza e </a:t>
            </a:r>
            <a:r>
              <a:rPr 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innovazione in </a:t>
            </a:r>
            <a:r>
              <a:rPr 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campo agricolo (</a:t>
            </a:r>
            <a:r>
              <a:rPr 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AKIS). </a:t>
            </a:r>
            <a:r>
              <a:rPr 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Promuovere i flussi di innovazione e conoscenze in tutta </a:t>
            </a:r>
            <a:r>
              <a:rPr lang="it-IT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Europa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ec.europa.eu/eip/agriculture/sites/default/files/eip-agri_brochure_agricultural_knowledge_and_innovation_systems_ita.pdf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Piano Strategico Nazionale della PAC 2023-2027: 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www.reterurale.it/PAC_2023_27/PianoStrategicoNazionale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Complemento di programmazione (CSR Abruzzo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www.regione.abruzzo.it/agricoltura/pac-2023-2027/complemento-di-programmazione-abruzzo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INNOVARURALE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 https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://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www.innovarurale.it/it/akis-nella-pac/documenti/sintesi-dei-contributi-presentati-al-convegno-akis-il-sistema-della</a:t>
            </a:r>
            <a:r>
              <a:rPr 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805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CasellaDiTesto 5">
            <a:extLst>
              <a:ext uri="{FF2B5EF4-FFF2-40B4-BE49-F238E27FC236}">
                <a16:creationId xmlns:a16="http://schemas.microsoft.com/office/drawing/2014/main" id="{BE1C656D-4B07-452E-3F64-47C9F9C43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522" y="908020"/>
            <a:ext cx="11188679" cy="5909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1° gennaio 2023: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entrata in vigore della nuova PAC;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legale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riferimento</a:t>
            </a: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Reg. (UE) 2021/2115, 2021/2116, 2021/2117; 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 Stato membro ha dovuto redigere un solo Piano Strategico Nazionale </a:t>
            </a:r>
            <a:r>
              <a:rPr lang="it-IT" altLang="it-IT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2023-2027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it-IT" altLang="it-IT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1°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altLang="it-IT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2°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pilastro </a:t>
            </a:r>
            <a:r>
              <a:rPr lang="it-IT" altLang="it-IT" sz="21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insieme,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quale documento per l’attuazione e il coordinamento della PAC;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PSP dell’Italia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stato </a:t>
            </a: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approvato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dalla Commissione europea in data 2 dicembre 2022 con Decisione di esecuzione C(2022) 8645 </a:t>
            </a:r>
            <a:r>
              <a:rPr lang="it-IT" altLang="it-IT" sz="21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da ultimo emendato il 23 ottobre 2023 con Decisione di esecuzione C(2023) 6990 </a:t>
            </a:r>
            <a:r>
              <a:rPr lang="it-IT" altLang="it-IT" sz="21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Nuovo modello di attuazione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1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approccio basato sui risultati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Nuova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architettura "verde"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basata su condizioni ambientali che gli agricoltori devono rispettare (condizionalità rafforzata) e su misure volontarie supplementari.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 regione ha adottato </a:t>
            </a:r>
            <a:r>
              <a:rPr lang="it-IT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proprio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“Complemento regionale per lo Sviluppo Rurale 2023-2027” </a:t>
            </a:r>
            <a:r>
              <a:rPr lang="it-IT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CSR</a:t>
            </a:r>
            <a:r>
              <a:rPr lang="it-IT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quale </a:t>
            </a:r>
            <a:r>
              <a:rPr 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documento di attuazione della strategia nazionale contenuta nel PSP 2023-2027 (il CSR </a:t>
            </a:r>
            <a:r>
              <a:rPr lang="it-IT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non assume nuove scelte rispetto al PSP bensì evidenzia gli </a:t>
            </a:r>
            <a:r>
              <a:rPr lang="it-IT" sz="2100" b="1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interventi dello sviluppo rurale attivati </a:t>
            </a:r>
            <a:r>
              <a:rPr lang="it-IT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la </a:t>
            </a:r>
            <a:r>
              <a:rPr lang="it-IT" sz="2100" b="1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specificità delle scelte </a:t>
            </a:r>
            <a:r>
              <a:rPr lang="it-IT" sz="210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che ne caratterizzano l’attuazione);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it-IT" sz="2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CSR Abruzzo </a:t>
            </a:r>
            <a:r>
              <a:rPr lang="it-IT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stato approvato con la DGR n. 904 del 29.12.2022 e modificato da ultimo con la DGR n. 104 del 15 febbraio 2024.</a:t>
            </a:r>
            <a:endParaRPr lang="it-IT" sz="210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36F82F4-E687-F1A5-8E34-D8EF6BE50A5F}"/>
              </a:ext>
            </a:extLst>
          </p:cNvPr>
          <p:cNvSpPr txBox="1"/>
          <p:nvPr/>
        </p:nvSpPr>
        <p:spPr>
          <a:xfrm>
            <a:off x="723277" y="315294"/>
            <a:ext cx="10789170" cy="592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nuova Politica Agricola Comune (PAC)</a:t>
            </a:r>
            <a:endParaRPr lang="it-IT" sz="4400" b="1" kern="0" dirty="0">
              <a:solidFill>
                <a:srgbClr val="002060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87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asellaDiTesto 5">
            <a:extLst>
              <a:ext uri="{FF2B5EF4-FFF2-40B4-BE49-F238E27FC236}">
                <a16:creationId xmlns:a16="http://schemas.microsoft.com/office/drawing/2014/main" id="{B7DA9F53-5246-F7AA-25CE-19CCDCE12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775" y="304800"/>
            <a:ext cx="115395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32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PAC 2023-2027: obiettivi</a:t>
            </a:r>
          </a:p>
        </p:txBody>
      </p:sp>
      <p:grpSp>
        <p:nvGrpSpPr>
          <p:cNvPr id="46084" name="Gruppo 2">
            <a:extLst>
              <a:ext uri="{FF2B5EF4-FFF2-40B4-BE49-F238E27FC236}">
                <a16:creationId xmlns:a16="http://schemas.microsoft.com/office/drawing/2014/main" id="{E9B7A883-94E4-A52E-E2D5-02493DA8E699}"/>
              </a:ext>
            </a:extLst>
          </p:cNvPr>
          <p:cNvGrpSpPr>
            <a:grpSpLocks/>
          </p:cNvGrpSpPr>
          <p:nvPr/>
        </p:nvGrpSpPr>
        <p:grpSpPr bwMode="auto">
          <a:xfrm>
            <a:off x="506413" y="3023329"/>
            <a:ext cx="3678237" cy="2989684"/>
            <a:chOff x="767553" y="3941620"/>
            <a:chExt cx="3493000" cy="2762994"/>
          </a:xfrm>
        </p:grpSpPr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08735280-3E48-7CE9-E6F3-A52B4519C9FD}"/>
                </a:ext>
              </a:extLst>
            </p:cNvPr>
            <p:cNvSpPr/>
            <p:nvPr/>
          </p:nvSpPr>
          <p:spPr>
            <a:xfrm>
              <a:off x="767553" y="3941620"/>
              <a:ext cx="3432698" cy="2762994"/>
            </a:xfrm>
            <a:prstGeom prst="rect">
              <a:avLst/>
            </a:prstGeom>
            <a:ln w="38100">
              <a:solidFill>
                <a:srgbClr val="FFC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2400">
                <a:latin typeface="+mj-lt"/>
              </a:endParaRPr>
            </a:p>
          </p:txBody>
        </p:sp>
        <p:pic>
          <p:nvPicPr>
            <p:cNvPr id="46108" name="Picture 2">
              <a:extLst>
                <a:ext uri="{FF2B5EF4-FFF2-40B4-BE49-F238E27FC236}">
                  <a16:creationId xmlns:a16="http://schemas.microsoft.com/office/drawing/2014/main" id="{A538E4B5-1EC0-0C1C-745F-0AF4F553AD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" t="16115" r="76112" b="62540"/>
            <a:stretch>
              <a:fillRect/>
            </a:stretch>
          </p:blipFill>
          <p:spPr bwMode="auto">
            <a:xfrm>
              <a:off x="892241" y="4062807"/>
              <a:ext cx="689957" cy="6951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0FD8AD2D-E529-3E27-10B2-18D6782DA232}"/>
                </a:ext>
              </a:extLst>
            </p:cNvPr>
            <p:cNvSpPr txBox="1"/>
            <p:nvPr/>
          </p:nvSpPr>
          <p:spPr>
            <a:xfrm>
              <a:off x="1738417" y="4155246"/>
              <a:ext cx="2493493" cy="56396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b="1" dirty="0">
                  <a:latin typeface="+mj-lt"/>
                </a:rPr>
                <a:t>OS.1 </a:t>
              </a:r>
              <a:r>
                <a:rPr lang="it-IT" dirty="0">
                  <a:latin typeface="+mj-lt"/>
                </a:rPr>
                <a:t>Garanzia di un reddito equo</a:t>
              </a:r>
            </a:p>
          </p:txBody>
        </p:sp>
        <p:pic>
          <p:nvPicPr>
            <p:cNvPr id="46110" name="Picture 2">
              <a:extLst>
                <a:ext uri="{FF2B5EF4-FFF2-40B4-BE49-F238E27FC236}">
                  <a16:creationId xmlns:a16="http://schemas.microsoft.com/office/drawing/2014/main" id="{E2207C6B-51FA-90A7-610B-EE1F8DE727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63" t="1118" r="54932" b="75783"/>
            <a:stretch>
              <a:fillRect/>
            </a:stretch>
          </p:blipFill>
          <p:spPr bwMode="auto">
            <a:xfrm>
              <a:off x="892241" y="4800777"/>
              <a:ext cx="689957" cy="746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2E6DAB5C-9763-CC6E-3E7E-E6142C823083}"/>
                </a:ext>
              </a:extLst>
            </p:cNvPr>
            <p:cNvSpPr txBox="1"/>
            <p:nvPr/>
          </p:nvSpPr>
          <p:spPr>
            <a:xfrm>
              <a:off x="1732387" y="4915257"/>
              <a:ext cx="2528166" cy="56396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b="1" dirty="0">
                  <a:latin typeface="+mj-lt"/>
                </a:rPr>
                <a:t>OS.2</a:t>
              </a:r>
              <a:r>
                <a:rPr lang="it-IT" dirty="0">
                  <a:latin typeface="+mj-lt"/>
                </a:rPr>
                <a:t> Aumento della competitività</a:t>
              </a:r>
            </a:p>
          </p:txBody>
        </p:sp>
        <p:pic>
          <p:nvPicPr>
            <p:cNvPr id="46112" name="Picture 2">
              <a:extLst>
                <a:ext uri="{FF2B5EF4-FFF2-40B4-BE49-F238E27FC236}">
                  <a16:creationId xmlns:a16="http://schemas.microsoft.com/office/drawing/2014/main" id="{F673473B-F1B4-A235-12F1-2FA0BAFD93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40" r="31177" b="76125"/>
            <a:stretch>
              <a:fillRect/>
            </a:stretch>
          </p:blipFill>
          <p:spPr bwMode="auto">
            <a:xfrm>
              <a:off x="892241" y="5583352"/>
              <a:ext cx="672773" cy="781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E56A9AD0-A626-189C-2FD0-DE8E6BB2BE7A}"/>
                </a:ext>
              </a:extLst>
            </p:cNvPr>
            <p:cNvSpPr txBox="1"/>
            <p:nvPr/>
          </p:nvSpPr>
          <p:spPr>
            <a:xfrm>
              <a:off x="1733894" y="5630153"/>
              <a:ext cx="2442236" cy="10476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b="1" dirty="0">
                  <a:latin typeface="+mj-lt"/>
                </a:rPr>
                <a:t>OS.3</a:t>
              </a:r>
              <a:r>
                <a:rPr lang="it-IT" dirty="0">
                  <a:latin typeface="+mj-lt"/>
                </a:rPr>
                <a:t> Migliorare la posizione degli agricoltori nella filiera alimentare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dirty="0">
                <a:highlight>
                  <a:srgbClr val="FFFF00"/>
                </a:highlight>
                <a:latin typeface="+mj-lt"/>
              </a:endParaRPr>
            </a:p>
          </p:txBody>
        </p:sp>
      </p:grpSp>
      <p:sp>
        <p:nvSpPr>
          <p:cNvPr id="43" name="Rettangolo 42">
            <a:extLst>
              <a:ext uri="{FF2B5EF4-FFF2-40B4-BE49-F238E27FC236}">
                <a16:creationId xmlns:a16="http://schemas.microsoft.com/office/drawing/2014/main" id="{F3A3B65E-B51D-36F9-B3FE-8AB1B9EE8186}"/>
              </a:ext>
            </a:extLst>
          </p:cNvPr>
          <p:cNvSpPr/>
          <p:nvPr/>
        </p:nvSpPr>
        <p:spPr>
          <a:xfrm>
            <a:off x="8067675" y="3042375"/>
            <a:ext cx="3444875" cy="2989685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latin typeface="+mj-lt"/>
            </a:endParaRPr>
          </a:p>
        </p:txBody>
      </p:sp>
      <p:sp>
        <p:nvSpPr>
          <p:cNvPr id="44" name="Rettangolo 43">
            <a:extLst>
              <a:ext uri="{FF2B5EF4-FFF2-40B4-BE49-F238E27FC236}">
                <a16:creationId xmlns:a16="http://schemas.microsoft.com/office/drawing/2014/main" id="{986A24B2-8B0C-5A02-ED50-8F4FE2FDEA24}"/>
              </a:ext>
            </a:extLst>
          </p:cNvPr>
          <p:cNvSpPr/>
          <p:nvPr/>
        </p:nvSpPr>
        <p:spPr>
          <a:xfrm>
            <a:off x="8051800" y="1839050"/>
            <a:ext cx="3487738" cy="12906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OG3 </a:t>
            </a:r>
            <a:r>
              <a:rPr lang="it-IT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SVILUPPO SOCIOECONOMICO AREE RURALI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(sostenibilità sociale)</a:t>
            </a:r>
          </a:p>
        </p:txBody>
      </p:sp>
      <p:grpSp>
        <p:nvGrpSpPr>
          <p:cNvPr id="46087" name="Gruppo 44">
            <a:extLst>
              <a:ext uri="{FF2B5EF4-FFF2-40B4-BE49-F238E27FC236}">
                <a16:creationId xmlns:a16="http://schemas.microsoft.com/office/drawing/2014/main" id="{6F9E0D15-9563-59FA-5BAC-59E296075F35}"/>
              </a:ext>
            </a:extLst>
          </p:cNvPr>
          <p:cNvGrpSpPr>
            <a:grpSpLocks/>
          </p:cNvGrpSpPr>
          <p:nvPr/>
        </p:nvGrpSpPr>
        <p:grpSpPr bwMode="auto">
          <a:xfrm>
            <a:off x="4276725" y="3021737"/>
            <a:ext cx="3595688" cy="2989684"/>
            <a:chOff x="4482648" y="3809401"/>
            <a:chExt cx="3433156" cy="2892163"/>
          </a:xfrm>
        </p:grpSpPr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1962746E-6974-AC41-A8C7-64929857EE04}"/>
                </a:ext>
              </a:extLst>
            </p:cNvPr>
            <p:cNvSpPr/>
            <p:nvPr/>
          </p:nvSpPr>
          <p:spPr>
            <a:xfrm>
              <a:off x="4482648" y="3809401"/>
              <a:ext cx="3433156" cy="2892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 sz="2400">
                <a:latin typeface="+mj-lt"/>
              </a:endParaRPr>
            </a:p>
          </p:txBody>
        </p:sp>
        <p:pic>
          <p:nvPicPr>
            <p:cNvPr id="46101" name="Picture 2">
              <a:extLst>
                <a:ext uri="{FF2B5EF4-FFF2-40B4-BE49-F238E27FC236}">
                  <a16:creationId xmlns:a16="http://schemas.microsoft.com/office/drawing/2014/main" id="{2868866A-BBE3-B439-0689-2840AD41D4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935" t="16602" r="10124" b="62849"/>
            <a:stretch>
              <a:fillRect/>
            </a:stretch>
          </p:blipFill>
          <p:spPr bwMode="auto">
            <a:xfrm>
              <a:off x="4651140" y="3971918"/>
              <a:ext cx="682335" cy="6618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85E6B1A6-143F-CF2F-7A67-B83522C90210}"/>
                </a:ext>
              </a:extLst>
            </p:cNvPr>
            <p:cNvSpPr txBox="1"/>
            <p:nvPr/>
          </p:nvSpPr>
          <p:spPr>
            <a:xfrm>
              <a:off x="5407251" y="4063296"/>
              <a:ext cx="2337274" cy="5911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b="1" dirty="0">
                  <a:latin typeface="+mj-lt"/>
                </a:rPr>
                <a:t>OS.4 </a:t>
              </a:r>
              <a:r>
                <a:rPr lang="it-IT" dirty="0">
                  <a:latin typeface="+mj-lt"/>
                </a:rPr>
                <a:t>Azioni per il cambiamento climatico</a:t>
              </a:r>
            </a:p>
          </p:txBody>
        </p:sp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69F69449-3B15-0A84-99E0-36477A8BF4E0}"/>
                </a:ext>
              </a:extLst>
            </p:cNvPr>
            <p:cNvSpPr txBox="1"/>
            <p:nvPr/>
          </p:nvSpPr>
          <p:spPr>
            <a:xfrm>
              <a:off x="5407251" y="5713682"/>
              <a:ext cx="2432766" cy="589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b="1" dirty="0">
                  <a:latin typeface="+mj-lt"/>
                </a:rPr>
                <a:t>OS.6 </a:t>
              </a:r>
              <a:r>
                <a:rPr lang="it-IT" dirty="0">
                  <a:latin typeface="+mj-lt"/>
                </a:rPr>
                <a:t>Tutela del paesaggio e della biodiversità</a:t>
              </a:r>
            </a:p>
          </p:txBody>
        </p:sp>
        <p:pic>
          <p:nvPicPr>
            <p:cNvPr id="46104" name="Picture 2">
              <a:extLst>
                <a:ext uri="{FF2B5EF4-FFF2-40B4-BE49-F238E27FC236}">
                  <a16:creationId xmlns:a16="http://schemas.microsoft.com/office/drawing/2014/main" id="{24D7ED84-3949-1950-593F-9F3D7D6EF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633" t="62840" r="9862" b="16229"/>
            <a:stretch>
              <a:fillRect/>
            </a:stretch>
          </p:blipFill>
          <p:spPr bwMode="auto">
            <a:xfrm>
              <a:off x="4698125" y="5683959"/>
              <a:ext cx="647401" cy="65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4B5E1632-F3B7-704A-EDEF-B0579AC2296D}"/>
                </a:ext>
              </a:extLst>
            </p:cNvPr>
            <p:cNvSpPr txBox="1"/>
            <p:nvPr/>
          </p:nvSpPr>
          <p:spPr>
            <a:xfrm>
              <a:off x="5434534" y="4966011"/>
              <a:ext cx="2405483" cy="3376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b="1" dirty="0">
                  <a:latin typeface="+mj-lt"/>
                </a:rPr>
                <a:t>OS.5 </a:t>
              </a:r>
              <a:r>
                <a:rPr lang="it-IT" dirty="0">
                  <a:latin typeface="+mj-lt"/>
                </a:rPr>
                <a:t>Tutela dell’ambiente</a:t>
              </a:r>
            </a:p>
          </p:txBody>
        </p:sp>
        <p:pic>
          <p:nvPicPr>
            <p:cNvPr id="46106" name="Picture 2">
              <a:extLst>
                <a:ext uri="{FF2B5EF4-FFF2-40B4-BE49-F238E27FC236}">
                  <a16:creationId xmlns:a16="http://schemas.microsoft.com/office/drawing/2014/main" id="{5E1E220B-1F99-BC45-4977-E5C12812C1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14" t="39629" r="1936" b="38818"/>
            <a:stretch>
              <a:fillRect/>
            </a:stretch>
          </p:blipFill>
          <p:spPr bwMode="auto">
            <a:xfrm>
              <a:off x="4605940" y="4805040"/>
              <a:ext cx="727533" cy="669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37B453FA-ED82-3102-AF7F-7AFEEB8262F2}"/>
              </a:ext>
            </a:extLst>
          </p:cNvPr>
          <p:cNvSpPr txBox="1"/>
          <p:nvPr/>
        </p:nvSpPr>
        <p:spPr>
          <a:xfrm>
            <a:off x="9020175" y="3313243"/>
            <a:ext cx="24923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atin typeface="+mj-lt"/>
              </a:rPr>
              <a:t>OS.7 </a:t>
            </a:r>
            <a:r>
              <a:rPr lang="it-IT" dirty="0">
                <a:latin typeface="+mj-lt"/>
              </a:rPr>
              <a:t>Sostegno del ricambio generazionale</a:t>
            </a:r>
          </a:p>
        </p:txBody>
      </p:sp>
      <p:sp>
        <p:nvSpPr>
          <p:cNvPr id="40969" name="CasellaDiTesto 53">
            <a:extLst>
              <a:ext uri="{FF2B5EF4-FFF2-40B4-BE49-F238E27FC236}">
                <a16:creationId xmlns:a16="http://schemas.microsoft.com/office/drawing/2014/main" id="{FF4350B7-6B5F-E06C-5B2B-F515E5C07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4030" y="4167608"/>
            <a:ext cx="2519363" cy="6461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it-IT" altLang="it-IT" sz="1800" b="1" dirty="0">
                <a:latin typeface="+mj-lt"/>
              </a:rPr>
              <a:t>OS.8</a:t>
            </a:r>
            <a:r>
              <a:rPr lang="it-IT" altLang="it-IT" sz="1800" dirty="0">
                <a:latin typeface="+mj-lt"/>
              </a:rPr>
              <a:t> Aree rurali dinamiche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37D06CD2-9E8E-9AB4-97FC-A7EE860BEDE4}"/>
              </a:ext>
            </a:extLst>
          </p:cNvPr>
          <p:cNvSpPr txBox="1"/>
          <p:nvPr/>
        </p:nvSpPr>
        <p:spPr>
          <a:xfrm>
            <a:off x="9007185" y="5048090"/>
            <a:ext cx="24638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atin typeface="+mj-lt"/>
              </a:rPr>
              <a:t>OS.9 </a:t>
            </a:r>
            <a:r>
              <a:rPr lang="it-IT" dirty="0">
                <a:latin typeface="+mj-lt"/>
              </a:rPr>
              <a:t>Protezione qualità alimentazione e salute</a:t>
            </a:r>
          </a:p>
        </p:txBody>
      </p:sp>
      <p:pic>
        <p:nvPicPr>
          <p:cNvPr id="46091" name="Picture 2">
            <a:extLst>
              <a:ext uri="{FF2B5EF4-FFF2-40B4-BE49-F238E27FC236}">
                <a16:creationId xmlns:a16="http://schemas.microsoft.com/office/drawing/2014/main" id="{F6089079-75F5-D069-D408-EB14B4901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9" t="76740" r="55421" b="1845"/>
          <a:stretch>
            <a:fillRect/>
          </a:stretch>
        </p:blipFill>
        <p:spPr bwMode="auto">
          <a:xfrm>
            <a:off x="8315325" y="4168905"/>
            <a:ext cx="636588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92" name="Picture 2">
            <a:extLst>
              <a:ext uri="{FF2B5EF4-FFF2-40B4-BE49-F238E27FC236}">
                <a16:creationId xmlns:a16="http://schemas.microsoft.com/office/drawing/2014/main" id="{5CD3F432-6384-C0F2-7FDF-C6765B344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1" t="76740" r="30760" b="1845"/>
          <a:stretch>
            <a:fillRect/>
          </a:stretch>
        </p:blipFill>
        <p:spPr bwMode="auto">
          <a:xfrm>
            <a:off x="8229600" y="3221168"/>
            <a:ext cx="679450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93" name="Picture 2">
            <a:extLst>
              <a:ext uri="{FF2B5EF4-FFF2-40B4-BE49-F238E27FC236}">
                <a16:creationId xmlns:a16="http://schemas.microsoft.com/office/drawing/2014/main" id="{D9D1E599-BED2-EE47-EEAD-98B2474E2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" t="62253" r="76089" b="16655"/>
          <a:stretch>
            <a:fillRect/>
          </a:stretch>
        </p:blipFill>
        <p:spPr bwMode="auto">
          <a:xfrm>
            <a:off x="8229600" y="5023988"/>
            <a:ext cx="7048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Rettangolo 58">
            <a:extLst>
              <a:ext uri="{FF2B5EF4-FFF2-40B4-BE49-F238E27FC236}">
                <a16:creationId xmlns:a16="http://schemas.microsoft.com/office/drawing/2014/main" id="{ED1C160D-364A-CED9-63AB-C44410055782}"/>
              </a:ext>
            </a:extLst>
          </p:cNvPr>
          <p:cNvSpPr/>
          <p:nvPr/>
        </p:nvSpPr>
        <p:spPr>
          <a:xfrm>
            <a:off x="481013" y="5767308"/>
            <a:ext cx="11077575" cy="106016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OBIETTIVO TRASVERSALE</a:t>
            </a:r>
            <a:r>
              <a:rPr lang="it-IT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Ammodernamento del settore, promuovendo e condividendo conoscenze, innovazioni e processi di digitalizzazione nell'agricoltura e nelle aree rurali e incoraggiandone l'utilizzo.</a:t>
            </a:r>
            <a:endParaRPr lang="it-IT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095" name="Segnaposto numero diapositiva 5">
            <a:extLst>
              <a:ext uri="{FF2B5EF4-FFF2-40B4-BE49-F238E27FC236}">
                <a16:creationId xmlns:a16="http://schemas.microsoft.com/office/drawing/2014/main" id="{A48D0BDD-8213-21A5-29F5-3C6FAF75A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0400" y="5858600"/>
            <a:ext cx="7604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200">
              <a:solidFill>
                <a:srgbClr val="898989"/>
              </a:solidFill>
            </a:endParaRP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91C75DE2-31C9-C8A9-D86E-019B8EE4BD70}"/>
              </a:ext>
            </a:extLst>
          </p:cNvPr>
          <p:cNvSpPr/>
          <p:nvPr/>
        </p:nvSpPr>
        <p:spPr>
          <a:xfrm>
            <a:off x="4262438" y="1831111"/>
            <a:ext cx="3651250" cy="1298575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OG2 – </a:t>
            </a:r>
            <a:r>
              <a:rPr lang="it-IT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AMBIENTE E CLIMA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(sostenibilità ambientale)</a:t>
            </a:r>
          </a:p>
        </p:txBody>
      </p:sp>
      <p:sp>
        <p:nvSpPr>
          <p:cNvPr id="46097" name="CasellaDiTesto 4">
            <a:extLst>
              <a:ext uri="{FF2B5EF4-FFF2-40B4-BE49-F238E27FC236}">
                <a16:creationId xmlns:a16="http://schemas.microsoft.com/office/drawing/2014/main" id="{0C68DA2A-E8E5-70F1-27F7-A84123537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921887"/>
            <a:ext cx="107981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0100" indent="-3429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Obiettivi Generali (</a:t>
            </a: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Obiettivi Specifici (</a:t>
            </a: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e </a:t>
            </a:r>
            <a:r>
              <a:rPr lang="it-IT" altLang="it-IT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Obiettivo trasversale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E5E28C0-FD49-057F-41DF-8BFCA75E27D0}"/>
              </a:ext>
            </a:extLst>
          </p:cNvPr>
          <p:cNvSpPr/>
          <p:nvPr/>
        </p:nvSpPr>
        <p:spPr>
          <a:xfrm>
            <a:off x="503238" y="1839050"/>
            <a:ext cx="3617912" cy="1273555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OG1 </a:t>
            </a:r>
            <a:r>
              <a:rPr lang="it-IT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REDDITO E COMPETITIVITA’ </a:t>
            </a:r>
            <a:r>
              <a:rPr lang="it-IT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(sostenibilità economica)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23277" y="-5671"/>
            <a:ext cx="10935396" cy="980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2800" b="1" kern="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OBIETTIVO TRASVERSALE: Promozione e condivisione di conoscenze, innovazione e digitalizzazione </a:t>
            </a:r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A0FD564B-8C56-CD16-9E61-7CE477212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516" y="975239"/>
            <a:ext cx="10935395" cy="5755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conoscenza e l’innovazione svolgono un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ruolo fondamentale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aiutare agricoltori,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silvicoltori e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comunità rurali ad affrontare le sfide presenti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future;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garantire che tali conoscenze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siano condivise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 tutti coloro che le utilizzano e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producono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 che le persone siano collegate tra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loro, la PAC 2023-2027 ha rafforzato il ruolo strategico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trasversale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sistema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dell’innovazione e della conoscenza in agricoltura (</a:t>
            </a:r>
            <a:r>
              <a:rPr lang="it-IT" altLang="it-IT" sz="23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 Knowledge and Innovation Systems o AKIS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L’AKIS è definito come </a:t>
            </a:r>
            <a:r>
              <a:rPr lang="it-IT" altLang="it-IT" sz="23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“combinazione di flussi organizzativi e di conoscenze tra persone, organizzazioni e istituzioni che utilizzano e producono conoscenza nel settore dell’agricoltura e in quelli correlati”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(Art. 3 reg. UE 2115/2021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it-IT" altLang="it-IT" sz="23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L’AKIS è composto </a:t>
            </a:r>
            <a:r>
              <a:rPr lang="it-IT" sz="2300" dirty="0">
                <a:latin typeface="Arial" panose="020B0604020202020204" pitchFamily="34" charset="0"/>
                <a:cs typeface="Arial" panose="020B0604020202020204" pitchFamily="34" charset="0"/>
              </a:rPr>
              <a:t>da una </a:t>
            </a:r>
            <a:r>
              <a:rPr lang="it-IT" sz="2300" b="1" dirty="0">
                <a:latin typeface="Arial" panose="020B0604020202020204" pitchFamily="34" charset="0"/>
                <a:cs typeface="Arial" panose="020B0604020202020204" pitchFamily="34" charset="0"/>
              </a:rPr>
              <a:t>pluralità di </a:t>
            </a:r>
            <a:r>
              <a:rPr lang="it-IT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soggetti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(formatori, consulenti, ricercatori, imprese, cittadinanza, Pubblica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Amministrazione) </a:t>
            </a: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molti </a:t>
            </a:r>
            <a:r>
              <a:rPr lang="it-IT" sz="2300" dirty="0">
                <a:latin typeface="Arial" panose="020B0604020202020204" pitchFamily="34" charset="0"/>
                <a:cs typeface="Arial" panose="020B0604020202020204" pitchFamily="34" charset="0"/>
              </a:rPr>
              <a:t>dei quali sono al tempo stesso produttori e utilizzatori di </a:t>
            </a:r>
            <a:r>
              <a:rPr lang="it-IT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conoscenza</a:t>
            </a:r>
            <a:r>
              <a:rPr 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it-IT" altLang="it-IT" sz="23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gni </a:t>
            </a:r>
            <a:r>
              <a:rPr lang="it-IT" altLang="it-IT" sz="2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Regione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3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 </a:t>
            </a:r>
            <a:r>
              <a:rPr lang="it-IT" altLang="it-IT" sz="2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organizzare il proprio AKIS, tenendo conto degli attori e delle esigenze del proprio territorio.</a:t>
            </a:r>
          </a:p>
        </p:txBody>
      </p:sp>
    </p:spTree>
    <p:extLst>
      <p:ext uri="{BB962C8B-B14F-4D97-AF65-F5344CB8AC3E}">
        <p14:creationId xmlns:p14="http://schemas.microsoft.com/office/powerpoint/2010/main" val="88066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57781" y="0"/>
            <a:ext cx="11207055" cy="1014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2800" b="1" kern="0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AKIS: </a:t>
            </a:r>
            <a:r>
              <a:rPr lang="it-IT" sz="2800" b="1" u="sng" kern="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approccio integrato </a:t>
            </a:r>
            <a:r>
              <a:rPr lang="it-IT" sz="28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it-IT" sz="2800" b="1" kern="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supporto </a:t>
            </a:r>
            <a:r>
              <a:rPr lang="it-IT" sz="28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della modernizzazione</a:t>
            </a:r>
            <a:r>
              <a:rPr lang="it-IT" sz="2800" b="1" kern="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dell’innovazione e dei flussi di conoscenza</a:t>
            </a:r>
            <a:endParaRPr lang="it-IT" sz="2800" b="1" kern="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561" y="1015907"/>
            <a:ext cx="9293884" cy="565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2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57781" y="0"/>
            <a:ext cx="11207055" cy="1014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28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Ruolo centrale della consulenza per il sostegno all’innovazione (art. 15 Reg. UE 2021/2115)</a:t>
            </a:r>
            <a:endParaRPr lang="it-IT" sz="2800" b="1" kern="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A0FD564B-8C56-CD16-9E61-7CE477212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517" y="975239"/>
            <a:ext cx="11142914" cy="4893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</a:t>
            </a: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ruolo dei consulenti nella nuova PAC è molto più ampio </a:t>
            </a: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rispetto alle passate programmazioni;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it-IT" altLang="it-IT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 di consulenza aziendale coprono gli aspetti economici, ambientali e sociali, tenendo conto delle pratiche agronomiche esistenti, oltre a fornire informazioni scientifiche e tecnologiche aggiornate, sviluppate tramite progetti di ricerca e innovazione, anche per quanto riguarda la fornitura di beni </a:t>
            </a: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pubblici;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it-IT" altLang="it-IT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consulenza fornita </a:t>
            </a: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 essere </a:t>
            </a:r>
            <a:r>
              <a:rPr lang="it-IT" altLang="it-IT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imparziale e </a:t>
            </a: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it-IT" altLang="it-IT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consulenti </a:t>
            </a: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devono essere adeguatamente </a:t>
            </a:r>
            <a:r>
              <a:rPr lang="it-IT" altLang="it-IT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 e formati ed esenti da conflitti di </a:t>
            </a: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interesse</a:t>
            </a:r>
            <a:r>
              <a:rPr lang="it-IT" altLang="it-IT" sz="2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it-IT" altLang="it-IT" sz="26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it-IT" altLang="it-IT" sz="2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 loro operato, i consulenti devono interagire strettamente con gli altri attori della rete AKIS al fine di costruire flussi di conoscenza efficienti.</a:t>
            </a:r>
          </a:p>
        </p:txBody>
      </p:sp>
    </p:spTree>
    <p:extLst>
      <p:ext uri="{BB962C8B-B14F-4D97-AF65-F5344CB8AC3E}">
        <p14:creationId xmlns:p14="http://schemas.microsoft.com/office/powerpoint/2010/main" val="428710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75034" y="284672"/>
            <a:ext cx="11207055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cooperazione </a:t>
            </a:r>
            <a:r>
              <a:rPr lang="it-IT" sz="32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(art. 77 Reg. UE 2021/2115)</a:t>
            </a:r>
            <a:endParaRPr lang="it-IT" sz="3200" b="1" kern="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75034" y="903944"/>
            <a:ext cx="104910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La PAC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2023-2027 sostiene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ancora la cooperazione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che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comprenderà numerosi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ambiti;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Uno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degli ambiti è il Partenariato Europeo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dell’Innovazione per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la produttività e la sostenibilità in </a:t>
            </a:r>
            <a:r>
              <a:rPr lang="it-IT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AGRIcoltura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2700" b="1" dirty="0">
                <a:latin typeface="Arial" panose="020B0604020202020204" pitchFamily="34" charset="0"/>
                <a:cs typeface="Arial" panose="020B0604020202020204" pitchFamily="34" charset="0"/>
              </a:rPr>
              <a:t>PEI </a:t>
            </a:r>
            <a:r>
              <a:rPr lang="it-IT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AGRI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) ed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in particolare i suoi Gruppi Operativi </a:t>
            </a:r>
            <a:r>
              <a:rPr lang="it-IT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(GO)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finanziati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in una chiave più partecipativa rispetto ai diversi soggetti AKIS con particolare riferimento ai servizi di consulenza e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all'opportunità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di affrontare alcuni temi mediante GO di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livello interregionale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nazionale;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Sostegno alla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creazione di partenariati per la realizzazione di azioni di supporto all'innovazione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ed erogazione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servizi;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No ad una </a:t>
            </a:r>
            <a:r>
              <a:rPr lang="it-IT" sz="2700" dirty="0">
                <a:latin typeface="Arial" panose="020B0604020202020204" pitchFamily="34" charset="0"/>
                <a:cs typeface="Arial" panose="020B0604020202020204" pitchFamily="34" charset="0"/>
              </a:rPr>
              <a:t>cooperazione che </a:t>
            </a:r>
            <a:r>
              <a:rPr lang="it-IT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coinvolge unicamente organismi di ricerca.</a:t>
            </a:r>
            <a:endParaRPr lang="it-IT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32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75034" y="-42030"/>
            <a:ext cx="11207055" cy="1047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2900" b="1" kern="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29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cambio di conoscenze e diffusione di informazioni </a:t>
            </a:r>
            <a:r>
              <a:rPr lang="it-IT" sz="2900" b="1" kern="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2900" b="1" kern="0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art. 78 Reg. UE 2021/2115)</a:t>
            </a:r>
            <a:endParaRPr lang="it-IT" sz="2900" b="1" kern="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75034" y="1104181"/>
            <a:ext cx="10491064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 PAC 2023-2027 sostiene azioni finalizzate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diffondere </a:t>
            </a:r>
            <a:r>
              <a:rPr 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condividere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le esperienze e le opportunità, l'innovazione e i risultati della ricerca e la digitalizzazione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nel settore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agroforestale e nelle zone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rurali;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Nello specifico sostiene iniziative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di confronto (sportelli informativi, incontri tecnici, convegni, seminari ecc.), prodotti informativi (bollettini, newsletter, opuscoli, pubblicazioni, schede, ecc.) su supporto multimediale o tramite strumenti social/web e altre iniziative idonee alla diffusione delle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informazioni;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Sostiene altresì la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formazione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e l'aggiornamento professionale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degli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imprenditori agricoli, degli addetti alle imprese operanti nei settori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agricoltura, zootecnia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industrie alimentari, e degli altri soggetti privati e pubblici funzionali allo sviluppo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delle aree rurali, attraverso 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attività di gruppo e individuali quali corsi, visite aziendali, sessioni pratiche, scambi di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esperienze professionali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, coaching, tutoraggio, </a:t>
            </a:r>
            <a:r>
              <a:rPr lang="it-I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stage.</a:t>
            </a:r>
          </a:p>
        </p:txBody>
      </p:sp>
    </p:spTree>
    <p:extLst>
      <p:ext uri="{BB962C8B-B14F-4D97-AF65-F5344CB8AC3E}">
        <p14:creationId xmlns:p14="http://schemas.microsoft.com/office/powerpoint/2010/main" val="128584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554940"/>
              </p:ext>
            </p:extLst>
          </p:nvPr>
        </p:nvGraphicFramePr>
        <p:xfrm>
          <a:off x="723276" y="987230"/>
          <a:ext cx="10170544" cy="5402650"/>
        </p:xfrm>
        <a:graphic>
          <a:graphicData uri="http://schemas.openxmlformats.org/drawingml/2006/table">
            <a:tbl>
              <a:tblPr firstRow="1" firstCol="1" bandRow="1"/>
              <a:tblGrid>
                <a:gridCol w="1319842">
                  <a:extLst>
                    <a:ext uri="{9D8B030D-6E8A-4147-A177-3AD203B41FA5}">
                      <a16:colId xmlns:a16="http://schemas.microsoft.com/office/drawing/2014/main" val="2394462797"/>
                    </a:ext>
                  </a:extLst>
                </a:gridCol>
                <a:gridCol w="2665562">
                  <a:extLst>
                    <a:ext uri="{9D8B030D-6E8A-4147-A177-3AD203B41FA5}">
                      <a16:colId xmlns:a16="http://schemas.microsoft.com/office/drawing/2014/main" val="4041053349"/>
                    </a:ext>
                  </a:extLst>
                </a:gridCol>
                <a:gridCol w="4676860">
                  <a:extLst>
                    <a:ext uri="{9D8B030D-6E8A-4147-A177-3AD203B41FA5}">
                      <a16:colId xmlns:a16="http://schemas.microsoft.com/office/drawing/2014/main" val="2651831235"/>
                    </a:ext>
                  </a:extLst>
                </a:gridCol>
                <a:gridCol w="1508280">
                  <a:extLst>
                    <a:ext uri="{9D8B030D-6E8A-4147-A177-3AD203B41FA5}">
                      <a16:colId xmlns:a16="http://schemas.microsoft.com/office/drawing/2014/main" val="3287505554"/>
                    </a:ext>
                  </a:extLst>
                </a:gridCol>
              </a:tblGrid>
              <a:tr h="215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TIPOLOGIA INTERVENTI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17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TITOLO INTERVENTO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17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BREVE DESCRIZIONE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9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(Rete Rurale Nazionale, Maggio 2023)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17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05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IMPORTO TOTALE (€)</a:t>
                      </a:r>
                      <a:endParaRPr lang="it-IT" sz="105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1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835249"/>
                  </a:ext>
                </a:extLst>
              </a:tr>
              <a:tr h="90473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COOPERAZIONE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SRG01</a:t>
                      </a: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Sostegno gruppi operativi PEI AGRI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Ricalca in gran parte quanto già attuato nella precedente programmazione, permette di finanziare progetti gestiti da partenariati costituiti dagli utenti delle innovazioni e da tutti gli altri soggetti che, a vario titolo, sono coinvolti nelle fasi di verifica applicazione e divulgazione.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05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€ 1.000.000,00 </a:t>
                      </a: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895741"/>
                  </a:ext>
                </a:extLst>
              </a:tr>
              <a:tr h="38774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SRG09</a:t>
                      </a: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Cooperazione per azioni di supporto all’innovazione e servizi rivolti ai settori agricolo, forestale e agroalimentare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Sostiene la creazione di partenariati per la realizzazione di azioni di supporto all'innovazione ed erogazione di servizi.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05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€ 1.500.000,00 </a:t>
                      </a: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329034"/>
                  </a:ext>
                </a:extLst>
              </a:tr>
              <a:tr h="775491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SCAMBIO </a:t>
                      </a: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 CONOSCENZE 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 INFORMAZIONI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SRH01</a:t>
                      </a: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Erogazione servizi di consulenza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Intende soddisfare le esigenze di supporto delle imprese agricole, forestali e operanti in aree rurali su aspetti tecnici, gestionali, economici, ambientali e sociali e a diffondere le innovazioni sviluppate tramite progetti di ricerca e sviluppo.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05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€ 4.400.000,00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912540"/>
                  </a:ext>
                </a:extLst>
              </a:tr>
              <a:tr h="64624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SRH02</a:t>
                      </a: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Formazione dei consulenti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È finalizzato al miglioramento dei servizi di consulenza aziendale, attraverso la crescita delle competenze professionali e il miglioramento delle relazioni tra attori dell'AKIS.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05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€ 1.050.000,00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55864"/>
                  </a:ext>
                </a:extLst>
              </a:tr>
              <a:tr h="77549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SRH03</a:t>
                      </a: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Formazione degli imprenditori agricoli, degli addetti alle imprese operanti nei settori agricoltura, zootecnia, industrie alimentari e degli altri soggetti privati e pubblici funzionali allo sviluppo rurale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Sostiene la formazione e l'aggiornamento professionale dei soggetti destinatari, anche in sinergia tra di loro, attraverso attività di gruppo e individuali quali corsi, visite aziendali, sessioni pratiche, scambi di esperienze professionali, coaching, tutoraggio, stage, ecc.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05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€ 3.551.799,25 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462730"/>
                  </a:ext>
                </a:extLst>
              </a:tr>
              <a:tr h="64624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SRH04</a:t>
                      </a:r>
                      <a:r>
                        <a:rPr lang="it-IT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Azioni di informazione</a:t>
                      </a:r>
                      <a:endParaRPr lang="it-IT" sz="105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Risponde all'obiettivo trasversale della PAC, finalizzato a diffondere e condividere le esperienze e le opportunità, l'innovazione e i risultati della ricerca e la digitalizzazione nel settore agroforestale e nelle zone rurali.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05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€ 500.000,00 </a:t>
                      </a: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252650"/>
                  </a:ext>
                </a:extLst>
              </a:tr>
              <a:tr h="277286">
                <a:tc grid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r>
                        <a:rPr lang="it-IT" sz="14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060700" algn="l"/>
                        </a:tabLst>
                      </a:pPr>
                      <a:endParaRPr lang="it-IT" sz="105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060700" algn="l"/>
                        </a:tabLst>
                        <a:defRPr/>
                      </a:pPr>
                      <a:r>
                        <a:rPr lang="it-IT" sz="12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€ 12.001.799,25</a:t>
                      </a:r>
                    </a:p>
                  </a:txBody>
                  <a:tcPr marL="45291" marR="45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7026706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3A51795A-AC20-F630-9726-2472F43ACF04}"/>
              </a:ext>
            </a:extLst>
          </p:cNvPr>
          <p:cNvSpPr txBox="1"/>
          <p:nvPr/>
        </p:nvSpPr>
        <p:spPr>
          <a:xfrm>
            <a:off x="723276" y="313041"/>
            <a:ext cx="10935396" cy="580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</a:pPr>
            <a:r>
              <a:rPr lang="it-IT" sz="3200" b="1" kern="0" dirty="0" smtClean="0">
                <a:solidFill>
                  <a:srgbClr val="2F549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Gli interventi AKIS nel CSR Abruzzo 2023-2027</a:t>
            </a:r>
            <a:endParaRPr lang="it-IT" sz="3200" b="1" kern="0" dirty="0">
              <a:solidFill>
                <a:srgbClr val="2F549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78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3175" cap="flat" cmpd="sng" algn="ctr">
          <a:solidFill>
            <a:srgbClr val="008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3175" cap="flat" cmpd="sng" algn="ctr">
          <a:solidFill>
            <a:srgbClr val="008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cs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30313</TotalTime>
  <Words>2276</Words>
  <Application>Microsoft Office PowerPoint</Application>
  <PresentationFormat>Widescreen</PresentationFormat>
  <Paragraphs>155</Paragraphs>
  <Slides>16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28" baseType="lpstr">
      <vt:lpstr>Arial</vt:lpstr>
      <vt:lpstr>Calibri</vt:lpstr>
      <vt:lpstr>Calibri Light</vt:lpstr>
      <vt:lpstr>Impact</vt:lpstr>
      <vt:lpstr>Lucida Handwriting</vt:lpstr>
      <vt:lpstr>Monotype Corsiva</vt:lpstr>
      <vt:lpstr>Montserrat</vt:lpstr>
      <vt:lpstr>Tahoma</vt:lpstr>
      <vt:lpstr>Times New Roman</vt:lpstr>
      <vt:lpstr>Wingdings</vt:lpstr>
      <vt:lpstr>Tema di Office</vt:lpstr>
      <vt:lpstr>Struttura predefinita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Federica Raggi</dc:creator>
  <cp:lastModifiedBy>Raffaella Rogato</cp:lastModifiedBy>
  <cp:revision>1532</cp:revision>
  <cp:lastPrinted>2024-07-03T07:27:50Z</cp:lastPrinted>
  <dcterms:created xsi:type="dcterms:W3CDTF">2021-04-12T11:12:24Z</dcterms:created>
  <dcterms:modified xsi:type="dcterms:W3CDTF">2024-07-03T09:15:30Z</dcterms:modified>
</cp:coreProperties>
</file>