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8.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0.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2.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5723" r:id="rId1"/>
  </p:sldMasterIdLst>
  <p:notesMasterIdLst>
    <p:notesMasterId r:id="rId97"/>
  </p:notesMasterIdLst>
  <p:sldIdLst>
    <p:sldId id="836" r:id="rId2"/>
    <p:sldId id="890" r:id="rId3"/>
    <p:sldId id="905" r:id="rId4"/>
    <p:sldId id="987" r:id="rId5"/>
    <p:sldId id="988" r:id="rId6"/>
    <p:sldId id="989" r:id="rId7"/>
    <p:sldId id="897" r:id="rId8"/>
    <p:sldId id="990" r:id="rId9"/>
    <p:sldId id="903" r:id="rId10"/>
    <p:sldId id="894" r:id="rId11"/>
    <p:sldId id="902" r:id="rId12"/>
    <p:sldId id="1001" r:id="rId13"/>
    <p:sldId id="1043" r:id="rId14"/>
    <p:sldId id="967" r:id="rId15"/>
    <p:sldId id="999" r:id="rId16"/>
    <p:sldId id="1002" r:id="rId17"/>
    <p:sldId id="1003" r:id="rId18"/>
    <p:sldId id="1044" r:id="rId19"/>
    <p:sldId id="1045" r:id="rId20"/>
    <p:sldId id="1046" r:id="rId21"/>
    <p:sldId id="1047" r:id="rId22"/>
    <p:sldId id="1048" r:id="rId23"/>
    <p:sldId id="1049" r:id="rId24"/>
    <p:sldId id="1050" r:id="rId25"/>
    <p:sldId id="1051" r:id="rId26"/>
    <p:sldId id="906" r:id="rId27"/>
    <p:sldId id="952" r:id="rId28"/>
    <p:sldId id="907" r:id="rId29"/>
    <p:sldId id="908" r:id="rId30"/>
    <p:sldId id="909" r:id="rId31"/>
    <p:sldId id="969" r:id="rId32"/>
    <p:sldId id="911" r:id="rId33"/>
    <p:sldId id="968" r:id="rId34"/>
    <p:sldId id="914" r:id="rId35"/>
    <p:sldId id="1004" r:id="rId36"/>
    <p:sldId id="1005" r:id="rId37"/>
    <p:sldId id="1006" r:id="rId38"/>
    <p:sldId id="1007" r:id="rId39"/>
    <p:sldId id="1008" r:id="rId40"/>
    <p:sldId id="1009" r:id="rId41"/>
    <p:sldId id="1010" r:id="rId42"/>
    <p:sldId id="912" r:id="rId43"/>
    <p:sldId id="980" r:id="rId44"/>
    <p:sldId id="981" r:id="rId45"/>
    <p:sldId id="982" r:id="rId46"/>
    <p:sldId id="983" r:id="rId47"/>
    <p:sldId id="984" r:id="rId48"/>
    <p:sldId id="919" r:id="rId49"/>
    <p:sldId id="1024" r:id="rId50"/>
    <p:sldId id="1025" r:id="rId51"/>
    <p:sldId id="1026" r:id="rId52"/>
    <p:sldId id="1027" r:id="rId53"/>
    <p:sldId id="1028" r:id="rId54"/>
    <p:sldId id="1029" r:id="rId55"/>
    <p:sldId id="1030" r:id="rId56"/>
    <p:sldId id="1031" r:id="rId57"/>
    <p:sldId id="1032" r:id="rId58"/>
    <p:sldId id="1033" r:id="rId59"/>
    <p:sldId id="1034" r:id="rId60"/>
    <p:sldId id="1035" r:id="rId61"/>
    <p:sldId id="1036" r:id="rId62"/>
    <p:sldId id="1037" r:id="rId63"/>
    <p:sldId id="920" r:id="rId64"/>
    <p:sldId id="985" r:id="rId65"/>
    <p:sldId id="986" r:id="rId66"/>
    <p:sldId id="924" r:id="rId67"/>
    <p:sldId id="925" r:id="rId68"/>
    <p:sldId id="926" r:id="rId69"/>
    <p:sldId id="927" r:id="rId70"/>
    <p:sldId id="928" r:id="rId71"/>
    <p:sldId id="929" r:id="rId72"/>
    <p:sldId id="930" r:id="rId73"/>
    <p:sldId id="966" r:id="rId74"/>
    <p:sldId id="970" r:id="rId75"/>
    <p:sldId id="992" r:id="rId76"/>
    <p:sldId id="993" r:id="rId77"/>
    <p:sldId id="994" r:id="rId78"/>
    <p:sldId id="995" r:id="rId79"/>
    <p:sldId id="996" r:id="rId80"/>
    <p:sldId id="997" r:id="rId81"/>
    <p:sldId id="1052" r:id="rId82"/>
    <p:sldId id="972" r:id="rId83"/>
    <p:sldId id="973" r:id="rId84"/>
    <p:sldId id="974" r:id="rId85"/>
    <p:sldId id="1038" r:id="rId86"/>
    <p:sldId id="1039" r:id="rId87"/>
    <p:sldId id="1040" r:id="rId88"/>
    <p:sldId id="1041" r:id="rId89"/>
    <p:sldId id="1042" r:id="rId90"/>
    <p:sldId id="975" r:id="rId91"/>
    <p:sldId id="976" r:id="rId92"/>
    <p:sldId id="977" r:id="rId93"/>
    <p:sldId id="978" r:id="rId94"/>
    <p:sldId id="979" r:id="rId95"/>
    <p:sldId id="965" r:id="rId96"/>
  </p:sldIdLst>
  <p:sldSz cx="12192000" cy="6858000"/>
  <p:notesSz cx="6797675" cy="9926638"/>
  <p:defaultTextStyle>
    <a:defPPr>
      <a:defRPr lang="it-IT"/>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a:srgbClr val="A80044"/>
    <a:srgbClr val="99CC00"/>
    <a:srgbClr val="66FF33"/>
    <a:srgbClr val="66FF66"/>
    <a:srgbClr val="00FF00"/>
    <a:srgbClr val="FF6600"/>
    <a:srgbClr val="0000FF"/>
    <a:srgbClr val="0066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327F97BB-C833-4FB7-BDE5-3F7075034690}" styleName="Stile con tema 2 - Color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DBED569-4797-4DF1-A0F4-6AAB3CD982D8}" styleName="Stile chiaro 3 - Color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Stile scuro 2 - Colore 1/Color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E929F9F4-4A8F-4326-A1B4-22849713DDAB}" styleName="Stile scuro 1 - Colore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ile medio 3 - Color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5FD0F851-EC5A-4D38-B0AD-8093EC10F338}" styleName="Stile chiaro 1 - Colore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AF606853-7671-496A-8E4F-DF71F8EC918B}" styleName="Stile scuro 1 - Colore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Stile scuro 2 - Colore 5/Colore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Stile scuro 2 - Colore 3/Color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2" autoAdjust="0"/>
    <p:restoredTop sz="96395" autoAdjust="0"/>
  </p:normalViewPr>
  <p:slideViewPr>
    <p:cSldViewPr snapToGrid="0">
      <p:cViewPr varScale="1">
        <p:scale>
          <a:sx n="90" d="100"/>
          <a:sy n="90" d="100"/>
        </p:scale>
        <p:origin x="114" y="66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505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file:///D:\PAC%202023-2027\PSP-%20monitoraggio%20generale.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Foglio_di_lavoro_di_Microsoft_Excel8.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Foglio_di_lavoro_di_Microsoft_Excel9.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Foglio_di_lavoro_di_Microsoft_Excel10.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Foglio_di_lavoro_di_Microsoft_Excel11.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Foglio_di_lavoro_di_Microsoft_Excel12.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Foglio_di_lavoro_di_Microsoft_Excel13.xlsx"/></Relationships>
</file>

<file path=ppt/charts/_rels/chart2.xml.rels><?xml version="1.0" encoding="UTF-8" standalone="yes"?>
<Relationships xmlns="http://schemas.openxmlformats.org/package/2006/relationships"><Relationship Id="rId3" Type="http://schemas.openxmlformats.org/officeDocument/2006/relationships/package" Target="../embeddings/Foglio_di_lavoro_di_Microsoft_Excel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unin\Desktop\Giacomo%20Regione\Cartella%20di%20lavoro\SUPERFICI%20DOMANDE%20CSR-PSR.xls"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oleObject" Target="file:///C:\Users\junin\Desktop\Giacomo%20Regione\Cartella%20di%20lavoro\SUPERFICI%20DOMANDE%20CSR-PSR.xls"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Foglio_di_lavoro_di_Microsoft_Excel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Foglio_di_lavoro_di_Microsoft_Excel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Foglio_di_lavoro_di_Microsoft_Excel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Foglio_di_lavoro_di_Microsoft_Excel6.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Foglio_di_lavoro_di_Microsoft_Excel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AD6E-4852-96CF-1EDE06FE3F88}"/>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AD6E-4852-96CF-1EDE06FE3F88}"/>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AD6E-4852-96CF-1EDE06FE3F88}"/>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AD6E-4852-96CF-1EDE06FE3F88}"/>
              </c:ext>
            </c:extLst>
          </c:dPt>
          <c:dPt>
            <c:idx val="4"/>
            <c:bubble3D val="0"/>
            <c:spPr>
              <a:solidFill>
                <a:schemeClr val="accent1">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AD6E-4852-96CF-1EDE06FE3F88}"/>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AD6E-4852-96CF-1EDE06FE3F88}"/>
              </c:ext>
            </c:extLst>
          </c:dPt>
          <c:dPt>
            <c:idx val="6"/>
            <c:bubble3D val="0"/>
            <c:spPr>
              <a:solidFill>
                <a:schemeClr val="accent1">
                  <a:lumMod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D-AD6E-4852-96CF-1EDE06FE3F88}"/>
              </c:ext>
            </c:extLst>
          </c:dPt>
          <c:dPt>
            <c:idx val="7"/>
            <c:bubble3D val="0"/>
            <c:spPr>
              <a:solidFill>
                <a:schemeClr val="accent2">
                  <a:lumMod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F-AD6E-4852-96CF-1EDE06FE3F88}"/>
              </c:ext>
            </c:extLst>
          </c:dPt>
          <c:dPt>
            <c:idx val="8"/>
            <c:bubble3D val="0"/>
            <c:spPr>
              <a:solidFill>
                <a:schemeClr val="accent3">
                  <a:lumMod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11-AD6E-4852-96CF-1EDE06FE3F88}"/>
              </c:ext>
            </c:extLst>
          </c:dPt>
          <c:dLbls>
            <c:dLbl>
              <c:idx val="2"/>
              <c:layout>
                <c:manualLayout>
                  <c:x val="0.12377873991323973"/>
                  <c:y val="-1.7676661749109805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5-AD6E-4852-96CF-1EDE06FE3F88}"/>
                </c:ext>
                <c:ext xmlns:c15="http://schemas.microsoft.com/office/drawing/2012/chart" uri="{CE6537A1-D6FC-4f65-9D91-7224C49458BB}"/>
              </c:extLst>
            </c:dLbl>
            <c:dLbl>
              <c:idx val="6"/>
              <c:layout>
                <c:manualLayout>
                  <c:x val="-0.11367619022879877"/>
                  <c:y val="1.244130036792805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D-AD6E-4852-96CF-1EDE06FE3F88}"/>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'ripartizione risorse'!$B$16:$B$24</c:f>
              <c:strCache>
                <c:ptCount val="7"/>
                <c:pt idx="0">
                  <c:v>Ambiente</c:v>
                </c:pt>
                <c:pt idx="1">
                  <c:v>Indennità vincoli naturali </c:v>
                </c:pt>
                <c:pt idx="2">
                  <c:v>Indennità per svantaggi territoriali </c:v>
                </c:pt>
                <c:pt idx="3">
                  <c:v>Investimenti</c:v>
                </c:pt>
                <c:pt idx="4">
                  <c:v>Giovani</c:v>
                </c:pt>
                <c:pt idx="5">
                  <c:v>Cooperazione</c:v>
                </c:pt>
                <c:pt idx="6">
                  <c:v>Conoscenza e informazione</c:v>
                </c:pt>
              </c:strCache>
            </c:strRef>
          </c:cat>
          <c:val>
            <c:numRef>
              <c:f>'ripartizione risorse'!$C$16:$C$24</c:f>
              <c:numCache>
                <c:formatCode>0%</c:formatCode>
                <c:ptCount val="9"/>
                <c:pt idx="0">
                  <c:v>0.3754820335516631</c:v>
                </c:pt>
                <c:pt idx="1">
                  <c:v>0.12521226037871197</c:v>
                </c:pt>
                <c:pt idx="2" formatCode="0.00%">
                  <c:v>2.8457331904252724E-3</c:v>
                </c:pt>
                <c:pt idx="3">
                  <c:v>0.26239841796672109</c:v>
                </c:pt>
                <c:pt idx="4">
                  <c:v>7.3385044705525287E-2</c:v>
                </c:pt>
                <c:pt idx="5">
                  <c:v>8.9896679764268475E-2</c:v>
                </c:pt>
                <c:pt idx="6">
                  <c:v>2.258001375554624E-2</c:v>
                </c:pt>
              </c:numCache>
            </c:numRef>
          </c:val>
          <c:extLst xmlns:c16r2="http://schemas.microsoft.com/office/drawing/2015/06/chart">
            <c:ext xmlns:c16="http://schemas.microsoft.com/office/drawing/2014/chart" uri="{C3380CC4-5D6E-409C-BE32-E72D297353CC}">
              <c16:uniqueId val="{00000012-AD6E-4852-96CF-1EDE06FE3F8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1400"/>
      </a:pPr>
      <a:endParaRPr lang="it-IT"/>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sz="1400" b="1" dirty="0" err="1">
                <a:solidFill>
                  <a:schemeClr val="tx1"/>
                </a:solidFill>
              </a:rPr>
              <a:t>Domande</a:t>
            </a:r>
            <a:r>
              <a:rPr lang="en-US" sz="1400" b="1" dirty="0">
                <a:solidFill>
                  <a:schemeClr val="tx1"/>
                </a:solidFill>
              </a:rPr>
              <a:t> </a:t>
            </a:r>
            <a:r>
              <a:rPr lang="en-US" sz="1400" b="1" dirty="0" smtClean="0">
                <a:solidFill>
                  <a:schemeClr val="tx1"/>
                </a:solidFill>
              </a:rPr>
              <a:t>FINANZIATE </a:t>
            </a:r>
            <a:endParaRPr lang="en-US" sz="1400" b="1" dirty="0">
              <a:solidFill>
                <a:schemeClr val="tx1"/>
              </a:solidFill>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doughnutChart>
        <c:varyColors val="1"/>
        <c:ser>
          <c:idx val="0"/>
          <c:order val="0"/>
          <c:tx>
            <c:strRef>
              <c:f>Foglio1!$B$1</c:f>
              <c:strCache>
                <c:ptCount val="1"/>
                <c:pt idx="0">
                  <c:v>Domande pervenute 2022/2023</c:v>
                </c:pt>
              </c:strCache>
            </c:strRef>
          </c:tx>
          <c:spPr>
            <a:solidFill>
              <a:srgbClr val="00B050"/>
            </a:solidFill>
          </c:spPr>
          <c:dPt>
            <c:idx val="0"/>
            <c:bubble3D val="0"/>
            <c:spPr>
              <a:solidFill>
                <a:srgbClr val="548235"/>
              </a:solidFill>
              <a:ln w="19050">
                <a:solidFill>
                  <a:schemeClr val="lt1"/>
                </a:solidFill>
              </a:ln>
              <a:effectLst/>
            </c:spPr>
            <c:extLst xmlns:c16r2="http://schemas.microsoft.com/office/drawing/2015/06/chart">
              <c:ext xmlns:c16="http://schemas.microsoft.com/office/drawing/2014/chart" uri="{C3380CC4-5D6E-409C-BE32-E72D297353CC}">
                <c16:uniqueId val="{00000001-372E-4F4E-A974-F36057B072A4}"/>
              </c:ext>
            </c:extLst>
          </c:dPt>
          <c:dPt>
            <c:idx val="1"/>
            <c:bubble3D val="0"/>
            <c:spPr>
              <a:solidFill>
                <a:schemeClr val="accent6">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372E-4F4E-A974-F36057B072A4}"/>
              </c:ext>
            </c:extLst>
          </c:dPt>
          <c:dLbls>
            <c:dLbl>
              <c:idx val="0"/>
              <c:layout>
                <c:manualLayout>
                  <c:x val="0.21284729891055651"/>
                  <c:y val="2.1860789891827371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A1D269BD-748F-4104-A02F-A170E4D35CC8}" type="VALUE">
                      <a:rPr lang="en-US" smtClean="0"/>
                      <a:pPr>
                        <a:defRPr/>
                      </a:pPr>
                      <a:t>[VALORE]</a:t>
                    </a:fld>
                    <a:endParaRPr lang="it-IT"/>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372E-4F4E-A974-F36057B072A4}"/>
                </c:ext>
                <c:ext xmlns:c15="http://schemas.microsoft.com/office/drawing/2012/chart" uri="{CE6537A1-D6FC-4f65-9D91-7224C49458BB}">
                  <c15:layout>
                    <c:manualLayout>
                      <c:w val="0.2749620845056216"/>
                      <c:h val="0.15458395247220127"/>
                    </c:manualLayout>
                  </c15:layout>
                  <c15:dlblFieldTable/>
                  <c15:showDataLabelsRange val="0"/>
                </c:ext>
              </c:extLst>
            </c:dLbl>
            <c:dLbl>
              <c:idx val="1"/>
              <c:layout>
                <c:manualLayout>
                  <c:x val="-0.1487181680257644"/>
                  <c:y val="-6.30864100061121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72E-4F4E-A974-F36057B072A4}"/>
                </c:ext>
                <c:ext xmlns:c15="http://schemas.microsoft.com/office/drawing/2012/chart" uri="{CE6537A1-D6FC-4f65-9D91-7224C49458BB}">
                  <c15:layout>
                    <c:manualLayout>
                      <c:w val="0.2749620845056216"/>
                      <c:h val="0.11955359742832271"/>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Foglio1!$A$2:$A$3</c:f>
              <c:strCache>
                <c:ptCount val="2"/>
                <c:pt idx="0">
                  <c:v>Domande Imprese Singole</c:v>
                </c:pt>
                <c:pt idx="1">
                  <c:v>Domande Imprese Associate</c:v>
                </c:pt>
              </c:strCache>
            </c:strRef>
          </c:cat>
          <c:val>
            <c:numRef>
              <c:f>Foglio1!$B$2:$B$3</c:f>
              <c:numCache>
                <c:formatCode>General</c:formatCode>
                <c:ptCount val="2"/>
                <c:pt idx="0">
                  <c:v>48</c:v>
                </c:pt>
                <c:pt idx="1">
                  <c:v>10</c:v>
                </c:pt>
              </c:numCache>
            </c:numRef>
          </c:val>
          <c:extLst xmlns:c16r2="http://schemas.microsoft.com/office/drawing/2015/06/chart">
            <c:ext xmlns:c16="http://schemas.microsoft.com/office/drawing/2014/chart" uri="{C3380CC4-5D6E-409C-BE32-E72D297353CC}">
              <c16:uniqueId val="{00000004-372E-4F4E-A974-F36057B072A4}"/>
            </c:ext>
          </c:extLst>
        </c:ser>
        <c:dLbls>
          <c:showLegendKey val="0"/>
          <c:showVal val="0"/>
          <c:showCatName val="0"/>
          <c:showSerName val="0"/>
          <c:showPercent val="1"/>
          <c:showBubbleSize val="0"/>
          <c:showLeaderLines val="0"/>
        </c:dLbls>
        <c:firstSliceAng val="0"/>
        <c:holeSize val="50"/>
      </c:doughnutChart>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Entry>
      <c:legendEntry>
        <c:idx val="1"/>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Entry>
      <c:layout>
        <c:manualLayout>
          <c:xMode val="edge"/>
          <c:yMode val="edge"/>
          <c:x val="8.6485314093764004E-2"/>
          <c:y val="0.81957381374271865"/>
          <c:w val="0.85452890626917211"/>
          <c:h val="0.180426093422019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it-IT" sz="1400" b="1" i="0" u="none" strike="noStrike" baseline="0" dirty="0" smtClean="0">
                <a:effectLst/>
              </a:rPr>
              <a:t>Importi contributi FINANZIATI</a:t>
            </a:r>
          </a:p>
          <a:p>
            <a:pPr>
              <a:defRPr sz="1400" b="1">
                <a:solidFill>
                  <a:schemeClr val="tx1"/>
                </a:solidFill>
              </a:defRPr>
            </a:pPr>
            <a:r>
              <a:rPr lang="it-IT" sz="1050" b="1" i="0" u="none" strike="noStrike" baseline="0" dirty="0" smtClean="0">
                <a:effectLst/>
              </a:rPr>
              <a:t>DPD019/045 del 29/02/2024_Imprese Associate</a:t>
            </a:r>
          </a:p>
          <a:p>
            <a:pPr>
              <a:defRPr sz="1400" b="1">
                <a:solidFill>
                  <a:schemeClr val="tx1"/>
                </a:solidFill>
              </a:defRPr>
            </a:pPr>
            <a:r>
              <a:rPr lang="it-IT" sz="1050" b="1" i="0" u="none" strike="noStrike" baseline="0" dirty="0" smtClean="0">
                <a:effectLst/>
              </a:rPr>
              <a:t>DPD019/046 del 29/02/2024_Imprese Singole</a:t>
            </a: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it-IT"/>
        </a:p>
      </c:txPr>
    </c:title>
    <c:autoTitleDeleted val="0"/>
    <c:plotArea>
      <c:layout>
        <c:manualLayout>
          <c:layoutTarget val="inner"/>
          <c:xMode val="edge"/>
          <c:yMode val="edge"/>
          <c:x val="0.26314018831151753"/>
          <c:y val="0.17701923854472207"/>
          <c:w val="0.70722666872564333"/>
          <c:h val="0.67303438564162377"/>
        </c:manualLayout>
      </c:layout>
      <c:barChart>
        <c:barDir val="col"/>
        <c:grouping val="clustered"/>
        <c:varyColors val="0"/>
        <c:ser>
          <c:idx val="0"/>
          <c:order val="0"/>
          <c:tx>
            <c:strRef>
              <c:f>Foglio1!$B$1</c:f>
              <c:strCache>
                <c:ptCount val="1"/>
                <c:pt idx="0">
                  <c:v>Distribuzione somme </c:v>
                </c:pt>
              </c:strCache>
            </c:strRef>
          </c:tx>
          <c:spPr>
            <a:solidFill>
              <a:srgbClr val="548235"/>
            </a:solidFill>
            <a:ln>
              <a:noFill/>
            </a:ln>
            <a:effectLst/>
          </c:spPr>
          <c:invertIfNegative val="0"/>
          <c:dPt>
            <c:idx val="0"/>
            <c:invertIfNegative val="0"/>
            <c:bubble3D val="0"/>
            <c:spPr>
              <a:solidFill>
                <a:srgbClr val="548235"/>
              </a:solidFill>
              <a:ln>
                <a:noFill/>
              </a:ln>
              <a:effectLst/>
            </c:spPr>
            <c:extLst xmlns:c16r2="http://schemas.microsoft.com/office/drawing/2015/06/chart">
              <c:ext xmlns:c16="http://schemas.microsoft.com/office/drawing/2014/chart" uri="{C3380CC4-5D6E-409C-BE32-E72D297353CC}">
                <c16:uniqueId val="{00000001-E9B2-458C-9BAC-DDEA761DC19E}"/>
              </c:ext>
            </c:extLst>
          </c:dPt>
          <c:dPt>
            <c:idx val="1"/>
            <c:invertIfNegative val="0"/>
            <c:bubble3D val="0"/>
            <c:spPr>
              <a:solidFill>
                <a:schemeClr val="accent6">
                  <a:lumMod val="60000"/>
                  <a:lumOff val="40000"/>
                </a:schemeClr>
              </a:solidFill>
              <a:ln>
                <a:noFill/>
              </a:ln>
              <a:effectLst/>
            </c:spPr>
            <c:extLst xmlns:c16r2="http://schemas.microsoft.com/office/drawing/2015/06/chart">
              <c:ext xmlns:c16="http://schemas.microsoft.com/office/drawing/2014/chart" uri="{C3380CC4-5D6E-409C-BE32-E72D297353CC}">
                <c16:uniqueId val="{00000003-E9B2-458C-9BAC-DDEA761DC19E}"/>
              </c:ext>
            </c:extLst>
          </c:dPt>
          <c:cat>
            <c:strRef>
              <c:f>Foglio1!$A$2:$A$5</c:f>
              <c:strCache>
                <c:ptCount val="2"/>
                <c:pt idx="0">
                  <c:v>Imprese Associate</c:v>
                </c:pt>
                <c:pt idx="1">
                  <c:v>Imprese Singole</c:v>
                </c:pt>
              </c:strCache>
            </c:strRef>
          </c:cat>
          <c:val>
            <c:numRef>
              <c:f>Foglio1!$B$2:$B$3</c:f>
              <c:numCache>
                <c:formatCode>#,##0.00\ "€"</c:formatCode>
                <c:ptCount val="2"/>
                <c:pt idx="0">
                  <c:v>1030323.89</c:v>
                </c:pt>
                <c:pt idx="1">
                  <c:v>1841568.29</c:v>
                </c:pt>
              </c:numCache>
            </c:numRef>
          </c:val>
          <c:extLst xmlns:c16r2="http://schemas.microsoft.com/office/drawing/2015/06/chart">
            <c:ext xmlns:c16="http://schemas.microsoft.com/office/drawing/2014/chart" uri="{C3380CC4-5D6E-409C-BE32-E72D297353CC}">
              <c16:uniqueId val="{00000006-E9B2-458C-9BAC-DDEA761DC19E}"/>
            </c:ext>
          </c:extLst>
        </c:ser>
        <c:dLbls>
          <c:showLegendKey val="0"/>
          <c:showVal val="0"/>
          <c:showCatName val="0"/>
          <c:showSerName val="0"/>
          <c:showPercent val="0"/>
          <c:showBubbleSize val="0"/>
        </c:dLbls>
        <c:gapWidth val="150"/>
        <c:axId val="606878032"/>
        <c:axId val="606877640"/>
      </c:barChart>
      <c:catAx>
        <c:axId val="606878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crossAx val="606877640"/>
        <c:crosses val="autoZero"/>
        <c:auto val="1"/>
        <c:lblAlgn val="ctr"/>
        <c:lblOffset val="100"/>
        <c:noMultiLvlLbl val="0"/>
      </c:catAx>
      <c:valAx>
        <c:axId val="606877640"/>
        <c:scaling>
          <c:orientation val="minMax"/>
        </c:scaling>
        <c:delete val="0"/>
        <c:axPos val="l"/>
        <c:majorGridlines>
          <c:spPr>
            <a:ln w="9525" cap="flat" cmpd="sng" algn="ctr">
              <a:solidFill>
                <a:schemeClr val="tx1">
                  <a:lumMod val="15000"/>
                  <a:lumOff val="85000"/>
                </a:schemeClr>
              </a:solidFill>
              <a:round/>
            </a:ln>
            <a:effectLst/>
          </c:spPr>
        </c:majorGridlines>
        <c:numFmt formatCode="#,##0.00\ &quot;€&quot;"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606878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Foglio1!$B$1</c:f>
              <c:strCache>
                <c:ptCount val="1"/>
                <c:pt idx="0">
                  <c:v>Distribuzione somme </c:v>
                </c:pt>
              </c:strCache>
            </c:strRef>
          </c:tx>
          <c:spPr>
            <a:solidFill>
              <a:schemeClr val="accent1"/>
            </a:solidFill>
            <a:ln>
              <a:noFill/>
            </a:ln>
            <a:effectLst/>
          </c:spPr>
          <c:invertIfNegative val="0"/>
          <c:dPt>
            <c:idx val="0"/>
            <c:invertIfNegative val="0"/>
            <c:bubble3D val="0"/>
            <c:spPr>
              <a:solidFill>
                <a:schemeClr val="accent6">
                  <a:lumMod val="40000"/>
                  <a:lumOff val="60000"/>
                </a:schemeClr>
              </a:solidFill>
              <a:ln>
                <a:noFill/>
              </a:ln>
              <a:effectLst/>
            </c:spPr>
            <c:extLst xmlns:c16r2="http://schemas.microsoft.com/office/drawing/2015/06/chart">
              <c:ext xmlns:c16="http://schemas.microsoft.com/office/drawing/2014/chart" uri="{C3380CC4-5D6E-409C-BE32-E72D297353CC}">
                <c16:uniqueId val="{00000001-3E93-4EB9-B2CB-FCEF54D042F1}"/>
              </c:ext>
            </c:extLst>
          </c:dPt>
          <c:dPt>
            <c:idx val="1"/>
            <c:invertIfNegative val="0"/>
            <c:bubble3D val="0"/>
            <c:spPr>
              <a:solidFill>
                <a:schemeClr val="accent6">
                  <a:lumMod val="75000"/>
                </a:schemeClr>
              </a:solidFill>
              <a:ln>
                <a:noFill/>
              </a:ln>
              <a:effectLst/>
            </c:spPr>
            <c:extLst xmlns:c16r2="http://schemas.microsoft.com/office/drawing/2015/06/chart">
              <c:ext xmlns:c16="http://schemas.microsoft.com/office/drawing/2014/chart" uri="{C3380CC4-5D6E-409C-BE32-E72D297353CC}">
                <c16:uniqueId val="{00000003-3E93-4EB9-B2CB-FCEF54D042F1}"/>
              </c:ext>
            </c:extLst>
          </c:dPt>
          <c:dPt>
            <c:idx val="2"/>
            <c:invertIfNegative val="0"/>
            <c:bubble3D val="0"/>
            <c:spPr>
              <a:solidFill>
                <a:schemeClr val="bg1">
                  <a:lumMod val="75000"/>
                </a:schemeClr>
              </a:solidFill>
              <a:ln>
                <a:noFill/>
              </a:ln>
              <a:effectLst/>
            </c:spPr>
            <c:extLst xmlns:c16r2="http://schemas.microsoft.com/office/drawing/2015/06/chart">
              <c:ext xmlns:c16="http://schemas.microsoft.com/office/drawing/2014/chart" uri="{C3380CC4-5D6E-409C-BE32-E72D297353CC}">
                <c16:uniqueId val="{00000005-3E93-4EB9-B2CB-FCEF54D042F1}"/>
              </c:ext>
            </c:extLst>
          </c:dPt>
          <c:dPt>
            <c:idx val="3"/>
            <c:invertIfNegative val="0"/>
            <c:bubble3D val="0"/>
            <c:spPr>
              <a:solidFill>
                <a:schemeClr val="accent6">
                  <a:lumMod val="50000"/>
                </a:schemeClr>
              </a:solidFill>
              <a:ln>
                <a:noFill/>
              </a:ln>
              <a:effectLst/>
            </c:spPr>
            <c:extLst xmlns:c16r2="http://schemas.microsoft.com/office/drawing/2015/06/chart">
              <c:ext xmlns:c16="http://schemas.microsoft.com/office/drawing/2014/chart" uri="{C3380CC4-5D6E-409C-BE32-E72D297353CC}">
                <c16:uniqueId val="{00000000-9256-4B47-A2D8-B67CAC1B5B32}"/>
              </c:ext>
            </c:extLst>
          </c:dPt>
          <c:cat>
            <c:strRef>
              <c:f>Foglio1!$A$2:$A$5</c:f>
              <c:strCache>
                <c:ptCount val="4"/>
                <c:pt idx="0">
                  <c:v>Misura Promozione</c:v>
                </c:pt>
                <c:pt idx="1">
                  <c:v>Misura RRV</c:v>
                </c:pt>
                <c:pt idx="2">
                  <c:v>Misura Vendemmia Verde</c:v>
                </c:pt>
                <c:pt idx="3">
                  <c:v>Misura Investimenti</c:v>
                </c:pt>
              </c:strCache>
            </c:strRef>
          </c:cat>
          <c:val>
            <c:numRef>
              <c:f>Foglio1!$B$2:$B$5</c:f>
              <c:numCache>
                <c:formatCode>#,##0.00\ "€"</c:formatCode>
                <c:ptCount val="4"/>
                <c:pt idx="0">
                  <c:v>2931479</c:v>
                </c:pt>
                <c:pt idx="1">
                  <c:v>6318654</c:v>
                </c:pt>
                <c:pt idx="2">
                  <c:v>244516</c:v>
                </c:pt>
                <c:pt idx="3">
                  <c:v>2730194</c:v>
                </c:pt>
              </c:numCache>
            </c:numRef>
          </c:val>
          <c:extLst xmlns:c16r2="http://schemas.microsoft.com/office/drawing/2015/06/chart">
            <c:ext xmlns:c16="http://schemas.microsoft.com/office/drawing/2014/chart" uri="{C3380CC4-5D6E-409C-BE32-E72D297353CC}">
              <c16:uniqueId val="{00000006-3E93-4EB9-B2CB-FCEF54D042F1}"/>
            </c:ext>
          </c:extLst>
        </c:ser>
        <c:dLbls>
          <c:showLegendKey val="0"/>
          <c:showVal val="0"/>
          <c:showCatName val="0"/>
          <c:showSerName val="0"/>
          <c:showPercent val="0"/>
          <c:showBubbleSize val="0"/>
        </c:dLbls>
        <c:gapWidth val="150"/>
        <c:axId val="560022960"/>
        <c:axId val="560031192"/>
      </c:barChart>
      <c:catAx>
        <c:axId val="560022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560031192"/>
        <c:crosses val="autoZero"/>
        <c:auto val="1"/>
        <c:lblAlgn val="ctr"/>
        <c:lblOffset val="100"/>
        <c:noMultiLvlLbl val="0"/>
      </c:catAx>
      <c:valAx>
        <c:axId val="560031192"/>
        <c:scaling>
          <c:orientation val="minMax"/>
        </c:scaling>
        <c:delete val="0"/>
        <c:axPos val="l"/>
        <c:majorGridlines>
          <c:spPr>
            <a:ln w="9525" cap="flat" cmpd="sng" algn="ctr">
              <a:solidFill>
                <a:schemeClr val="tx1">
                  <a:lumMod val="15000"/>
                  <a:lumOff val="85000"/>
                </a:schemeClr>
              </a:solidFill>
              <a:round/>
            </a:ln>
            <a:effectLst/>
          </c:spPr>
        </c:majorGridlines>
        <c:numFmt formatCode="#,##0.00\ &quot;€&quot;"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560022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1" i="0" u="none" strike="noStrike" kern="1200" baseline="0">
                <a:solidFill>
                  <a:schemeClr val="dk1">
                    <a:lumMod val="65000"/>
                    <a:lumOff val="35000"/>
                  </a:schemeClr>
                </a:solidFill>
                <a:latin typeface="+mn-lt"/>
                <a:ea typeface="+mn-ea"/>
                <a:cs typeface="+mn-cs"/>
              </a:defRPr>
            </a:pPr>
            <a:r>
              <a:rPr lang="it-IT"/>
              <a:t>Ripartizione % produzione fresca e trasformata ortaggi delle 5 OP Regionali ortofrutta</a:t>
            </a:r>
          </a:p>
          <a:p>
            <a:pPr>
              <a:defRPr/>
            </a:pPr>
            <a:r>
              <a:rPr lang="it-IT"/>
              <a:t>anno 2023</a:t>
            </a:r>
          </a:p>
        </c:rich>
      </c:tx>
      <c:overlay val="0"/>
      <c:spPr>
        <a:noFill/>
        <a:ln>
          <a:noFill/>
        </a:ln>
        <a:effectLst/>
      </c:spPr>
      <c:txPr>
        <a:bodyPr rot="0" spcFirstLastPara="1" vertOverflow="ellipsis" vert="horz" wrap="square" anchor="ctr" anchorCtr="1"/>
        <a:lstStyle/>
        <a:p>
          <a:pPr>
            <a:defRPr sz="1680" b="1" i="0" u="none" strike="noStrike" kern="1200" baseline="0">
              <a:solidFill>
                <a:schemeClr val="dk1">
                  <a:lumMod val="65000"/>
                  <a:lumOff val="35000"/>
                </a:schemeClr>
              </a:solidFill>
              <a:latin typeface="+mn-lt"/>
              <a:ea typeface="+mn-ea"/>
              <a:cs typeface="+mn-cs"/>
            </a:defRPr>
          </a:pPr>
          <a:endParaRPr lang="it-IT"/>
        </a:p>
      </c:txPr>
    </c:title>
    <c:autoTitleDeleted val="0"/>
    <c:plotArea>
      <c:layout/>
      <c:doughnutChart>
        <c:varyColors val="1"/>
        <c:ser>
          <c:idx val="0"/>
          <c:order val="0"/>
          <c:dPt>
            <c:idx val="0"/>
            <c:bubble3D val="0"/>
            <c:spPr>
              <a:solidFill>
                <a:schemeClr val="accent1"/>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1-90DC-4AD6-9DC8-E273419E6E9C}"/>
              </c:ext>
            </c:extLst>
          </c:dPt>
          <c:dPt>
            <c:idx val="1"/>
            <c:bubble3D val="0"/>
            <c:spPr>
              <a:solidFill>
                <a:schemeClr val="accent2"/>
              </a:solidFill>
              <a:ln>
                <a:noFill/>
              </a:ln>
              <a:effectLst>
                <a:outerShdw blurRad="317500" algn="ctr" rotWithShape="0">
                  <a:prstClr val="black">
                    <a:alpha val="25000"/>
                  </a:prstClr>
                </a:outerShdw>
              </a:effectLst>
            </c:spPr>
            <c:extLst xmlns:c16r2="http://schemas.microsoft.com/office/drawing/2015/06/chart">
              <c:ext xmlns:c16="http://schemas.microsoft.com/office/drawing/2014/chart" uri="{C3380CC4-5D6E-409C-BE32-E72D297353CC}">
                <c16:uniqueId val="{00000003-90DC-4AD6-9DC8-E273419E6E9C}"/>
              </c:ext>
            </c:extLst>
          </c:dPt>
          <c:dLbls>
            <c:spPr>
              <a:noFill/>
              <a:ln>
                <a:noFill/>
              </a:ln>
              <a:effectLst/>
            </c:spPr>
            <c:txPr>
              <a:bodyPr rot="0" spcFirstLastPara="1" vertOverflow="ellipsis" vert="horz" wrap="square" anchor="ctr" anchorCtr="1"/>
              <a:lstStyle/>
              <a:p>
                <a:pPr>
                  <a:defRPr sz="1400" b="1" i="0" u="none" strike="noStrike" kern="1200" baseline="0">
                    <a:solidFill>
                      <a:schemeClr val="lt1"/>
                    </a:solidFill>
                    <a:latin typeface="+mn-lt"/>
                    <a:ea typeface="+mn-ea"/>
                    <a:cs typeface="+mn-cs"/>
                  </a:defRPr>
                </a:pPr>
                <a:endParaRPr lang="it-IT"/>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Foglio1!$D$28:$D$29</c:f>
              <c:strCache>
                <c:ptCount val="2"/>
                <c:pt idx="0">
                  <c:v>Prodotti trasformati direttamente dalle OP</c:v>
                </c:pt>
                <c:pt idx="1">
                  <c:v>Prodotti Freschi</c:v>
                </c:pt>
              </c:strCache>
            </c:strRef>
          </c:cat>
          <c:val>
            <c:numRef>
              <c:f>Foglio1!$E$28:$E$29</c:f>
              <c:numCache>
                <c:formatCode>#,##0.00\ "€"</c:formatCode>
                <c:ptCount val="2"/>
                <c:pt idx="0">
                  <c:v>77592512.599999994</c:v>
                </c:pt>
                <c:pt idx="1">
                  <c:v>88408857.849999994</c:v>
                </c:pt>
              </c:numCache>
            </c:numRef>
          </c:val>
          <c:extLst xmlns:c16r2="http://schemas.microsoft.com/office/drawing/2015/06/chart">
            <c:ext xmlns:c16="http://schemas.microsoft.com/office/drawing/2014/chart" uri="{C3380CC4-5D6E-409C-BE32-E72D297353CC}">
              <c16:uniqueId val="{00000004-90DC-4AD6-9DC8-E273419E6E9C}"/>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400" b="0" i="0" u="none" strike="noStrike" kern="1200" baseline="0">
              <a:solidFill>
                <a:schemeClr val="dk1">
                  <a:lumMod val="65000"/>
                  <a:lumOff val="35000"/>
                </a:schemeClr>
              </a:solidFill>
              <a:latin typeface="+mn-lt"/>
              <a:ea typeface="+mn-ea"/>
              <a:cs typeface="+mn-cs"/>
            </a:defRPr>
          </a:pPr>
          <a:endParaRPr lang="it-IT"/>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sz="1400"/>
      </a:pPr>
      <a:endParaRPr lang="it-IT"/>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60" b="1" i="0" u="none" strike="noStrike" kern="1200" baseline="0">
                <a:solidFill>
                  <a:schemeClr val="dk1">
                    <a:lumMod val="75000"/>
                    <a:lumOff val="25000"/>
                  </a:schemeClr>
                </a:solidFill>
                <a:latin typeface="+mn-lt"/>
                <a:ea typeface="+mn-ea"/>
                <a:cs typeface="+mn-cs"/>
              </a:defRPr>
            </a:pPr>
            <a:r>
              <a:rPr lang="en-US" sz="1600" dirty="0" err="1"/>
              <a:t>Principali</a:t>
            </a:r>
            <a:r>
              <a:rPr lang="en-US" sz="1600" dirty="0"/>
              <a:t> </a:t>
            </a:r>
            <a:r>
              <a:rPr lang="en-US" sz="1600" dirty="0" err="1"/>
              <a:t>prodotti</a:t>
            </a:r>
            <a:r>
              <a:rPr lang="en-US" sz="1600" dirty="0"/>
              <a:t> </a:t>
            </a:r>
            <a:r>
              <a:rPr lang="en-US" sz="1600" dirty="0" err="1"/>
              <a:t>commercializzati</a:t>
            </a:r>
            <a:r>
              <a:rPr lang="en-US" sz="1600" dirty="0"/>
              <a:t>, </a:t>
            </a:r>
            <a:r>
              <a:rPr lang="en-US" sz="1600" dirty="0" err="1"/>
              <a:t>freschi</a:t>
            </a:r>
            <a:r>
              <a:rPr lang="en-US" sz="1600" dirty="0"/>
              <a:t>, </a:t>
            </a:r>
            <a:r>
              <a:rPr lang="en-US" sz="1600" dirty="0" err="1"/>
              <a:t>dalle</a:t>
            </a:r>
            <a:r>
              <a:rPr lang="en-US" sz="1600" dirty="0"/>
              <a:t> 5 OP </a:t>
            </a:r>
            <a:r>
              <a:rPr lang="en-US" sz="1600" dirty="0" err="1"/>
              <a:t>regionali</a:t>
            </a:r>
            <a:r>
              <a:rPr lang="en-US" sz="1600" dirty="0"/>
              <a:t> </a:t>
            </a:r>
            <a:r>
              <a:rPr lang="en-US" sz="1600" dirty="0" smtClean="0"/>
              <a:t>- Anno </a:t>
            </a:r>
            <a:r>
              <a:rPr lang="en-US" sz="1600" dirty="0"/>
              <a:t>2023</a:t>
            </a:r>
          </a:p>
        </c:rich>
      </c:tx>
      <c:layout>
        <c:manualLayout>
          <c:xMode val="edge"/>
          <c:yMode val="edge"/>
          <c:x val="9.7597435906206384E-2"/>
          <c:y val="0"/>
        </c:manualLayout>
      </c:layout>
      <c:overlay val="0"/>
      <c:spPr>
        <a:solidFill>
          <a:schemeClr val="accent5">
            <a:lumMod val="40000"/>
            <a:lumOff val="60000"/>
          </a:schemeClr>
        </a:solidFill>
        <a:ln>
          <a:noFill/>
        </a:ln>
        <a:effectLst/>
      </c:spPr>
      <c:txPr>
        <a:bodyPr rot="0" spcFirstLastPara="1" vertOverflow="ellipsis" vert="horz" wrap="square" anchor="ctr" anchorCtr="1"/>
        <a:lstStyle/>
        <a:p>
          <a:pPr>
            <a:defRPr sz="1260" b="1" i="0" u="none" strike="noStrike" kern="1200" baseline="0">
              <a:solidFill>
                <a:schemeClr val="dk1">
                  <a:lumMod val="75000"/>
                  <a:lumOff val="25000"/>
                </a:schemeClr>
              </a:solidFill>
              <a:latin typeface="+mn-lt"/>
              <a:ea typeface="+mn-ea"/>
              <a:cs typeface="+mn-cs"/>
            </a:defRPr>
          </a:pPr>
          <a:endParaRPr lang="it-IT"/>
        </a:p>
      </c:txPr>
    </c:title>
    <c:autoTitleDeleted val="0"/>
    <c:plotArea>
      <c:layout/>
      <c:barChart>
        <c:barDir val="bar"/>
        <c:grouping val="clustered"/>
        <c:varyColors val="0"/>
        <c: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lt1"/>
                    </a:solidFill>
                    <a:latin typeface="+mn-lt"/>
                    <a:ea typeface="+mn-ea"/>
                    <a:cs typeface="+mn-cs"/>
                  </a:defRPr>
                </a:pPr>
                <a:endParaRPr lang="it-IT"/>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Foglio1!$A$4:$A$17</c:f>
              <c:strCache>
                <c:ptCount val="14"/>
                <c:pt idx="0">
                  <c:v>Pesche noci</c:v>
                </c:pt>
                <c:pt idx="1">
                  <c:v>Altre pesche</c:v>
                </c:pt>
                <c:pt idx="2">
                  <c:v>Prugne e prugnole</c:v>
                </c:pt>
                <c:pt idx="3">
                  <c:v>Carciofi</c:v>
                </c:pt>
                <c:pt idx="4">
                  <c:v>Spinaci, tetragonie (spinaci della Nuova Zelanda) e atreplici (bietoloni rossi o dei giardini)</c:v>
                </c:pt>
                <c:pt idx="5">
                  <c:v>Carote e navoni</c:v>
                </c:pt>
                <c:pt idx="6">
                  <c:v>Finocchi</c:v>
                </c:pt>
                <c:pt idx="7">
                  <c:v>Cicoria Witloof (Cichorium intybus var. foliosum)</c:v>
                </c:pt>
                <c:pt idx="8">
                  <c:v>Piselli (Pisum sativum)</c:v>
                </c:pt>
                <c:pt idx="9">
                  <c:v>Cavolfiori e cavoli broccoli</c:v>
                </c:pt>
                <c:pt idx="10">
                  <c:v>Bietole da costa e cardi </c:v>
                </c:pt>
                <c:pt idx="11">
                  <c:v>Fagioli (Vigna spp., Phaseolus spp.)</c:v>
                </c:pt>
                <c:pt idx="12">
                  <c:v>Insalate, diverse dalle lattughe (Lactuca sativa) e dalle cicorie (Cichorium spp.)</c:v>
                </c:pt>
                <c:pt idx="13">
                  <c:v>Zucchine</c:v>
                </c:pt>
              </c:strCache>
            </c:strRef>
          </c:cat>
          <c:val>
            <c:numRef>
              <c:f>Foglio1!$B$4:$B$17</c:f>
            </c:numRef>
          </c:val>
          <c:extLst xmlns:c16r2="http://schemas.microsoft.com/office/drawing/2015/06/chart">
            <c:ext xmlns:c16="http://schemas.microsoft.com/office/drawing/2014/chart" uri="{C3380CC4-5D6E-409C-BE32-E72D297353CC}">
              <c16:uniqueId val="{00000000-9D3F-449F-85D0-9F180D725D01}"/>
            </c:ext>
          </c:extLst>
        </c:ser>
        <c:ser>
          <c:idx val="1"/>
          <c:order val="1"/>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lt1"/>
                    </a:solidFill>
                    <a:latin typeface="+mn-lt"/>
                    <a:ea typeface="+mn-ea"/>
                    <a:cs typeface="+mn-cs"/>
                  </a:defRPr>
                </a:pPr>
                <a:endParaRPr lang="it-IT"/>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Foglio1!$A$4:$A$17</c:f>
              <c:strCache>
                <c:ptCount val="14"/>
                <c:pt idx="0">
                  <c:v>Pesche noci</c:v>
                </c:pt>
                <c:pt idx="1">
                  <c:v>Altre pesche</c:v>
                </c:pt>
                <c:pt idx="2">
                  <c:v>Prugne e prugnole</c:v>
                </c:pt>
                <c:pt idx="3">
                  <c:v>Carciofi</c:v>
                </c:pt>
                <c:pt idx="4">
                  <c:v>Spinaci, tetragonie (spinaci della Nuova Zelanda) e atreplici (bietoloni rossi o dei giardini)</c:v>
                </c:pt>
                <c:pt idx="5">
                  <c:v>Carote e navoni</c:v>
                </c:pt>
                <c:pt idx="6">
                  <c:v>Finocchi</c:v>
                </c:pt>
                <c:pt idx="7">
                  <c:v>Cicoria Witloof (Cichorium intybus var. foliosum)</c:v>
                </c:pt>
                <c:pt idx="8">
                  <c:v>Piselli (Pisum sativum)</c:v>
                </c:pt>
                <c:pt idx="9">
                  <c:v>Cavolfiori e cavoli broccoli</c:v>
                </c:pt>
                <c:pt idx="10">
                  <c:v>Bietole da costa e cardi </c:v>
                </c:pt>
                <c:pt idx="11">
                  <c:v>Fagioli (Vigna spp., Phaseolus spp.)</c:v>
                </c:pt>
                <c:pt idx="12">
                  <c:v>Insalate, diverse dalle lattughe (Lactuca sativa) e dalle cicorie (Cichorium spp.)</c:v>
                </c:pt>
                <c:pt idx="13">
                  <c:v>Zucchine</c:v>
                </c:pt>
              </c:strCache>
            </c:strRef>
          </c:cat>
          <c:val>
            <c:numRef>
              <c:f>Foglio1!$C$4:$C$17</c:f>
            </c:numRef>
          </c:val>
          <c:extLst xmlns:c16r2="http://schemas.microsoft.com/office/drawing/2015/06/chart">
            <c:ext xmlns:c16="http://schemas.microsoft.com/office/drawing/2014/chart" uri="{C3380CC4-5D6E-409C-BE32-E72D297353CC}">
              <c16:uniqueId val="{00000001-9D3F-449F-85D0-9F180D725D01}"/>
            </c:ext>
          </c:extLst>
        </c:ser>
        <c:ser>
          <c:idx val="2"/>
          <c:order val="2"/>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1050" b="1" i="0" u="none" strike="noStrike" kern="1200" baseline="0">
                    <a:solidFill>
                      <a:schemeClr val="lt1"/>
                    </a:solidFill>
                    <a:latin typeface="+mn-lt"/>
                    <a:ea typeface="+mn-ea"/>
                    <a:cs typeface="+mn-cs"/>
                  </a:defRPr>
                </a:pPr>
                <a:endParaRPr lang="it-IT"/>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Foglio1!$A$4:$A$17</c:f>
              <c:strCache>
                <c:ptCount val="14"/>
                <c:pt idx="0">
                  <c:v>Pesche noci</c:v>
                </c:pt>
                <c:pt idx="1">
                  <c:v>Altre pesche</c:v>
                </c:pt>
                <c:pt idx="2">
                  <c:v>Prugne e prugnole</c:v>
                </c:pt>
                <c:pt idx="3">
                  <c:v>Carciofi</c:v>
                </c:pt>
                <c:pt idx="4">
                  <c:v>Spinaci, tetragonie (spinaci della Nuova Zelanda) e atreplici (bietoloni rossi o dei giardini)</c:v>
                </c:pt>
                <c:pt idx="5">
                  <c:v>Carote e navoni</c:v>
                </c:pt>
                <c:pt idx="6">
                  <c:v>Finocchi</c:v>
                </c:pt>
                <c:pt idx="7">
                  <c:v>Cicoria Witloof (Cichorium intybus var. foliosum)</c:v>
                </c:pt>
                <c:pt idx="8">
                  <c:v>Piselli (Pisum sativum)</c:v>
                </c:pt>
                <c:pt idx="9">
                  <c:v>Cavolfiori e cavoli broccoli</c:v>
                </c:pt>
                <c:pt idx="10">
                  <c:v>Bietole da costa e cardi </c:v>
                </c:pt>
                <c:pt idx="11">
                  <c:v>Fagioli (Vigna spp., Phaseolus spp.)</c:v>
                </c:pt>
                <c:pt idx="12">
                  <c:v>Insalate, diverse dalle lattughe (Lactuca sativa) e dalle cicorie (Cichorium spp.)</c:v>
                </c:pt>
                <c:pt idx="13">
                  <c:v>Zucchine</c:v>
                </c:pt>
              </c:strCache>
            </c:strRef>
          </c:cat>
          <c:val>
            <c:numRef>
              <c:f>Foglio1!$D$4:$D$17</c:f>
              <c:numCache>
                <c:formatCode>#,##0.00\ "€"</c:formatCode>
                <c:ptCount val="14"/>
                <c:pt idx="0">
                  <c:v>2412687.12</c:v>
                </c:pt>
                <c:pt idx="1">
                  <c:v>1363455.9</c:v>
                </c:pt>
                <c:pt idx="2">
                  <c:v>814413.3</c:v>
                </c:pt>
                <c:pt idx="3">
                  <c:v>278193.09999999998</c:v>
                </c:pt>
                <c:pt idx="4">
                  <c:v>13079341.890000001</c:v>
                </c:pt>
                <c:pt idx="5">
                  <c:v>17987819.829999998</c:v>
                </c:pt>
                <c:pt idx="6">
                  <c:v>17802885.879999999</c:v>
                </c:pt>
                <c:pt idx="7">
                  <c:v>7461157.8300000001</c:v>
                </c:pt>
                <c:pt idx="8">
                  <c:v>7876041.3799999999</c:v>
                </c:pt>
                <c:pt idx="9">
                  <c:v>1303146.55</c:v>
                </c:pt>
                <c:pt idx="10">
                  <c:v>2025920.4</c:v>
                </c:pt>
                <c:pt idx="11">
                  <c:v>3909774.84</c:v>
                </c:pt>
                <c:pt idx="12">
                  <c:v>3608894.01</c:v>
                </c:pt>
                <c:pt idx="13">
                  <c:v>4426636.29</c:v>
                </c:pt>
              </c:numCache>
            </c:numRef>
          </c:val>
          <c:extLst xmlns:c16r2="http://schemas.microsoft.com/office/drawing/2015/06/chart">
            <c:ext xmlns:c16="http://schemas.microsoft.com/office/drawing/2014/chart" uri="{C3380CC4-5D6E-409C-BE32-E72D297353CC}">
              <c16:uniqueId val="{00000002-9D3F-449F-85D0-9F180D725D01}"/>
            </c:ext>
          </c:extLst>
        </c:ser>
        <c:dLbls>
          <c:dLblPos val="inEnd"/>
          <c:showLegendKey val="0"/>
          <c:showVal val="1"/>
          <c:showCatName val="0"/>
          <c:showSerName val="0"/>
          <c:showPercent val="0"/>
          <c:showBubbleSize val="0"/>
        </c:dLbls>
        <c:gapWidth val="65"/>
        <c:axId val="559979840"/>
        <c:axId val="559980624"/>
      </c:barChart>
      <c:catAx>
        <c:axId val="559979840"/>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50" b="1" i="0" u="none" strike="noStrike" kern="1200" cap="all" baseline="0">
                <a:solidFill>
                  <a:schemeClr val="dk1">
                    <a:lumMod val="75000"/>
                    <a:lumOff val="25000"/>
                  </a:schemeClr>
                </a:solidFill>
                <a:latin typeface="+mn-lt"/>
                <a:ea typeface="+mn-ea"/>
                <a:cs typeface="+mn-cs"/>
              </a:defRPr>
            </a:pPr>
            <a:endParaRPr lang="it-IT"/>
          </a:p>
        </c:txPr>
        <c:crossAx val="559980624"/>
        <c:crosses val="autoZero"/>
        <c:auto val="1"/>
        <c:lblAlgn val="ctr"/>
        <c:lblOffset val="100"/>
        <c:noMultiLvlLbl val="0"/>
      </c:catAx>
      <c:valAx>
        <c:axId val="559980624"/>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quot;€&quot;"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dk1">
                    <a:lumMod val="75000"/>
                    <a:lumOff val="25000"/>
                  </a:schemeClr>
                </a:solidFill>
                <a:latin typeface="+mn-lt"/>
                <a:ea typeface="+mn-ea"/>
                <a:cs typeface="+mn-cs"/>
              </a:defRPr>
            </a:pPr>
            <a:endParaRPr lang="it-IT"/>
          </a:p>
        </c:txPr>
        <c:crossAx val="559979840"/>
        <c:crosses val="autoZero"/>
        <c:crossBetween val="between"/>
      </c:valAx>
      <c:spPr>
        <a:noFill/>
        <a:ln>
          <a:noFill/>
        </a:ln>
        <a:effectLst/>
      </c:spPr>
    </c:plotArea>
    <c:plotVisOnly val="1"/>
    <c:dispBlanksAs val="gap"/>
    <c:showDLblsOverMax val="0"/>
  </c:chart>
  <c:spPr>
    <a:solidFill>
      <a:schemeClr val="accent6">
        <a:lumMod val="40000"/>
        <a:lumOff val="60000"/>
      </a:schemeClr>
    </a:solidFill>
    <a:ln w="9525" cap="flat" cmpd="sng" algn="ctr">
      <a:solidFill>
        <a:schemeClr val="accent4">
          <a:lumMod val="50000"/>
        </a:schemeClr>
      </a:solidFill>
      <a:round/>
    </a:ln>
    <a:effectLst/>
  </c:spPr>
  <c:txPr>
    <a:bodyPr/>
    <a:lstStyle/>
    <a:p>
      <a:pPr>
        <a:defRPr sz="1050" b="1"/>
      </a:pPr>
      <a:endParaRPr lang="it-IT"/>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sz="1600"/>
              <a:t>Principali destinazione del prodotto fresco : valore commercializzato dalle 5 OP regioanli -anno 2023</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it-IT"/>
        </a:p>
      </c:txPr>
    </c:title>
    <c:autoTitleDeleted val="0"/>
    <c:plotArea>
      <c:layout/>
      <c:barChart>
        <c:barDir val="bar"/>
        <c:grouping val="clustered"/>
        <c:varyColors val="0"/>
        <c:ser>
          <c:idx val="1"/>
          <c:order val="1"/>
          <c:spPr>
            <a:solidFill>
              <a:schemeClr val="accent2">
                <a:alpha val="85000"/>
              </a:schemeClr>
            </a:solidFill>
            <a:ln w="9525" cap="flat" cmpd="sng" algn="ctr">
              <a:solidFill>
                <a:schemeClr val="lt1">
                  <a:alpha val="50000"/>
                </a:schemeClr>
              </a:solidFill>
              <a:round/>
            </a:ln>
            <a:effectLst/>
          </c:spPr>
          <c:invertIfNegative val="0"/>
          <c:dLbls>
            <c:spPr>
              <a:solidFill>
                <a:schemeClr val="tx1"/>
              </a:solidFill>
              <a:ln>
                <a:noFill/>
              </a:ln>
              <a:effectLst/>
            </c:spPr>
            <c:txPr>
              <a:bodyPr rot="0" spcFirstLastPara="1" vertOverflow="ellipsis" vert="horz" wrap="square" anchor="ctr" anchorCtr="1"/>
              <a:lstStyle/>
              <a:p>
                <a:pPr>
                  <a:defRPr sz="1050" b="1" i="0" u="none" strike="noStrike" kern="1200" baseline="0">
                    <a:solidFill>
                      <a:schemeClr val="lt1"/>
                    </a:solidFill>
                    <a:latin typeface="+mn-lt"/>
                    <a:ea typeface="+mn-ea"/>
                    <a:cs typeface="+mn-cs"/>
                  </a:defRPr>
                </a:pPr>
                <a:endParaRPr lang="it-IT"/>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Foglio1!$L$47:$L$50</c:f>
              <c:strCache>
                <c:ptCount val="4"/>
                <c:pt idx="0">
                  <c:v>Catene di distribuzione / supermercati (senza intermediari)</c:v>
                </c:pt>
                <c:pt idx="1">
                  <c:v>Ingrosso / acquisto centralizzato / mercato</c:v>
                </c:pt>
                <c:pt idx="2">
                  <c:v>Piccolo commercio al dettaglio</c:v>
                </c:pt>
                <c:pt idx="3">
                  <c:v>Altro</c:v>
                </c:pt>
              </c:strCache>
            </c:strRef>
          </c:cat>
          <c:val>
            <c:numRef>
              <c:f>Foglio1!$N$47:$N$50</c:f>
              <c:numCache>
                <c:formatCode>#,##0.00\ _€</c:formatCode>
                <c:ptCount val="4"/>
                <c:pt idx="0">
                  <c:v>32823857.690000001</c:v>
                </c:pt>
                <c:pt idx="1">
                  <c:v>32873763.859999999</c:v>
                </c:pt>
                <c:pt idx="2">
                  <c:v>329943.20999999996</c:v>
                </c:pt>
                <c:pt idx="3">
                  <c:v>7368952.9299999997</c:v>
                </c:pt>
              </c:numCache>
            </c:numRef>
          </c:val>
          <c:extLst xmlns:c16r2="http://schemas.microsoft.com/office/drawing/2015/06/chart">
            <c:ext xmlns:c16="http://schemas.microsoft.com/office/drawing/2014/chart" uri="{C3380CC4-5D6E-409C-BE32-E72D297353CC}">
              <c16:uniqueId val="{00000000-27ED-47E3-8A78-D9B44A5E6BD2}"/>
            </c:ext>
          </c:extLst>
        </c:ser>
        <c:dLbls>
          <c:dLblPos val="inEnd"/>
          <c:showLegendKey val="0"/>
          <c:showVal val="1"/>
          <c:showCatName val="0"/>
          <c:showSerName val="0"/>
          <c:showPercent val="0"/>
          <c:showBubbleSize val="0"/>
        </c:dLbls>
        <c:gapWidth val="65"/>
        <c:axId val="559981016"/>
        <c:axId val="559982584"/>
        <c:extLst xmlns:c16r2="http://schemas.microsoft.com/office/drawing/2015/06/chart">
          <c:ext xmlns:c15="http://schemas.microsoft.com/office/drawing/2012/chart" uri="{02D57815-91ED-43cb-92C2-25804820EDAC}">
            <c15:filteredBarSeries>
              <c15:ser>
                <c:idx val="0"/>
                <c:order val="0"/>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lt1"/>
                          </a:solidFill>
                          <a:latin typeface="+mn-lt"/>
                          <a:ea typeface="+mn-ea"/>
                          <a:cs typeface="+mn-cs"/>
                        </a:defRPr>
                      </a:pPr>
                      <a:endParaRPr lang="it-IT"/>
                    </a:p>
                  </c:txPr>
                  <c:dLblPos val="inEnd"/>
                  <c:showLegendKey val="0"/>
                  <c:showVal val="1"/>
                  <c:showCatName val="0"/>
                  <c:showSerName val="0"/>
                  <c:showPercent val="0"/>
                  <c:showBubbleSize val="0"/>
                  <c:showLeaderLines val="0"/>
                  <c:extLst xmlns:c16r2="http://schemas.microsoft.com/office/drawing/2015/06/chart">
                    <c:ext uri="{CE6537A1-D6FC-4f65-9D91-7224C49458BB}">
                      <c15:showLeaderLines val="1"/>
                      <c15:leaderLines>
                        <c:spPr>
                          <a:ln w="9525">
                            <a:solidFill>
                              <a:schemeClr val="dk1">
                                <a:lumMod val="50000"/>
                                <a:lumOff val="50000"/>
                              </a:schemeClr>
                            </a:solidFill>
                          </a:ln>
                          <a:effectLst/>
                        </c:spPr>
                      </c15:leaderLines>
                    </c:ext>
                  </c:extLst>
                </c:dLbls>
                <c:cat>
                  <c:strRef>
                    <c:extLst xmlns:c16r2="http://schemas.microsoft.com/office/drawing/2015/06/chart">
                      <c:ext uri="{02D57815-91ED-43cb-92C2-25804820EDAC}">
                        <c15:formulaRef>
                          <c15:sqref>Foglio1!$L$47:$L$50</c15:sqref>
                        </c15:formulaRef>
                      </c:ext>
                    </c:extLst>
                    <c:strCache>
                      <c:ptCount val="4"/>
                      <c:pt idx="0">
                        <c:v>Catene di distribuzione / supermercati (senza intermediari)</c:v>
                      </c:pt>
                      <c:pt idx="1">
                        <c:v>Ingrosso / acquisto centralizzato / mercato</c:v>
                      </c:pt>
                      <c:pt idx="2">
                        <c:v>Piccolo commercio al dettaglio</c:v>
                      </c:pt>
                      <c:pt idx="3">
                        <c:v>Altro</c:v>
                      </c:pt>
                    </c:strCache>
                  </c:strRef>
                </c:cat>
                <c:val>
                  <c:numRef>
                    <c:extLst xmlns:c16r2="http://schemas.microsoft.com/office/drawing/2015/06/chart">
                      <c:ext uri="{02D57815-91ED-43cb-92C2-25804820EDAC}">
                        <c15:formulaRef>
                          <c15:sqref>Foglio1!$M$47:$M$50</c15:sqref>
                        </c15:formulaRef>
                      </c:ext>
                    </c:extLst>
                    <c:numCache>
                      <c:formatCode>General</c:formatCode>
                      <c:ptCount val="4"/>
                    </c:numCache>
                  </c:numRef>
                </c:val>
                <c:extLst xmlns:c16r2="http://schemas.microsoft.com/office/drawing/2015/06/chart">
                  <c:ext xmlns:c16="http://schemas.microsoft.com/office/drawing/2014/chart" uri="{C3380CC4-5D6E-409C-BE32-E72D297353CC}">
                    <c16:uniqueId val="{00000001-27ED-47E3-8A78-D9B44A5E6BD2}"/>
                  </c:ext>
                </c:extLst>
              </c15:ser>
            </c15:filteredBarSeries>
          </c:ext>
        </c:extLst>
      </c:barChart>
      <c:catAx>
        <c:axId val="559981016"/>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50" b="0" i="0" u="none" strike="noStrike" kern="1200" cap="all" baseline="0">
                <a:solidFill>
                  <a:schemeClr val="dk1">
                    <a:lumMod val="75000"/>
                    <a:lumOff val="25000"/>
                  </a:schemeClr>
                </a:solidFill>
                <a:latin typeface="+mn-lt"/>
                <a:ea typeface="+mn-ea"/>
                <a:cs typeface="+mn-cs"/>
              </a:defRPr>
            </a:pPr>
            <a:endParaRPr lang="it-IT"/>
          </a:p>
        </c:txPr>
        <c:crossAx val="559982584"/>
        <c:crosses val="autoZero"/>
        <c:auto val="1"/>
        <c:lblAlgn val="ctr"/>
        <c:lblOffset val="100"/>
        <c:noMultiLvlLbl val="0"/>
      </c:catAx>
      <c:valAx>
        <c:axId val="559982584"/>
        <c:scaling>
          <c:orientation val="minMax"/>
        </c:scaling>
        <c:delete val="1"/>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_€" sourceLinked="1"/>
        <c:majorTickMark val="none"/>
        <c:minorTickMark val="none"/>
        <c:tickLblPos val="nextTo"/>
        <c:crossAx val="559981016"/>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sz="1050"/>
      </a:pPr>
      <a:endParaRPr lang="it-IT"/>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AU" dirty="0"/>
              <a:t>PSR-CSR\</a:t>
            </a:r>
            <a:r>
              <a:rPr lang="en-AU" dirty="0" err="1"/>
              <a:t>Misure</a:t>
            </a:r>
            <a:r>
              <a:rPr lang="en-AU" dirty="0"/>
              <a:t> 10-11 e SRA: </a:t>
            </a:r>
            <a:r>
              <a:rPr lang="en-AU" dirty="0" err="1"/>
              <a:t>superfici</a:t>
            </a:r>
            <a:r>
              <a:rPr lang="en-AU" dirty="0"/>
              <a:t> </a:t>
            </a:r>
            <a:r>
              <a:rPr lang="en-AU" dirty="0" err="1"/>
              <a:t>impegnate</a:t>
            </a:r>
            <a:r>
              <a:rPr lang="en-AU" dirty="0"/>
              <a:t> dal 2016 al 2024</a:t>
            </a:r>
          </a:p>
        </c:rich>
      </c:tx>
      <c:layout>
        <c:manualLayout>
          <c:xMode val="edge"/>
          <c:yMode val="edge"/>
          <c:x val="0.18768785323241544"/>
          <c:y val="5.4999997834645755E-3"/>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6.2159544814196728E-2"/>
          <c:y val="5.1696389040824575E-2"/>
          <c:w val="0.84708286114187259"/>
          <c:h val="0.89934115736042985"/>
        </c:manualLayout>
      </c:layout>
      <c:barChart>
        <c:barDir val="bar"/>
        <c:grouping val="clustered"/>
        <c:varyColors val="0"/>
        <c:ser>
          <c:idx val="0"/>
          <c:order val="0"/>
          <c:tx>
            <c:strRef>
              <c:f>Foglio1!$C$2</c:f>
              <c:strCache>
                <c:ptCount val="1"/>
                <c:pt idx="0">
                  <c:v>2016</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4"/>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1B9-4E21-A4FF-0059C646BD51}"/>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Foglio1!$C$3:$C$7</c:f>
              <c:numCache>
                <c:formatCode>#,##0.00</c:formatCode>
                <c:ptCount val="5"/>
                <c:pt idx="1">
                  <c:v>59353.033499999925</c:v>
                </c:pt>
                <c:pt idx="4">
                  <c:v>14935.5864</c:v>
                </c:pt>
              </c:numCache>
            </c:numRef>
          </c:val>
          <c:extLst xmlns:c16r2="http://schemas.microsoft.com/office/drawing/2015/06/chart">
            <c:ext xmlns:c16="http://schemas.microsoft.com/office/drawing/2014/chart" uri="{C3380CC4-5D6E-409C-BE32-E72D297353CC}">
              <c16:uniqueId val="{00000000-7B35-494C-BCB2-EB040B5D60B1}"/>
            </c:ext>
          </c:extLst>
        </c:ser>
        <c:ser>
          <c:idx val="1"/>
          <c:order val="1"/>
          <c:tx>
            <c:strRef>
              <c:f>Foglio1!$D$2</c:f>
              <c:strCache>
                <c:ptCount val="1"/>
                <c:pt idx="0">
                  <c:v>2017</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Foglio1!$D$3:$D$7</c:f>
              <c:numCache>
                <c:formatCode>#,##0.00</c:formatCode>
                <c:ptCount val="5"/>
                <c:pt idx="0">
                  <c:v>21098.231999999993</c:v>
                </c:pt>
                <c:pt idx="1">
                  <c:v>59027.780800000037</c:v>
                </c:pt>
                <c:pt idx="2">
                  <c:v>5969.2767999999996</c:v>
                </c:pt>
                <c:pt idx="4">
                  <c:v>12839.953699999998</c:v>
                </c:pt>
              </c:numCache>
            </c:numRef>
          </c:val>
          <c:extLst xmlns:c16r2="http://schemas.microsoft.com/office/drawing/2015/06/chart">
            <c:ext xmlns:c16="http://schemas.microsoft.com/office/drawing/2014/chart" uri="{C3380CC4-5D6E-409C-BE32-E72D297353CC}">
              <c16:uniqueId val="{00000001-7B35-494C-BCB2-EB040B5D60B1}"/>
            </c:ext>
          </c:extLst>
        </c:ser>
        <c:ser>
          <c:idx val="2"/>
          <c:order val="2"/>
          <c:tx>
            <c:strRef>
              <c:f>Foglio1!$E$2</c:f>
              <c:strCache>
                <c:ptCount val="1"/>
                <c:pt idx="0">
                  <c:v>2018</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Foglio1!$E$3:$E$7</c:f>
              <c:numCache>
                <c:formatCode>#,##0.00</c:formatCode>
                <c:ptCount val="5"/>
                <c:pt idx="0">
                  <c:v>30654.144200000017</c:v>
                </c:pt>
                <c:pt idx="1">
                  <c:v>58666.070200000002</c:v>
                </c:pt>
                <c:pt idx="2">
                  <c:v>11643.075899999998</c:v>
                </c:pt>
                <c:pt idx="4">
                  <c:v>17402.1564</c:v>
                </c:pt>
              </c:numCache>
            </c:numRef>
          </c:val>
          <c:extLst xmlns:c16r2="http://schemas.microsoft.com/office/drawing/2015/06/chart">
            <c:ext xmlns:c16="http://schemas.microsoft.com/office/drawing/2014/chart" uri="{C3380CC4-5D6E-409C-BE32-E72D297353CC}">
              <c16:uniqueId val="{00000002-7B35-494C-BCB2-EB040B5D60B1}"/>
            </c:ext>
          </c:extLst>
        </c:ser>
        <c:ser>
          <c:idx val="3"/>
          <c:order val="3"/>
          <c:tx>
            <c:strRef>
              <c:f>Foglio1!$F$2</c:f>
              <c:strCache>
                <c:ptCount val="1"/>
                <c:pt idx="0">
                  <c:v>2019</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Foglio1!$F$3:$F$7</c:f>
              <c:numCache>
                <c:formatCode>#,##0.00</c:formatCode>
                <c:ptCount val="5"/>
                <c:pt idx="0">
                  <c:v>30062.408800000016</c:v>
                </c:pt>
                <c:pt idx="1">
                  <c:v>62072.302800000019</c:v>
                </c:pt>
                <c:pt idx="2">
                  <c:v>11647.837699999998</c:v>
                </c:pt>
                <c:pt idx="3">
                  <c:v>13955.190600000007</c:v>
                </c:pt>
                <c:pt idx="4">
                  <c:v>18348.792600000001</c:v>
                </c:pt>
              </c:numCache>
            </c:numRef>
          </c:val>
          <c:extLst xmlns:c16r2="http://schemas.microsoft.com/office/drawing/2015/06/chart">
            <c:ext xmlns:c16="http://schemas.microsoft.com/office/drawing/2014/chart" uri="{C3380CC4-5D6E-409C-BE32-E72D297353CC}">
              <c16:uniqueId val="{00000003-7B35-494C-BCB2-EB040B5D60B1}"/>
            </c:ext>
          </c:extLst>
        </c:ser>
        <c:ser>
          <c:idx val="4"/>
          <c:order val="4"/>
          <c:tx>
            <c:strRef>
              <c:f>Foglio1!$G$2</c:f>
              <c:strCache>
                <c:ptCount val="1"/>
                <c:pt idx="0">
                  <c:v>2020</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Foglio1!$G$3:$G$7</c:f>
              <c:numCache>
                <c:formatCode>#,##0.00</c:formatCode>
                <c:ptCount val="5"/>
                <c:pt idx="0">
                  <c:v>30122.6613</c:v>
                </c:pt>
                <c:pt idx="1">
                  <c:v>60451.77339999994</c:v>
                </c:pt>
                <c:pt idx="2">
                  <c:v>12003.9215</c:v>
                </c:pt>
                <c:pt idx="3">
                  <c:v>10962.26070000001</c:v>
                </c:pt>
                <c:pt idx="4">
                  <c:v>43310.680699999983</c:v>
                </c:pt>
              </c:numCache>
            </c:numRef>
          </c:val>
          <c:extLst xmlns:c16r2="http://schemas.microsoft.com/office/drawing/2015/06/chart">
            <c:ext xmlns:c16="http://schemas.microsoft.com/office/drawing/2014/chart" uri="{C3380CC4-5D6E-409C-BE32-E72D297353CC}">
              <c16:uniqueId val="{00000004-7B35-494C-BCB2-EB040B5D60B1}"/>
            </c:ext>
          </c:extLst>
        </c:ser>
        <c:ser>
          <c:idx val="5"/>
          <c:order val="5"/>
          <c:tx>
            <c:strRef>
              <c:f>Foglio1!$H$2</c:f>
              <c:strCache>
                <c:ptCount val="1"/>
                <c:pt idx="0">
                  <c:v>2021</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Foglio1!$H$3:$H$7</c:f>
              <c:numCache>
                <c:formatCode>#,##0.00</c:formatCode>
                <c:ptCount val="5"/>
                <c:pt idx="0">
                  <c:v>30341.584800000011</c:v>
                </c:pt>
                <c:pt idx="1">
                  <c:v>82017.994799999913</c:v>
                </c:pt>
                <c:pt idx="2">
                  <c:v>12003.539200000007</c:v>
                </c:pt>
                <c:pt idx="3">
                  <c:v>24445.420799999967</c:v>
                </c:pt>
                <c:pt idx="4">
                  <c:v>50238.598299999998</c:v>
                </c:pt>
              </c:numCache>
            </c:numRef>
          </c:val>
          <c:extLst xmlns:c16r2="http://schemas.microsoft.com/office/drawing/2015/06/chart">
            <c:ext xmlns:c16="http://schemas.microsoft.com/office/drawing/2014/chart" uri="{C3380CC4-5D6E-409C-BE32-E72D297353CC}">
              <c16:uniqueId val="{00000005-7B35-494C-BCB2-EB040B5D60B1}"/>
            </c:ext>
          </c:extLst>
        </c:ser>
        <c:ser>
          <c:idx val="6"/>
          <c:order val="6"/>
          <c:tx>
            <c:strRef>
              <c:f>Foglio1!$I$2</c:f>
              <c:strCache>
                <c:ptCount val="1"/>
                <c:pt idx="0">
                  <c:v>2022</c:v>
                </c:pt>
              </c:strCache>
            </c:strRef>
          </c:tx>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Foglio1!$I$3:$I$7</c:f>
              <c:numCache>
                <c:formatCode>#,##0.00</c:formatCode>
                <c:ptCount val="5"/>
                <c:pt idx="0">
                  <c:v>29759.503700000012</c:v>
                </c:pt>
                <c:pt idx="1">
                  <c:v>79811.910799999838</c:v>
                </c:pt>
                <c:pt idx="2">
                  <c:v>21543.591700000012</c:v>
                </c:pt>
                <c:pt idx="3">
                  <c:v>23222.321999999982</c:v>
                </c:pt>
                <c:pt idx="4">
                  <c:v>53007.148099999999</c:v>
                </c:pt>
              </c:numCache>
            </c:numRef>
          </c:val>
          <c:extLst xmlns:c16r2="http://schemas.microsoft.com/office/drawing/2015/06/chart">
            <c:ext xmlns:c16="http://schemas.microsoft.com/office/drawing/2014/chart" uri="{C3380CC4-5D6E-409C-BE32-E72D297353CC}">
              <c16:uniqueId val="{00000006-7B35-494C-BCB2-EB040B5D60B1}"/>
            </c:ext>
          </c:extLst>
        </c:ser>
        <c:ser>
          <c:idx val="7"/>
          <c:order val="7"/>
          <c:tx>
            <c:strRef>
              <c:f>Foglio1!$J$2</c:f>
              <c:strCache>
                <c:ptCount val="1"/>
                <c:pt idx="0">
                  <c:v>2023</c:v>
                </c:pt>
              </c:strCache>
            </c:strRef>
          </c:tx>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eparator>; </c:separator>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Foglio1!$B$3:$B$7</c:f>
              <c:strCache>
                <c:ptCount val="5"/>
                <c:pt idx="0">
                  <c:v>10.1.1 - SRA01 - Produzione Integrata</c:v>
                </c:pt>
                <c:pt idx="1">
                  <c:v>10.1.2 - Miglioramento Prati-Pascoli</c:v>
                </c:pt>
                <c:pt idx="2">
                  <c:v>10.1.3 - SRA03-06 - Agricoltura Conservativa</c:v>
                </c:pt>
                <c:pt idx="3">
                  <c:v>10.1.4 - Incremento sostanza organica</c:v>
                </c:pt>
                <c:pt idx="4">
                  <c:v>11 - SRA29 -  Biologico </c:v>
                </c:pt>
              </c:strCache>
            </c:strRef>
          </c:cat>
          <c:val>
            <c:numRef>
              <c:f>Foglio1!$J$3:$J$7</c:f>
              <c:numCache>
                <c:formatCode>#,##0.00</c:formatCode>
                <c:ptCount val="5"/>
                <c:pt idx="0">
                  <c:v>38429.370400000014</c:v>
                </c:pt>
                <c:pt idx="1">
                  <c:v>84691.277399999934</c:v>
                </c:pt>
                <c:pt idx="2">
                  <c:v>27743</c:v>
                </c:pt>
                <c:pt idx="3">
                  <c:v>23298.700700000027</c:v>
                </c:pt>
                <c:pt idx="4">
                  <c:v>63450.444499999998</c:v>
                </c:pt>
              </c:numCache>
            </c:numRef>
          </c:val>
          <c:extLst xmlns:c16r2="http://schemas.microsoft.com/office/drawing/2015/06/chart">
            <c:ext xmlns:c16="http://schemas.microsoft.com/office/drawing/2014/chart" uri="{C3380CC4-5D6E-409C-BE32-E72D297353CC}">
              <c16:uniqueId val="{00000007-7B35-494C-BCB2-EB040B5D60B1}"/>
            </c:ext>
          </c:extLst>
        </c:ser>
        <c:dLbls>
          <c:showLegendKey val="0"/>
          <c:showVal val="0"/>
          <c:showCatName val="0"/>
          <c:showSerName val="0"/>
          <c:showPercent val="0"/>
          <c:showBubbleSize val="0"/>
        </c:dLbls>
        <c:gapWidth val="215"/>
        <c:overlap val="-60"/>
        <c:axId val="559989248"/>
        <c:axId val="559994344"/>
      </c:barChart>
      <c:catAx>
        <c:axId val="559989248"/>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5400000" spcFirstLastPara="1" vertOverflow="ellipsis"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it-IT"/>
          </a:p>
        </c:txPr>
        <c:crossAx val="559994344"/>
        <c:crosses val="autoZero"/>
        <c:auto val="1"/>
        <c:lblAlgn val="ctr"/>
        <c:lblOffset val="100"/>
        <c:tickMarkSkip val="8"/>
        <c:noMultiLvlLbl val="0"/>
      </c:catAx>
      <c:valAx>
        <c:axId val="559994344"/>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it-IT"/>
          </a:p>
        </c:txPr>
        <c:crossAx val="5599892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r>
              <a:rPr lang="en-US" sz="3200" b="1" i="0" u="none" strike="noStrike" kern="1200" spc="0" baseline="0" dirty="0">
                <a:solidFill>
                  <a:prstClr val="black">
                    <a:lumMod val="65000"/>
                    <a:lumOff val="35000"/>
                  </a:prstClr>
                </a:solidFill>
              </a:rPr>
              <a:t>SRA-Superfici/UBA </a:t>
            </a:r>
            <a:r>
              <a:rPr lang="en-US" sz="3200" b="1" i="0" u="none" strike="noStrike" kern="1200" spc="0" baseline="0" dirty="0" err="1">
                <a:solidFill>
                  <a:prstClr val="black">
                    <a:lumMod val="65000"/>
                    <a:lumOff val="35000"/>
                  </a:prstClr>
                </a:solidFill>
              </a:rPr>
              <a:t>impegnate</a:t>
            </a:r>
            <a:r>
              <a:rPr lang="en-US" sz="3200" b="1" i="0" u="none" strike="noStrike" kern="1200" spc="0" baseline="0" dirty="0">
                <a:solidFill>
                  <a:prstClr val="black">
                    <a:lumMod val="65000"/>
                    <a:lumOff val="35000"/>
                  </a:prstClr>
                </a:solidFill>
              </a:rPr>
              <a:t> 2024</a:t>
            </a:r>
          </a:p>
        </c:rich>
      </c:tx>
      <c:layout>
        <c:manualLayout>
          <c:xMode val="edge"/>
          <c:yMode val="edge"/>
          <c:x val="0.25274032659884804"/>
          <c:y val="8.0980437166832449E-3"/>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5.1014618389888855E-2"/>
          <c:y val="7.1895749908604756E-2"/>
          <c:w val="0.93622854402344691"/>
          <c:h val="0.87904329860686548"/>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'2024'!$J$57:$J$66</c:f>
              <c:strCache>
                <c:ptCount val="10"/>
                <c:pt idx="0">
                  <c:v>SRA01</c:v>
                </c:pt>
                <c:pt idx="1">
                  <c:v>SRA03</c:v>
                </c:pt>
                <c:pt idx="2">
                  <c:v>SRA06</c:v>
                </c:pt>
                <c:pt idx="3">
                  <c:v>SRA08</c:v>
                </c:pt>
                <c:pt idx="4">
                  <c:v>SRA14</c:v>
                </c:pt>
                <c:pt idx="5">
                  <c:v>SRA19</c:v>
                </c:pt>
                <c:pt idx="6">
                  <c:v>SRA27</c:v>
                </c:pt>
                <c:pt idx="7">
                  <c:v>SRA29</c:v>
                </c:pt>
                <c:pt idx="8">
                  <c:v>SRA30</c:v>
                </c:pt>
                <c:pt idx="9">
                  <c:v>SRC02</c:v>
                </c:pt>
              </c:strCache>
            </c:strRef>
          </c:cat>
          <c:val>
            <c:numRef>
              <c:f>'2024'!$K$57:$K$66</c:f>
              <c:numCache>
                <c:formatCode>_(* #,##0_);_(* \(#,##0\);_(* "-"??_);_(@_)</c:formatCode>
                <c:ptCount val="10"/>
                <c:pt idx="0">
                  <c:v>38498.235800000017</c:v>
                </c:pt>
                <c:pt idx="1">
                  <c:v>22805.426799999997</c:v>
                </c:pt>
                <c:pt idx="2">
                  <c:v>5614.2259000000031</c:v>
                </c:pt>
                <c:pt idx="3">
                  <c:v>44765.970399999991</c:v>
                </c:pt>
                <c:pt idx="4">
                  <c:v>782.65</c:v>
                </c:pt>
                <c:pt idx="5">
                  <c:v>20516.036099999998</c:v>
                </c:pt>
                <c:pt idx="6">
                  <c:v>585.94819999999993</c:v>
                </c:pt>
                <c:pt idx="7">
                  <c:v>39747.847600000008</c:v>
                </c:pt>
                <c:pt idx="8">
                  <c:v>46630.399999999994</c:v>
                </c:pt>
                <c:pt idx="9">
                  <c:v>654.53590000000008</c:v>
                </c:pt>
              </c:numCache>
            </c:numRef>
          </c:val>
          <c:extLst xmlns:c16r2="http://schemas.microsoft.com/office/drawing/2015/06/chart">
            <c:ext xmlns:c16="http://schemas.microsoft.com/office/drawing/2014/chart" uri="{C3380CC4-5D6E-409C-BE32-E72D297353CC}">
              <c16:uniqueId val="{00000000-3E78-4BA2-9FEE-D8F2230B0079}"/>
            </c:ext>
          </c:extLst>
        </c:ser>
        <c:dLbls>
          <c:showLegendKey val="0"/>
          <c:showVal val="0"/>
          <c:showCatName val="0"/>
          <c:showSerName val="0"/>
          <c:showPercent val="0"/>
          <c:showBubbleSize val="0"/>
        </c:dLbls>
        <c:gapWidth val="219"/>
        <c:overlap val="-27"/>
        <c:axId val="275660752"/>
        <c:axId val="275653696"/>
      </c:barChart>
      <c:catAx>
        <c:axId val="275660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it-IT"/>
          </a:p>
        </c:txPr>
        <c:crossAx val="275653696"/>
        <c:crosses val="autoZero"/>
        <c:auto val="1"/>
        <c:lblAlgn val="ctr"/>
        <c:lblOffset val="100"/>
        <c:noMultiLvlLbl val="0"/>
      </c:catAx>
      <c:valAx>
        <c:axId val="275653696"/>
        <c:scaling>
          <c:orientation val="minMax"/>
          <c:max val="60000"/>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275660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it-IT" sz="1400" b="1" i="0" u="none" strike="noStrike" kern="1200" spc="0" baseline="0" dirty="0">
                <a:solidFill>
                  <a:prstClr val="black">
                    <a:lumMod val="65000"/>
                    <a:lumOff val="35000"/>
                  </a:prstClr>
                </a:solidFill>
              </a:rPr>
              <a:t>SRA01-Produzione Integrata 2024</a:t>
            </a:r>
          </a:p>
          <a:p>
            <a:pPr>
              <a:defRPr/>
            </a:pPr>
            <a:r>
              <a:rPr lang="it-IT" sz="1400" b="1" i="0" u="none" strike="noStrike" kern="1200" spc="0" baseline="0" dirty="0">
                <a:solidFill>
                  <a:prstClr val="black">
                    <a:lumMod val="65000"/>
                    <a:lumOff val="35000"/>
                  </a:prstClr>
                </a:solidFill>
              </a:rPr>
              <a:t>superfici/operazioni (ha)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0.26217073921677841"/>
          <c:y val="0.1413342029755397"/>
          <c:w val="0.69464447573050592"/>
          <c:h val="0.79706156933712569"/>
        </c:manualLayout>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effectLst>
                      <a:outerShdw blurRad="38100" dist="38100" dir="2700000" algn="tl">
                        <a:srgbClr val="000000">
                          <a:alpha val="43137"/>
                        </a:srgbClr>
                      </a:outerShdw>
                    </a:effectLst>
                    <a:latin typeface="+mn-lt"/>
                    <a:ea typeface="+mn-ea"/>
                    <a:cs typeface="+mn-cs"/>
                  </a:defRPr>
                </a:pPr>
                <a:endParaRPr lang="it-IT"/>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'2024'!$F$5:$F$11</c:f>
              <c:strCache>
                <c:ptCount val="7"/>
                <c:pt idx="0">
                  <c:v>SEMINATIVI</c:v>
                </c:pt>
                <c:pt idx="1">
                  <c:v>FORAGGERE AVVICENDATE</c:v>
                </c:pt>
                <c:pt idx="2">
                  <c:v>ORTIVE</c:v>
                </c:pt>
                <c:pt idx="3">
                  <c:v>OLIVE DA OLIO</c:v>
                </c:pt>
                <c:pt idx="4">
                  <c:v>VITE DA VINO</c:v>
                </c:pt>
                <c:pt idx="5">
                  <c:v>FRUTTIFERI</c:v>
                </c:pt>
                <c:pt idx="6">
                  <c:v>PREMIO A ZERO</c:v>
                </c:pt>
              </c:strCache>
            </c:strRef>
          </c:cat>
          <c:val>
            <c:numRef>
              <c:f>'2024'!$G$5:$G$11</c:f>
              <c:numCache>
                <c:formatCode>_(* #,##0_);_(* \(#,##0\);_(* "-"??_);_(@_)</c:formatCode>
                <c:ptCount val="7"/>
                <c:pt idx="0">
                  <c:v>10599.090300000003</c:v>
                </c:pt>
                <c:pt idx="1">
                  <c:v>7562.1297000000004</c:v>
                </c:pt>
                <c:pt idx="2">
                  <c:v>5410.6152999999968</c:v>
                </c:pt>
                <c:pt idx="3">
                  <c:v>3369.3984000000059</c:v>
                </c:pt>
                <c:pt idx="4">
                  <c:v>9722.3837000000131</c:v>
                </c:pt>
                <c:pt idx="5">
                  <c:v>267.41560000000004</c:v>
                </c:pt>
                <c:pt idx="6">
                  <c:v>1567.2028</c:v>
                </c:pt>
              </c:numCache>
            </c:numRef>
          </c:val>
          <c:extLst xmlns:c16r2="http://schemas.microsoft.com/office/drawing/2015/06/chart">
            <c:ext xmlns:c16="http://schemas.microsoft.com/office/drawing/2014/chart" uri="{C3380CC4-5D6E-409C-BE32-E72D297353CC}">
              <c16:uniqueId val="{00000000-5ACA-46B9-9217-0416696CAF38}"/>
            </c:ext>
          </c:extLst>
        </c:ser>
        <c:dLbls>
          <c:showLegendKey val="0"/>
          <c:showVal val="0"/>
          <c:showCatName val="0"/>
          <c:showSerName val="0"/>
          <c:showPercent val="0"/>
          <c:showBubbleSize val="0"/>
        </c:dLbls>
        <c:gapWidth val="182"/>
        <c:axId val="275655656"/>
        <c:axId val="681571824"/>
      </c:barChart>
      <c:catAx>
        <c:axId val="2756556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sng" strike="noStrike" kern="1200" baseline="0">
                <a:solidFill>
                  <a:schemeClr val="tx1">
                    <a:lumMod val="65000"/>
                    <a:lumOff val="35000"/>
                  </a:schemeClr>
                </a:solidFill>
                <a:effectLst>
                  <a:outerShdw blurRad="38100" dist="38100" dir="2700000" algn="tl">
                    <a:srgbClr val="000000">
                      <a:alpha val="43137"/>
                    </a:srgbClr>
                  </a:outerShdw>
                </a:effectLst>
                <a:latin typeface="+mn-lt"/>
                <a:ea typeface="+mn-ea"/>
                <a:cs typeface="+mn-cs"/>
              </a:defRPr>
            </a:pPr>
            <a:endParaRPr lang="it-IT"/>
          </a:p>
        </c:txPr>
        <c:crossAx val="681571824"/>
        <c:crosses val="autoZero"/>
        <c:auto val="1"/>
        <c:lblAlgn val="ctr"/>
        <c:lblOffset val="100"/>
        <c:noMultiLvlLbl val="0"/>
      </c:catAx>
      <c:valAx>
        <c:axId val="681571824"/>
        <c:scaling>
          <c:orientation val="minMax"/>
        </c:scaling>
        <c:delete val="0"/>
        <c:axPos val="b"/>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it-IT"/>
          </a:p>
        </c:txPr>
        <c:crossAx val="27565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sz="1400" b="1" dirty="0" err="1" smtClean="0">
                <a:solidFill>
                  <a:schemeClr val="tx1"/>
                </a:solidFill>
              </a:rPr>
              <a:t>Ripartizione</a:t>
            </a:r>
            <a:r>
              <a:rPr lang="en-US" sz="1400" b="1" dirty="0" smtClean="0">
                <a:solidFill>
                  <a:schemeClr val="tx1"/>
                </a:solidFill>
              </a:rPr>
              <a:t> </a:t>
            </a:r>
            <a:r>
              <a:rPr lang="it-IT" sz="1400" b="1" dirty="0" smtClean="0">
                <a:solidFill>
                  <a:schemeClr val="tx1"/>
                </a:solidFill>
              </a:rPr>
              <a:t>somma complessiva stanziata di € 2.923.230,00</a:t>
            </a:r>
          </a:p>
          <a:p>
            <a:pPr>
              <a:defRPr sz="1400" b="1">
                <a:solidFill>
                  <a:schemeClr val="tx1"/>
                </a:solidFill>
              </a:defRPr>
            </a:pPr>
            <a:endParaRPr lang="en-US" sz="1400" b="1" dirty="0">
              <a:solidFill>
                <a:schemeClr val="tx1"/>
              </a:solidFill>
            </a:endParaRPr>
          </a:p>
        </c:rich>
      </c:tx>
      <c:layout>
        <c:manualLayout>
          <c:xMode val="edge"/>
          <c:yMode val="edge"/>
          <c:x val="0.10172007716075215"/>
          <c:y val="5.3171123725646212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it-IT"/>
        </a:p>
      </c:txPr>
    </c:title>
    <c:autoTitleDeleted val="0"/>
    <c:plotArea>
      <c:layout/>
      <c:barChart>
        <c:barDir val="col"/>
        <c:grouping val="clustered"/>
        <c:varyColors val="0"/>
        <c:ser>
          <c:idx val="0"/>
          <c:order val="0"/>
          <c:tx>
            <c:strRef>
              <c:f>Foglio1!$B$1</c:f>
              <c:strCache>
                <c:ptCount val="1"/>
                <c:pt idx="0">
                  <c:v>Distribuzione somme </c:v>
                </c:pt>
              </c:strCache>
            </c:strRef>
          </c:tx>
          <c:spPr>
            <a:solidFill>
              <a:schemeClr val="accent2">
                <a:lumMod val="75000"/>
              </a:schemeClr>
            </a:solidFill>
            <a:ln>
              <a:noFill/>
            </a:ln>
            <a:effectLst/>
          </c:spPr>
          <c:invertIfNegative val="0"/>
          <c:dPt>
            <c:idx val="0"/>
            <c:invertIfNegative val="0"/>
            <c:bubble3D val="0"/>
            <c:spPr>
              <a:solidFill>
                <a:schemeClr val="accent6">
                  <a:lumMod val="60000"/>
                  <a:lumOff val="40000"/>
                </a:schemeClr>
              </a:solidFill>
              <a:ln>
                <a:solidFill>
                  <a:schemeClr val="accent6">
                    <a:lumMod val="60000"/>
                    <a:lumOff val="40000"/>
                  </a:schemeClr>
                </a:solidFill>
              </a:ln>
              <a:effectLst/>
            </c:spPr>
            <c:extLst xmlns:c16r2="http://schemas.microsoft.com/office/drawing/2015/06/chart">
              <c:ext xmlns:c16="http://schemas.microsoft.com/office/drawing/2014/chart" uri="{C3380CC4-5D6E-409C-BE32-E72D297353CC}">
                <c16:uniqueId val="{00000004-2D89-42A9-A409-2CAE6648D6BE}"/>
              </c:ext>
            </c:extLst>
          </c:dPt>
          <c:dPt>
            <c:idx val="1"/>
            <c:invertIfNegative val="0"/>
            <c:bubble3D val="0"/>
            <c:spPr>
              <a:solidFill>
                <a:schemeClr val="accent6">
                  <a:lumMod val="75000"/>
                </a:schemeClr>
              </a:solidFill>
              <a:ln>
                <a:noFill/>
              </a:ln>
              <a:effectLst/>
            </c:spPr>
            <c:extLst xmlns:c16r2="http://schemas.microsoft.com/office/drawing/2015/06/chart">
              <c:ext xmlns:c16="http://schemas.microsoft.com/office/drawing/2014/chart" uri="{C3380CC4-5D6E-409C-BE32-E72D297353CC}">
                <c16:uniqueId val="{00000005-2D89-42A9-A409-2CAE6648D6BE}"/>
              </c:ext>
            </c:extLst>
          </c:dPt>
          <c:dPt>
            <c:idx val="2"/>
            <c:invertIfNegative val="0"/>
            <c:bubble3D val="0"/>
            <c:spPr>
              <a:solidFill>
                <a:schemeClr val="bg1">
                  <a:lumMod val="75000"/>
                </a:schemeClr>
              </a:solidFill>
              <a:ln>
                <a:noFill/>
              </a:ln>
              <a:effectLst/>
            </c:spPr>
            <c:extLst xmlns:c16r2="http://schemas.microsoft.com/office/drawing/2015/06/chart">
              <c:ext xmlns:c16="http://schemas.microsoft.com/office/drawing/2014/chart" uri="{C3380CC4-5D6E-409C-BE32-E72D297353CC}">
                <c16:uniqueId val="{00000006-2D89-42A9-A409-2CAE6648D6BE}"/>
              </c:ext>
            </c:extLst>
          </c:dPt>
          <c:cat>
            <c:strRef>
              <c:f>Foglio1!$A$2:$A$4</c:f>
              <c:strCache>
                <c:ptCount val="3"/>
                <c:pt idx="0">
                  <c:v>Progetti Regionali</c:v>
                </c:pt>
                <c:pt idx="1">
                  <c:v>Progetti Multiregionali</c:v>
                </c:pt>
                <c:pt idx="2">
                  <c:v>Saldo del 20% della campagna 2022/2023</c:v>
                </c:pt>
              </c:strCache>
            </c:strRef>
          </c:cat>
          <c:val>
            <c:numRef>
              <c:f>Foglio1!$B$2:$B$4</c:f>
              <c:numCache>
                <c:formatCode>[$€-2]\ #,##0.00;[Red]\-[$€-2]\ #,##0.00</c:formatCode>
                <c:ptCount val="3"/>
                <c:pt idx="0">
                  <c:v>2147268.38</c:v>
                </c:pt>
                <c:pt idx="1">
                  <c:v>300000</c:v>
                </c:pt>
                <c:pt idx="2">
                  <c:v>475961.62</c:v>
                </c:pt>
              </c:numCache>
            </c:numRef>
          </c:val>
          <c:extLst xmlns:c16r2="http://schemas.microsoft.com/office/drawing/2015/06/chart">
            <c:ext xmlns:c16="http://schemas.microsoft.com/office/drawing/2014/chart" uri="{C3380CC4-5D6E-409C-BE32-E72D297353CC}">
              <c16:uniqueId val="{00000000-2D89-42A9-A409-2CAE6648D6BE}"/>
            </c:ext>
          </c:extLst>
        </c:ser>
        <c:dLbls>
          <c:showLegendKey val="0"/>
          <c:showVal val="0"/>
          <c:showCatName val="0"/>
          <c:showSerName val="0"/>
          <c:showPercent val="0"/>
          <c:showBubbleSize val="0"/>
        </c:dLbls>
        <c:gapWidth val="150"/>
        <c:axId val="606860784"/>
        <c:axId val="606871760"/>
      </c:barChart>
      <c:catAx>
        <c:axId val="60686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crossAx val="606871760"/>
        <c:crosses val="autoZero"/>
        <c:auto val="1"/>
        <c:lblAlgn val="ctr"/>
        <c:lblOffset val="100"/>
        <c:noMultiLvlLbl val="0"/>
      </c:catAx>
      <c:valAx>
        <c:axId val="606871760"/>
        <c:scaling>
          <c:orientation val="minMax"/>
        </c:scaling>
        <c:delete val="0"/>
        <c:axPos val="l"/>
        <c:majorGridlines>
          <c:spPr>
            <a:ln w="9525" cap="flat" cmpd="sng" algn="ctr">
              <a:solidFill>
                <a:schemeClr val="tx1">
                  <a:lumMod val="15000"/>
                  <a:lumOff val="85000"/>
                </a:schemeClr>
              </a:solidFill>
              <a:round/>
            </a:ln>
            <a:effectLst/>
          </c:spPr>
        </c:majorGridlines>
        <c:numFmt formatCode="[$€-2]\ #,##0.00;[Red]\-[$€-2]\ #,##0.0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crossAx val="606860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sz="1400" b="1" dirty="0" err="1" smtClean="0">
                <a:solidFill>
                  <a:schemeClr val="tx1"/>
                </a:solidFill>
              </a:rPr>
              <a:t>Progetti</a:t>
            </a:r>
            <a:r>
              <a:rPr lang="en-US" sz="1400" b="1" dirty="0" smtClean="0">
                <a:solidFill>
                  <a:schemeClr val="tx1"/>
                </a:solidFill>
              </a:rPr>
              <a:t> </a:t>
            </a:r>
            <a:r>
              <a:rPr lang="en-US" sz="1400" b="1" dirty="0" err="1" smtClean="0">
                <a:solidFill>
                  <a:schemeClr val="tx1"/>
                </a:solidFill>
              </a:rPr>
              <a:t>finanziati</a:t>
            </a:r>
            <a:r>
              <a:rPr lang="en-US" sz="1400" b="1" dirty="0" smtClean="0">
                <a:solidFill>
                  <a:schemeClr val="tx1"/>
                </a:solidFill>
              </a:rPr>
              <a:t> 2023/2024 </a:t>
            </a:r>
          </a:p>
          <a:p>
            <a:pPr>
              <a:defRPr sz="1400" b="1"/>
            </a:pPr>
            <a:endParaRPr lang="en-US" sz="1400" b="1" dirty="0" smtClean="0">
              <a:solidFill>
                <a:schemeClr val="tx1"/>
              </a:solidFill>
            </a:endParaRPr>
          </a:p>
          <a:p>
            <a:pPr>
              <a:defRPr sz="1400" b="1"/>
            </a:pPr>
            <a:endParaRPr lang="en-US" sz="1400" b="1" dirty="0">
              <a:solidFill>
                <a:schemeClr val="tx1"/>
              </a:solidFill>
            </a:endParaRPr>
          </a:p>
        </c:rich>
      </c:tx>
      <c:layout>
        <c:manualLayout>
          <c:xMode val="edge"/>
          <c:yMode val="edge"/>
          <c:x val="0.17266049026378469"/>
          <c:y val="3.3526280359712009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0.1163717457439338"/>
          <c:y val="0.11436821421306938"/>
          <c:w val="0.76725650851213245"/>
          <c:h val="0.47724422692400686"/>
        </c:manualLayout>
      </c:layout>
      <c:doughnutChart>
        <c:varyColors val="1"/>
        <c:ser>
          <c:idx val="0"/>
          <c:order val="0"/>
          <c:tx>
            <c:strRef>
              <c:f>Foglio1!$B$1</c:f>
              <c:strCache>
                <c:ptCount val="1"/>
                <c:pt idx="0">
                  <c:v>Domande pervenute 2021/2022</c:v>
                </c:pt>
              </c:strCache>
            </c:strRef>
          </c:tx>
          <c:explosion val="6"/>
          <c:dPt>
            <c:idx val="0"/>
            <c:bubble3D val="0"/>
            <c:spPr>
              <a:solidFill>
                <a:schemeClr val="accent6">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675A-4FD6-A06D-7738F521DFE1}"/>
              </c:ext>
            </c:extLst>
          </c:dPt>
          <c:dPt>
            <c:idx val="1"/>
            <c:bubble3D val="0"/>
            <c:spPr>
              <a:solidFill>
                <a:schemeClr val="accent6">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675A-4FD6-A06D-7738F521DFE1}"/>
              </c:ext>
            </c:extLst>
          </c:dPt>
          <c:dPt>
            <c:idx val="2"/>
            <c:bubble3D val="0"/>
            <c:explosion val="5"/>
            <c:spPr>
              <a:solidFill>
                <a:schemeClr val="accent5">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675A-4FD6-A06D-7738F521DFE1}"/>
              </c:ext>
            </c:extLst>
          </c:dPt>
          <c:dLbls>
            <c:dLbl>
              <c:idx val="0"/>
              <c:layout>
                <c:manualLayout>
                  <c:x val="7.5468944744871314E-2"/>
                  <c:y val="0.1336954819954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dirty="0" smtClean="0"/>
                      <a:t>12</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675A-4FD6-A06D-7738F521DFE1}"/>
                </c:ext>
                <c:ext xmlns:c15="http://schemas.microsoft.com/office/drawing/2012/chart" uri="{CE6537A1-D6FC-4f65-9D91-7224C49458BB}">
                  <c15:layout>
                    <c:manualLayout>
                      <c:w val="0.2749620845056216"/>
                      <c:h val="0.15458395247220127"/>
                    </c:manualLayout>
                  </c15:layout>
                </c:ext>
              </c:extLst>
            </c:dLbl>
            <c:dLbl>
              <c:idx val="1"/>
              <c:layout>
                <c:manualLayout>
                  <c:x val="-7.9617426700590733E-3"/>
                  <c:y val="0.11068586728182281"/>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r>
                      <a:rPr lang="en-US" dirty="0" smtClean="0"/>
                      <a:t>4</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675A-4FD6-A06D-7738F521DFE1}"/>
                </c:ext>
                <c:ext xmlns:c15="http://schemas.microsoft.com/office/drawing/2012/chart" uri="{CE6537A1-D6FC-4f65-9D91-7224C49458BB}">
                  <c15:layout>
                    <c:manualLayout>
                      <c:w val="0.12803811226443507"/>
                      <c:h val="0.10432217928101839"/>
                    </c:manualLayout>
                  </c15:layout>
                </c:ext>
              </c:extLst>
            </c:dLbl>
            <c:dLbl>
              <c:idx val="2"/>
              <c:layout>
                <c:manualLayout>
                  <c:x val="-6.1170484345092348E-2"/>
                  <c:y val="-0.12393773414827951"/>
                </c:manualLayout>
              </c:layout>
              <c:tx>
                <c:rich>
                  <a:bodyPr/>
                  <a:lstStyle/>
                  <a:p>
                    <a:r>
                      <a:rPr lang="en-US" dirty="0" smtClean="0"/>
                      <a:t>7</a:t>
                    </a:r>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675A-4FD6-A06D-7738F521DFE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Foglio1!$A$2:$A$4</c:f>
              <c:strCache>
                <c:ptCount val="3"/>
                <c:pt idx="0">
                  <c:v>Progetti Regionali</c:v>
                </c:pt>
                <c:pt idx="1">
                  <c:v>Progetti Multiregionali Abruzzo capofila</c:v>
                </c:pt>
                <c:pt idx="2">
                  <c:v>Progetti Multiregionali altre Regioni capofila</c:v>
                </c:pt>
              </c:strCache>
            </c:strRef>
          </c:cat>
          <c:val>
            <c:numRef>
              <c:f>Foglio1!$B$2:$B$4</c:f>
              <c:numCache>
                <c:formatCode>General</c:formatCode>
                <c:ptCount val="3"/>
                <c:pt idx="0">
                  <c:v>12</c:v>
                </c:pt>
                <c:pt idx="1">
                  <c:v>4</c:v>
                </c:pt>
                <c:pt idx="2">
                  <c:v>7</c:v>
                </c:pt>
              </c:numCache>
            </c:numRef>
          </c:val>
          <c:extLst xmlns:c16r2="http://schemas.microsoft.com/office/drawing/2015/06/chart">
            <c:ext xmlns:c16="http://schemas.microsoft.com/office/drawing/2014/chart" uri="{C3380CC4-5D6E-409C-BE32-E72D297353CC}">
              <c16:uniqueId val="{00000006-675A-4FD6-A06D-7738F521DFE1}"/>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b"/>
      <c:legendEntry>
        <c:idx val="0"/>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it-IT"/>
          </a:p>
        </c:txPr>
      </c:legendEntry>
      <c:legendEntry>
        <c:idx val="1"/>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it-IT"/>
          </a:p>
        </c:txPr>
      </c:legendEntry>
      <c:legendEntry>
        <c:idx val="2"/>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it-IT"/>
          </a:p>
        </c:txPr>
      </c:legendEntry>
      <c:layout>
        <c:manualLayout>
          <c:xMode val="edge"/>
          <c:yMode val="edge"/>
          <c:x val="4.1070731518315653E-2"/>
          <c:y val="0.70525050578769766"/>
          <c:w val="0.8908735562043224"/>
          <c:h val="0.27273262629665529"/>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it-IT" sz="1400" b="1" i="0" u="none" strike="noStrike" baseline="0" dirty="0" smtClean="0">
                <a:effectLst/>
              </a:rPr>
              <a:t>Ripartizione contributi finanziati € 2.236.677,46</a:t>
            </a:r>
          </a:p>
          <a:p>
            <a:pPr>
              <a:defRPr sz="1400" b="1">
                <a:solidFill>
                  <a:schemeClr val="tx1"/>
                </a:solidFill>
              </a:defRPr>
            </a:pPr>
            <a:r>
              <a:rPr lang="it-IT" sz="1400" b="1" i="0" u="none" strike="noStrike" baseline="0" dirty="0" smtClean="0">
                <a:effectLst/>
              </a:rPr>
              <a:t> </a:t>
            </a:r>
          </a:p>
        </c:rich>
      </c:tx>
      <c:layout>
        <c:manualLayout>
          <c:xMode val="edge"/>
          <c:yMode val="edge"/>
          <c:x val="0.18991932618526952"/>
          <c:y val="3.1120827634314757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it-IT"/>
        </a:p>
      </c:txPr>
    </c:title>
    <c:autoTitleDeleted val="0"/>
    <c:plotArea>
      <c:layout>
        <c:manualLayout>
          <c:layoutTarget val="inner"/>
          <c:xMode val="edge"/>
          <c:yMode val="edge"/>
          <c:x val="0.26314018831151753"/>
          <c:y val="0.17701923854472207"/>
          <c:w val="0.70722666872564333"/>
          <c:h val="0.67303438564162377"/>
        </c:manualLayout>
      </c:layout>
      <c:barChart>
        <c:barDir val="col"/>
        <c:grouping val="clustered"/>
        <c:varyColors val="0"/>
        <c:ser>
          <c:idx val="0"/>
          <c:order val="0"/>
          <c:tx>
            <c:strRef>
              <c:f>Foglio1!$B$1</c:f>
              <c:strCache>
                <c:ptCount val="1"/>
                <c:pt idx="0">
                  <c:v>Distribuzione somme </c:v>
                </c:pt>
              </c:strCache>
            </c:strRef>
          </c:tx>
          <c:spPr>
            <a:solidFill>
              <a:schemeClr val="accent1"/>
            </a:solidFill>
            <a:ln>
              <a:noFill/>
            </a:ln>
            <a:effectLst/>
          </c:spPr>
          <c:invertIfNegative val="0"/>
          <c:dPt>
            <c:idx val="0"/>
            <c:invertIfNegative val="0"/>
            <c:bubble3D val="0"/>
            <c:spPr>
              <a:solidFill>
                <a:schemeClr val="accent6">
                  <a:lumMod val="60000"/>
                  <a:lumOff val="40000"/>
                </a:schemeClr>
              </a:solidFill>
              <a:ln>
                <a:noFill/>
              </a:ln>
              <a:effectLst/>
            </c:spPr>
            <c:extLst xmlns:c16r2="http://schemas.microsoft.com/office/drawing/2015/06/chart">
              <c:ext xmlns:c16="http://schemas.microsoft.com/office/drawing/2014/chart" uri="{C3380CC4-5D6E-409C-BE32-E72D297353CC}">
                <c16:uniqueId val="{00000001-9CAE-42C9-8632-E1218B9E2ED7}"/>
              </c:ext>
            </c:extLst>
          </c:dPt>
          <c:dPt>
            <c:idx val="1"/>
            <c:invertIfNegative val="0"/>
            <c:bubble3D val="0"/>
            <c:spPr>
              <a:solidFill>
                <a:schemeClr val="accent6">
                  <a:lumMod val="75000"/>
                </a:schemeClr>
              </a:solidFill>
              <a:ln>
                <a:noFill/>
              </a:ln>
              <a:effectLst/>
            </c:spPr>
            <c:extLst xmlns:c16r2="http://schemas.microsoft.com/office/drawing/2015/06/chart">
              <c:ext xmlns:c16="http://schemas.microsoft.com/office/drawing/2014/chart" uri="{C3380CC4-5D6E-409C-BE32-E72D297353CC}">
                <c16:uniqueId val="{00000003-9CAE-42C9-8632-E1218B9E2ED7}"/>
              </c:ext>
            </c:extLst>
          </c:dPt>
          <c:dPt>
            <c:idx val="2"/>
            <c:invertIfNegative val="0"/>
            <c:bubble3D val="0"/>
            <c:spPr>
              <a:solidFill>
                <a:schemeClr val="bg1">
                  <a:lumMod val="75000"/>
                </a:schemeClr>
              </a:solidFill>
              <a:ln>
                <a:noFill/>
              </a:ln>
              <a:effectLst/>
            </c:spPr>
            <c:extLst xmlns:c16r2="http://schemas.microsoft.com/office/drawing/2015/06/chart">
              <c:ext xmlns:c16="http://schemas.microsoft.com/office/drawing/2014/chart" uri="{C3380CC4-5D6E-409C-BE32-E72D297353CC}">
                <c16:uniqueId val="{00000005-9CAE-42C9-8632-E1218B9E2ED7}"/>
              </c:ext>
            </c:extLst>
          </c:dPt>
          <c:cat>
            <c:strRef>
              <c:f>Foglio1!$A$2:$A$4</c:f>
              <c:strCache>
                <c:ptCount val="3"/>
                <c:pt idx="0">
                  <c:v>Progetti Regionali</c:v>
                </c:pt>
                <c:pt idx="1">
                  <c:v>Progetti Multiregionali</c:v>
                </c:pt>
                <c:pt idx="2">
                  <c:v>Saldo del 20% della campagna 2022/2023</c:v>
                </c:pt>
              </c:strCache>
            </c:strRef>
          </c:cat>
          <c:val>
            <c:numRef>
              <c:f>Foglio1!$B$2:$B$4</c:f>
              <c:numCache>
                <c:formatCode>[$€-2]\ #,##0.00;[Red]\-[$€-2]\ #,##0.00</c:formatCode>
                <c:ptCount val="3"/>
                <c:pt idx="0" formatCode="#,##0.00\ &quot;€&quot;">
                  <c:v>1504467.6</c:v>
                </c:pt>
                <c:pt idx="1">
                  <c:v>256248.24</c:v>
                </c:pt>
                <c:pt idx="2">
                  <c:v>475961.62</c:v>
                </c:pt>
              </c:numCache>
            </c:numRef>
          </c:val>
          <c:extLst xmlns:c16r2="http://schemas.microsoft.com/office/drawing/2015/06/chart">
            <c:ext xmlns:c16="http://schemas.microsoft.com/office/drawing/2014/chart" uri="{C3380CC4-5D6E-409C-BE32-E72D297353CC}">
              <c16:uniqueId val="{00000006-9CAE-42C9-8632-E1218B9E2ED7}"/>
            </c:ext>
          </c:extLst>
        </c:ser>
        <c:dLbls>
          <c:showLegendKey val="0"/>
          <c:showVal val="0"/>
          <c:showCatName val="0"/>
          <c:showSerName val="0"/>
          <c:showPercent val="0"/>
          <c:showBubbleSize val="0"/>
        </c:dLbls>
        <c:gapWidth val="150"/>
        <c:axId val="606861176"/>
        <c:axId val="606864312"/>
      </c:barChart>
      <c:catAx>
        <c:axId val="606861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crossAx val="606864312"/>
        <c:crosses val="autoZero"/>
        <c:auto val="1"/>
        <c:lblAlgn val="ctr"/>
        <c:lblOffset val="100"/>
        <c:noMultiLvlLbl val="0"/>
      </c:catAx>
      <c:valAx>
        <c:axId val="606864312"/>
        <c:scaling>
          <c:orientation val="minMax"/>
        </c:scaling>
        <c:delete val="0"/>
        <c:axPos val="l"/>
        <c:majorGridlines>
          <c:spPr>
            <a:ln w="9525" cap="flat" cmpd="sng" algn="ctr">
              <a:solidFill>
                <a:schemeClr val="tx1">
                  <a:lumMod val="15000"/>
                  <a:lumOff val="85000"/>
                </a:schemeClr>
              </a:solidFill>
              <a:round/>
            </a:ln>
            <a:effectLst/>
          </c:spPr>
        </c:majorGridlines>
        <c:numFmt formatCode="#,##0.00\ &quot;€&quot;"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606861176"/>
        <c:crosses val="autoZero"/>
        <c:crossBetween val="between"/>
      </c:valAx>
      <c:spPr>
        <a:noFill/>
        <a:ln>
          <a:noFill/>
        </a:ln>
        <a:effectLst/>
      </c:spPr>
    </c:plotArea>
    <c:plotVisOnly val="1"/>
    <c:dispBlanksAs val="gap"/>
    <c:showDLblsOverMax val="0"/>
  </c:chart>
  <c:spPr>
    <a:solidFill>
      <a:schemeClr val="bg1"/>
    </a:solidFill>
    <a:ln>
      <a:noFill/>
    </a:ln>
    <a:effectLst/>
  </c:spPr>
  <c:txPr>
    <a:bodyPr/>
    <a:lstStyle/>
    <a:p>
      <a:pPr>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it-IT" sz="1400" b="1" i="0" u="none" strike="noStrike" baseline="0" dirty="0" smtClean="0">
                <a:effectLst/>
              </a:rPr>
              <a:t>Importi contributi finanziati </a:t>
            </a:r>
          </a:p>
          <a:p>
            <a:pPr>
              <a:defRPr sz="1400" b="1">
                <a:solidFill>
                  <a:schemeClr val="tx1"/>
                </a:solidFill>
              </a:defRPr>
            </a:pPr>
            <a:r>
              <a:rPr lang="it-IT" sz="900" b="1" i="0" u="none" strike="noStrike" baseline="0" dirty="0" smtClean="0">
                <a:effectLst/>
              </a:rPr>
              <a:t>DPD019/179 del 06/12/2023_ Collaudo</a:t>
            </a:r>
          </a:p>
          <a:p>
            <a:pPr>
              <a:defRPr sz="1400" b="1">
                <a:solidFill>
                  <a:schemeClr val="tx1"/>
                </a:solidFill>
              </a:defRPr>
            </a:pPr>
            <a:r>
              <a:rPr lang="it-IT" sz="900" b="1" i="0" u="none" strike="noStrike" baseline="0" dirty="0" smtClean="0">
                <a:effectLst/>
              </a:rPr>
              <a:t>DPD019/180 del 06/12/2023_ Fidejussione</a:t>
            </a:r>
            <a:endParaRPr lang="en-US" sz="900" b="1" dirty="0">
              <a:solidFill>
                <a:schemeClr val="tx1"/>
              </a:solidFill>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it-IT"/>
        </a:p>
      </c:txPr>
    </c:title>
    <c:autoTitleDeleted val="0"/>
    <c:plotArea>
      <c:layout>
        <c:manualLayout>
          <c:layoutTarget val="inner"/>
          <c:xMode val="edge"/>
          <c:yMode val="edge"/>
          <c:x val="0.26314018831151753"/>
          <c:y val="0.17701923854472207"/>
          <c:w val="0.68743015036694677"/>
          <c:h val="0.67303438564162377"/>
        </c:manualLayout>
      </c:layout>
      <c:barChart>
        <c:barDir val="col"/>
        <c:grouping val="clustered"/>
        <c:varyColors val="0"/>
        <c:ser>
          <c:idx val="0"/>
          <c:order val="0"/>
          <c:tx>
            <c:strRef>
              <c:f>Foglio1!$B$1</c:f>
              <c:strCache>
                <c:ptCount val="1"/>
                <c:pt idx="0">
                  <c:v>Distribuzione somme </c:v>
                </c:pt>
              </c:strCache>
            </c:strRef>
          </c:tx>
          <c:spPr>
            <a:solidFill>
              <a:schemeClr val="accent1"/>
            </a:solidFill>
            <a:ln>
              <a:noFill/>
            </a:ln>
            <a:effectLst/>
          </c:spPr>
          <c:invertIfNegative val="0"/>
          <c:dPt>
            <c:idx val="0"/>
            <c:invertIfNegative val="0"/>
            <c:bubble3D val="0"/>
            <c:spPr>
              <a:solidFill>
                <a:schemeClr val="accent6">
                  <a:lumMod val="60000"/>
                  <a:lumOff val="40000"/>
                </a:schemeClr>
              </a:solidFill>
              <a:ln>
                <a:noFill/>
              </a:ln>
              <a:effectLst/>
            </c:spPr>
            <c:extLst xmlns:c16r2="http://schemas.microsoft.com/office/drawing/2015/06/chart">
              <c:ext xmlns:c16="http://schemas.microsoft.com/office/drawing/2014/chart" uri="{C3380CC4-5D6E-409C-BE32-E72D297353CC}">
                <c16:uniqueId val="{00000001-1979-46BE-BD7E-4CDFF2F72FF0}"/>
              </c:ext>
            </c:extLst>
          </c:dPt>
          <c:dPt>
            <c:idx val="1"/>
            <c:invertIfNegative val="0"/>
            <c:bubble3D val="0"/>
            <c:spPr>
              <a:solidFill>
                <a:srgbClr val="548235"/>
              </a:solidFill>
              <a:ln>
                <a:noFill/>
              </a:ln>
              <a:effectLst/>
            </c:spPr>
            <c:extLst xmlns:c16r2="http://schemas.microsoft.com/office/drawing/2015/06/chart">
              <c:ext xmlns:c16="http://schemas.microsoft.com/office/drawing/2014/chart" uri="{C3380CC4-5D6E-409C-BE32-E72D297353CC}">
                <c16:uniqueId val="{00000003-1979-46BE-BD7E-4CDFF2F72FF0}"/>
              </c:ext>
            </c:extLst>
          </c:dPt>
          <c:cat>
            <c:strRef>
              <c:f>Foglio1!$A$2:$A$4</c:f>
              <c:strCache>
                <c:ptCount val="2"/>
                <c:pt idx="0">
                  <c:v>Domande a fidejussione</c:v>
                </c:pt>
                <c:pt idx="1">
                  <c:v>Domande a collaudo</c:v>
                </c:pt>
              </c:strCache>
            </c:strRef>
          </c:cat>
          <c:val>
            <c:numRef>
              <c:f>Foglio1!$B$2:$B$3</c:f>
              <c:numCache>
                <c:formatCode>#,##0.00\ "€"</c:formatCode>
                <c:ptCount val="2"/>
                <c:pt idx="0">
                  <c:v>4334870.3099999996</c:v>
                </c:pt>
                <c:pt idx="1">
                  <c:v>644534.99</c:v>
                </c:pt>
              </c:numCache>
            </c:numRef>
          </c:val>
          <c:extLst xmlns:c16r2="http://schemas.microsoft.com/office/drawing/2015/06/chart">
            <c:ext xmlns:c16="http://schemas.microsoft.com/office/drawing/2014/chart" uri="{C3380CC4-5D6E-409C-BE32-E72D297353CC}">
              <c16:uniqueId val="{00000004-1979-46BE-BD7E-4CDFF2F72FF0}"/>
            </c:ext>
          </c:extLst>
        </c:ser>
        <c:dLbls>
          <c:showLegendKey val="0"/>
          <c:showVal val="0"/>
          <c:showCatName val="0"/>
          <c:showSerName val="0"/>
          <c:showPercent val="0"/>
          <c:showBubbleSize val="0"/>
        </c:dLbls>
        <c:gapWidth val="150"/>
        <c:axId val="606865488"/>
        <c:axId val="606865880"/>
      </c:barChart>
      <c:catAx>
        <c:axId val="606865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it-IT"/>
          </a:p>
        </c:txPr>
        <c:crossAx val="606865880"/>
        <c:crosses val="autoZero"/>
        <c:auto val="1"/>
        <c:lblAlgn val="ctr"/>
        <c:lblOffset val="100"/>
        <c:noMultiLvlLbl val="0"/>
      </c:catAx>
      <c:valAx>
        <c:axId val="606865880"/>
        <c:scaling>
          <c:orientation val="minMax"/>
          <c:max val="5000000"/>
          <c:min val="0"/>
        </c:scaling>
        <c:delete val="0"/>
        <c:axPos val="l"/>
        <c:majorGridlines>
          <c:spPr>
            <a:ln w="9525" cap="flat" cmpd="sng" algn="ctr">
              <a:solidFill>
                <a:schemeClr val="tx1">
                  <a:lumMod val="15000"/>
                  <a:lumOff val="85000"/>
                </a:schemeClr>
              </a:solidFill>
              <a:round/>
            </a:ln>
            <a:effectLst/>
          </c:spPr>
        </c:majorGridlines>
        <c:numFmt formatCode="#,##0.00\ &quot;€&quot;"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606865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sz="1400" b="1" dirty="0" err="1">
                <a:solidFill>
                  <a:schemeClr val="tx1"/>
                </a:solidFill>
              </a:rPr>
              <a:t>Domande</a:t>
            </a:r>
            <a:r>
              <a:rPr lang="en-US" sz="1400" b="1" dirty="0">
                <a:solidFill>
                  <a:schemeClr val="tx1"/>
                </a:solidFill>
              </a:rPr>
              <a:t> </a:t>
            </a:r>
            <a:r>
              <a:rPr lang="en-US" sz="1400" b="1" dirty="0" smtClean="0">
                <a:solidFill>
                  <a:schemeClr val="tx1"/>
                </a:solidFill>
              </a:rPr>
              <a:t>FINANZIATE </a:t>
            </a:r>
            <a:endParaRPr lang="en-US" sz="1400" b="1" dirty="0">
              <a:solidFill>
                <a:schemeClr val="tx1"/>
              </a:solidFill>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doughnutChart>
        <c:varyColors val="1"/>
        <c:ser>
          <c:idx val="0"/>
          <c:order val="0"/>
          <c:tx>
            <c:strRef>
              <c:f>Foglio1!$B$1</c:f>
              <c:strCache>
                <c:ptCount val="1"/>
                <c:pt idx="0">
                  <c:v>Domande pervenute 2021/2022</c:v>
                </c:pt>
              </c:strCache>
            </c:strRef>
          </c:tx>
          <c:dPt>
            <c:idx val="0"/>
            <c:bubble3D val="0"/>
            <c:spPr>
              <a:solidFill>
                <a:schemeClr val="accent6">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E1C7-4DC1-A89F-2E5E30714D39}"/>
              </c:ext>
            </c:extLst>
          </c:dPt>
          <c:dPt>
            <c:idx val="1"/>
            <c:bubble3D val="0"/>
            <c:spPr>
              <a:solidFill>
                <a:srgbClr val="548235"/>
              </a:solidFill>
              <a:ln w="19050">
                <a:solidFill>
                  <a:schemeClr val="lt1"/>
                </a:solidFill>
              </a:ln>
              <a:effectLst/>
            </c:spPr>
            <c:extLst xmlns:c16r2="http://schemas.microsoft.com/office/drawing/2015/06/chart">
              <c:ext xmlns:c16="http://schemas.microsoft.com/office/drawing/2014/chart" uri="{C3380CC4-5D6E-409C-BE32-E72D297353CC}">
                <c16:uniqueId val="{00000003-E1C7-4DC1-A89F-2E5E30714D39}"/>
              </c:ext>
            </c:extLst>
          </c:dPt>
          <c:dLbls>
            <c:dLbl>
              <c:idx val="0"/>
              <c:layout>
                <c:manualLayout>
                  <c:x val="5.6896582621006039E-2"/>
                  <c:y val="0.11654282683247656"/>
                </c:manualLayout>
              </c:layout>
              <c:tx>
                <c:rich>
                  <a:bodyPr/>
                  <a:lstStyle/>
                  <a:p>
                    <a:fld id="{6B107E08-2247-4F31-BB25-7F692BCBCEE6}" type="VALUE">
                      <a:rPr lang="en-US" smtClean="0"/>
                      <a:pPr/>
                      <a:t>[VALORE]</a:t>
                    </a:fld>
                    <a:endParaRPr lang="it-IT"/>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E1C7-4DC1-A89F-2E5E30714D39}"/>
                </c:ext>
                <c:ext xmlns:c15="http://schemas.microsoft.com/office/drawing/2012/chart" uri="{CE6537A1-D6FC-4f65-9D91-7224C49458BB}">
                  <c15:layout/>
                  <c15:dlblFieldTable/>
                  <c15:showDataLabelsRange val="0"/>
                </c:ext>
              </c:extLst>
            </c:dLbl>
            <c:dLbl>
              <c:idx val="1"/>
              <c:layout>
                <c:manualLayout>
                  <c:x val="-7.8779883629085279E-2"/>
                  <c:y val="-0.11960974332806804"/>
                </c:manualLayout>
              </c:layout>
              <c:tx>
                <c:rich>
                  <a:bodyPr/>
                  <a:lstStyle/>
                  <a:p>
                    <a:fld id="{A3A67A1F-4B70-43A3-8D08-50BE8F6B6905}" type="VALUE">
                      <a:rPr lang="en-US" smtClean="0"/>
                      <a:pPr/>
                      <a:t>[VALORE]</a:t>
                    </a:fld>
                    <a:endParaRPr lang="it-IT"/>
                  </a:p>
                </c:rich>
              </c:tx>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E1C7-4DC1-A89F-2E5E30714D39}"/>
                </c:ex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Foglio1!$A$2:$A$3</c:f>
              <c:strCache>
                <c:ptCount val="2"/>
                <c:pt idx="0">
                  <c:v>Domande pagamento a fidejussione</c:v>
                </c:pt>
                <c:pt idx="1">
                  <c:v>Domande pagamento a collaudo</c:v>
                </c:pt>
              </c:strCache>
            </c:strRef>
          </c:cat>
          <c:val>
            <c:numRef>
              <c:f>Foglio1!$B$2:$B$3</c:f>
              <c:numCache>
                <c:formatCode>General</c:formatCode>
                <c:ptCount val="2"/>
                <c:pt idx="0">
                  <c:v>273</c:v>
                </c:pt>
                <c:pt idx="1">
                  <c:v>48</c:v>
                </c:pt>
              </c:numCache>
            </c:numRef>
          </c:val>
          <c:extLst xmlns:c16r2="http://schemas.microsoft.com/office/drawing/2015/06/chart">
            <c:ext xmlns:c16="http://schemas.microsoft.com/office/drawing/2014/chart" uri="{C3380CC4-5D6E-409C-BE32-E72D297353CC}">
              <c16:uniqueId val="{00000004-E1C7-4DC1-A89F-2E5E30714D39}"/>
            </c:ext>
          </c:extLst>
        </c:ser>
        <c:dLbls>
          <c:showLegendKey val="0"/>
          <c:showVal val="0"/>
          <c:showCatName val="0"/>
          <c:showSerName val="0"/>
          <c:showPercent val="1"/>
          <c:showBubbleSize val="0"/>
          <c:showLeaderLines val="0"/>
        </c:dLbls>
        <c:firstSliceAng val="0"/>
        <c:holeSize val="50"/>
      </c:doughnutChart>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Entry>
      <c:layout>
        <c:manualLayout>
          <c:xMode val="edge"/>
          <c:yMode val="edge"/>
          <c:x val="5.0000086154758067E-2"/>
          <c:y val="0.82028855636140263"/>
          <c:w val="0.94814312437020898"/>
          <c:h val="0.161216419212786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Reversed" id="21">
  <a:schemeClr val="accent1"/>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Reversed" id="21">
  <a:schemeClr val="accent1"/>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34.png"/><Relationship Id="rId4" Type="http://schemas.openxmlformats.org/officeDocument/2006/relationships/image" Target="../media/image37.jpeg"/></Relationships>
</file>

<file path=ppt/diagrams/_rels/data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 Id="rId4" Type="http://schemas.openxmlformats.org/officeDocument/2006/relationships/image" Target="../media/image41.png"/></Relationships>
</file>

<file path=ppt/diagrams/_rels/drawing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 Id="rId4"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ECB144-6EC9-4C1D-9506-0DE35C275871}" type="doc">
      <dgm:prSet loTypeId="urn:microsoft.com/office/officeart/2005/8/layout/chevron2" loCatId="process" qsTypeId="urn:microsoft.com/office/officeart/2005/8/quickstyle/simple1" qsCatId="simple" csTypeId="urn:microsoft.com/office/officeart/2005/8/colors/colorful1" csCatId="colorful" phldr="1"/>
      <dgm:spPr/>
      <dgm:t>
        <a:bodyPr/>
        <a:lstStyle/>
        <a:p>
          <a:endParaRPr lang="it-IT"/>
        </a:p>
      </dgm:t>
    </dgm:pt>
    <dgm:pt modelId="{D3BEEFFE-5346-4E91-9369-9248C4835B1E}">
      <dgm:prSet phldrT="[Testo]" custT="1"/>
      <dgm:spPr/>
      <dgm:t>
        <a:bodyPr/>
        <a:lstStyle/>
        <a:p>
          <a:r>
            <a:rPr lang="it-IT" sz="1200" b="1" dirty="0">
              <a:solidFill>
                <a:schemeClr val="tx1"/>
              </a:solidFill>
              <a:effectLst/>
              <a:latin typeface="Arial" panose="020B0604020202020204" pitchFamily="34" charset="0"/>
              <a:cs typeface="Arial" panose="020B0604020202020204" pitchFamily="34" charset="0"/>
            </a:rPr>
            <a:t>Dic. 2022</a:t>
          </a:r>
        </a:p>
      </dgm:t>
    </dgm:pt>
    <dgm:pt modelId="{8ABB301F-8E8A-43A5-A639-B9F82C97AB92}" type="parTrans" cxnId="{41E6252B-A2CA-4F19-8777-03BCBC0F0AB2}">
      <dgm:prSet/>
      <dgm:spPr/>
      <dgm:t>
        <a:bodyPr/>
        <a:lstStyle/>
        <a:p>
          <a:endParaRPr lang="it-IT" sz="1400" b="0">
            <a:latin typeface="Arial" panose="020B0604020202020204" pitchFamily="34" charset="0"/>
            <a:cs typeface="Arial" panose="020B0604020202020204" pitchFamily="34" charset="0"/>
          </a:endParaRPr>
        </a:p>
      </dgm:t>
    </dgm:pt>
    <dgm:pt modelId="{7DBC9FFE-D194-4337-AA54-B0779E369788}" type="sibTrans" cxnId="{41E6252B-A2CA-4F19-8777-03BCBC0F0AB2}">
      <dgm:prSet/>
      <dgm:spPr/>
      <dgm:t>
        <a:bodyPr/>
        <a:lstStyle/>
        <a:p>
          <a:endParaRPr lang="it-IT" sz="1400" b="0">
            <a:latin typeface="Arial" panose="020B0604020202020204" pitchFamily="34" charset="0"/>
            <a:cs typeface="Arial" panose="020B0604020202020204" pitchFamily="34" charset="0"/>
          </a:endParaRPr>
        </a:p>
      </dgm:t>
    </dgm:pt>
    <dgm:pt modelId="{FD67EE97-732C-4749-A364-E8DD29AA1643}">
      <dgm:prSet phldrT="[Testo]" custT="1"/>
      <dgm:spPr/>
      <dgm:t>
        <a:bodyPr/>
        <a:lstStyle/>
        <a:p>
          <a:pPr marL="144000">
            <a:buFont typeface="Arial" panose="020B0604020202020204" pitchFamily="34" charset="0"/>
            <a:buChar char="•"/>
          </a:pPr>
          <a:r>
            <a:rPr lang="it-IT" sz="1200" b="1" i="1" dirty="0">
              <a:latin typeface="Arial" panose="020B0604020202020204" pitchFamily="34" charset="0"/>
              <a:cs typeface="Arial" panose="020B0604020202020204" pitchFamily="34" charset="0"/>
            </a:rPr>
            <a:t>“Rapporto di Valutazione ex ante </a:t>
          </a:r>
          <a:r>
            <a:rPr lang="it-IT" sz="1200" b="0" i="1" dirty="0">
              <a:latin typeface="Arial" panose="020B0604020202020204" pitchFamily="34" charset="0"/>
              <a:cs typeface="Arial" panose="020B0604020202020204" pitchFamily="34" charset="0"/>
            </a:rPr>
            <a:t>degli strumenti finanziari da attivare nell’ambito del Complemento di programmazione Abruzzo per lo Sviluppo Rurale 2023/2027” </a:t>
          </a:r>
          <a:r>
            <a:rPr lang="it-IT" sz="1200" b="0" i="0" dirty="0">
              <a:latin typeface="Arial" panose="020B0604020202020204" pitchFamily="34" charset="0"/>
              <a:cs typeface="Arial" panose="020B0604020202020204" pitchFamily="34" charset="0"/>
            </a:rPr>
            <a:t>predisposto</a:t>
          </a:r>
          <a:r>
            <a:rPr lang="it-IT" sz="1200" b="0" dirty="0">
              <a:latin typeface="Arial" panose="020B0604020202020204" pitchFamily="34" charset="0"/>
              <a:cs typeface="Arial" panose="020B0604020202020204" pitchFamily="34" charset="0"/>
            </a:rPr>
            <a:t> da I.Z.I. </a:t>
          </a:r>
          <a:r>
            <a:rPr lang="it-IT" sz="1200" b="0" dirty="0" err="1">
              <a:latin typeface="Arial" panose="020B0604020202020204" pitchFamily="34" charset="0"/>
              <a:cs typeface="Arial" panose="020B0604020202020204" pitchFamily="34" charset="0"/>
            </a:rPr>
            <a:t>SpA</a:t>
          </a:r>
          <a:r>
            <a:rPr lang="it-IT" sz="1200" b="0" dirty="0">
              <a:latin typeface="Arial" panose="020B0604020202020204" pitchFamily="34" charset="0"/>
              <a:cs typeface="Arial" panose="020B0604020202020204" pitchFamily="34" charset="0"/>
            </a:rPr>
            <a:t> (affidamento effettuato con Det. DPD n. 310 dell’11/10/2022)</a:t>
          </a:r>
        </a:p>
      </dgm:t>
    </dgm:pt>
    <dgm:pt modelId="{0C815A14-CF7E-4554-BECC-F1ED64F91AA8}" type="parTrans" cxnId="{244C0468-CBAA-4CC4-9B70-C3615B2F7C7E}">
      <dgm:prSet/>
      <dgm:spPr/>
      <dgm:t>
        <a:bodyPr/>
        <a:lstStyle/>
        <a:p>
          <a:endParaRPr lang="it-IT" sz="1400" b="0">
            <a:latin typeface="Arial" panose="020B0604020202020204" pitchFamily="34" charset="0"/>
            <a:cs typeface="Arial" panose="020B0604020202020204" pitchFamily="34" charset="0"/>
          </a:endParaRPr>
        </a:p>
      </dgm:t>
    </dgm:pt>
    <dgm:pt modelId="{2978BD59-68E6-485D-90D0-60A34875728B}" type="sibTrans" cxnId="{244C0468-CBAA-4CC4-9B70-C3615B2F7C7E}">
      <dgm:prSet/>
      <dgm:spPr/>
      <dgm:t>
        <a:bodyPr/>
        <a:lstStyle/>
        <a:p>
          <a:endParaRPr lang="it-IT" sz="1400" b="0">
            <a:latin typeface="Arial" panose="020B0604020202020204" pitchFamily="34" charset="0"/>
            <a:cs typeface="Arial" panose="020B0604020202020204" pitchFamily="34" charset="0"/>
          </a:endParaRPr>
        </a:p>
      </dgm:t>
    </dgm:pt>
    <dgm:pt modelId="{58A75670-8C2A-46E7-B075-59D6D1A717AB}">
      <dgm:prSet phldrT="[Testo]" custT="1"/>
      <dgm:spPr/>
      <dgm:t>
        <a:bodyPr/>
        <a:lstStyle/>
        <a:p>
          <a:r>
            <a:rPr lang="it-IT" sz="1600" b="1" dirty="0">
              <a:solidFill>
                <a:schemeClr val="tx1"/>
              </a:solidFill>
              <a:effectLst/>
              <a:latin typeface="Arial" panose="020B0604020202020204" pitchFamily="34" charset="0"/>
              <a:cs typeface="Arial" panose="020B0604020202020204" pitchFamily="34" charset="0"/>
            </a:rPr>
            <a:t>2023</a:t>
          </a:r>
        </a:p>
      </dgm:t>
    </dgm:pt>
    <dgm:pt modelId="{DBBA086A-30A9-4076-B2EB-C670393F1AAC}" type="parTrans" cxnId="{406B5103-2531-4CC5-957A-FD99532BD0DA}">
      <dgm:prSet/>
      <dgm:spPr/>
      <dgm:t>
        <a:bodyPr/>
        <a:lstStyle/>
        <a:p>
          <a:endParaRPr lang="it-IT" sz="1400" b="0">
            <a:latin typeface="Arial" panose="020B0604020202020204" pitchFamily="34" charset="0"/>
            <a:cs typeface="Arial" panose="020B0604020202020204" pitchFamily="34" charset="0"/>
          </a:endParaRPr>
        </a:p>
      </dgm:t>
    </dgm:pt>
    <dgm:pt modelId="{5DC5EE15-6BEA-4A71-9E4E-EA6CFE4A01E7}" type="sibTrans" cxnId="{406B5103-2531-4CC5-957A-FD99532BD0DA}">
      <dgm:prSet/>
      <dgm:spPr/>
      <dgm:t>
        <a:bodyPr/>
        <a:lstStyle/>
        <a:p>
          <a:endParaRPr lang="it-IT" sz="1400" b="0">
            <a:latin typeface="Arial" panose="020B0604020202020204" pitchFamily="34" charset="0"/>
            <a:cs typeface="Arial" panose="020B0604020202020204" pitchFamily="34" charset="0"/>
          </a:endParaRPr>
        </a:p>
      </dgm:t>
    </dgm:pt>
    <dgm:pt modelId="{FF22472A-A55C-49E0-993A-6E04A097C90E}">
      <dgm:prSet phldrT="[Testo]" custT="1"/>
      <dgm:spPr/>
      <dgm:t>
        <a:bodyPr/>
        <a:lstStyle/>
        <a:p>
          <a:pPr marL="0" algn="just">
            <a:buFont typeface="Arial" panose="020B0604020202020204" pitchFamily="34" charset="0"/>
            <a:buChar char="•"/>
          </a:pPr>
          <a:r>
            <a:rPr lang="it-IT" sz="1200" b="1" dirty="0">
              <a:solidFill>
                <a:schemeClr val="tx1"/>
              </a:solidFill>
              <a:latin typeface="Arial" panose="020B0604020202020204" pitchFamily="34" charset="0"/>
              <a:cs typeface="Arial" panose="020B0604020202020204" pitchFamily="34" charset="0"/>
            </a:rPr>
            <a:t>14.02.2024</a:t>
          </a:r>
          <a:r>
            <a:rPr lang="it-IT" sz="1200" b="0" dirty="0">
              <a:solidFill>
                <a:schemeClr val="tx1"/>
              </a:solidFill>
              <a:latin typeface="Arial" panose="020B0604020202020204" pitchFamily="34" charset="0"/>
              <a:cs typeface="Arial" panose="020B0604020202020204" pitchFamily="34" charset="0"/>
            </a:rPr>
            <a:t>: Firma dell’Accordo di Finanziamento tra Regione Abruzzo e FIRA </a:t>
          </a:r>
          <a:r>
            <a:rPr lang="it-IT" sz="1200" b="0" dirty="0" err="1">
              <a:solidFill>
                <a:schemeClr val="tx1"/>
              </a:solidFill>
              <a:latin typeface="Arial" panose="020B0604020202020204" pitchFamily="34" charset="0"/>
              <a:cs typeface="Arial" panose="020B0604020202020204" pitchFamily="34" charset="0"/>
            </a:rPr>
            <a:t>SpA</a:t>
          </a:r>
          <a:endParaRPr lang="it-IT" sz="1200" b="0" dirty="0">
            <a:latin typeface="Arial" panose="020B0604020202020204" pitchFamily="34" charset="0"/>
            <a:cs typeface="Arial" panose="020B0604020202020204" pitchFamily="34" charset="0"/>
          </a:endParaRPr>
        </a:p>
      </dgm:t>
    </dgm:pt>
    <dgm:pt modelId="{90C09572-4D8B-45EC-911B-CA1A9DEEF646}" type="parTrans" cxnId="{07C085ED-A4C5-4DEE-B3AE-020AFCD52172}">
      <dgm:prSet/>
      <dgm:spPr/>
      <dgm:t>
        <a:bodyPr/>
        <a:lstStyle/>
        <a:p>
          <a:endParaRPr lang="it-IT" sz="1400" b="0">
            <a:latin typeface="Arial" panose="020B0604020202020204" pitchFamily="34" charset="0"/>
            <a:cs typeface="Arial" panose="020B0604020202020204" pitchFamily="34" charset="0"/>
          </a:endParaRPr>
        </a:p>
      </dgm:t>
    </dgm:pt>
    <dgm:pt modelId="{C5564960-1485-4D76-B43B-47C04AEEDE4E}" type="sibTrans" cxnId="{07C085ED-A4C5-4DEE-B3AE-020AFCD52172}">
      <dgm:prSet/>
      <dgm:spPr/>
      <dgm:t>
        <a:bodyPr/>
        <a:lstStyle/>
        <a:p>
          <a:endParaRPr lang="it-IT" sz="1400" b="0">
            <a:latin typeface="Arial" panose="020B0604020202020204" pitchFamily="34" charset="0"/>
            <a:cs typeface="Arial" panose="020B0604020202020204" pitchFamily="34" charset="0"/>
          </a:endParaRPr>
        </a:p>
      </dgm:t>
    </dgm:pt>
    <dgm:pt modelId="{D9BA5FCF-3A50-45BA-BA7E-9BF324602D54}">
      <dgm:prSet phldrT="[Testo]" custT="1"/>
      <dgm:spPr/>
      <dgm:t>
        <a:bodyPr/>
        <a:lstStyle/>
        <a:p>
          <a:pPr marL="0" algn="just">
            <a:buNone/>
          </a:pPr>
          <a:r>
            <a:rPr lang="it-IT" sz="1200" b="1" dirty="0">
              <a:latin typeface="Arial" panose="020B0604020202020204" pitchFamily="34" charset="0"/>
              <a:cs typeface="Arial" panose="020B0604020202020204" pitchFamily="34" charset="0"/>
            </a:rPr>
            <a:t>FIRA </a:t>
          </a:r>
          <a:r>
            <a:rPr lang="it-IT" sz="1200" b="1" dirty="0" err="1">
              <a:latin typeface="Arial" panose="020B0604020202020204" pitchFamily="34" charset="0"/>
              <a:cs typeface="Arial" panose="020B0604020202020204" pitchFamily="34" charset="0"/>
            </a:rPr>
            <a:t>SpA</a:t>
          </a:r>
          <a:r>
            <a:rPr lang="it-IT" sz="1200" b="1" dirty="0">
              <a:latin typeface="Arial" panose="020B0604020202020204" pitchFamily="34" charset="0"/>
              <a:cs typeface="Arial" panose="020B0604020202020204" pitchFamily="34" charset="0"/>
            </a:rPr>
            <a:t>:</a:t>
          </a:r>
        </a:p>
      </dgm:t>
    </dgm:pt>
    <dgm:pt modelId="{A958B545-82D1-40A7-A1FF-8C5FE8EC0674}" type="parTrans" cxnId="{C309B762-385B-4C4B-9F5C-05BA8C515A2E}">
      <dgm:prSet/>
      <dgm:spPr/>
      <dgm:t>
        <a:bodyPr/>
        <a:lstStyle/>
        <a:p>
          <a:endParaRPr lang="it-IT"/>
        </a:p>
      </dgm:t>
    </dgm:pt>
    <dgm:pt modelId="{17ACCD43-8E37-40B3-90BB-720499D0F8F4}" type="sibTrans" cxnId="{C309B762-385B-4C4B-9F5C-05BA8C515A2E}">
      <dgm:prSet/>
      <dgm:spPr/>
      <dgm:t>
        <a:bodyPr/>
        <a:lstStyle/>
        <a:p>
          <a:endParaRPr lang="it-IT"/>
        </a:p>
      </dgm:t>
    </dgm:pt>
    <dgm:pt modelId="{E017BCB2-994B-4B5C-8E3B-AEB1467AD3E9}">
      <dgm:prSet phldrT="[Testo]" custT="1"/>
      <dgm:spPr/>
      <dgm:t>
        <a:bodyPr/>
        <a:lstStyle/>
        <a:p>
          <a:pPr>
            <a:buNone/>
          </a:pPr>
          <a:r>
            <a:rPr lang="it-IT" sz="1600" b="1" dirty="0">
              <a:solidFill>
                <a:schemeClr val="bg1"/>
              </a:solidFill>
              <a:latin typeface="Arial" panose="020B0604020202020204" pitchFamily="34" charset="0"/>
              <a:cs typeface="Arial" panose="020B0604020202020204" pitchFamily="34" charset="0"/>
            </a:rPr>
            <a:t>2024</a:t>
          </a:r>
          <a:endParaRPr lang="it-IT" sz="1200" b="1" dirty="0">
            <a:solidFill>
              <a:schemeClr val="bg1"/>
            </a:solidFill>
            <a:latin typeface="Arial" panose="020B0604020202020204" pitchFamily="34" charset="0"/>
            <a:cs typeface="Arial" panose="020B0604020202020204" pitchFamily="34" charset="0"/>
          </a:endParaRPr>
        </a:p>
      </dgm:t>
    </dgm:pt>
    <dgm:pt modelId="{DB38E4BF-8A63-4B2E-921E-B71BB347B09A}" type="parTrans" cxnId="{D612F785-A899-4B6E-8A3C-5D3A50713AB0}">
      <dgm:prSet/>
      <dgm:spPr/>
      <dgm:t>
        <a:bodyPr/>
        <a:lstStyle/>
        <a:p>
          <a:endParaRPr lang="it-IT"/>
        </a:p>
      </dgm:t>
    </dgm:pt>
    <dgm:pt modelId="{EEF5B386-E9AA-435E-A61E-5584946C8759}" type="sibTrans" cxnId="{D612F785-A899-4B6E-8A3C-5D3A50713AB0}">
      <dgm:prSet/>
      <dgm:spPr/>
      <dgm:t>
        <a:bodyPr/>
        <a:lstStyle/>
        <a:p>
          <a:endParaRPr lang="it-IT"/>
        </a:p>
      </dgm:t>
    </dgm:pt>
    <dgm:pt modelId="{EA0C494F-5CA4-43EB-8C2C-6D9ACAF9C0CD}">
      <dgm:prSet phldrT="[Testo]" custT="1"/>
      <dgm:spPr/>
      <dgm:t>
        <a:bodyPr/>
        <a:lstStyle/>
        <a:p>
          <a:pPr marL="144000">
            <a:buFont typeface="Arial" panose="020B0604020202020204" pitchFamily="34" charset="0"/>
            <a:buChar char="•"/>
          </a:pPr>
          <a:r>
            <a:rPr lang="it-IT" sz="1200" b="0" kern="1200" dirty="0">
              <a:solidFill>
                <a:prstClr val="black"/>
              </a:solidFill>
              <a:latin typeface="Arial" panose="020B0604020202020204" pitchFamily="34" charset="0"/>
              <a:ea typeface="+mn-ea"/>
              <a:cs typeface="Arial" panose="020B0604020202020204" pitchFamily="34" charset="0"/>
            </a:rPr>
            <a:t>Svolgimento verifiche preliminari all’affidamento del servizio di gestione degli strumenti finanziari alla società in house </a:t>
          </a:r>
          <a:r>
            <a:rPr lang="it-IT" sz="1200" b="0" kern="1200" dirty="0" err="1">
              <a:solidFill>
                <a:prstClr val="black"/>
              </a:solidFill>
              <a:latin typeface="Arial" panose="020B0604020202020204" pitchFamily="34" charset="0"/>
              <a:ea typeface="+mn-ea"/>
              <a:cs typeface="Arial" panose="020B0604020202020204" pitchFamily="34" charset="0"/>
            </a:rPr>
            <a:t>Fi.R.A</a:t>
          </a:r>
          <a:r>
            <a:rPr lang="it-IT" sz="1200" b="0" kern="1200" dirty="0">
              <a:solidFill>
                <a:prstClr val="black"/>
              </a:solidFill>
              <a:latin typeface="Arial" panose="020B0604020202020204" pitchFamily="34" charset="0"/>
              <a:ea typeface="+mn-ea"/>
              <a:cs typeface="Arial" panose="020B0604020202020204" pitchFamily="34" charset="0"/>
            </a:rPr>
            <a:t>. S.p.A.</a:t>
          </a:r>
        </a:p>
      </dgm:t>
    </dgm:pt>
    <dgm:pt modelId="{FE845A43-5F61-4363-B639-85DDF308DB47}" type="parTrans" cxnId="{B4FBA7C1-AF77-42AB-BDF2-ED1F9EA3136C}">
      <dgm:prSet/>
      <dgm:spPr/>
      <dgm:t>
        <a:bodyPr/>
        <a:lstStyle/>
        <a:p>
          <a:endParaRPr lang="it-IT"/>
        </a:p>
      </dgm:t>
    </dgm:pt>
    <dgm:pt modelId="{608CAD71-E9E6-4B8D-AE2E-D8700ABAD3CA}" type="sibTrans" cxnId="{B4FBA7C1-AF77-42AB-BDF2-ED1F9EA3136C}">
      <dgm:prSet/>
      <dgm:spPr/>
      <dgm:t>
        <a:bodyPr/>
        <a:lstStyle/>
        <a:p>
          <a:endParaRPr lang="it-IT"/>
        </a:p>
      </dgm:t>
    </dgm:pt>
    <dgm:pt modelId="{DD340508-7128-4725-9125-8E9D4E902A55}">
      <dgm:prSet phldrT="[Testo]" custT="1"/>
      <dgm:spPr/>
      <dgm:t>
        <a:bodyPr/>
        <a:lstStyle/>
        <a:p>
          <a:pPr marL="144000">
            <a:buFont typeface="Arial" panose="020B0604020202020204" pitchFamily="34" charset="0"/>
            <a:buChar char="•"/>
          </a:pPr>
          <a:r>
            <a:rPr lang="it-IT" sz="1200" b="1" dirty="0">
              <a:latin typeface="Arial" panose="020B0604020202020204" pitchFamily="34" charset="0"/>
              <a:cs typeface="Arial" panose="020B0604020202020204" pitchFamily="34" charset="0"/>
            </a:rPr>
            <a:t>Approvazione PSP vers. 1</a:t>
          </a:r>
          <a:r>
            <a:rPr lang="it-IT" sz="1200" b="0" dirty="0">
              <a:latin typeface="Arial" panose="020B0604020202020204" pitchFamily="34" charset="0"/>
              <a:cs typeface="Arial" panose="020B0604020202020204" pitchFamily="34" charset="0"/>
            </a:rPr>
            <a:t>, con interventi </a:t>
          </a:r>
          <a:r>
            <a:rPr lang="it-IT" sz="1200" b="1" dirty="0">
              <a:latin typeface="Arial" panose="020B0604020202020204" pitchFamily="34" charset="0"/>
              <a:cs typeface="Arial" panose="020B0604020202020204" pitchFamily="34" charset="0"/>
            </a:rPr>
            <a:t>SRD18</a:t>
          </a:r>
          <a:r>
            <a:rPr lang="it-IT" sz="1200" b="0" dirty="0">
              <a:latin typeface="Arial" panose="020B0604020202020204" pitchFamily="34" charset="0"/>
              <a:cs typeface="Arial" panose="020B0604020202020204" pitchFamily="34" charset="0"/>
            </a:rPr>
            <a:t> [</a:t>
          </a:r>
          <a:r>
            <a:rPr lang="it-IT" sz="1200" b="0" i="1" dirty="0">
              <a:solidFill>
                <a:schemeClr val="tx1"/>
              </a:solidFill>
              <a:latin typeface="Arial" panose="020B0604020202020204" pitchFamily="34" charset="0"/>
              <a:cs typeface="Arial" panose="020B0604020202020204" pitchFamily="34" charset="0"/>
            </a:rPr>
            <a:t>Investimenti produttivi agricoli per la competitività delle aziende agricole (SRD01), e per ambiente clima e benessere animale (SRD02)</a:t>
          </a:r>
          <a:r>
            <a:rPr lang="it-IT" sz="1200" b="0" dirty="0">
              <a:solidFill>
                <a:schemeClr val="tx1"/>
              </a:solidFill>
              <a:latin typeface="Arial" panose="020B0604020202020204" pitchFamily="34" charset="0"/>
              <a:cs typeface="Arial" panose="020B0604020202020204" pitchFamily="34" charset="0"/>
            </a:rPr>
            <a:t>] e </a:t>
          </a:r>
          <a:r>
            <a:rPr lang="it-IT" sz="1200" b="1" dirty="0">
              <a:solidFill>
                <a:schemeClr val="tx1"/>
              </a:solidFill>
              <a:latin typeface="Arial" panose="020B0604020202020204" pitchFamily="34" charset="0"/>
              <a:cs typeface="Arial" panose="020B0604020202020204" pitchFamily="34" charset="0"/>
            </a:rPr>
            <a:t>SRD19</a:t>
          </a:r>
          <a:r>
            <a:rPr lang="it-IT" sz="1200" dirty="0">
              <a:solidFill>
                <a:schemeClr val="tx1"/>
              </a:solidFill>
              <a:latin typeface="Arial" panose="020B0604020202020204" pitchFamily="34" charset="0"/>
              <a:cs typeface="Arial" panose="020B0604020202020204" pitchFamily="34" charset="0"/>
            </a:rPr>
            <a:t> [</a:t>
          </a:r>
          <a:r>
            <a:rPr lang="it-IT" sz="1200" b="0" i="1" dirty="0">
              <a:solidFill>
                <a:schemeClr val="tx1"/>
              </a:solidFill>
              <a:latin typeface="Arial" panose="020B0604020202020204" pitchFamily="34" charset="0"/>
              <a:cs typeface="Arial" panose="020B0604020202020204" pitchFamily="34" charset="0"/>
            </a:rPr>
            <a:t>Investimenti per la trasformazione e commercializzazione dei prodotti agricoli (SRD13)]</a:t>
          </a:r>
          <a:endParaRPr lang="it-IT" sz="1200" b="0" i="1" dirty="0">
            <a:latin typeface="Arial" panose="020B0604020202020204" pitchFamily="34" charset="0"/>
            <a:cs typeface="Arial" panose="020B0604020202020204" pitchFamily="34" charset="0"/>
          </a:endParaRPr>
        </a:p>
      </dgm:t>
    </dgm:pt>
    <dgm:pt modelId="{4183AFB5-715B-4A41-913B-19DEAE738D2F}" type="parTrans" cxnId="{A6862CB8-4AB9-46AA-9841-F0C911352F7C}">
      <dgm:prSet/>
      <dgm:spPr/>
      <dgm:t>
        <a:bodyPr/>
        <a:lstStyle/>
        <a:p>
          <a:endParaRPr lang="it-IT"/>
        </a:p>
      </dgm:t>
    </dgm:pt>
    <dgm:pt modelId="{CAA26A5A-FB80-46AF-B4E0-5C970713BC51}" type="sibTrans" cxnId="{A6862CB8-4AB9-46AA-9841-F0C911352F7C}">
      <dgm:prSet/>
      <dgm:spPr/>
      <dgm:t>
        <a:bodyPr/>
        <a:lstStyle/>
        <a:p>
          <a:endParaRPr lang="it-IT"/>
        </a:p>
      </dgm:t>
    </dgm:pt>
    <dgm:pt modelId="{26B9B71C-BFC3-46A4-8867-4F3E884A2CFE}">
      <dgm:prSet phldrT="[Testo]" custT="1"/>
      <dgm:spPr/>
      <dgm:t>
        <a:bodyPr/>
        <a:lstStyle/>
        <a:p>
          <a:pPr marL="144000">
            <a:buFont typeface="Arial" panose="020B0604020202020204" pitchFamily="34" charset="0"/>
            <a:buChar char="•"/>
          </a:pPr>
          <a:r>
            <a:rPr lang="it-IT" sz="1200" b="1" kern="1200" dirty="0">
              <a:solidFill>
                <a:prstClr val="black"/>
              </a:solidFill>
              <a:latin typeface="Arial" panose="020B0604020202020204" pitchFamily="34" charset="0"/>
              <a:ea typeface="+mn-ea"/>
              <a:cs typeface="Arial" panose="020B0604020202020204" pitchFamily="34" charset="0"/>
            </a:rPr>
            <a:t>20/12/2023</a:t>
          </a:r>
          <a:r>
            <a:rPr lang="it-IT" sz="1200" b="0" kern="1200" dirty="0">
              <a:solidFill>
                <a:prstClr val="black"/>
              </a:solidFill>
              <a:latin typeface="Arial" panose="020B0604020202020204" pitchFamily="34" charset="0"/>
              <a:ea typeface="+mn-ea"/>
              <a:cs typeface="Arial" panose="020B0604020202020204" pitchFamily="34" charset="0"/>
            </a:rPr>
            <a:t>: Approvazione dello schema di Accordo di finanziamento per l’affidamento della gestione degli interventi SRD18 e SRD19 alla FIRA S.P.A (DGR n. 897 del 20/12/2023)</a:t>
          </a:r>
        </a:p>
      </dgm:t>
    </dgm:pt>
    <dgm:pt modelId="{661B2505-1591-42C6-B81B-90DF6ED16E2D}" type="parTrans" cxnId="{E543F229-FDE1-4B76-B710-9E7B5B0D325C}">
      <dgm:prSet/>
      <dgm:spPr/>
      <dgm:t>
        <a:bodyPr/>
        <a:lstStyle/>
        <a:p>
          <a:endParaRPr lang="it-IT"/>
        </a:p>
      </dgm:t>
    </dgm:pt>
    <dgm:pt modelId="{4253E8DE-3D8C-4FBE-BB40-B8072944A740}" type="sibTrans" cxnId="{E543F229-FDE1-4B76-B710-9E7B5B0D325C}">
      <dgm:prSet/>
      <dgm:spPr/>
      <dgm:t>
        <a:bodyPr/>
        <a:lstStyle/>
        <a:p>
          <a:endParaRPr lang="it-IT"/>
        </a:p>
      </dgm:t>
    </dgm:pt>
    <dgm:pt modelId="{D2746DDB-99E4-4791-AE62-EAC902819A0F}">
      <dgm:prSet phldrT="[Testo]" custT="1"/>
      <dgm:spPr/>
      <dgm:t>
        <a:bodyPr/>
        <a:lstStyle/>
        <a:p>
          <a:pPr marL="0" algn="ctr">
            <a:buNone/>
          </a:pPr>
          <a:r>
            <a:rPr lang="it-IT" sz="1500" b="1" dirty="0">
              <a:effectLst/>
              <a:latin typeface="Arial" panose="020B0604020202020204" pitchFamily="34" charset="0"/>
              <a:cs typeface="Arial" panose="020B0604020202020204" pitchFamily="34" charset="0"/>
            </a:rPr>
            <a:t>Prossimi step</a:t>
          </a:r>
          <a:endParaRPr lang="it-IT" sz="1200" b="0" dirty="0">
            <a:latin typeface="Arial" panose="020B0604020202020204" pitchFamily="34" charset="0"/>
            <a:cs typeface="Arial" panose="020B0604020202020204" pitchFamily="34" charset="0"/>
          </a:endParaRPr>
        </a:p>
      </dgm:t>
    </dgm:pt>
    <dgm:pt modelId="{17BA4A9E-7EB1-4B95-B6AD-B7687E9DD245}" type="parTrans" cxnId="{EDAC956D-C1B0-494E-966B-DA18CEE5299C}">
      <dgm:prSet/>
      <dgm:spPr/>
      <dgm:t>
        <a:bodyPr/>
        <a:lstStyle/>
        <a:p>
          <a:endParaRPr lang="it-IT"/>
        </a:p>
      </dgm:t>
    </dgm:pt>
    <dgm:pt modelId="{03FA05E8-E43B-4885-95BB-8A8DFCA9FD29}" type="sibTrans" cxnId="{EDAC956D-C1B0-494E-966B-DA18CEE5299C}">
      <dgm:prSet/>
      <dgm:spPr/>
      <dgm:t>
        <a:bodyPr/>
        <a:lstStyle/>
        <a:p>
          <a:endParaRPr lang="it-IT"/>
        </a:p>
      </dgm:t>
    </dgm:pt>
    <dgm:pt modelId="{CE5FE58C-FB46-4DD5-8F3F-C7F7CE24B6FD}">
      <dgm:prSet phldrT="[Testo]" custT="1"/>
      <dgm:spPr/>
      <dgm:t>
        <a:bodyPr/>
        <a:lstStyle/>
        <a:p>
          <a:pPr marL="144000">
            <a:buFont typeface="Arial" panose="020B0604020202020204" pitchFamily="34" charset="0"/>
            <a:buChar char="•"/>
          </a:pPr>
          <a:r>
            <a:rPr lang="it-IT" sz="1200" b="1" kern="1200" dirty="0">
              <a:latin typeface="Arial" panose="020B0604020202020204" pitchFamily="34" charset="0"/>
              <a:cs typeface="Arial" panose="020B0604020202020204" pitchFamily="34" charset="0"/>
            </a:rPr>
            <a:t>29.12.2023</a:t>
          </a:r>
          <a:r>
            <a:rPr lang="it-IT" sz="1200" kern="1200" dirty="0">
              <a:latin typeface="Arial" panose="020B0604020202020204" pitchFamily="34" charset="0"/>
              <a:cs typeface="Arial" panose="020B0604020202020204" pitchFamily="34" charset="0"/>
            </a:rPr>
            <a:t>: </a:t>
          </a:r>
          <a:r>
            <a:rPr lang="it-IT" sz="1200" b="0" kern="1200" dirty="0">
              <a:latin typeface="Arial" panose="020B0604020202020204" pitchFamily="34" charset="0"/>
              <a:cs typeface="Arial" panose="020B0604020202020204" pitchFamily="34" charset="0"/>
            </a:rPr>
            <a:t>Pubblicazione </a:t>
          </a:r>
          <a:r>
            <a:rPr lang="it-IT" sz="1200" kern="1200" dirty="0">
              <a:latin typeface="Arial" panose="020B0604020202020204" pitchFamily="34" charset="0"/>
              <a:cs typeface="Arial" panose="020B0604020202020204" pitchFamily="34" charset="0"/>
            </a:rPr>
            <a:t>Avviso Intervento </a:t>
          </a:r>
          <a:r>
            <a:rPr lang="it-IT" sz="1200" b="1" kern="1200" dirty="0">
              <a:latin typeface="Arial" panose="020B0604020202020204" pitchFamily="34" charset="0"/>
              <a:cs typeface="Arial" panose="020B0604020202020204" pitchFamily="34" charset="0"/>
            </a:rPr>
            <a:t>SRD13</a:t>
          </a:r>
          <a:r>
            <a:rPr lang="it-IT" sz="1200" kern="1200" dirty="0">
              <a:latin typeface="Arial" panose="020B0604020202020204" pitchFamily="34" charset="0"/>
              <a:cs typeface="Arial" panose="020B0604020202020204" pitchFamily="34" charset="0"/>
            </a:rPr>
            <a:t> approvato con Det. DPD018/745 del 29.12.2023 </a:t>
          </a:r>
          <a:endParaRPr lang="it-IT" sz="1200" b="0" kern="1200" dirty="0">
            <a:solidFill>
              <a:prstClr val="black"/>
            </a:solidFill>
            <a:latin typeface="Arial" panose="020B0604020202020204" pitchFamily="34" charset="0"/>
            <a:ea typeface="+mn-ea"/>
            <a:cs typeface="Arial" panose="020B0604020202020204" pitchFamily="34" charset="0"/>
          </a:endParaRPr>
        </a:p>
      </dgm:t>
    </dgm:pt>
    <dgm:pt modelId="{6F2503C2-577F-47B9-82BF-376BE255151D}" type="parTrans" cxnId="{87D96452-9956-49AD-86C7-75A75B64957F}">
      <dgm:prSet/>
      <dgm:spPr/>
      <dgm:t>
        <a:bodyPr/>
        <a:lstStyle/>
        <a:p>
          <a:endParaRPr lang="it-IT"/>
        </a:p>
      </dgm:t>
    </dgm:pt>
    <dgm:pt modelId="{CEF5573E-BCB6-46B0-9AEA-1A498A298F8D}" type="sibTrans" cxnId="{87D96452-9956-49AD-86C7-75A75B64957F}">
      <dgm:prSet/>
      <dgm:spPr/>
      <dgm:t>
        <a:bodyPr/>
        <a:lstStyle/>
        <a:p>
          <a:endParaRPr lang="it-IT"/>
        </a:p>
      </dgm:t>
    </dgm:pt>
    <dgm:pt modelId="{50D13C5C-377C-4F95-9454-6FABDB402C30}">
      <dgm:prSet phldrT="[Testo]" custT="1"/>
      <dgm:spPr/>
      <dgm:t>
        <a:bodyPr/>
        <a:lstStyle/>
        <a:p>
          <a:pPr marL="0" algn="just">
            <a:buFont typeface="Arial" panose="020B0604020202020204" pitchFamily="34" charset="0"/>
            <a:buChar char="•"/>
          </a:pPr>
          <a:r>
            <a:rPr lang="it-IT" sz="1200" b="1" dirty="0">
              <a:latin typeface="Arial" panose="020B0604020202020204" pitchFamily="34" charset="0"/>
              <a:cs typeface="Arial" panose="020B0604020202020204" pitchFamily="34" charset="0"/>
            </a:rPr>
            <a:t>6.08.2014</a:t>
          </a:r>
          <a:r>
            <a:rPr lang="it-IT" sz="1200" b="0" dirty="0">
              <a:latin typeface="Arial" panose="020B0604020202020204" pitchFamily="34" charset="0"/>
              <a:cs typeface="Arial" panose="020B0604020202020204" pitchFamily="34" charset="0"/>
            </a:rPr>
            <a:t>: Pubblicazione </a:t>
          </a:r>
          <a:r>
            <a:rPr lang="it-IT" sz="1200" dirty="0">
              <a:latin typeface="Arial" panose="020B0604020202020204" pitchFamily="34" charset="0"/>
              <a:cs typeface="Arial" panose="020B0604020202020204" pitchFamily="34" charset="0"/>
            </a:rPr>
            <a:t>Avviso Intervento </a:t>
          </a:r>
          <a:r>
            <a:rPr lang="it-IT" sz="1200" b="1" dirty="0">
              <a:latin typeface="Arial" panose="020B0604020202020204" pitchFamily="34" charset="0"/>
              <a:cs typeface="Arial" panose="020B0604020202020204" pitchFamily="34" charset="0"/>
            </a:rPr>
            <a:t>SRD01</a:t>
          </a:r>
          <a:r>
            <a:rPr lang="it-IT" sz="1200" dirty="0">
              <a:latin typeface="Arial" panose="020B0604020202020204" pitchFamily="34" charset="0"/>
              <a:cs typeface="Arial" panose="020B0604020202020204" pitchFamily="34" charset="0"/>
            </a:rPr>
            <a:t> approvato con Det. DPD018/370 del 6.08.2024</a:t>
          </a:r>
          <a:endParaRPr lang="it-IT" sz="1200" b="0" dirty="0">
            <a:latin typeface="Arial" panose="020B0604020202020204" pitchFamily="34" charset="0"/>
            <a:cs typeface="Arial" panose="020B0604020202020204" pitchFamily="34" charset="0"/>
          </a:endParaRPr>
        </a:p>
      </dgm:t>
    </dgm:pt>
    <dgm:pt modelId="{CC4F535A-E4C5-4D32-8070-A5A285D3B20E}" type="parTrans" cxnId="{3C2B749E-0C09-400B-A15A-15E5D9ADB7D1}">
      <dgm:prSet/>
      <dgm:spPr/>
      <dgm:t>
        <a:bodyPr/>
        <a:lstStyle/>
        <a:p>
          <a:endParaRPr lang="it-IT"/>
        </a:p>
      </dgm:t>
    </dgm:pt>
    <dgm:pt modelId="{41E074AA-849E-42DB-AB3C-9EBE856C0EEE}" type="sibTrans" cxnId="{3C2B749E-0C09-400B-A15A-15E5D9ADB7D1}">
      <dgm:prSet/>
      <dgm:spPr/>
      <dgm:t>
        <a:bodyPr/>
        <a:lstStyle/>
        <a:p>
          <a:endParaRPr lang="it-IT"/>
        </a:p>
      </dgm:t>
    </dgm:pt>
    <dgm:pt modelId="{6C581D85-D894-4DA0-9319-501EB4EC8E10}">
      <dgm:prSet phldrT="[Testo]" custT="1"/>
      <dgm:spPr/>
      <dgm:t>
        <a:bodyPr/>
        <a:lstStyle/>
        <a:p>
          <a:pPr marL="0" algn="just">
            <a:buFont typeface="Arial" panose="020B0604020202020204" pitchFamily="34" charset="0"/>
            <a:buChar char="•"/>
          </a:pPr>
          <a:r>
            <a:rPr lang="it-IT" sz="1200" b="0" dirty="0">
              <a:latin typeface="Arial" panose="020B0604020202020204" pitchFamily="34" charset="0"/>
              <a:cs typeface="Arial" panose="020B0604020202020204" pitchFamily="34" charset="0"/>
            </a:rPr>
            <a:t>Predisposizioni sistema VECI su SIAN e presentazione domanda di sostegno per SRD19</a:t>
          </a:r>
        </a:p>
      </dgm:t>
    </dgm:pt>
    <dgm:pt modelId="{1E0DB3BC-E60E-4EEB-AEE7-1155F8F45DB8}" type="parTrans" cxnId="{748CEA96-AD32-4E35-83E9-C1322BD5989F}">
      <dgm:prSet/>
      <dgm:spPr/>
      <dgm:t>
        <a:bodyPr/>
        <a:lstStyle/>
        <a:p>
          <a:endParaRPr lang="it-IT"/>
        </a:p>
      </dgm:t>
    </dgm:pt>
    <dgm:pt modelId="{C073B729-26C1-4412-B4CB-B8121F2C1AF7}" type="sibTrans" cxnId="{748CEA96-AD32-4E35-83E9-C1322BD5989F}">
      <dgm:prSet/>
      <dgm:spPr/>
      <dgm:t>
        <a:bodyPr/>
        <a:lstStyle/>
        <a:p>
          <a:endParaRPr lang="it-IT"/>
        </a:p>
      </dgm:t>
    </dgm:pt>
    <dgm:pt modelId="{A3DB83C7-B747-4B60-9D7E-01D694971DCC}">
      <dgm:prSet phldrT="[Testo]" custT="1"/>
      <dgm:spPr/>
      <dgm:t>
        <a:bodyPr/>
        <a:lstStyle/>
        <a:p>
          <a:pPr marL="0" algn="just">
            <a:buNone/>
          </a:pPr>
          <a:r>
            <a:rPr lang="it-IT" sz="1200" b="1" dirty="0">
              <a:latin typeface="Arial" panose="020B0604020202020204" pitchFamily="34" charset="0"/>
              <a:cs typeface="Arial" panose="020B0604020202020204" pitchFamily="34" charset="0"/>
            </a:rPr>
            <a:t>Regione Abruzzo: </a:t>
          </a:r>
        </a:p>
      </dgm:t>
    </dgm:pt>
    <dgm:pt modelId="{A7496D27-745E-4404-994A-7A5D424CFDB5}" type="parTrans" cxnId="{E8EDA2FF-DFA0-4C21-BC1E-2E0549C2BDCA}">
      <dgm:prSet/>
      <dgm:spPr/>
      <dgm:t>
        <a:bodyPr/>
        <a:lstStyle/>
        <a:p>
          <a:endParaRPr lang="it-IT"/>
        </a:p>
      </dgm:t>
    </dgm:pt>
    <dgm:pt modelId="{9EF73E89-8549-4642-80E2-3AA3D25199BA}" type="sibTrans" cxnId="{E8EDA2FF-DFA0-4C21-BC1E-2E0549C2BDCA}">
      <dgm:prSet/>
      <dgm:spPr/>
      <dgm:t>
        <a:bodyPr/>
        <a:lstStyle/>
        <a:p>
          <a:endParaRPr lang="it-IT"/>
        </a:p>
      </dgm:t>
    </dgm:pt>
    <dgm:pt modelId="{C768546A-AE8F-4AE7-A764-95D7848A1FB0}">
      <dgm:prSet phldrT="[Testo]" custT="1"/>
      <dgm:spPr/>
      <dgm:t>
        <a:bodyPr/>
        <a:lstStyle/>
        <a:p>
          <a:pPr marL="0" algn="just">
            <a:buNone/>
          </a:pPr>
          <a:r>
            <a:rPr lang="it-IT" sz="1200" b="0" dirty="0">
              <a:latin typeface="Arial" panose="020B0604020202020204" pitchFamily="34" charset="0"/>
              <a:cs typeface="Arial" panose="020B0604020202020204" pitchFamily="34" charset="0"/>
            </a:rPr>
            <a:t>- Pubblicazione Avviso SRD02;</a:t>
          </a:r>
        </a:p>
      </dgm:t>
    </dgm:pt>
    <dgm:pt modelId="{E8F2F1F4-105B-42E2-AADF-41CA20A4CEF4}" type="parTrans" cxnId="{30D71613-06C9-4FF5-BB7F-1BF23D564BB5}">
      <dgm:prSet/>
      <dgm:spPr/>
      <dgm:t>
        <a:bodyPr/>
        <a:lstStyle/>
        <a:p>
          <a:endParaRPr lang="it-IT"/>
        </a:p>
      </dgm:t>
    </dgm:pt>
    <dgm:pt modelId="{3287DD32-333D-4C09-85B4-85568B463E2C}" type="sibTrans" cxnId="{30D71613-06C9-4FF5-BB7F-1BF23D564BB5}">
      <dgm:prSet/>
      <dgm:spPr/>
      <dgm:t>
        <a:bodyPr/>
        <a:lstStyle/>
        <a:p>
          <a:endParaRPr lang="it-IT"/>
        </a:p>
      </dgm:t>
    </dgm:pt>
    <dgm:pt modelId="{0CD40C3C-B504-462C-9996-E44176F7CF52}">
      <dgm:prSet phldrT="[Testo]" custT="1"/>
      <dgm:spPr/>
      <dgm:t>
        <a:bodyPr/>
        <a:lstStyle/>
        <a:p>
          <a:pPr marL="0" algn="just">
            <a:buNone/>
          </a:pPr>
          <a:r>
            <a:rPr lang="it-IT" sz="1200" b="0" dirty="0">
              <a:latin typeface="Arial" panose="020B0604020202020204" pitchFamily="34" charset="0"/>
              <a:cs typeface="Arial" panose="020B0604020202020204" pitchFamily="34" charset="0"/>
            </a:rPr>
            <a:t>- selezione beneficiari a valere su avvisi SRD13, SRD01 e SRD02;</a:t>
          </a:r>
        </a:p>
      </dgm:t>
    </dgm:pt>
    <dgm:pt modelId="{9B96200A-5EA8-4F6C-B8FA-87D26C17EF32}" type="parTrans" cxnId="{882B2CFA-1247-4E24-9F4F-145E54A42FCE}">
      <dgm:prSet/>
      <dgm:spPr/>
      <dgm:t>
        <a:bodyPr/>
        <a:lstStyle/>
        <a:p>
          <a:endParaRPr lang="it-IT"/>
        </a:p>
      </dgm:t>
    </dgm:pt>
    <dgm:pt modelId="{D5C43F31-88C8-4872-8D3F-4391EF693B7C}" type="sibTrans" cxnId="{882B2CFA-1247-4E24-9F4F-145E54A42FCE}">
      <dgm:prSet/>
      <dgm:spPr/>
      <dgm:t>
        <a:bodyPr/>
        <a:lstStyle/>
        <a:p>
          <a:endParaRPr lang="it-IT"/>
        </a:p>
      </dgm:t>
    </dgm:pt>
    <dgm:pt modelId="{52231762-544B-4127-B2D9-15BEEBF482D1}">
      <dgm:prSet phldrT="[Testo]" custT="1"/>
      <dgm:spPr/>
      <dgm:t>
        <a:bodyPr/>
        <a:lstStyle/>
        <a:p>
          <a:pPr marL="0" algn="just">
            <a:buNone/>
          </a:pPr>
          <a:r>
            <a:rPr lang="it-IT" sz="1200" b="0" dirty="0">
              <a:latin typeface="Arial" panose="020B0604020202020204" pitchFamily="34" charset="0"/>
              <a:cs typeface="Arial" panose="020B0604020202020204" pitchFamily="34" charset="0"/>
            </a:rPr>
            <a:t>- Selezione Istituto di Credito che provvederà alla materiale erogazione dei prestiti;</a:t>
          </a:r>
        </a:p>
      </dgm:t>
    </dgm:pt>
    <dgm:pt modelId="{349EBC69-D1E3-433A-AF3A-8623B49CE178}" type="parTrans" cxnId="{F5CC859A-9F3D-40A2-B6E7-521F6849BFC8}">
      <dgm:prSet/>
      <dgm:spPr/>
      <dgm:t>
        <a:bodyPr/>
        <a:lstStyle/>
        <a:p>
          <a:endParaRPr lang="it-IT"/>
        </a:p>
      </dgm:t>
    </dgm:pt>
    <dgm:pt modelId="{7F7DA758-4250-4A3E-8E94-D67D875653C2}" type="sibTrans" cxnId="{F5CC859A-9F3D-40A2-B6E7-521F6849BFC8}">
      <dgm:prSet/>
      <dgm:spPr/>
      <dgm:t>
        <a:bodyPr/>
        <a:lstStyle/>
        <a:p>
          <a:endParaRPr lang="it-IT"/>
        </a:p>
      </dgm:t>
    </dgm:pt>
    <dgm:pt modelId="{77BDD030-661E-49D0-AC8D-AB6181BA2646}">
      <dgm:prSet phldrT="[Testo]" custT="1"/>
      <dgm:spPr/>
      <dgm:t>
        <a:bodyPr/>
        <a:lstStyle/>
        <a:p>
          <a:pPr marL="0" algn="just">
            <a:buNone/>
          </a:pPr>
          <a:r>
            <a:rPr lang="it-IT" sz="1200" b="0" dirty="0">
              <a:latin typeface="Arial" panose="020B0604020202020204" pitchFamily="34" charset="0"/>
              <a:cs typeface="Arial" panose="020B0604020202020204" pitchFamily="34" charset="0"/>
            </a:rPr>
            <a:t>- Effettuazione verifiche propedeutiche alla concessione del prestito per i richiedenti selezionati su avvisi SRD13, SRD01 e SRD02</a:t>
          </a:r>
        </a:p>
      </dgm:t>
    </dgm:pt>
    <dgm:pt modelId="{532F5D7D-14F1-4913-989B-A73A1322CE4A}" type="parTrans" cxnId="{92B43878-3553-435D-BC2F-C93B2BE7F3A0}">
      <dgm:prSet/>
      <dgm:spPr/>
      <dgm:t>
        <a:bodyPr/>
        <a:lstStyle/>
        <a:p>
          <a:endParaRPr lang="it-IT"/>
        </a:p>
      </dgm:t>
    </dgm:pt>
    <dgm:pt modelId="{3FAADD01-48BE-47B1-9DDB-6C1C59814278}" type="sibTrans" cxnId="{92B43878-3553-435D-BC2F-C93B2BE7F3A0}">
      <dgm:prSet/>
      <dgm:spPr/>
      <dgm:t>
        <a:bodyPr/>
        <a:lstStyle/>
        <a:p>
          <a:endParaRPr lang="it-IT"/>
        </a:p>
      </dgm:t>
    </dgm:pt>
    <dgm:pt modelId="{98A46AA6-2125-42C6-9AC4-08ACB4FC9994}">
      <dgm:prSet phldrT="[Testo]" custT="1"/>
      <dgm:spPr/>
      <dgm:t>
        <a:bodyPr/>
        <a:lstStyle/>
        <a:p>
          <a:pPr marL="0" algn="just">
            <a:buNone/>
          </a:pPr>
          <a:r>
            <a:rPr lang="it-IT" sz="1200" b="0" dirty="0">
              <a:latin typeface="Arial" panose="020B0604020202020204" pitchFamily="34" charset="0"/>
              <a:cs typeface="Arial" panose="020B0604020202020204" pitchFamily="34" charset="0"/>
            </a:rPr>
            <a:t>- Erogazione dei prestiti (tramite Istituto di Credito) e gestione rientri </a:t>
          </a:r>
        </a:p>
      </dgm:t>
    </dgm:pt>
    <dgm:pt modelId="{DAA11E5A-F0FE-4DBF-8741-B94DFBCDD91A}" type="parTrans" cxnId="{8C0910D4-C5DD-441D-957F-BAD56C9BB5CD}">
      <dgm:prSet/>
      <dgm:spPr/>
      <dgm:t>
        <a:bodyPr/>
        <a:lstStyle/>
        <a:p>
          <a:endParaRPr lang="it-IT"/>
        </a:p>
      </dgm:t>
    </dgm:pt>
    <dgm:pt modelId="{7A384BFD-885E-4218-A832-8EA7FBAA2229}" type="sibTrans" cxnId="{8C0910D4-C5DD-441D-957F-BAD56C9BB5CD}">
      <dgm:prSet/>
      <dgm:spPr/>
      <dgm:t>
        <a:bodyPr/>
        <a:lstStyle/>
        <a:p>
          <a:endParaRPr lang="it-IT"/>
        </a:p>
      </dgm:t>
    </dgm:pt>
    <dgm:pt modelId="{E1483A87-4CB4-41D3-BB30-24FFC3717303}">
      <dgm:prSet phldrT="[Testo]" custT="1"/>
      <dgm:spPr/>
      <dgm:t>
        <a:bodyPr/>
        <a:lstStyle/>
        <a:p>
          <a:pPr marL="0" algn="just">
            <a:buNone/>
          </a:pPr>
          <a:r>
            <a:rPr lang="it-IT" sz="1200" b="0" dirty="0">
              <a:latin typeface="Arial" panose="020B0604020202020204" pitchFamily="34" charset="0"/>
              <a:cs typeface="Arial" panose="020B0604020202020204" pitchFamily="34" charset="0"/>
            </a:rPr>
            <a:t>- Presentazione domanda di sostegno per SRD18</a:t>
          </a:r>
        </a:p>
      </dgm:t>
    </dgm:pt>
    <dgm:pt modelId="{E61FC5EC-1F12-422C-9B14-778B2760BD34}" type="parTrans" cxnId="{E0CE0E9B-EA76-4692-AA74-C065CD741EE2}">
      <dgm:prSet/>
      <dgm:spPr/>
      <dgm:t>
        <a:bodyPr/>
        <a:lstStyle/>
        <a:p>
          <a:endParaRPr lang="it-IT"/>
        </a:p>
      </dgm:t>
    </dgm:pt>
    <dgm:pt modelId="{EDC8A556-2783-4C67-83A9-DDC0609730FF}" type="sibTrans" cxnId="{E0CE0E9B-EA76-4692-AA74-C065CD741EE2}">
      <dgm:prSet/>
      <dgm:spPr/>
      <dgm:t>
        <a:bodyPr/>
        <a:lstStyle/>
        <a:p>
          <a:endParaRPr lang="it-IT"/>
        </a:p>
      </dgm:t>
    </dgm:pt>
    <dgm:pt modelId="{69F77FF0-CCB4-4247-B838-8FCE9C3B5D8E}" type="pres">
      <dgm:prSet presAssocID="{11ECB144-6EC9-4C1D-9506-0DE35C275871}" presName="linearFlow" presStyleCnt="0">
        <dgm:presLayoutVars>
          <dgm:dir/>
          <dgm:animLvl val="lvl"/>
          <dgm:resizeHandles val="exact"/>
        </dgm:presLayoutVars>
      </dgm:prSet>
      <dgm:spPr/>
      <dgm:t>
        <a:bodyPr/>
        <a:lstStyle/>
        <a:p>
          <a:endParaRPr lang="it-IT"/>
        </a:p>
      </dgm:t>
    </dgm:pt>
    <dgm:pt modelId="{0A6F9A54-7F1F-4F91-B1FE-269C12352FF7}" type="pres">
      <dgm:prSet presAssocID="{D3BEEFFE-5346-4E91-9369-9248C4835B1E}" presName="composite" presStyleCnt="0"/>
      <dgm:spPr/>
    </dgm:pt>
    <dgm:pt modelId="{86DD9DEF-EEDC-4BB4-96E0-8CFDBA99C0F3}" type="pres">
      <dgm:prSet presAssocID="{D3BEEFFE-5346-4E91-9369-9248C4835B1E}" presName="parentText" presStyleLbl="alignNode1" presStyleIdx="0" presStyleCnt="4">
        <dgm:presLayoutVars>
          <dgm:chMax val="1"/>
          <dgm:bulletEnabled val="1"/>
        </dgm:presLayoutVars>
      </dgm:prSet>
      <dgm:spPr/>
      <dgm:t>
        <a:bodyPr/>
        <a:lstStyle/>
        <a:p>
          <a:endParaRPr lang="it-IT"/>
        </a:p>
      </dgm:t>
    </dgm:pt>
    <dgm:pt modelId="{2D1294E8-3307-4D3A-9934-28C8E0FFC804}" type="pres">
      <dgm:prSet presAssocID="{D3BEEFFE-5346-4E91-9369-9248C4835B1E}" presName="descendantText" presStyleLbl="alignAcc1" presStyleIdx="0" presStyleCnt="4" custScaleY="101290">
        <dgm:presLayoutVars>
          <dgm:bulletEnabled val="1"/>
        </dgm:presLayoutVars>
      </dgm:prSet>
      <dgm:spPr/>
      <dgm:t>
        <a:bodyPr/>
        <a:lstStyle/>
        <a:p>
          <a:endParaRPr lang="it-IT"/>
        </a:p>
      </dgm:t>
    </dgm:pt>
    <dgm:pt modelId="{B5D3D599-06D5-4D3E-9516-E10F839B75A4}" type="pres">
      <dgm:prSet presAssocID="{7DBC9FFE-D194-4337-AA54-B0779E369788}" presName="sp" presStyleCnt="0"/>
      <dgm:spPr/>
    </dgm:pt>
    <dgm:pt modelId="{D1336CB5-9A3A-4D3B-8CA7-5836334F5292}" type="pres">
      <dgm:prSet presAssocID="{58A75670-8C2A-46E7-B075-59D6D1A717AB}" presName="composite" presStyleCnt="0"/>
      <dgm:spPr/>
    </dgm:pt>
    <dgm:pt modelId="{AF8B8243-B96D-444D-BED4-00FCF7EA95D5}" type="pres">
      <dgm:prSet presAssocID="{58A75670-8C2A-46E7-B075-59D6D1A717AB}" presName="parentText" presStyleLbl="alignNode1" presStyleIdx="1" presStyleCnt="4">
        <dgm:presLayoutVars>
          <dgm:chMax val="1"/>
          <dgm:bulletEnabled val="1"/>
        </dgm:presLayoutVars>
      </dgm:prSet>
      <dgm:spPr/>
      <dgm:t>
        <a:bodyPr/>
        <a:lstStyle/>
        <a:p>
          <a:endParaRPr lang="it-IT"/>
        </a:p>
      </dgm:t>
    </dgm:pt>
    <dgm:pt modelId="{5D5B4F51-CB0D-4122-BC80-57F12E5A76FD}" type="pres">
      <dgm:prSet presAssocID="{58A75670-8C2A-46E7-B075-59D6D1A717AB}" presName="descendantText" presStyleLbl="alignAcc1" presStyleIdx="1" presStyleCnt="4" custScaleY="90786">
        <dgm:presLayoutVars>
          <dgm:bulletEnabled val="1"/>
        </dgm:presLayoutVars>
      </dgm:prSet>
      <dgm:spPr/>
      <dgm:t>
        <a:bodyPr/>
        <a:lstStyle/>
        <a:p>
          <a:endParaRPr lang="it-IT"/>
        </a:p>
      </dgm:t>
    </dgm:pt>
    <dgm:pt modelId="{55981493-A8DC-4C96-89B3-1B1A5F054BAC}" type="pres">
      <dgm:prSet presAssocID="{5DC5EE15-6BEA-4A71-9E4E-EA6CFE4A01E7}" presName="sp" presStyleCnt="0"/>
      <dgm:spPr/>
    </dgm:pt>
    <dgm:pt modelId="{3A67E83D-FA21-425E-9F1F-EC5E67E23EFD}" type="pres">
      <dgm:prSet presAssocID="{E017BCB2-994B-4B5C-8E3B-AEB1467AD3E9}" presName="composite" presStyleCnt="0"/>
      <dgm:spPr/>
    </dgm:pt>
    <dgm:pt modelId="{3A29AD11-64B9-494E-AC17-06AC8AF3EBE1}" type="pres">
      <dgm:prSet presAssocID="{E017BCB2-994B-4B5C-8E3B-AEB1467AD3E9}" presName="parentText" presStyleLbl="alignNode1" presStyleIdx="2" presStyleCnt="4">
        <dgm:presLayoutVars>
          <dgm:chMax val="1"/>
          <dgm:bulletEnabled val="1"/>
        </dgm:presLayoutVars>
      </dgm:prSet>
      <dgm:spPr/>
      <dgm:t>
        <a:bodyPr/>
        <a:lstStyle/>
        <a:p>
          <a:endParaRPr lang="it-IT"/>
        </a:p>
      </dgm:t>
    </dgm:pt>
    <dgm:pt modelId="{9FDE3578-CD8C-4C99-A12E-9A7D0E85E836}" type="pres">
      <dgm:prSet presAssocID="{E017BCB2-994B-4B5C-8E3B-AEB1467AD3E9}" presName="descendantText" presStyleLbl="alignAcc1" presStyleIdx="2" presStyleCnt="4" custScaleY="103534">
        <dgm:presLayoutVars>
          <dgm:bulletEnabled val="1"/>
        </dgm:presLayoutVars>
      </dgm:prSet>
      <dgm:spPr/>
      <dgm:t>
        <a:bodyPr/>
        <a:lstStyle/>
        <a:p>
          <a:endParaRPr lang="it-IT"/>
        </a:p>
      </dgm:t>
    </dgm:pt>
    <dgm:pt modelId="{EE8B087B-CEEF-4CAD-AF07-F50A20DC3004}" type="pres">
      <dgm:prSet presAssocID="{EEF5B386-E9AA-435E-A61E-5584946C8759}" presName="sp" presStyleCnt="0"/>
      <dgm:spPr/>
    </dgm:pt>
    <dgm:pt modelId="{91F12A25-D3D1-43DF-99C8-0B311E32A36D}" type="pres">
      <dgm:prSet presAssocID="{D2746DDB-99E4-4791-AE62-EAC902819A0F}" presName="composite" presStyleCnt="0"/>
      <dgm:spPr/>
    </dgm:pt>
    <dgm:pt modelId="{776AB04A-83DB-4972-8574-BDA8BF784064}" type="pres">
      <dgm:prSet presAssocID="{D2746DDB-99E4-4791-AE62-EAC902819A0F}" presName="parentText" presStyleLbl="alignNode1" presStyleIdx="3" presStyleCnt="4" custLinFactNeighborX="-1039" custLinFactNeighborY="-15269">
        <dgm:presLayoutVars>
          <dgm:chMax val="1"/>
          <dgm:bulletEnabled val="1"/>
        </dgm:presLayoutVars>
      </dgm:prSet>
      <dgm:spPr/>
      <dgm:t>
        <a:bodyPr/>
        <a:lstStyle/>
        <a:p>
          <a:endParaRPr lang="it-IT"/>
        </a:p>
      </dgm:t>
    </dgm:pt>
    <dgm:pt modelId="{90448174-CC3F-4711-A76E-1FE041FAE858}" type="pres">
      <dgm:prSet presAssocID="{D2746DDB-99E4-4791-AE62-EAC902819A0F}" presName="descendantText" presStyleLbl="alignAcc1" presStyleIdx="3" presStyleCnt="4" custScaleY="173289" custLinFactNeighborX="97">
        <dgm:presLayoutVars>
          <dgm:bulletEnabled val="1"/>
        </dgm:presLayoutVars>
      </dgm:prSet>
      <dgm:spPr/>
      <dgm:t>
        <a:bodyPr/>
        <a:lstStyle/>
        <a:p>
          <a:endParaRPr lang="it-IT"/>
        </a:p>
      </dgm:t>
    </dgm:pt>
  </dgm:ptLst>
  <dgm:cxnLst>
    <dgm:cxn modelId="{E543F229-FDE1-4B76-B710-9E7B5B0D325C}" srcId="{58A75670-8C2A-46E7-B075-59D6D1A717AB}" destId="{26B9B71C-BFC3-46A4-8867-4F3E884A2CFE}" srcOrd="1" destOrd="0" parTransId="{661B2505-1591-42C6-B81B-90DF6ED16E2D}" sibTransId="{4253E8DE-3D8C-4FBE-BB40-B8072944A740}"/>
    <dgm:cxn modelId="{EBA37FE8-0457-4F19-B2AE-67629B8F3A51}" type="presOf" srcId="{D9BA5FCF-3A50-45BA-BA7E-9BF324602D54}" destId="{90448174-CC3F-4711-A76E-1FE041FAE858}" srcOrd="0" destOrd="3" presId="urn:microsoft.com/office/officeart/2005/8/layout/chevron2"/>
    <dgm:cxn modelId="{382D8583-E0ED-40C4-A281-ED93CDC900D3}" type="presOf" srcId="{FF22472A-A55C-49E0-993A-6E04A097C90E}" destId="{9FDE3578-CD8C-4C99-A12E-9A7D0E85E836}" srcOrd="0" destOrd="0" presId="urn:microsoft.com/office/officeart/2005/8/layout/chevron2"/>
    <dgm:cxn modelId="{D612F785-A899-4B6E-8A3C-5D3A50713AB0}" srcId="{11ECB144-6EC9-4C1D-9506-0DE35C275871}" destId="{E017BCB2-994B-4B5C-8E3B-AEB1467AD3E9}" srcOrd="2" destOrd="0" parTransId="{DB38E4BF-8A63-4B2E-921E-B71BB347B09A}" sibTransId="{EEF5B386-E9AA-435E-A61E-5584946C8759}"/>
    <dgm:cxn modelId="{F0F30E13-8A6C-4EA4-8FED-8667141C62F2}" type="presOf" srcId="{0CD40C3C-B504-462C-9996-E44176F7CF52}" destId="{90448174-CC3F-4711-A76E-1FE041FAE858}" srcOrd="0" destOrd="2" presId="urn:microsoft.com/office/officeart/2005/8/layout/chevron2"/>
    <dgm:cxn modelId="{882B2CFA-1247-4E24-9F4F-145E54A42FCE}" srcId="{D2746DDB-99E4-4791-AE62-EAC902819A0F}" destId="{0CD40C3C-B504-462C-9996-E44176F7CF52}" srcOrd="2" destOrd="0" parTransId="{9B96200A-5EA8-4F6C-B8FA-87D26C17EF32}" sibTransId="{D5C43F31-88C8-4872-8D3F-4391EF693B7C}"/>
    <dgm:cxn modelId="{6800C3D9-4A7A-401F-91FC-5BA23CFB5EE8}" type="presOf" srcId="{DD340508-7128-4725-9125-8E9D4E902A55}" destId="{2D1294E8-3307-4D3A-9934-28C8E0FFC804}" srcOrd="0" destOrd="1" presId="urn:microsoft.com/office/officeart/2005/8/layout/chevron2"/>
    <dgm:cxn modelId="{3D6A1598-99BC-46A5-A427-924E43365085}" type="presOf" srcId="{CE5FE58C-FB46-4DD5-8F3F-C7F7CE24B6FD}" destId="{5D5B4F51-CB0D-4122-BC80-57F12E5A76FD}" srcOrd="0" destOrd="2" presId="urn:microsoft.com/office/officeart/2005/8/layout/chevron2"/>
    <dgm:cxn modelId="{90FADD97-BE9B-4A0B-8881-A86FAA7581B5}" type="presOf" srcId="{58A75670-8C2A-46E7-B075-59D6D1A717AB}" destId="{AF8B8243-B96D-444D-BED4-00FCF7EA95D5}" srcOrd="0" destOrd="0" presId="urn:microsoft.com/office/officeart/2005/8/layout/chevron2"/>
    <dgm:cxn modelId="{87D96452-9956-49AD-86C7-75A75B64957F}" srcId="{58A75670-8C2A-46E7-B075-59D6D1A717AB}" destId="{CE5FE58C-FB46-4DD5-8F3F-C7F7CE24B6FD}" srcOrd="2" destOrd="0" parTransId="{6F2503C2-577F-47B9-82BF-376BE255151D}" sibTransId="{CEF5573E-BCB6-46B0-9AEA-1A498A298F8D}"/>
    <dgm:cxn modelId="{E8EDA2FF-DFA0-4C21-BC1E-2E0549C2BDCA}" srcId="{D2746DDB-99E4-4791-AE62-EAC902819A0F}" destId="{A3DB83C7-B747-4B60-9D7E-01D694971DCC}" srcOrd="0" destOrd="0" parTransId="{A7496D27-745E-4404-994A-7A5D424CFDB5}" sibTransId="{9EF73E89-8549-4642-80E2-3AA3D25199BA}"/>
    <dgm:cxn modelId="{1A2D2D86-40BC-47C0-AA9E-8BD40521FC99}" type="presOf" srcId="{52231762-544B-4127-B2D9-15BEEBF482D1}" destId="{90448174-CC3F-4711-A76E-1FE041FAE858}" srcOrd="0" destOrd="4" presId="urn:microsoft.com/office/officeart/2005/8/layout/chevron2"/>
    <dgm:cxn modelId="{3C2B749E-0C09-400B-A15A-15E5D9ADB7D1}" srcId="{E017BCB2-994B-4B5C-8E3B-AEB1467AD3E9}" destId="{50D13C5C-377C-4F95-9454-6FABDB402C30}" srcOrd="1" destOrd="0" parTransId="{CC4F535A-E4C5-4D32-8070-A5A285D3B20E}" sibTransId="{41E074AA-849E-42DB-AB3C-9EBE856C0EEE}"/>
    <dgm:cxn modelId="{44470842-1C03-4A33-AC60-6E7067AF247D}" type="presOf" srcId="{98A46AA6-2125-42C6-9AC4-08ACB4FC9994}" destId="{90448174-CC3F-4711-A76E-1FE041FAE858}" srcOrd="0" destOrd="7" presId="urn:microsoft.com/office/officeart/2005/8/layout/chevron2"/>
    <dgm:cxn modelId="{E0CE0E9B-EA76-4692-AA74-C065CD741EE2}" srcId="{D2746DDB-99E4-4791-AE62-EAC902819A0F}" destId="{E1483A87-4CB4-41D3-BB30-24FFC3717303}" srcOrd="5" destOrd="0" parTransId="{E61FC5EC-1F12-422C-9B14-778B2760BD34}" sibTransId="{EDC8A556-2783-4C67-83A9-DDC0609730FF}"/>
    <dgm:cxn modelId="{8C0910D4-C5DD-441D-957F-BAD56C9BB5CD}" srcId="{D2746DDB-99E4-4791-AE62-EAC902819A0F}" destId="{98A46AA6-2125-42C6-9AC4-08ACB4FC9994}" srcOrd="7" destOrd="0" parTransId="{DAA11E5A-F0FE-4DBF-8741-B94DFBCDD91A}" sibTransId="{7A384BFD-885E-4218-A832-8EA7FBAA2229}"/>
    <dgm:cxn modelId="{7B1934F4-4E35-41F5-A79F-0C1823B995E5}" type="presOf" srcId="{77BDD030-661E-49D0-AC8D-AB6181BA2646}" destId="{90448174-CC3F-4711-A76E-1FE041FAE858}" srcOrd="0" destOrd="6" presId="urn:microsoft.com/office/officeart/2005/8/layout/chevron2"/>
    <dgm:cxn modelId="{C4D992C5-3E8A-4448-AC2D-C264105CE995}" type="presOf" srcId="{E017BCB2-994B-4B5C-8E3B-AEB1467AD3E9}" destId="{3A29AD11-64B9-494E-AC17-06AC8AF3EBE1}" srcOrd="0" destOrd="0" presId="urn:microsoft.com/office/officeart/2005/8/layout/chevron2"/>
    <dgm:cxn modelId="{F5CC859A-9F3D-40A2-B6E7-521F6849BFC8}" srcId="{D2746DDB-99E4-4791-AE62-EAC902819A0F}" destId="{52231762-544B-4127-B2D9-15BEEBF482D1}" srcOrd="4" destOrd="0" parTransId="{349EBC69-D1E3-433A-AF3A-8623B49CE178}" sibTransId="{7F7DA758-4250-4A3E-8E94-D67D875653C2}"/>
    <dgm:cxn modelId="{92B43878-3553-435D-BC2F-C93B2BE7F3A0}" srcId="{D2746DDB-99E4-4791-AE62-EAC902819A0F}" destId="{77BDD030-661E-49D0-AC8D-AB6181BA2646}" srcOrd="6" destOrd="0" parTransId="{532F5D7D-14F1-4913-989B-A73A1322CE4A}" sibTransId="{3FAADD01-48BE-47B1-9DDB-6C1C59814278}"/>
    <dgm:cxn modelId="{467B1B7D-97D9-44A5-BF90-65DD7912C221}" type="presOf" srcId="{50D13C5C-377C-4F95-9454-6FABDB402C30}" destId="{9FDE3578-CD8C-4C99-A12E-9A7D0E85E836}" srcOrd="0" destOrd="1" presId="urn:microsoft.com/office/officeart/2005/8/layout/chevron2"/>
    <dgm:cxn modelId="{748CEA96-AD32-4E35-83E9-C1322BD5989F}" srcId="{E017BCB2-994B-4B5C-8E3B-AEB1467AD3E9}" destId="{6C581D85-D894-4DA0-9319-501EB4EC8E10}" srcOrd="2" destOrd="0" parTransId="{1E0DB3BC-E60E-4EEB-AEE7-1155F8F45DB8}" sibTransId="{C073B729-26C1-4412-B4CB-B8121F2C1AF7}"/>
    <dgm:cxn modelId="{A6862CB8-4AB9-46AA-9841-F0C911352F7C}" srcId="{D3BEEFFE-5346-4E91-9369-9248C4835B1E}" destId="{DD340508-7128-4725-9125-8E9D4E902A55}" srcOrd="1" destOrd="0" parTransId="{4183AFB5-715B-4A41-913B-19DEAE738D2F}" sibTransId="{CAA26A5A-FB80-46AF-B4E0-5C970713BC51}"/>
    <dgm:cxn modelId="{244C0468-CBAA-4CC4-9B70-C3615B2F7C7E}" srcId="{D3BEEFFE-5346-4E91-9369-9248C4835B1E}" destId="{FD67EE97-732C-4749-A364-E8DD29AA1643}" srcOrd="0" destOrd="0" parTransId="{0C815A14-CF7E-4554-BECC-F1ED64F91AA8}" sibTransId="{2978BD59-68E6-485D-90D0-60A34875728B}"/>
    <dgm:cxn modelId="{B4FBA7C1-AF77-42AB-BDF2-ED1F9EA3136C}" srcId="{58A75670-8C2A-46E7-B075-59D6D1A717AB}" destId="{EA0C494F-5CA4-43EB-8C2C-6D9ACAF9C0CD}" srcOrd="0" destOrd="0" parTransId="{FE845A43-5F61-4363-B639-85DDF308DB47}" sibTransId="{608CAD71-E9E6-4B8D-AE2E-D8700ABAD3CA}"/>
    <dgm:cxn modelId="{27119224-F3E0-4C13-91E2-7E60F8F5E929}" type="presOf" srcId="{6C581D85-D894-4DA0-9319-501EB4EC8E10}" destId="{9FDE3578-CD8C-4C99-A12E-9A7D0E85E836}" srcOrd="0" destOrd="2" presId="urn:microsoft.com/office/officeart/2005/8/layout/chevron2"/>
    <dgm:cxn modelId="{188B8688-5F83-4DA4-99BA-847C34C7D6CA}" type="presOf" srcId="{11ECB144-6EC9-4C1D-9506-0DE35C275871}" destId="{69F77FF0-CCB4-4247-B838-8FCE9C3B5D8E}" srcOrd="0" destOrd="0" presId="urn:microsoft.com/office/officeart/2005/8/layout/chevron2"/>
    <dgm:cxn modelId="{F48EE336-3E03-4645-B10B-E01752BFCFB4}" type="presOf" srcId="{D2746DDB-99E4-4791-AE62-EAC902819A0F}" destId="{776AB04A-83DB-4972-8574-BDA8BF784064}" srcOrd="0" destOrd="0" presId="urn:microsoft.com/office/officeart/2005/8/layout/chevron2"/>
    <dgm:cxn modelId="{94547321-1FAB-4D9E-BA5B-3FFC2F166A9B}" type="presOf" srcId="{EA0C494F-5CA4-43EB-8C2C-6D9ACAF9C0CD}" destId="{5D5B4F51-CB0D-4122-BC80-57F12E5A76FD}" srcOrd="0" destOrd="0" presId="urn:microsoft.com/office/officeart/2005/8/layout/chevron2"/>
    <dgm:cxn modelId="{F20803C5-5F3C-41B7-9A65-125787CC6998}" type="presOf" srcId="{26B9B71C-BFC3-46A4-8867-4F3E884A2CFE}" destId="{5D5B4F51-CB0D-4122-BC80-57F12E5A76FD}" srcOrd="0" destOrd="1" presId="urn:microsoft.com/office/officeart/2005/8/layout/chevron2"/>
    <dgm:cxn modelId="{EDAC956D-C1B0-494E-966B-DA18CEE5299C}" srcId="{11ECB144-6EC9-4C1D-9506-0DE35C275871}" destId="{D2746DDB-99E4-4791-AE62-EAC902819A0F}" srcOrd="3" destOrd="0" parTransId="{17BA4A9E-7EB1-4B95-B6AD-B7687E9DD245}" sibTransId="{03FA05E8-E43B-4885-95BB-8A8DFCA9FD29}"/>
    <dgm:cxn modelId="{07C085ED-A4C5-4DEE-B3AE-020AFCD52172}" srcId="{E017BCB2-994B-4B5C-8E3B-AEB1467AD3E9}" destId="{FF22472A-A55C-49E0-993A-6E04A097C90E}" srcOrd="0" destOrd="0" parTransId="{90C09572-4D8B-45EC-911B-CA1A9DEEF646}" sibTransId="{C5564960-1485-4D76-B43B-47C04AEEDE4E}"/>
    <dgm:cxn modelId="{F6612A58-FBED-4FC4-9F12-2A2CF15A8336}" type="presOf" srcId="{D3BEEFFE-5346-4E91-9369-9248C4835B1E}" destId="{86DD9DEF-EEDC-4BB4-96E0-8CFDBA99C0F3}" srcOrd="0" destOrd="0" presId="urn:microsoft.com/office/officeart/2005/8/layout/chevron2"/>
    <dgm:cxn modelId="{A600AC00-00CB-4447-93CC-93DEF1BD191D}" type="presOf" srcId="{A3DB83C7-B747-4B60-9D7E-01D694971DCC}" destId="{90448174-CC3F-4711-A76E-1FE041FAE858}" srcOrd="0" destOrd="0" presId="urn:microsoft.com/office/officeart/2005/8/layout/chevron2"/>
    <dgm:cxn modelId="{41E6252B-A2CA-4F19-8777-03BCBC0F0AB2}" srcId="{11ECB144-6EC9-4C1D-9506-0DE35C275871}" destId="{D3BEEFFE-5346-4E91-9369-9248C4835B1E}" srcOrd="0" destOrd="0" parTransId="{8ABB301F-8E8A-43A5-A639-B9F82C97AB92}" sibTransId="{7DBC9FFE-D194-4337-AA54-B0779E369788}"/>
    <dgm:cxn modelId="{F426BFA0-8666-4BA7-9400-AD8023EF036D}" type="presOf" srcId="{E1483A87-4CB4-41D3-BB30-24FFC3717303}" destId="{90448174-CC3F-4711-A76E-1FE041FAE858}" srcOrd="0" destOrd="5" presId="urn:microsoft.com/office/officeart/2005/8/layout/chevron2"/>
    <dgm:cxn modelId="{C309B762-385B-4C4B-9F5C-05BA8C515A2E}" srcId="{D2746DDB-99E4-4791-AE62-EAC902819A0F}" destId="{D9BA5FCF-3A50-45BA-BA7E-9BF324602D54}" srcOrd="3" destOrd="0" parTransId="{A958B545-82D1-40A7-A1FF-8C5FE8EC0674}" sibTransId="{17ACCD43-8E37-40B3-90BB-720499D0F8F4}"/>
    <dgm:cxn modelId="{2D8CAE82-4CD5-4C3A-82A5-950AC0075132}" type="presOf" srcId="{C768546A-AE8F-4AE7-A764-95D7848A1FB0}" destId="{90448174-CC3F-4711-A76E-1FE041FAE858}" srcOrd="0" destOrd="1" presId="urn:microsoft.com/office/officeart/2005/8/layout/chevron2"/>
    <dgm:cxn modelId="{30D71613-06C9-4FF5-BB7F-1BF23D564BB5}" srcId="{D2746DDB-99E4-4791-AE62-EAC902819A0F}" destId="{C768546A-AE8F-4AE7-A764-95D7848A1FB0}" srcOrd="1" destOrd="0" parTransId="{E8F2F1F4-105B-42E2-AADF-41CA20A4CEF4}" sibTransId="{3287DD32-333D-4C09-85B4-85568B463E2C}"/>
    <dgm:cxn modelId="{406B5103-2531-4CC5-957A-FD99532BD0DA}" srcId="{11ECB144-6EC9-4C1D-9506-0DE35C275871}" destId="{58A75670-8C2A-46E7-B075-59D6D1A717AB}" srcOrd="1" destOrd="0" parTransId="{DBBA086A-30A9-4076-B2EB-C670393F1AAC}" sibTransId="{5DC5EE15-6BEA-4A71-9E4E-EA6CFE4A01E7}"/>
    <dgm:cxn modelId="{1557380B-7D53-411A-ACB0-2A7103081AA9}" type="presOf" srcId="{FD67EE97-732C-4749-A364-E8DD29AA1643}" destId="{2D1294E8-3307-4D3A-9934-28C8E0FFC804}" srcOrd="0" destOrd="0" presId="urn:microsoft.com/office/officeart/2005/8/layout/chevron2"/>
    <dgm:cxn modelId="{738E5A30-0727-4398-8DC2-4B7BFC59A350}" type="presParOf" srcId="{69F77FF0-CCB4-4247-B838-8FCE9C3B5D8E}" destId="{0A6F9A54-7F1F-4F91-B1FE-269C12352FF7}" srcOrd="0" destOrd="0" presId="urn:microsoft.com/office/officeart/2005/8/layout/chevron2"/>
    <dgm:cxn modelId="{DB4E2210-AFB1-4C1F-B5BC-33B27D7797C8}" type="presParOf" srcId="{0A6F9A54-7F1F-4F91-B1FE-269C12352FF7}" destId="{86DD9DEF-EEDC-4BB4-96E0-8CFDBA99C0F3}" srcOrd="0" destOrd="0" presId="urn:microsoft.com/office/officeart/2005/8/layout/chevron2"/>
    <dgm:cxn modelId="{64029CF3-95C0-4140-8CCF-8D6BA37453FF}" type="presParOf" srcId="{0A6F9A54-7F1F-4F91-B1FE-269C12352FF7}" destId="{2D1294E8-3307-4D3A-9934-28C8E0FFC804}" srcOrd="1" destOrd="0" presId="urn:microsoft.com/office/officeart/2005/8/layout/chevron2"/>
    <dgm:cxn modelId="{ED6F17D2-2BEE-4F82-8E01-CE1F6A0B3905}" type="presParOf" srcId="{69F77FF0-CCB4-4247-B838-8FCE9C3B5D8E}" destId="{B5D3D599-06D5-4D3E-9516-E10F839B75A4}" srcOrd="1" destOrd="0" presId="urn:microsoft.com/office/officeart/2005/8/layout/chevron2"/>
    <dgm:cxn modelId="{6D0F9CB7-83F7-4B0E-929D-01F383EAA869}" type="presParOf" srcId="{69F77FF0-CCB4-4247-B838-8FCE9C3B5D8E}" destId="{D1336CB5-9A3A-4D3B-8CA7-5836334F5292}" srcOrd="2" destOrd="0" presId="urn:microsoft.com/office/officeart/2005/8/layout/chevron2"/>
    <dgm:cxn modelId="{D63A5452-4749-466A-B9F9-0AD7BE56888C}" type="presParOf" srcId="{D1336CB5-9A3A-4D3B-8CA7-5836334F5292}" destId="{AF8B8243-B96D-444D-BED4-00FCF7EA95D5}" srcOrd="0" destOrd="0" presId="urn:microsoft.com/office/officeart/2005/8/layout/chevron2"/>
    <dgm:cxn modelId="{6CF9A86B-ECAA-471B-A7F6-DCBF13879684}" type="presParOf" srcId="{D1336CB5-9A3A-4D3B-8CA7-5836334F5292}" destId="{5D5B4F51-CB0D-4122-BC80-57F12E5A76FD}" srcOrd="1" destOrd="0" presId="urn:microsoft.com/office/officeart/2005/8/layout/chevron2"/>
    <dgm:cxn modelId="{C2284186-0575-4532-A208-01F526AFD173}" type="presParOf" srcId="{69F77FF0-CCB4-4247-B838-8FCE9C3B5D8E}" destId="{55981493-A8DC-4C96-89B3-1B1A5F054BAC}" srcOrd="3" destOrd="0" presId="urn:microsoft.com/office/officeart/2005/8/layout/chevron2"/>
    <dgm:cxn modelId="{D6D4CCAE-C5DC-4652-844C-46E6C400C7B2}" type="presParOf" srcId="{69F77FF0-CCB4-4247-B838-8FCE9C3B5D8E}" destId="{3A67E83D-FA21-425E-9F1F-EC5E67E23EFD}" srcOrd="4" destOrd="0" presId="urn:microsoft.com/office/officeart/2005/8/layout/chevron2"/>
    <dgm:cxn modelId="{9BBBC3EA-398C-47E6-BE64-3F8930779954}" type="presParOf" srcId="{3A67E83D-FA21-425E-9F1F-EC5E67E23EFD}" destId="{3A29AD11-64B9-494E-AC17-06AC8AF3EBE1}" srcOrd="0" destOrd="0" presId="urn:microsoft.com/office/officeart/2005/8/layout/chevron2"/>
    <dgm:cxn modelId="{5E23D991-004C-4EEB-96DB-CF468F097C2C}" type="presParOf" srcId="{3A67E83D-FA21-425E-9F1F-EC5E67E23EFD}" destId="{9FDE3578-CD8C-4C99-A12E-9A7D0E85E836}" srcOrd="1" destOrd="0" presId="urn:microsoft.com/office/officeart/2005/8/layout/chevron2"/>
    <dgm:cxn modelId="{C3210D11-7883-4319-894F-595FCBBF16E0}" type="presParOf" srcId="{69F77FF0-CCB4-4247-B838-8FCE9C3B5D8E}" destId="{EE8B087B-CEEF-4CAD-AF07-F50A20DC3004}" srcOrd="5" destOrd="0" presId="urn:microsoft.com/office/officeart/2005/8/layout/chevron2"/>
    <dgm:cxn modelId="{40FF0F2B-34D7-4018-90DF-A6085D42B9DA}" type="presParOf" srcId="{69F77FF0-CCB4-4247-B838-8FCE9C3B5D8E}" destId="{91F12A25-D3D1-43DF-99C8-0B311E32A36D}" srcOrd="6" destOrd="0" presId="urn:microsoft.com/office/officeart/2005/8/layout/chevron2"/>
    <dgm:cxn modelId="{8497C627-67C0-4121-806F-EF102980C6FB}" type="presParOf" srcId="{91F12A25-D3D1-43DF-99C8-0B311E32A36D}" destId="{776AB04A-83DB-4972-8574-BDA8BF784064}" srcOrd="0" destOrd="0" presId="urn:microsoft.com/office/officeart/2005/8/layout/chevron2"/>
    <dgm:cxn modelId="{1F5A6E7D-76A8-4F48-863D-92B912AE27A4}" type="presParOf" srcId="{91F12A25-D3D1-43DF-99C8-0B311E32A36D}" destId="{90448174-CC3F-4711-A76E-1FE041FAE858}" srcOrd="1" destOrd="0" presId="urn:microsoft.com/office/officeart/2005/8/layout/chevron2"/>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A2CA51-1BE1-40C6-A72F-EED177CD4C14}"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it-IT"/>
        </a:p>
      </dgm:t>
    </dgm:pt>
    <dgm:pt modelId="{5BBA2E28-8409-481E-AD62-590C88E4FF5F}">
      <dgm:prSet phldrT="[Testo]" custT="1"/>
      <dgm:spPr>
        <a:solidFill>
          <a:schemeClr val="accent5">
            <a:lumMod val="50000"/>
          </a:schemeClr>
        </a:solidFill>
      </dgm:spPr>
      <dgm:t>
        <a:bodyPr/>
        <a:lstStyle/>
        <a:p>
          <a:pPr algn="just"/>
          <a:r>
            <a:rPr lang="it-IT" sz="2000" dirty="0" smtClean="0">
              <a:latin typeface="Arial" panose="020B0604020202020204" pitchFamily="34" charset="0"/>
              <a:cs typeface="Arial" panose="020B0604020202020204" pitchFamily="34" charset="0"/>
            </a:rPr>
            <a:t>In data 21 giugno 2024 la </a:t>
          </a:r>
          <a:r>
            <a:rPr lang="it-IT" sz="2000" dirty="0">
              <a:latin typeface="Arial" panose="020B0604020202020204" pitchFamily="34" charset="0"/>
              <a:cs typeface="Arial" panose="020B0604020202020204" pitchFamily="34" charset="0"/>
            </a:rPr>
            <a:t>Regione Abruzzo ha </a:t>
          </a:r>
          <a:r>
            <a:rPr lang="it-IT" sz="2000" dirty="0" smtClean="0">
              <a:latin typeface="Arial" panose="020B0604020202020204" pitchFamily="34" charset="0"/>
              <a:cs typeface="Arial" panose="020B0604020202020204" pitchFamily="34" charset="0"/>
            </a:rPr>
            <a:t>trasmesso al MASAF le richieste di modifica di tipo TESTUALE per la parte degli Interventi di Sviluppo Rurale</a:t>
          </a:r>
          <a:endParaRPr lang="it-IT" sz="2000" dirty="0">
            <a:latin typeface="Arial" panose="020B0604020202020204" pitchFamily="34" charset="0"/>
            <a:cs typeface="Arial" panose="020B0604020202020204" pitchFamily="34" charset="0"/>
          </a:endParaRPr>
        </a:p>
      </dgm:t>
    </dgm:pt>
    <dgm:pt modelId="{3402A725-18F7-4AF2-A01F-C01E554895FA}" type="parTrans" cxnId="{C0484333-D05C-4E18-882F-317D5AEC7F98}">
      <dgm:prSet/>
      <dgm:spPr/>
      <dgm:t>
        <a:bodyPr/>
        <a:lstStyle/>
        <a:p>
          <a:endParaRPr lang="it-IT"/>
        </a:p>
      </dgm:t>
    </dgm:pt>
    <dgm:pt modelId="{F9C3A52C-CC4D-4ABC-90A8-803859778E26}" type="sibTrans" cxnId="{C0484333-D05C-4E18-882F-317D5AEC7F98}">
      <dgm:prSet/>
      <dgm:spPr/>
      <dgm:t>
        <a:bodyPr/>
        <a:lstStyle/>
        <a:p>
          <a:endParaRPr lang="it-IT" dirty="0"/>
        </a:p>
      </dgm:t>
    </dgm:pt>
    <dgm:pt modelId="{E7BF31C6-33DA-4049-9F18-891B0102EDC5}">
      <dgm:prSet phldrT="[Testo]" custT="1"/>
      <dgm:spPr>
        <a:solidFill>
          <a:srgbClr val="009999"/>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2000" b="0" dirty="0">
              <a:solidFill>
                <a:schemeClr val="bg1"/>
              </a:solidFill>
              <a:latin typeface="Arial" panose="020B0604020202020204" pitchFamily="34" charset="0"/>
              <a:cs typeface="Arial" panose="020B0604020202020204" pitchFamily="34" charset="0"/>
            </a:rPr>
            <a:t>In data </a:t>
          </a:r>
          <a:r>
            <a:rPr lang="it-IT" sz="2000" b="0" dirty="0" smtClean="0">
              <a:solidFill>
                <a:schemeClr val="bg1"/>
              </a:solidFill>
              <a:latin typeface="Arial" panose="020B0604020202020204" pitchFamily="34" charset="0"/>
              <a:cs typeface="Arial" panose="020B0604020202020204" pitchFamily="34" charset="0"/>
            </a:rPr>
            <a:t>25 giugno 2024 la Regione Abruzzo ha comunicato al MASAF l’avvenuto inserimento delle modifiche NUMERICO/FINANZIARIE </a:t>
          </a:r>
          <a:r>
            <a:rPr lang="it-IT" sz="2000" b="0" dirty="0" err="1" smtClean="0">
              <a:solidFill>
                <a:schemeClr val="bg1"/>
              </a:solidFill>
              <a:latin typeface="Arial" panose="020B0604020202020204" pitchFamily="34" charset="0"/>
              <a:cs typeface="Arial" panose="020B0604020202020204" pitchFamily="34" charset="0"/>
            </a:rPr>
            <a:t>nell</a:t>
          </a:r>
          <a:r>
            <a:rPr lang="en-US" sz="2000" b="0" dirty="0" smtClean="0">
              <a:solidFill>
                <a:schemeClr val="bg1"/>
              </a:solidFill>
              <a:latin typeface="Arial" panose="020B0604020202020204" pitchFamily="34" charset="0"/>
              <a:cs typeface="Arial" panose="020B0604020202020204" pitchFamily="34" charset="0"/>
            </a:rPr>
            <a:t>’</a:t>
          </a:r>
          <a:r>
            <a:rPr lang="it-IT" sz="2000" b="0" dirty="0" smtClean="0">
              <a:solidFill>
                <a:schemeClr val="bg1"/>
              </a:solidFill>
              <a:latin typeface="Arial" panose="020B0604020202020204" pitchFamily="34" charset="0"/>
              <a:cs typeface="Arial" panose="020B0604020202020204" pitchFamily="34" charset="0"/>
            </a:rPr>
            <a:t>applicativo informatico del Ministero</a:t>
          </a:r>
          <a:endParaRPr lang="it-IT" sz="2000" b="0" dirty="0">
            <a:solidFill>
              <a:schemeClr val="bg1"/>
            </a:solidFill>
            <a:latin typeface="Arial" panose="020B0604020202020204" pitchFamily="34" charset="0"/>
            <a:cs typeface="Arial" panose="020B0604020202020204" pitchFamily="34" charset="0"/>
          </a:endParaRPr>
        </a:p>
      </dgm:t>
    </dgm:pt>
    <dgm:pt modelId="{737F4CF6-F73A-481C-9E0D-6D7EC67606A8}" type="parTrans" cxnId="{EA345D22-B2F2-4FEF-A1E0-892224DC91A1}">
      <dgm:prSet/>
      <dgm:spPr/>
      <dgm:t>
        <a:bodyPr/>
        <a:lstStyle/>
        <a:p>
          <a:endParaRPr lang="it-IT"/>
        </a:p>
      </dgm:t>
    </dgm:pt>
    <dgm:pt modelId="{1B3DFA16-ED8E-4BAC-81DE-8BD42A7F6B22}" type="sibTrans" cxnId="{EA345D22-B2F2-4FEF-A1E0-892224DC91A1}">
      <dgm:prSet/>
      <dgm:spPr/>
      <dgm:t>
        <a:bodyPr/>
        <a:lstStyle/>
        <a:p>
          <a:endParaRPr lang="it-IT" dirty="0"/>
        </a:p>
      </dgm:t>
    </dgm:pt>
    <dgm:pt modelId="{80CF3C99-2C4B-4D97-BEBD-E3578BFD6B7C}">
      <dgm:prSet phldrT="[Testo]" custT="1"/>
      <dgm:spPr>
        <a:solidFill>
          <a:srgbClr val="CC0066"/>
        </a:solidFill>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it-IT" sz="2000" b="0" dirty="0" smtClean="0">
              <a:latin typeface="Arial" panose="020B0604020202020204" pitchFamily="34" charset="0"/>
              <a:cs typeface="Arial" panose="020B0604020202020204" pitchFamily="34" charset="0"/>
            </a:rPr>
            <a:t>Lo scorso 28 ottobre il MASAF ha provveduto alla trasmissione della terza richiesta di Emendamento (versione 4.0) al testo del PSP ai sensi dell’articolo 119 del Regolamento (Ue) 2021/2115 (invio ufficiale in SFC2021)</a:t>
          </a:r>
        </a:p>
        <a:p>
          <a:pPr lvl="0" algn="just" defTabSz="889000">
            <a:lnSpc>
              <a:spcPct val="90000"/>
            </a:lnSpc>
            <a:spcBef>
              <a:spcPct val="0"/>
            </a:spcBef>
            <a:spcAft>
              <a:spcPct val="35000"/>
            </a:spcAft>
          </a:pPr>
          <a:endParaRPr lang="it-IT" sz="2000" b="0" dirty="0">
            <a:latin typeface="Arial" panose="020B0604020202020204" pitchFamily="34" charset="0"/>
            <a:cs typeface="Arial" panose="020B0604020202020204" pitchFamily="34" charset="0"/>
          </a:endParaRPr>
        </a:p>
      </dgm:t>
    </dgm:pt>
    <dgm:pt modelId="{0B4755B1-3AC0-4EB1-895F-5644F7C16B22}" type="parTrans" cxnId="{E296DD68-A15A-404E-A5D7-FBD13B49E803}">
      <dgm:prSet/>
      <dgm:spPr/>
      <dgm:t>
        <a:bodyPr/>
        <a:lstStyle/>
        <a:p>
          <a:endParaRPr lang="it-IT"/>
        </a:p>
      </dgm:t>
    </dgm:pt>
    <dgm:pt modelId="{DFF29F47-9C35-4116-8838-BD005EA84DE1}" type="sibTrans" cxnId="{E296DD68-A15A-404E-A5D7-FBD13B49E803}">
      <dgm:prSet/>
      <dgm:spPr/>
      <dgm:t>
        <a:bodyPr/>
        <a:lstStyle/>
        <a:p>
          <a:endParaRPr lang="it-IT"/>
        </a:p>
      </dgm:t>
    </dgm:pt>
    <dgm:pt modelId="{52F54AA8-8682-4F97-9B60-2ABAAE9A5120}" type="pres">
      <dgm:prSet presAssocID="{22A2CA51-1BE1-40C6-A72F-EED177CD4C14}" presName="outerComposite" presStyleCnt="0">
        <dgm:presLayoutVars>
          <dgm:chMax val="5"/>
          <dgm:dir/>
          <dgm:resizeHandles val="exact"/>
        </dgm:presLayoutVars>
      </dgm:prSet>
      <dgm:spPr/>
      <dgm:t>
        <a:bodyPr/>
        <a:lstStyle/>
        <a:p>
          <a:endParaRPr lang="it-IT"/>
        </a:p>
      </dgm:t>
    </dgm:pt>
    <dgm:pt modelId="{827546F5-9B8F-4611-907B-AB039ED7A7F0}" type="pres">
      <dgm:prSet presAssocID="{22A2CA51-1BE1-40C6-A72F-EED177CD4C14}" presName="dummyMaxCanvas" presStyleCnt="0">
        <dgm:presLayoutVars/>
      </dgm:prSet>
      <dgm:spPr/>
    </dgm:pt>
    <dgm:pt modelId="{69614489-4DEF-43DE-B16F-9BB3F3493254}" type="pres">
      <dgm:prSet presAssocID="{22A2CA51-1BE1-40C6-A72F-EED177CD4C14}" presName="ThreeNodes_1" presStyleLbl="node1" presStyleIdx="0" presStyleCnt="3" custScaleX="97454" custScaleY="65156" custLinFactNeighborX="2537" custLinFactNeighborY="6153">
        <dgm:presLayoutVars>
          <dgm:bulletEnabled val="1"/>
        </dgm:presLayoutVars>
      </dgm:prSet>
      <dgm:spPr/>
      <dgm:t>
        <a:bodyPr/>
        <a:lstStyle/>
        <a:p>
          <a:endParaRPr lang="it-IT"/>
        </a:p>
      </dgm:t>
    </dgm:pt>
    <dgm:pt modelId="{BFD05BC4-75FF-48EC-B966-17EE0FE841A6}" type="pres">
      <dgm:prSet presAssocID="{22A2CA51-1BE1-40C6-A72F-EED177CD4C14}" presName="ThreeNodes_2" presStyleLbl="node1" presStyleIdx="1" presStyleCnt="3" custScaleX="103118" custScaleY="95642" custLinFactNeighborX="4716" custLinFactNeighborY="-15641">
        <dgm:presLayoutVars>
          <dgm:bulletEnabled val="1"/>
        </dgm:presLayoutVars>
      </dgm:prSet>
      <dgm:spPr/>
      <dgm:t>
        <a:bodyPr/>
        <a:lstStyle/>
        <a:p>
          <a:endParaRPr lang="it-IT"/>
        </a:p>
      </dgm:t>
    </dgm:pt>
    <dgm:pt modelId="{7E57F4E1-644C-4794-8CED-7D59E4D821B0}" type="pres">
      <dgm:prSet presAssocID="{22A2CA51-1BE1-40C6-A72F-EED177CD4C14}" presName="ThreeNodes_3" presStyleLbl="node1" presStyleIdx="2" presStyleCnt="3" custScaleX="108622" custScaleY="96561" custLinFactNeighborX="-9302" custLinFactNeighborY="-25365">
        <dgm:presLayoutVars>
          <dgm:bulletEnabled val="1"/>
        </dgm:presLayoutVars>
      </dgm:prSet>
      <dgm:spPr/>
      <dgm:t>
        <a:bodyPr/>
        <a:lstStyle/>
        <a:p>
          <a:endParaRPr lang="it-IT"/>
        </a:p>
      </dgm:t>
    </dgm:pt>
    <dgm:pt modelId="{7F677247-6616-46DC-B76C-8AD97D6160A1}" type="pres">
      <dgm:prSet presAssocID="{22A2CA51-1BE1-40C6-A72F-EED177CD4C14}" presName="ThreeConn_1-2" presStyleLbl="fgAccFollowNode1" presStyleIdx="0" presStyleCnt="2" custLinFactNeighborX="57040" custLinFactNeighborY="-5861">
        <dgm:presLayoutVars>
          <dgm:bulletEnabled val="1"/>
        </dgm:presLayoutVars>
      </dgm:prSet>
      <dgm:spPr/>
      <dgm:t>
        <a:bodyPr/>
        <a:lstStyle/>
        <a:p>
          <a:endParaRPr lang="it-IT"/>
        </a:p>
      </dgm:t>
    </dgm:pt>
    <dgm:pt modelId="{EB589C50-EB6A-4728-A00A-9BCF0978A7C3}" type="pres">
      <dgm:prSet presAssocID="{22A2CA51-1BE1-40C6-A72F-EED177CD4C14}" presName="ThreeConn_2-3" presStyleLbl="fgAccFollowNode1" presStyleIdx="1" presStyleCnt="2" custScaleX="105551" custScaleY="107379" custLinFactNeighborX="-13091" custLinFactNeighborY="-39033">
        <dgm:presLayoutVars>
          <dgm:bulletEnabled val="1"/>
        </dgm:presLayoutVars>
      </dgm:prSet>
      <dgm:spPr/>
      <dgm:t>
        <a:bodyPr/>
        <a:lstStyle/>
        <a:p>
          <a:endParaRPr lang="it-IT"/>
        </a:p>
      </dgm:t>
    </dgm:pt>
    <dgm:pt modelId="{E0D9C483-D262-44DB-9B6E-04FE2C58E99D}" type="pres">
      <dgm:prSet presAssocID="{22A2CA51-1BE1-40C6-A72F-EED177CD4C14}" presName="ThreeNodes_1_text" presStyleLbl="node1" presStyleIdx="2" presStyleCnt="3">
        <dgm:presLayoutVars>
          <dgm:bulletEnabled val="1"/>
        </dgm:presLayoutVars>
      </dgm:prSet>
      <dgm:spPr/>
      <dgm:t>
        <a:bodyPr/>
        <a:lstStyle/>
        <a:p>
          <a:endParaRPr lang="it-IT"/>
        </a:p>
      </dgm:t>
    </dgm:pt>
    <dgm:pt modelId="{5D9121AA-B4F7-4CF8-81FF-F43AFF54A6A3}" type="pres">
      <dgm:prSet presAssocID="{22A2CA51-1BE1-40C6-A72F-EED177CD4C14}" presName="ThreeNodes_2_text" presStyleLbl="node1" presStyleIdx="2" presStyleCnt="3">
        <dgm:presLayoutVars>
          <dgm:bulletEnabled val="1"/>
        </dgm:presLayoutVars>
      </dgm:prSet>
      <dgm:spPr/>
      <dgm:t>
        <a:bodyPr/>
        <a:lstStyle/>
        <a:p>
          <a:endParaRPr lang="it-IT"/>
        </a:p>
      </dgm:t>
    </dgm:pt>
    <dgm:pt modelId="{DDEA1019-8EB9-4972-AAA7-64D4998E2136}" type="pres">
      <dgm:prSet presAssocID="{22A2CA51-1BE1-40C6-A72F-EED177CD4C14}" presName="ThreeNodes_3_text" presStyleLbl="node1" presStyleIdx="2" presStyleCnt="3">
        <dgm:presLayoutVars>
          <dgm:bulletEnabled val="1"/>
        </dgm:presLayoutVars>
      </dgm:prSet>
      <dgm:spPr/>
      <dgm:t>
        <a:bodyPr/>
        <a:lstStyle/>
        <a:p>
          <a:endParaRPr lang="it-IT"/>
        </a:p>
      </dgm:t>
    </dgm:pt>
  </dgm:ptLst>
  <dgm:cxnLst>
    <dgm:cxn modelId="{93D7AAE3-B164-4705-A37F-63425A3C38D6}" type="presOf" srcId="{1B3DFA16-ED8E-4BAC-81DE-8BD42A7F6B22}" destId="{EB589C50-EB6A-4728-A00A-9BCF0978A7C3}" srcOrd="0" destOrd="0" presId="urn:microsoft.com/office/officeart/2005/8/layout/vProcess5"/>
    <dgm:cxn modelId="{C0484333-D05C-4E18-882F-317D5AEC7F98}" srcId="{22A2CA51-1BE1-40C6-A72F-EED177CD4C14}" destId="{5BBA2E28-8409-481E-AD62-590C88E4FF5F}" srcOrd="0" destOrd="0" parTransId="{3402A725-18F7-4AF2-A01F-C01E554895FA}" sibTransId="{F9C3A52C-CC4D-4ABC-90A8-803859778E26}"/>
    <dgm:cxn modelId="{E296DD68-A15A-404E-A5D7-FBD13B49E803}" srcId="{22A2CA51-1BE1-40C6-A72F-EED177CD4C14}" destId="{80CF3C99-2C4B-4D97-BEBD-E3578BFD6B7C}" srcOrd="2" destOrd="0" parTransId="{0B4755B1-3AC0-4EB1-895F-5644F7C16B22}" sibTransId="{DFF29F47-9C35-4116-8838-BD005EA84DE1}"/>
    <dgm:cxn modelId="{EEECE5D8-4C79-4CA1-8555-165028EC979A}" type="presOf" srcId="{F9C3A52C-CC4D-4ABC-90A8-803859778E26}" destId="{7F677247-6616-46DC-B76C-8AD97D6160A1}" srcOrd="0" destOrd="0" presId="urn:microsoft.com/office/officeart/2005/8/layout/vProcess5"/>
    <dgm:cxn modelId="{0CFE17A5-07EA-4542-989E-378B6937CC69}" type="presOf" srcId="{22A2CA51-1BE1-40C6-A72F-EED177CD4C14}" destId="{52F54AA8-8682-4F97-9B60-2ABAAE9A5120}" srcOrd="0" destOrd="0" presId="urn:microsoft.com/office/officeart/2005/8/layout/vProcess5"/>
    <dgm:cxn modelId="{3B223977-5577-42D1-A095-BBED403838DF}" type="presOf" srcId="{80CF3C99-2C4B-4D97-BEBD-E3578BFD6B7C}" destId="{DDEA1019-8EB9-4972-AAA7-64D4998E2136}" srcOrd="1" destOrd="0" presId="urn:microsoft.com/office/officeart/2005/8/layout/vProcess5"/>
    <dgm:cxn modelId="{A2C15B75-4E6C-4D5C-8A3B-1445D1516AFC}" type="presOf" srcId="{5BBA2E28-8409-481E-AD62-590C88E4FF5F}" destId="{69614489-4DEF-43DE-B16F-9BB3F3493254}" srcOrd="0" destOrd="0" presId="urn:microsoft.com/office/officeart/2005/8/layout/vProcess5"/>
    <dgm:cxn modelId="{01CD8342-C835-4116-839F-224A6480315E}" type="presOf" srcId="{80CF3C99-2C4B-4D97-BEBD-E3578BFD6B7C}" destId="{7E57F4E1-644C-4794-8CED-7D59E4D821B0}" srcOrd="0" destOrd="0" presId="urn:microsoft.com/office/officeart/2005/8/layout/vProcess5"/>
    <dgm:cxn modelId="{717DD5C7-DE8F-41D7-A403-2DE0DFB94FBD}" type="presOf" srcId="{E7BF31C6-33DA-4049-9F18-891B0102EDC5}" destId="{BFD05BC4-75FF-48EC-B966-17EE0FE841A6}" srcOrd="0" destOrd="0" presId="urn:microsoft.com/office/officeart/2005/8/layout/vProcess5"/>
    <dgm:cxn modelId="{EC4F47BC-7BDE-4E99-9EF6-478F8297A8B6}" type="presOf" srcId="{E7BF31C6-33DA-4049-9F18-891B0102EDC5}" destId="{5D9121AA-B4F7-4CF8-81FF-F43AFF54A6A3}" srcOrd="1" destOrd="0" presId="urn:microsoft.com/office/officeart/2005/8/layout/vProcess5"/>
    <dgm:cxn modelId="{656659AE-7EDD-4AD8-ABB5-57B43E863D65}" type="presOf" srcId="{5BBA2E28-8409-481E-AD62-590C88E4FF5F}" destId="{E0D9C483-D262-44DB-9B6E-04FE2C58E99D}" srcOrd="1" destOrd="0" presId="urn:microsoft.com/office/officeart/2005/8/layout/vProcess5"/>
    <dgm:cxn modelId="{EA345D22-B2F2-4FEF-A1E0-892224DC91A1}" srcId="{22A2CA51-1BE1-40C6-A72F-EED177CD4C14}" destId="{E7BF31C6-33DA-4049-9F18-891B0102EDC5}" srcOrd="1" destOrd="0" parTransId="{737F4CF6-F73A-481C-9E0D-6D7EC67606A8}" sibTransId="{1B3DFA16-ED8E-4BAC-81DE-8BD42A7F6B22}"/>
    <dgm:cxn modelId="{C366DFAD-CA7F-482A-9C02-52D5DD2BF15C}" type="presParOf" srcId="{52F54AA8-8682-4F97-9B60-2ABAAE9A5120}" destId="{827546F5-9B8F-4611-907B-AB039ED7A7F0}" srcOrd="0" destOrd="0" presId="urn:microsoft.com/office/officeart/2005/8/layout/vProcess5"/>
    <dgm:cxn modelId="{631C6874-5E8F-4670-9A65-2B137D4C0D5C}" type="presParOf" srcId="{52F54AA8-8682-4F97-9B60-2ABAAE9A5120}" destId="{69614489-4DEF-43DE-B16F-9BB3F3493254}" srcOrd="1" destOrd="0" presId="urn:microsoft.com/office/officeart/2005/8/layout/vProcess5"/>
    <dgm:cxn modelId="{DAB08784-997F-466B-B9D1-EBD39DC9FA06}" type="presParOf" srcId="{52F54AA8-8682-4F97-9B60-2ABAAE9A5120}" destId="{BFD05BC4-75FF-48EC-B966-17EE0FE841A6}" srcOrd="2" destOrd="0" presId="urn:microsoft.com/office/officeart/2005/8/layout/vProcess5"/>
    <dgm:cxn modelId="{C6C52BF2-D745-42F2-B213-F68429029D3E}" type="presParOf" srcId="{52F54AA8-8682-4F97-9B60-2ABAAE9A5120}" destId="{7E57F4E1-644C-4794-8CED-7D59E4D821B0}" srcOrd="3" destOrd="0" presId="urn:microsoft.com/office/officeart/2005/8/layout/vProcess5"/>
    <dgm:cxn modelId="{F2004AE6-19D4-47F9-AACD-D16EBF4B56AA}" type="presParOf" srcId="{52F54AA8-8682-4F97-9B60-2ABAAE9A5120}" destId="{7F677247-6616-46DC-B76C-8AD97D6160A1}" srcOrd="4" destOrd="0" presId="urn:microsoft.com/office/officeart/2005/8/layout/vProcess5"/>
    <dgm:cxn modelId="{9D7D8875-1DEE-46F2-AE1A-07ED50A31B62}" type="presParOf" srcId="{52F54AA8-8682-4F97-9B60-2ABAAE9A5120}" destId="{EB589C50-EB6A-4728-A00A-9BCF0978A7C3}" srcOrd="5" destOrd="0" presId="urn:microsoft.com/office/officeart/2005/8/layout/vProcess5"/>
    <dgm:cxn modelId="{A94CEE09-E72C-41BE-A9F8-30328E70B87C}" type="presParOf" srcId="{52F54AA8-8682-4F97-9B60-2ABAAE9A5120}" destId="{E0D9C483-D262-44DB-9B6E-04FE2C58E99D}" srcOrd="6" destOrd="0" presId="urn:microsoft.com/office/officeart/2005/8/layout/vProcess5"/>
    <dgm:cxn modelId="{C2A551D9-51B0-4E21-99AB-D280F3775E1D}" type="presParOf" srcId="{52F54AA8-8682-4F97-9B60-2ABAAE9A5120}" destId="{5D9121AA-B4F7-4CF8-81FF-F43AFF54A6A3}" srcOrd="7" destOrd="0" presId="urn:microsoft.com/office/officeart/2005/8/layout/vProcess5"/>
    <dgm:cxn modelId="{190FCD86-28AD-4231-9540-FD336EC75715}" type="presParOf" srcId="{52F54AA8-8682-4F97-9B60-2ABAAE9A5120}" destId="{DDEA1019-8EB9-4972-AAA7-64D4998E2136}"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06CCC7-AC94-4C38-B06E-9579210B3E60}"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it-IT"/>
        </a:p>
      </dgm:t>
    </dgm:pt>
    <dgm:pt modelId="{10A794EE-FA70-4C85-B121-817725C1CE0C}">
      <dgm:prSet phldrT="[Testo]" custT="1"/>
      <dgm:spPr>
        <a:solidFill>
          <a:srgbClr val="FFFF66"/>
        </a:solidFill>
      </dgm:spPr>
      <dgm:t>
        <a:bodyPr/>
        <a:lstStyle/>
        <a:p>
          <a:pPr lvl="0" defTabSz="711200">
            <a:lnSpc>
              <a:spcPct val="100000"/>
            </a:lnSpc>
            <a:spcBef>
              <a:spcPct val="0"/>
            </a:spcBef>
            <a:spcAft>
              <a:spcPts val="0"/>
            </a:spcAft>
          </a:pPr>
          <a:r>
            <a:rPr lang="it-IT" sz="1800" b="1" i="1" dirty="0">
              <a:solidFill>
                <a:schemeClr val="bg2">
                  <a:lumMod val="10000"/>
                </a:schemeClr>
              </a:solidFill>
            </a:rPr>
            <a:t>SRA16 - ACA16 - conservazione agrobiodiversità - banche del germoplasma</a:t>
          </a:r>
        </a:p>
        <a:p>
          <a:pPr marL="0" marR="0" lvl="0" indent="0" defTabSz="914400" eaLnBrk="1" fontAlgn="auto" latinLnBrk="0" hangingPunct="1">
            <a:lnSpc>
              <a:spcPct val="100000"/>
            </a:lnSpc>
            <a:spcBef>
              <a:spcPts val="0"/>
            </a:spcBef>
            <a:spcAft>
              <a:spcPts val="0"/>
            </a:spcAft>
            <a:buClrTx/>
            <a:buSzTx/>
            <a:buFontTx/>
            <a:buNone/>
            <a:tabLst/>
            <a:defRPr/>
          </a:pPr>
          <a:r>
            <a:rPr lang="it-IT" sz="1800" b="1" dirty="0">
              <a:solidFill>
                <a:schemeClr val="bg2">
                  <a:lumMod val="10000"/>
                </a:schemeClr>
              </a:solidFill>
            </a:rPr>
            <a:t>Modifica richiesta in </a:t>
          </a:r>
          <a:r>
            <a:rPr lang="it-IT" sz="1800" b="1" dirty="0" smtClean="0">
              <a:solidFill>
                <a:schemeClr val="bg2">
                  <a:lumMod val="10000"/>
                </a:schemeClr>
              </a:solidFill>
            </a:rPr>
            <a:t>sezione </a:t>
          </a:r>
          <a:r>
            <a:rPr lang="it-IT" sz="1800" b="1" dirty="0" smtClean="0">
              <a:solidFill>
                <a:schemeClr val="tx1"/>
              </a:solidFill>
            </a:rPr>
            <a:t>7 Forma e percentuale del sostegno /importi/metodi di calcolo-</a:t>
          </a:r>
        </a:p>
        <a:p>
          <a:r>
            <a:rPr lang="it-IT" sz="1800" b="1" dirty="0" smtClean="0">
              <a:solidFill>
                <a:schemeClr val="tx1"/>
              </a:solidFill>
            </a:rPr>
            <a:t>Descrizione della tipologia di pagamento attivata dalle Regioni: </a:t>
          </a:r>
        </a:p>
        <a:p>
          <a:r>
            <a:rPr lang="it-IT" sz="1800" b="1" dirty="0" smtClean="0">
              <a:solidFill>
                <a:srgbClr val="FF0000"/>
              </a:solidFill>
            </a:rPr>
            <a:t>Ampliamento delle Opzioni di Costo Semplificate utilizzate.</a:t>
          </a:r>
        </a:p>
      </dgm:t>
    </dgm:pt>
    <dgm:pt modelId="{286DC506-0C91-4D40-AB72-EEFA72DC382C}" type="parTrans" cxnId="{AF6AB56C-D727-4A25-BB6B-65FA39810E28}">
      <dgm:prSet/>
      <dgm:spPr/>
      <dgm:t>
        <a:bodyPr/>
        <a:lstStyle/>
        <a:p>
          <a:endParaRPr lang="it-IT"/>
        </a:p>
      </dgm:t>
    </dgm:pt>
    <dgm:pt modelId="{7E8FE2CE-0009-42A0-AA19-9B94ECB9D809}" type="sibTrans" cxnId="{AF6AB56C-D727-4A25-BB6B-65FA39810E28}">
      <dgm:prSet/>
      <dgm:spPr/>
      <dgm:t>
        <a:bodyPr/>
        <a:lstStyle/>
        <a:p>
          <a:endParaRPr lang="it-IT"/>
        </a:p>
      </dgm:t>
    </dgm:pt>
    <dgm:pt modelId="{96070BBE-D75A-4C11-9E07-026A25720753}">
      <dgm:prSet phldrT="[Testo]" custT="1"/>
      <dgm:spPr>
        <a:solidFill>
          <a:schemeClr val="accent5">
            <a:lumMod val="50000"/>
          </a:schemeClr>
        </a:solidFill>
      </dgm:spPr>
      <dgm:t>
        <a:bodyPr/>
        <a:lstStyle/>
        <a:p>
          <a:r>
            <a:rPr lang="it-IT" sz="1800" b="1" i="1" dirty="0"/>
            <a:t>SRA30 Benessere animale</a:t>
          </a:r>
        </a:p>
        <a:p>
          <a:r>
            <a:rPr lang="it-IT" sz="1800" b="1" dirty="0"/>
            <a:t>Modifica richiesta in </a:t>
          </a:r>
          <a:r>
            <a:rPr lang="it-IT" sz="1800" b="1" dirty="0" smtClean="0"/>
            <a:t>sezione 5  </a:t>
          </a:r>
          <a:r>
            <a:rPr lang="it-IT" sz="1800" b="1" dirty="0" err="1" smtClean="0"/>
            <a:t>Tab</a:t>
          </a:r>
          <a:r>
            <a:rPr lang="it-IT" sz="1800" b="1" dirty="0" smtClean="0"/>
            <a:t>. 9.b – AZIONE A: Sotto- azioni attivate dalle Regioni </a:t>
          </a:r>
          <a:r>
            <a:rPr lang="it-IT" sz="1800" b="1" u="sng" dirty="0" smtClean="0"/>
            <a:t>ELEMENTI INTEGRATIVI DELLE SOTTO-AZIONI A PER REGIONE - AZIONE A </a:t>
          </a:r>
        </a:p>
        <a:p>
          <a:r>
            <a:rPr lang="it-IT" sz="1800" b="1" dirty="0" smtClean="0">
              <a:solidFill>
                <a:srgbClr val="FF0000"/>
              </a:solidFill>
            </a:rPr>
            <a:t>Semplificazione dei controlli amministratici e in loco.</a:t>
          </a:r>
          <a:endParaRPr lang="it-IT" sz="1800" b="1" dirty="0">
            <a:solidFill>
              <a:srgbClr val="FF0000"/>
            </a:solidFill>
          </a:endParaRPr>
        </a:p>
      </dgm:t>
    </dgm:pt>
    <dgm:pt modelId="{5F96E271-6DE5-47FC-9B8C-795BF098E920}" type="parTrans" cxnId="{196A789F-F8A8-4ABC-AA38-AD3BB2F45540}">
      <dgm:prSet/>
      <dgm:spPr/>
      <dgm:t>
        <a:bodyPr/>
        <a:lstStyle/>
        <a:p>
          <a:endParaRPr lang="it-IT"/>
        </a:p>
      </dgm:t>
    </dgm:pt>
    <dgm:pt modelId="{81756BAA-C3D8-4568-9DED-6CB2B3947A13}" type="sibTrans" cxnId="{196A789F-F8A8-4ABC-AA38-AD3BB2F45540}">
      <dgm:prSet/>
      <dgm:spPr/>
      <dgm:t>
        <a:bodyPr/>
        <a:lstStyle/>
        <a:p>
          <a:endParaRPr lang="it-IT"/>
        </a:p>
      </dgm:t>
    </dgm:pt>
    <dgm:pt modelId="{FB6C9D6F-1871-46A3-90C2-87115C4C79B4}">
      <dgm:prSet phldrT="[Testo]" custT="1"/>
      <dgm:spPr>
        <a:solidFill>
          <a:srgbClr val="009999"/>
        </a:solidFill>
      </dgm:spPr>
      <dgm:t>
        <a:bodyPr/>
        <a:lstStyle/>
        <a:p>
          <a:r>
            <a:rPr lang="it-IT" sz="1800" b="1" dirty="0" smtClean="0"/>
            <a:t>SRD01 - investimenti produttivi agricoli per la competitività delle aziende agricole</a:t>
          </a:r>
        </a:p>
        <a:p>
          <a:r>
            <a:rPr lang="it-IT" sz="1800" b="1" dirty="0" smtClean="0"/>
            <a:t>Modifica richiesta in sezione 7 Forma e percentuale del sostegno /importi/metodi di calcolo </a:t>
          </a:r>
        </a:p>
        <a:p>
          <a:r>
            <a:rPr lang="it-IT" sz="1800" b="1" dirty="0" smtClean="0"/>
            <a:t>Base per l'istituzione</a:t>
          </a:r>
          <a:r>
            <a:rPr lang="it-IT" sz="1800" b="1" dirty="0" smtClean="0">
              <a:solidFill>
                <a:schemeClr val="bg1"/>
              </a:solidFill>
            </a:rPr>
            <a:t>: </a:t>
          </a:r>
        </a:p>
        <a:p>
          <a:r>
            <a:rPr lang="it-IT" sz="1800" b="1" dirty="0" smtClean="0">
              <a:solidFill>
                <a:srgbClr val="FF0000"/>
              </a:solidFill>
            </a:rPr>
            <a:t>Ampliamento delle Opzioni di Costo Semplificate utilizzate.</a:t>
          </a:r>
          <a:endParaRPr lang="it-IT" sz="1800" b="1" dirty="0">
            <a:solidFill>
              <a:srgbClr val="FF0000"/>
            </a:solidFill>
          </a:endParaRPr>
        </a:p>
      </dgm:t>
    </dgm:pt>
    <dgm:pt modelId="{8194B57E-B608-4667-A8E3-C1AF6BC437B5}" type="parTrans" cxnId="{D172D627-1417-4670-8AF7-1E10DBF61676}">
      <dgm:prSet/>
      <dgm:spPr/>
      <dgm:t>
        <a:bodyPr/>
        <a:lstStyle/>
        <a:p>
          <a:endParaRPr lang="it-IT"/>
        </a:p>
      </dgm:t>
    </dgm:pt>
    <dgm:pt modelId="{89F5B15D-183F-4C6A-BB11-4B1DBE2C2317}" type="sibTrans" cxnId="{D172D627-1417-4670-8AF7-1E10DBF61676}">
      <dgm:prSet/>
      <dgm:spPr/>
      <dgm:t>
        <a:bodyPr/>
        <a:lstStyle/>
        <a:p>
          <a:endParaRPr lang="it-IT"/>
        </a:p>
      </dgm:t>
    </dgm:pt>
    <dgm:pt modelId="{CB13B18D-156F-4859-BC00-511D29362F8B}">
      <dgm:prSet custT="1"/>
      <dgm:spPr/>
      <dgm:t>
        <a:bodyPr/>
        <a:lstStyle/>
        <a:p>
          <a:pPr marL="0" marR="0" lvl="0" indent="0" defTabSz="914400" eaLnBrk="1" fontAlgn="auto" latinLnBrk="0" hangingPunct="1">
            <a:lnSpc>
              <a:spcPct val="100000"/>
            </a:lnSpc>
            <a:spcBef>
              <a:spcPts val="0"/>
            </a:spcBef>
            <a:spcAft>
              <a:spcPts val="600"/>
            </a:spcAft>
            <a:buClrTx/>
            <a:buSzTx/>
            <a:buFontTx/>
            <a:buNone/>
            <a:tabLst/>
            <a:defRPr/>
          </a:pPr>
          <a:r>
            <a:rPr lang="it-IT" sz="1800" b="1" dirty="0" smtClean="0"/>
            <a:t>SRD02 - investimenti produttivi agricoli per ambiente, clima e benessere animale</a:t>
          </a:r>
        </a:p>
        <a:p>
          <a:pPr marL="0" marR="0" lvl="0" indent="0" defTabSz="755650" eaLnBrk="1" fontAlgn="auto" latinLnBrk="0" hangingPunct="1">
            <a:lnSpc>
              <a:spcPct val="90000"/>
            </a:lnSpc>
            <a:spcBef>
              <a:spcPct val="0"/>
            </a:spcBef>
            <a:spcAft>
              <a:spcPts val="0"/>
            </a:spcAft>
            <a:buClrTx/>
            <a:buSzTx/>
            <a:buFontTx/>
            <a:buNone/>
            <a:tabLst/>
            <a:defRPr/>
          </a:pPr>
          <a:r>
            <a:rPr lang="it-IT" sz="1800" b="1" dirty="0" smtClean="0"/>
            <a:t>Modifica richiesta in sezione 7 Forma e percentuale del sostegno /importi/metodi di calcolo </a:t>
          </a:r>
        </a:p>
        <a:p>
          <a:r>
            <a:rPr lang="it-IT" sz="1800" b="1" dirty="0" smtClean="0"/>
            <a:t>Base per l'istituzione:</a:t>
          </a:r>
        </a:p>
        <a:p>
          <a:r>
            <a:rPr lang="it-IT" sz="1800" b="1" dirty="0" smtClean="0">
              <a:solidFill>
                <a:srgbClr val="FF0000"/>
              </a:solidFill>
            </a:rPr>
            <a:t>Ampliamento delle Opzioni di Costo Semplificate utilizzate.</a:t>
          </a:r>
        </a:p>
      </dgm:t>
    </dgm:pt>
    <dgm:pt modelId="{2FC06D41-088B-4D0D-94BC-4220AE55FD1E}" type="parTrans" cxnId="{4962C6D4-8423-4D9D-B607-3FEEE3132A73}">
      <dgm:prSet/>
      <dgm:spPr/>
      <dgm:t>
        <a:bodyPr/>
        <a:lstStyle/>
        <a:p>
          <a:endParaRPr lang="it-IT"/>
        </a:p>
      </dgm:t>
    </dgm:pt>
    <dgm:pt modelId="{DDA67E81-E4C8-4646-9CBE-A089B1FB1602}" type="sibTrans" cxnId="{4962C6D4-8423-4D9D-B607-3FEEE3132A73}">
      <dgm:prSet/>
      <dgm:spPr/>
      <dgm:t>
        <a:bodyPr/>
        <a:lstStyle/>
        <a:p>
          <a:endParaRPr lang="it-IT"/>
        </a:p>
      </dgm:t>
    </dgm:pt>
    <dgm:pt modelId="{B234FFF8-7792-4C92-BA04-A4B7E4718309}" type="pres">
      <dgm:prSet presAssocID="{9F06CCC7-AC94-4C38-B06E-9579210B3E60}" presName="linear" presStyleCnt="0">
        <dgm:presLayoutVars>
          <dgm:dir/>
          <dgm:resizeHandles val="exact"/>
        </dgm:presLayoutVars>
      </dgm:prSet>
      <dgm:spPr/>
      <dgm:t>
        <a:bodyPr/>
        <a:lstStyle/>
        <a:p>
          <a:endParaRPr lang="it-IT"/>
        </a:p>
      </dgm:t>
    </dgm:pt>
    <dgm:pt modelId="{0CB513C5-80B0-4D54-9A7C-10FF5449D4AE}" type="pres">
      <dgm:prSet presAssocID="{10A794EE-FA70-4C85-B121-817725C1CE0C}" presName="comp" presStyleCnt="0"/>
      <dgm:spPr/>
    </dgm:pt>
    <dgm:pt modelId="{3244CD58-A99D-4001-B4BB-C5F473966486}" type="pres">
      <dgm:prSet presAssocID="{10A794EE-FA70-4C85-B121-817725C1CE0C}" presName="box" presStyleLbl="node1" presStyleIdx="0" presStyleCnt="4" custScaleY="144293" custLinFactNeighborY="-2282"/>
      <dgm:spPr/>
      <dgm:t>
        <a:bodyPr/>
        <a:lstStyle/>
        <a:p>
          <a:endParaRPr lang="it-IT"/>
        </a:p>
      </dgm:t>
    </dgm:pt>
    <dgm:pt modelId="{5390F0C6-E15F-4C33-B0B9-5C25F67988EE}" type="pres">
      <dgm:prSet presAssocID="{10A794EE-FA70-4C85-B121-817725C1CE0C}" presName="img" presStyleLbl="fgImgPlace1" presStyleIdx="0" presStyleCnt="4" custScaleX="47957" custScaleY="123519" custLinFactNeighborX="-18437" custLinFactNeighborY="1114"/>
      <dgm:spPr>
        <a:blipFill rotWithShape="1">
          <a:blip xmlns:r="http://schemas.openxmlformats.org/officeDocument/2006/relationships" r:embed="rId1"/>
          <a:stretch>
            <a:fillRect/>
          </a:stretch>
        </a:blipFill>
      </dgm:spPr>
      <dgm:t>
        <a:bodyPr/>
        <a:lstStyle/>
        <a:p>
          <a:endParaRPr lang="it-IT"/>
        </a:p>
      </dgm:t>
    </dgm:pt>
    <dgm:pt modelId="{D60A5B50-063C-4061-8E64-57E2C58A29D0}" type="pres">
      <dgm:prSet presAssocID="{10A794EE-FA70-4C85-B121-817725C1CE0C}" presName="text" presStyleLbl="node1" presStyleIdx="0" presStyleCnt="4">
        <dgm:presLayoutVars>
          <dgm:bulletEnabled val="1"/>
        </dgm:presLayoutVars>
      </dgm:prSet>
      <dgm:spPr/>
      <dgm:t>
        <a:bodyPr/>
        <a:lstStyle/>
        <a:p>
          <a:endParaRPr lang="it-IT"/>
        </a:p>
      </dgm:t>
    </dgm:pt>
    <dgm:pt modelId="{2380A94F-6909-42B8-844C-2B45FE8CF1DE}" type="pres">
      <dgm:prSet presAssocID="{7E8FE2CE-0009-42A0-AA19-9B94ECB9D809}" presName="spacer" presStyleCnt="0"/>
      <dgm:spPr/>
    </dgm:pt>
    <dgm:pt modelId="{005ED76B-4154-421B-8E27-5A38B7D05F2B}" type="pres">
      <dgm:prSet presAssocID="{96070BBE-D75A-4C11-9E07-026A25720753}" presName="comp" presStyleCnt="0"/>
      <dgm:spPr/>
    </dgm:pt>
    <dgm:pt modelId="{57E9320A-8620-4FBA-A979-2286DCE8FC89}" type="pres">
      <dgm:prSet presAssocID="{96070BBE-D75A-4C11-9E07-026A25720753}" presName="box" presStyleLbl="node1" presStyleIdx="1" presStyleCnt="4" custScaleY="154699" custLinFactNeighborY="-4564"/>
      <dgm:spPr/>
      <dgm:t>
        <a:bodyPr/>
        <a:lstStyle/>
        <a:p>
          <a:endParaRPr lang="it-IT"/>
        </a:p>
      </dgm:t>
    </dgm:pt>
    <dgm:pt modelId="{6D521871-5E7E-4914-9EDE-CAB8AF5FF90B}" type="pres">
      <dgm:prSet presAssocID="{96070BBE-D75A-4C11-9E07-026A25720753}" presName="img" presStyleLbl="fgImgPlace1" presStyleIdx="1" presStyleCnt="4" custScaleX="47053" custScaleY="112506" custLinFactNeighborX="-19025" custLinFactNeighborY="-1166"/>
      <dgm:spPr>
        <a:blipFill rotWithShape="1">
          <a:blip xmlns:r="http://schemas.openxmlformats.org/officeDocument/2006/relationships" r:embed="rId2"/>
          <a:stretch>
            <a:fillRect/>
          </a:stretch>
        </a:blipFill>
      </dgm:spPr>
      <dgm:t>
        <a:bodyPr/>
        <a:lstStyle/>
        <a:p>
          <a:endParaRPr lang="it-IT"/>
        </a:p>
      </dgm:t>
    </dgm:pt>
    <dgm:pt modelId="{C40104E1-B85C-4BD8-9712-366045168AFB}" type="pres">
      <dgm:prSet presAssocID="{96070BBE-D75A-4C11-9E07-026A25720753}" presName="text" presStyleLbl="node1" presStyleIdx="1" presStyleCnt="4">
        <dgm:presLayoutVars>
          <dgm:bulletEnabled val="1"/>
        </dgm:presLayoutVars>
      </dgm:prSet>
      <dgm:spPr/>
      <dgm:t>
        <a:bodyPr/>
        <a:lstStyle/>
        <a:p>
          <a:endParaRPr lang="it-IT"/>
        </a:p>
      </dgm:t>
    </dgm:pt>
    <dgm:pt modelId="{843A5313-0A8E-48F1-98A3-9EFA5597AA1E}" type="pres">
      <dgm:prSet presAssocID="{81756BAA-C3D8-4568-9DED-6CB2B3947A13}" presName="spacer" presStyleCnt="0"/>
      <dgm:spPr/>
    </dgm:pt>
    <dgm:pt modelId="{99907F49-306C-419F-BFB3-3AD5691ED3E3}" type="pres">
      <dgm:prSet presAssocID="{FB6C9D6F-1871-46A3-90C2-87115C4C79B4}" presName="comp" presStyleCnt="0"/>
      <dgm:spPr/>
    </dgm:pt>
    <dgm:pt modelId="{7D6B40C1-72D7-4766-8BA4-B06E2479B59F}" type="pres">
      <dgm:prSet presAssocID="{FB6C9D6F-1871-46A3-90C2-87115C4C79B4}" presName="box" presStyleLbl="node1" presStyleIdx="2" presStyleCnt="4" custScaleY="152259" custLinFactNeighborY="-5802"/>
      <dgm:spPr/>
      <dgm:t>
        <a:bodyPr/>
        <a:lstStyle/>
        <a:p>
          <a:endParaRPr lang="it-IT"/>
        </a:p>
      </dgm:t>
    </dgm:pt>
    <dgm:pt modelId="{99A8AB6F-731D-4BB6-8BDE-0F3B6FF5AC2E}" type="pres">
      <dgm:prSet presAssocID="{FB6C9D6F-1871-46A3-90C2-87115C4C79B4}" presName="img" presStyleLbl="fgImgPlace1" presStyleIdx="2" presStyleCnt="4" custScaleX="47167" custScaleY="129389" custLinFactNeighborX="-18942"/>
      <dgm:spPr>
        <a:blipFill>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dgm:spPr>
      <dgm:t>
        <a:bodyPr/>
        <a:lstStyle/>
        <a:p>
          <a:endParaRPr lang="it-IT"/>
        </a:p>
      </dgm:t>
    </dgm:pt>
    <dgm:pt modelId="{D2997D90-1DF0-4BA7-B496-C68F94768D0E}" type="pres">
      <dgm:prSet presAssocID="{FB6C9D6F-1871-46A3-90C2-87115C4C79B4}" presName="text" presStyleLbl="node1" presStyleIdx="2" presStyleCnt="4">
        <dgm:presLayoutVars>
          <dgm:bulletEnabled val="1"/>
        </dgm:presLayoutVars>
      </dgm:prSet>
      <dgm:spPr/>
      <dgm:t>
        <a:bodyPr/>
        <a:lstStyle/>
        <a:p>
          <a:endParaRPr lang="it-IT"/>
        </a:p>
      </dgm:t>
    </dgm:pt>
    <dgm:pt modelId="{980DC7A3-D82C-4C52-BE87-41AF1AC8184E}" type="pres">
      <dgm:prSet presAssocID="{89F5B15D-183F-4C6A-BB11-4B1DBE2C2317}" presName="spacer" presStyleCnt="0"/>
      <dgm:spPr/>
    </dgm:pt>
    <dgm:pt modelId="{BF874951-CA2F-46F7-AF0D-4AFF9F3699AB}" type="pres">
      <dgm:prSet presAssocID="{CB13B18D-156F-4859-BC00-511D29362F8B}" presName="comp" presStyleCnt="0"/>
      <dgm:spPr/>
    </dgm:pt>
    <dgm:pt modelId="{FC9BB23C-8D91-4F81-8A8A-239DF60A8E90}" type="pres">
      <dgm:prSet presAssocID="{CB13B18D-156F-4859-BC00-511D29362F8B}" presName="box" presStyleLbl="node1" presStyleIdx="3" presStyleCnt="4" custScaleY="123689" custLinFactNeighborY="-9255"/>
      <dgm:spPr/>
      <dgm:t>
        <a:bodyPr/>
        <a:lstStyle/>
        <a:p>
          <a:endParaRPr lang="it-IT"/>
        </a:p>
      </dgm:t>
    </dgm:pt>
    <dgm:pt modelId="{8CB1348E-7C32-45A7-A752-75878147CB95}" type="pres">
      <dgm:prSet presAssocID="{CB13B18D-156F-4859-BC00-511D29362F8B}" presName="img" presStyleLbl="fgImgPlace1" presStyleIdx="3" presStyleCnt="4" custScaleX="48540" custScaleY="113882" custLinFactNeighborX="-18255" custLinFactNeighborY="-7225"/>
      <dgm:spPr>
        <a:blipFill>
          <a:blip xmlns:r="http://schemas.openxmlformats.org/officeDocument/2006/relationships" r:embed="rId4">
            <a:extLst>
              <a:ext uri="{28A0092B-C50C-407E-A947-70E740481C1C}">
                <a14:useLocalDpi xmlns:a14="http://schemas.microsoft.com/office/drawing/2010/main" val="0"/>
              </a:ext>
            </a:extLst>
          </a:blip>
          <a:srcRect/>
          <a:stretch>
            <a:fillRect t="-3000" b="-3000"/>
          </a:stretch>
        </a:blipFill>
      </dgm:spPr>
      <dgm:t>
        <a:bodyPr/>
        <a:lstStyle/>
        <a:p>
          <a:endParaRPr lang="it-IT"/>
        </a:p>
      </dgm:t>
    </dgm:pt>
    <dgm:pt modelId="{150E4394-7EC5-4206-AFAA-572BE7C623F0}" type="pres">
      <dgm:prSet presAssocID="{CB13B18D-156F-4859-BC00-511D29362F8B}" presName="text" presStyleLbl="node1" presStyleIdx="3" presStyleCnt="4">
        <dgm:presLayoutVars>
          <dgm:bulletEnabled val="1"/>
        </dgm:presLayoutVars>
      </dgm:prSet>
      <dgm:spPr/>
      <dgm:t>
        <a:bodyPr/>
        <a:lstStyle/>
        <a:p>
          <a:endParaRPr lang="it-IT"/>
        </a:p>
      </dgm:t>
    </dgm:pt>
  </dgm:ptLst>
  <dgm:cxnLst>
    <dgm:cxn modelId="{6D6C4062-2A85-4D58-8136-C50A4B18D1ED}" type="presOf" srcId="{10A794EE-FA70-4C85-B121-817725C1CE0C}" destId="{3244CD58-A99D-4001-B4BB-C5F473966486}" srcOrd="0" destOrd="0" presId="urn:microsoft.com/office/officeart/2005/8/layout/vList4"/>
    <dgm:cxn modelId="{163B5CD7-1C02-427A-84A4-7B91369A5ADF}" type="presOf" srcId="{9F06CCC7-AC94-4C38-B06E-9579210B3E60}" destId="{B234FFF8-7792-4C92-BA04-A4B7E4718309}" srcOrd="0" destOrd="0" presId="urn:microsoft.com/office/officeart/2005/8/layout/vList4"/>
    <dgm:cxn modelId="{2E10EBDF-CF73-4383-9ABB-8B98A354C3D8}" type="presOf" srcId="{10A794EE-FA70-4C85-B121-817725C1CE0C}" destId="{D60A5B50-063C-4061-8E64-57E2C58A29D0}" srcOrd="1" destOrd="0" presId="urn:microsoft.com/office/officeart/2005/8/layout/vList4"/>
    <dgm:cxn modelId="{74ADCD60-FB4F-4663-851A-80044D5DADF7}" type="presOf" srcId="{CB13B18D-156F-4859-BC00-511D29362F8B}" destId="{FC9BB23C-8D91-4F81-8A8A-239DF60A8E90}" srcOrd="0" destOrd="0" presId="urn:microsoft.com/office/officeart/2005/8/layout/vList4"/>
    <dgm:cxn modelId="{0406A936-E74E-4B6C-A167-39E285782FD1}" type="presOf" srcId="{96070BBE-D75A-4C11-9E07-026A25720753}" destId="{57E9320A-8620-4FBA-A979-2286DCE8FC89}" srcOrd="0" destOrd="0" presId="urn:microsoft.com/office/officeart/2005/8/layout/vList4"/>
    <dgm:cxn modelId="{4962C6D4-8423-4D9D-B607-3FEEE3132A73}" srcId="{9F06CCC7-AC94-4C38-B06E-9579210B3E60}" destId="{CB13B18D-156F-4859-BC00-511D29362F8B}" srcOrd="3" destOrd="0" parTransId="{2FC06D41-088B-4D0D-94BC-4220AE55FD1E}" sibTransId="{DDA67E81-E4C8-4646-9CBE-A089B1FB1602}"/>
    <dgm:cxn modelId="{196A789F-F8A8-4ABC-AA38-AD3BB2F45540}" srcId="{9F06CCC7-AC94-4C38-B06E-9579210B3E60}" destId="{96070BBE-D75A-4C11-9E07-026A25720753}" srcOrd="1" destOrd="0" parTransId="{5F96E271-6DE5-47FC-9B8C-795BF098E920}" sibTransId="{81756BAA-C3D8-4568-9DED-6CB2B3947A13}"/>
    <dgm:cxn modelId="{4A739FD0-36C9-49C1-B993-F3282DAF7000}" type="presOf" srcId="{FB6C9D6F-1871-46A3-90C2-87115C4C79B4}" destId="{D2997D90-1DF0-4BA7-B496-C68F94768D0E}" srcOrd="1" destOrd="0" presId="urn:microsoft.com/office/officeart/2005/8/layout/vList4"/>
    <dgm:cxn modelId="{AF6AB56C-D727-4A25-BB6B-65FA39810E28}" srcId="{9F06CCC7-AC94-4C38-B06E-9579210B3E60}" destId="{10A794EE-FA70-4C85-B121-817725C1CE0C}" srcOrd="0" destOrd="0" parTransId="{286DC506-0C91-4D40-AB72-EEFA72DC382C}" sibTransId="{7E8FE2CE-0009-42A0-AA19-9B94ECB9D809}"/>
    <dgm:cxn modelId="{AEA6C5F1-115F-43B3-89D6-6887CFAEE7DE}" type="presOf" srcId="{CB13B18D-156F-4859-BC00-511D29362F8B}" destId="{150E4394-7EC5-4206-AFAA-572BE7C623F0}" srcOrd="1" destOrd="0" presId="urn:microsoft.com/office/officeart/2005/8/layout/vList4"/>
    <dgm:cxn modelId="{C0463FA4-2DB3-4311-865B-2A8A99E4635A}" type="presOf" srcId="{96070BBE-D75A-4C11-9E07-026A25720753}" destId="{C40104E1-B85C-4BD8-9712-366045168AFB}" srcOrd="1" destOrd="0" presId="urn:microsoft.com/office/officeart/2005/8/layout/vList4"/>
    <dgm:cxn modelId="{D172D627-1417-4670-8AF7-1E10DBF61676}" srcId="{9F06CCC7-AC94-4C38-B06E-9579210B3E60}" destId="{FB6C9D6F-1871-46A3-90C2-87115C4C79B4}" srcOrd="2" destOrd="0" parTransId="{8194B57E-B608-4667-A8E3-C1AF6BC437B5}" sibTransId="{89F5B15D-183F-4C6A-BB11-4B1DBE2C2317}"/>
    <dgm:cxn modelId="{5F59A1F2-CC00-42EB-8730-5BAF3F6E90B4}" type="presOf" srcId="{FB6C9D6F-1871-46A3-90C2-87115C4C79B4}" destId="{7D6B40C1-72D7-4766-8BA4-B06E2479B59F}" srcOrd="0" destOrd="0" presId="urn:microsoft.com/office/officeart/2005/8/layout/vList4"/>
    <dgm:cxn modelId="{E55AB416-CDB1-467E-AE1E-2D48D624BB82}" type="presParOf" srcId="{B234FFF8-7792-4C92-BA04-A4B7E4718309}" destId="{0CB513C5-80B0-4D54-9A7C-10FF5449D4AE}" srcOrd="0" destOrd="0" presId="urn:microsoft.com/office/officeart/2005/8/layout/vList4"/>
    <dgm:cxn modelId="{0F164996-1F75-442B-A357-ACE4D7D80A38}" type="presParOf" srcId="{0CB513C5-80B0-4D54-9A7C-10FF5449D4AE}" destId="{3244CD58-A99D-4001-B4BB-C5F473966486}" srcOrd="0" destOrd="0" presId="urn:microsoft.com/office/officeart/2005/8/layout/vList4"/>
    <dgm:cxn modelId="{384C725C-C025-4455-A997-5D99363BD96B}" type="presParOf" srcId="{0CB513C5-80B0-4D54-9A7C-10FF5449D4AE}" destId="{5390F0C6-E15F-4C33-B0B9-5C25F67988EE}" srcOrd="1" destOrd="0" presId="urn:microsoft.com/office/officeart/2005/8/layout/vList4"/>
    <dgm:cxn modelId="{9C0347AB-277F-44BA-B410-D8E56462452B}" type="presParOf" srcId="{0CB513C5-80B0-4D54-9A7C-10FF5449D4AE}" destId="{D60A5B50-063C-4061-8E64-57E2C58A29D0}" srcOrd="2" destOrd="0" presId="urn:microsoft.com/office/officeart/2005/8/layout/vList4"/>
    <dgm:cxn modelId="{9C1AB3B6-2A47-4D28-B50E-4E4DC1B64ACE}" type="presParOf" srcId="{B234FFF8-7792-4C92-BA04-A4B7E4718309}" destId="{2380A94F-6909-42B8-844C-2B45FE8CF1DE}" srcOrd="1" destOrd="0" presId="urn:microsoft.com/office/officeart/2005/8/layout/vList4"/>
    <dgm:cxn modelId="{46DB3E2E-7BE3-47ED-81B5-1ABDE1C60D57}" type="presParOf" srcId="{B234FFF8-7792-4C92-BA04-A4B7E4718309}" destId="{005ED76B-4154-421B-8E27-5A38B7D05F2B}" srcOrd="2" destOrd="0" presId="urn:microsoft.com/office/officeart/2005/8/layout/vList4"/>
    <dgm:cxn modelId="{B9E55E25-A862-4E9C-A8DA-D565C29C4C71}" type="presParOf" srcId="{005ED76B-4154-421B-8E27-5A38B7D05F2B}" destId="{57E9320A-8620-4FBA-A979-2286DCE8FC89}" srcOrd="0" destOrd="0" presId="urn:microsoft.com/office/officeart/2005/8/layout/vList4"/>
    <dgm:cxn modelId="{7AE3B8DA-B820-4802-8EF6-FB4286FDB319}" type="presParOf" srcId="{005ED76B-4154-421B-8E27-5A38B7D05F2B}" destId="{6D521871-5E7E-4914-9EDE-CAB8AF5FF90B}" srcOrd="1" destOrd="0" presId="urn:microsoft.com/office/officeart/2005/8/layout/vList4"/>
    <dgm:cxn modelId="{5A5271EC-6F15-428A-8493-A44F68F1428E}" type="presParOf" srcId="{005ED76B-4154-421B-8E27-5A38B7D05F2B}" destId="{C40104E1-B85C-4BD8-9712-366045168AFB}" srcOrd="2" destOrd="0" presId="urn:microsoft.com/office/officeart/2005/8/layout/vList4"/>
    <dgm:cxn modelId="{2BC78460-215B-4151-B7C6-584BA837CEED}" type="presParOf" srcId="{B234FFF8-7792-4C92-BA04-A4B7E4718309}" destId="{843A5313-0A8E-48F1-98A3-9EFA5597AA1E}" srcOrd="3" destOrd="0" presId="urn:microsoft.com/office/officeart/2005/8/layout/vList4"/>
    <dgm:cxn modelId="{0534B3A1-5C3B-419B-BF8F-8A6A6FF33D48}" type="presParOf" srcId="{B234FFF8-7792-4C92-BA04-A4B7E4718309}" destId="{99907F49-306C-419F-BFB3-3AD5691ED3E3}" srcOrd="4" destOrd="0" presId="urn:microsoft.com/office/officeart/2005/8/layout/vList4"/>
    <dgm:cxn modelId="{9EFD00F5-F946-4B24-A7CD-72BB7C2C550C}" type="presParOf" srcId="{99907F49-306C-419F-BFB3-3AD5691ED3E3}" destId="{7D6B40C1-72D7-4766-8BA4-B06E2479B59F}" srcOrd="0" destOrd="0" presId="urn:microsoft.com/office/officeart/2005/8/layout/vList4"/>
    <dgm:cxn modelId="{3C4168CD-8793-443D-B83A-EADCBBAF3F86}" type="presParOf" srcId="{99907F49-306C-419F-BFB3-3AD5691ED3E3}" destId="{99A8AB6F-731D-4BB6-8BDE-0F3B6FF5AC2E}" srcOrd="1" destOrd="0" presId="urn:microsoft.com/office/officeart/2005/8/layout/vList4"/>
    <dgm:cxn modelId="{06BAD326-5443-4445-A76E-9E42ADD6B802}" type="presParOf" srcId="{99907F49-306C-419F-BFB3-3AD5691ED3E3}" destId="{D2997D90-1DF0-4BA7-B496-C68F94768D0E}" srcOrd="2" destOrd="0" presId="urn:microsoft.com/office/officeart/2005/8/layout/vList4"/>
    <dgm:cxn modelId="{26996D08-0FAC-4895-8808-914AB5CB5D10}" type="presParOf" srcId="{B234FFF8-7792-4C92-BA04-A4B7E4718309}" destId="{980DC7A3-D82C-4C52-BE87-41AF1AC8184E}" srcOrd="5" destOrd="0" presId="urn:microsoft.com/office/officeart/2005/8/layout/vList4"/>
    <dgm:cxn modelId="{1202A07A-9FA3-4397-BC66-C841DB23C6C4}" type="presParOf" srcId="{B234FFF8-7792-4C92-BA04-A4B7E4718309}" destId="{BF874951-CA2F-46F7-AF0D-4AFF9F3699AB}" srcOrd="6" destOrd="0" presId="urn:microsoft.com/office/officeart/2005/8/layout/vList4"/>
    <dgm:cxn modelId="{D83530BA-B08E-4DBD-A290-859D55FA3BF3}" type="presParOf" srcId="{BF874951-CA2F-46F7-AF0D-4AFF9F3699AB}" destId="{FC9BB23C-8D91-4F81-8A8A-239DF60A8E90}" srcOrd="0" destOrd="0" presId="urn:microsoft.com/office/officeart/2005/8/layout/vList4"/>
    <dgm:cxn modelId="{5D12B0ED-BED6-4E1C-B5AF-F98B4089F2CB}" type="presParOf" srcId="{BF874951-CA2F-46F7-AF0D-4AFF9F3699AB}" destId="{8CB1348E-7C32-45A7-A752-75878147CB95}" srcOrd="1" destOrd="0" presId="urn:microsoft.com/office/officeart/2005/8/layout/vList4"/>
    <dgm:cxn modelId="{31774E33-F398-49AD-89FA-B61C8DA5457B}" type="presParOf" srcId="{BF874951-CA2F-46F7-AF0D-4AFF9F3699AB}" destId="{150E4394-7EC5-4206-AFAA-572BE7C623F0}" srcOrd="2" destOrd="0" presId="urn:microsoft.com/office/officeart/2005/8/layout/vList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06CCC7-AC94-4C38-B06E-9579210B3E60}"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it-IT"/>
        </a:p>
      </dgm:t>
    </dgm:pt>
    <dgm:pt modelId="{10A794EE-FA70-4C85-B121-817725C1CE0C}">
      <dgm:prSet phldrT="[Testo]" custT="1"/>
      <dgm:spPr>
        <a:solidFill>
          <a:srgbClr val="FFFF66"/>
        </a:solidFill>
      </dgm:spPr>
      <dgm:t>
        <a:bodyPr/>
        <a:lstStyle/>
        <a:p>
          <a:pPr lvl="0" defTabSz="711200">
            <a:lnSpc>
              <a:spcPct val="100000"/>
            </a:lnSpc>
            <a:spcBef>
              <a:spcPct val="0"/>
            </a:spcBef>
            <a:spcAft>
              <a:spcPts val="0"/>
            </a:spcAft>
          </a:pPr>
          <a:r>
            <a:rPr lang="it-IT" sz="2000" b="1" dirty="0" smtClean="0">
              <a:solidFill>
                <a:schemeClr val="tx1"/>
              </a:solidFill>
            </a:rPr>
            <a:t>SRG06 - LEADER - attuazione strategie di sviluppo locale</a:t>
          </a:r>
        </a:p>
        <a:p>
          <a:pPr lvl="0" defTabSz="711200">
            <a:lnSpc>
              <a:spcPct val="100000"/>
            </a:lnSpc>
            <a:spcBef>
              <a:spcPct val="0"/>
            </a:spcBef>
            <a:spcAft>
              <a:spcPts val="0"/>
            </a:spcAft>
          </a:pPr>
          <a:r>
            <a:rPr lang="it-IT" sz="2000" b="1" dirty="0" smtClean="0">
              <a:solidFill>
                <a:schemeClr val="bg2">
                  <a:lumMod val="10000"/>
                </a:schemeClr>
              </a:solidFill>
            </a:rPr>
            <a:t>Modifica </a:t>
          </a:r>
          <a:r>
            <a:rPr lang="it-IT" sz="2000" b="1" dirty="0">
              <a:solidFill>
                <a:schemeClr val="bg2">
                  <a:lumMod val="10000"/>
                </a:schemeClr>
              </a:solidFill>
            </a:rPr>
            <a:t>richiesta in </a:t>
          </a:r>
          <a:r>
            <a:rPr lang="it-IT" sz="2000" b="1" dirty="0" smtClean="0">
              <a:solidFill>
                <a:schemeClr val="bg2">
                  <a:lumMod val="10000"/>
                </a:schemeClr>
              </a:solidFill>
            </a:rPr>
            <a:t>sezione </a:t>
          </a:r>
          <a:r>
            <a:rPr lang="it-IT" sz="2000" b="1" dirty="0" smtClean="0">
              <a:solidFill>
                <a:schemeClr val="tx1"/>
              </a:solidFill>
            </a:rPr>
            <a:t>7 Forma e percentuale del sostegno /importi/metodi di calcolo - Spiegazione supplementare: </a:t>
          </a:r>
        </a:p>
        <a:p>
          <a:r>
            <a:rPr lang="it-IT" sz="2000" b="1" dirty="0" smtClean="0">
              <a:solidFill>
                <a:srgbClr val="FF0000"/>
              </a:solidFill>
            </a:rPr>
            <a:t>Ampliamento delle Opzioni di Costo Semplificate utilizzate.</a:t>
          </a:r>
        </a:p>
      </dgm:t>
    </dgm:pt>
    <dgm:pt modelId="{286DC506-0C91-4D40-AB72-EEFA72DC382C}" type="parTrans" cxnId="{AF6AB56C-D727-4A25-BB6B-65FA39810E28}">
      <dgm:prSet/>
      <dgm:spPr/>
      <dgm:t>
        <a:bodyPr/>
        <a:lstStyle/>
        <a:p>
          <a:endParaRPr lang="it-IT"/>
        </a:p>
      </dgm:t>
    </dgm:pt>
    <dgm:pt modelId="{7E8FE2CE-0009-42A0-AA19-9B94ECB9D809}" type="sibTrans" cxnId="{AF6AB56C-D727-4A25-BB6B-65FA39810E28}">
      <dgm:prSet/>
      <dgm:spPr/>
      <dgm:t>
        <a:bodyPr/>
        <a:lstStyle/>
        <a:p>
          <a:endParaRPr lang="it-IT"/>
        </a:p>
      </dgm:t>
    </dgm:pt>
    <dgm:pt modelId="{FB6C9D6F-1871-46A3-90C2-87115C4C79B4}">
      <dgm:prSet phldrT="[Testo]" custT="1"/>
      <dgm:spPr>
        <a:solidFill>
          <a:srgbClr val="009999"/>
        </a:solidFill>
      </dgm:spPr>
      <dgm:t>
        <a:bodyPr/>
        <a:lstStyle/>
        <a:p>
          <a:pPr>
            <a:spcAft>
              <a:spcPct val="35000"/>
            </a:spcAft>
          </a:pPr>
          <a:r>
            <a:rPr lang="it-IT" sz="1800" b="1" dirty="0" smtClean="0"/>
            <a:t>SRG09 - Cooperazione per azioni di supporto all'innovazione e servizi rivolti ai settori agricolo, forestale e agroalimentare</a:t>
          </a:r>
        </a:p>
        <a:p>
          <a:pPr>
            <a:spcAft>
              <a:spcPts val="0"/>
            </a:spcAft>
          </a:pPr>
          <a:r>
            <a:rPr lang="it-IT" sz="1800" b="1" dirty="0" smtClean="0"/>
            <a:t>Modifica richiesta in sezione 7 Forma e percentuale del sostegno /importi/metodi di calcolo - Base per l'istituzione</a:t>
          </a:r>
          <a:r>
            <a:rPr lang="it-IT" sz="1800" b="1" dirty="0" smtClean="0">
              <a:solidFill>
                <a:schemeClr val="bg1"/>
              </a:solidFill>
            </a:rPr>
            <a:t>: </a:t>
          </a:r>
        </a:p>
        <a:p>
          <a:pPr>
            <a:spcAft>
              <a:spcPct val="35000"/>
            </a:spcAft>
          </a:pPr>
          <a:r>
            <a:rPr lang="it-IT" sz="1800" b="1" dirty="0" smtClean="0">
              <a:solidFill>
                <a:srgbClr val="FF0000"/>
              </a:solidFill>
            </a:rPr>
            <a:t>Ampliamento delle Opzioni di Costo Semplificate utilizzate.</a:t>
          </a:r>
          <a:endParaRPr lang="it-IT" sz="1800" b="1" dirty="0">
            <a:solidFill>
              <a:srgbClr val="FF0000"/>
            </a:solidFill>
          </a:endParaRPr>
        </a:p>
      </dgm:t>
    </dgm:pt>
    <dgm:pt modelId="{8194B57E-B608-4667-A8E3-C1AF6BC437B5}" type="parTrans" cxnId="{D172D627-1417-4670-8AF7-1E10DBF61676}">
      <dgm:prSet/>
      <dgm:spPr/>
      <dgm:t>
        <a:bodyPr/>
        <a:lstStyle/>
        <a:p>
          <a:endParaRPr lang="it-IT"/>
        </a:p>
      </dgm:t>
    </dgm:pt>
    <dgm:pt modelId="{89F5B15D-183F-4C6A-BB11-4B1DBE2C2317}" type="sibTrans" cxnId="{D172D627-1417-4670-8AF7-1E10DBF61676}">
      <dgm:prSet/>
      <dgm:spPr/>
      <dgm:t>
        <a:bodyPr/>
        <a:lstStyle/>
        <a:p>
          <a:endParaRPr lang="it-IT"/>
        </a:p>
      </dgm:t>
    </dgm:pt>
    <dgm:pt modelId="{CB13B18D-156F-4859-BC00-511D29362F8B}">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800" b="1" dirty="0" smtClean="0"/>
            <a:t>SRG10 - promozione dei prodotti di qualità</a:t>
          </a:r>
        </a:p>
        <a:p>
          <a:pPr marL="0" marR="0" lvl="0" indent="0" defTabSz="914400" eaLnBrk="1" fontAlgn="auto" latinLnBrk="0" hangingPunct="1">
            <a:lnSpc>
              <a:spcPct val="100000"/>
            </a:lnSpc>
            <a:spcBef>
              <a:spcPts val="0"/>
            </a:spcBef>
            <a:spcAft>
              <a:spcPts val="0"/>
            </a:spcAft>
            <a:buClrTx/>
            <a:buSzTx/>
            <a:buFontTx/>
            <a:buNone/>
            <a:tabLst/>
            <a:defRPr/>
          </a:pPr>
          <a:r>
            <a:rPr lang="it-IT" sz="1800" b="1" dirty="0" smtClean="0"/>
            <a:t>Modifica richiesta in sezione 7 Forma e percentuale del sostegno /importi/metodi di calcolo </a:t>
          </a:r>
        </a:p>
        <a:p>
          <a:pPr marL="0" marR="0" lvl="0" indent="0" defTabSz="914400" eaLnBrk="1" fontAlgn="auto" latinLnBrk="0" hangingPunct="1">
            <a:lnSpc>
              <a:spcPct val="100000"/>
            </a:lnSpc>
            <a:spcBef>
              <a:spcPts val="0"/>
            </a:spcBef>
            <a:spcAft>
              <a:spcPts val="0"/>
            </a:spcAft>
            <a:buClrTx/>
            <a:buSzTx/>
            <a:buFontTx/>
            <a:buNone/>
            <a:tabLst/>
            <a:defRPr/>
          </a:pPr>
          <a:r>
            <a:rPr lang="it-IT" sz="1800" b="1" dirty="0" smtClean="0"/>
            <a:t>Gamma del sostegno a livello di beneficiario:</a:t>
          </a:r>
        </a:p>
        <a:p>
          <a:pPr marL="0" marR="0" lvl="0" indent="0" defTabSz="914400" eaLnBrk="1" fontAlgn="auto" latinLnBrk="0" hangingPunct="1">
            <a:lnSpc>
              <a:spcPct val="100000"/>
            </a:lnSpc>
            <a:spcBef>
              <a:spcPts val="0"/>
            </a:spcBef>
            <a:spcAft>
              <a:spcPts val="0"/>
            </a:spcAft>
            <a:buClrTx/>
            <a:buSzTx/>
            <a:buFontTx/>
            <a:buNone/>
            <a:tabLst/>
            <a:defRPr/>
          </a:pPr>
          <a:r>
            <a:rPr lang="en-US" sz="1800" b="1" dirty="0" err="1" smtClean="0">
              <a:solidFill>
                <a:srgbClr val="FF0000"/>
              </a:solidFill>
            </a:rPr>
            <a:t>Rimodulazione</a:t>
          </a:r>
          <a:r>
            <a:rPr lang="en-US" sz="1800" b="1" dirty="0" smtClean="0">
              <a:solidFill>
                <a:srgbClr val="FF0000"/>
              </a:solidFill>
            </a:rPr>
            <a:t> </a:t>
          </a:r>
          <a:r>
            <a:rPr lang="en-US" sz="1800" b="1" dirty="0" err="1" smtClean="0">
              <a:solidFill>
                <a:srgbClr val="FF0000"/>
              </a:solidFill>
            </a:rPr>
            <a:t>delle</a:t>
          </a:r>
          <a:r>
            <a:rPr lang="en-US" sz="1800" b="1" dirty="0" smtClean="0">
              <a:solidFill>
                <a:srgbClr val="FF0000"/>
              </a:solidFill>
            </a:rPr>
            <a:t> </a:t>
          </a:r>
          <a:r>
            <a:rPr lang="en-US" sz="1800" b="1" dirty="0" err="1" smtClean="0">
              <a:solidFill>
                <a:srgbClr val="FF0000"/>
              </a:solidFill>
            </a:rPr>
            <a:t>dimensione</a:t>
          </a:r>
          <a:r>
            <a:rPr lang="en-US" sz="1800" b="1" dirty="0" smtClean="0">
              <a:solidFill>
                <a:srgbClr val="FF0000"/>
              </a:solidFill>
            </a:rPr>
            <a:t> minima e </a:t>
          </a:r>
          <a:r>
            <a:rPr lang="en-US" sz="1800" b="1" dirty="0" err="1" smtClean="0">
              <a:solidFill>
                <a:srgbClr val="FF0000"/>
              </a:solidFill>
            </a:rPr>
            <a:t>massima</a:t>
          </a:r>
          <a:r>
            <a:rPr lang="en-US" sz="1800" b="1" dirty="0" smtClean="0">
              <a:solidFill>
                <a:srgbClr val="FF0000"/>
              </a:solidFill>
            </a:rPr>
            <a:t> del </a:t>
          </a:r>
          <a:r>
            <a:rPr lang="en-US" sz="1800" b="1" dirty="0" err="1" smtClean="0">
              <a:solidFill>
                <a:srgbClr val="FF0000"/>
              </a:solidFill>
            </a:rPr>
            <a:t>sostegno</a:t>
          </a:r>
          <a:r>
            <a:rPr lang="en-US" sz="1800" b="1" dirty="0" smtClean="0">
              <a:solidFill>
                <a:srgbClr val="FF0000"/>
              </a:solidFill>
            </a:rPr>
            <a:t> al fine di </a:t>
          </a:r>
          <a:r>
            <a:rPr lang="en-US" sz="1800" b="1" dirty="0" err="1" smtClean="0">
              <a:solidFill>
                <a:srgbClr val="FF0000"/>
              </a:solidFill>
            </a:rPr>
            <a:t>ampliare</a:t>
          </a:r>
          <a:r>
            <a:rPr lang="en-US" sz="1800" b="1" dirty="0" smtClean="0">
              <a:solidFill>
                <a:srgbClr val="FF0000"/>
              </a:solidFill>
            </a:rPr>
            <a:t> </a:t>
          </a:r>
          <a:r>
            <a:rPr lang="en-US" sz="1800" b="1" dirty="0" err="1" smtClean="0">
              <a:solidFill>
                <a:srgbClr val="FF0000"/>
              </a:solidFill>
            </a:rPr>
            <a:t>il</a:t>
          </a:r>
          <a:r>
            <a:rPr lang="en-US" sz="1800" b="1" dirty="0" smtClean="0">
              <a:solidFill>
                <a:srgbClr val="FF0000"/>
              </a:solidFill>
            </a:rPr>
            <a:t> </a:t>
          </a:r>
          <a:r>
            <a:rPr lang="en-US" sz="1800" b="1" dirty="0" err="1" smtClean="0">
              <a:solidFill>
                <a:srgbClr val="FF0000"/>
              </a:solidFill>
            </a:rPr>
            <a:t>bacino</a:t>
          </a:r>
          <a:r>
            <a:rPr lang="en-US" sz="1800" b="1" dirty="0" smtClean="0">
              <a:solidFill>
                <a:srgbClr val="FF0000"/>
              </a:solidFill>
            </a:rPr>
            <a:t> </a:t>
          </a:r>
          <a:r>
            <a:rPr lang="en-US" sz="1800" b="1" dirty="0" err="1" smtClean="0">
              <a:solidFill>
                <a:srgbClr val="FF0000"/>
              </a:solidFill>
            </a:rPr>
            <a:t>dei</a:t>
          </a:r>
          <a:r>
            <a:rPr lang="en-US" sz="1800" b="1" dirty="0" smtClean="0">
              <a:solidFill>
                <a:srgbClr val="FF0000"/>
              </a:solidFill>
            </a:rPr>
            <a:t> </a:t>
          </a:r>
          <a:r>
            <a:rPr lang="en-US" sz="1800" b="1" dirty="0" err="1" smtClean="0">
              <a:solidFill>
                <a:srgbClr val="FF0000"/>
              </a:solidFill>
            </a:rPr>
            <a:t>potenziali</a:t>
          </a:r>
          <a:r>
            <a:rPr lang="en-US" sz="1800" b="1" dirty="0" smtClean="0">
              <a:solidFill>
                <a:srgbClr val="FF0000"/>
              </a:solidFill>
            </a:rPr>
            <a:t> </a:t>
          </a:r>
          <a:r>
            <a:rPr lang="en-US" sz="1800" b="1" dirty="0" err="1" smtClean="0">
              <a:solidFill>
                <a:srgbClr val="FF0000"/>
              </a:solidFill>
            </a:rPr>
            <a:t>beneficiari</a:t>
          </a:r>
          <a:r>
            <a:rPr lang="en-US" sz="1800" b="1" dirty="0" smtClean="0">
              <a:solidFill>
                <a:srgbClr val="FF0000"/>
              </a:solidFill>
            </a:rPr>
            <a:t>.</a:t>
          </a:r>
          <a:endParaRPr lang="it-IT" sz="1800" b="1" dirty="0" smtClean="0">
            <a:solidFill>
              <a:srgbClr val="FF0000"/>
            </a:solidFill>
          </a:endParaRPr>
        </a:p>
      </dgm:t>
    </dgm:pt>
    <dgm:pt modelId="{DDA67E81-E4C8-4646-9CBE-A089B1FB1602}" type="sibTrans" cxnId="{4962C6D4-8423-4D9D-B607-3FEEE3132A73}">
      <dgm:prSet/>
      <dgm:spPr/>
      <dgm:t>
        <a:bodyPr/>
        <a:lstStyle/>
        <a:p>
          <a:endParaRPr lang="it-IT"/>
        </a:p>
      </dgm:t>
    </dgm:pt>
    <dgm:pt modelId="{2FC06D41-088B-4D0D-94BC-4220AE55FD1E}" type="parTrans" cxnId="{4962C6D4-8423-4D9D-B607-3FEEE3132A73}">
      <dgm:prSet/>
      <dgm:spPr/>
      <dgm:t>
        <a:bodyPr/>
        <a:lstStyle/>
        <a:p>
          <a:endParaRPr lang="it-IT"/>
        </a:p>
      </dgm:t>
    </dgm:pt>
    <dgm:pt modelId="{C3E5BE4B-1679-44EC-982F-96DF72B328CA}">
      <dgm:prSet custT="1"/>
      <dgm:spPr>
        <a:solidFill>
          <a:schemeClr val="accent5">
            <a:lumMod val="50000"/>
          </a:schemeClr>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1800" b="1" dirty="0" smtClean="0"/>
            <a:t>SRH04 - azioni di informazione</a:t>
          </a:r>
        </a:p>
        <a:p>
          <a:pPr marL="0" marR="0" lvl="0" indent="0" defTabSz="914400" eaLnBrk="1" fontAlgn="auto" latinLnBrk="0" hangingPunct="1">
            <a:lnSpc>
              <a:spcPct val="100000"/>
            </a:lnSpc>
            <a:spcBef>
              <a:spcPts val="0"/>
            </a:spcBef>
            <a:spcAft>
              <a:spcPts val="0"/>
            </a:spcAft>
            <a:buClrTx/>
            <a:buSzTx/>
            <a:buFontTx/>
            <a:buNone/>
            <a:tabLst/>
            <a:defRPr/>
          </a:pPr>
          <a:r>
            <a:rPr lang="it-IT" sz="1800" b="1" dirty="0" smtClean="0"/>
            <a:t>Modifica richiesta in sezione 5 - </a:t>
          </a:r>
          <a:r>
            <a:rPr lang="it-IT" sz="1800" dirty="0" smtClean="0"/>
            <a:t>Concezione specifica, requisiti e condizioni di ammissibilità dell'intervento-Definire i beneficiari ammissibili e gli specifici criteri di ammissibilità, se pertinenti per il beneficiario e la zona: </a:t>
          </a:r>
          <a:r>
            <a:rPr lang="it-IT" sz="1800" dirty="0" smtClean="0">
              <a:solidFill>
                <a:srgbClr val="FF0000"/>
              </a:solidFill>
            </a:rPr>
            <a:t>l</a:t>
          </a:r>
          <a:r>
            <a:rPr lang="it-IT" sz="1800" b="1" dirty="0" smtClean="0">
              <a:solidFill>
                <a:srgbClr val="FF0000"/>
              </a:solidFill>
            </a:rPr>
            <a:t>a Regione Abruzzo ritiene opportuno attuare l’intervento a titolarità per un più efficace raggiungimento degli obiettivi dello stesso.</a:t>
          </a:r>
          <a:endParaRPr lang="it-IT" sz="3400" dirty="0">
            <a:solidFill>
              <a:srgbClr val="FF0000"/>
            </a:solidFill>
          </a:endParaRPr>
        </a:p>
      </dgm:t>
    </dgm:pt>
    <dgm:pt modelId="{2FCD8BF2-B45B-490F-8DB4-66852DFFC24A}" type="parTrans" cxnId="{374FF99B-D055-42DC-BFF9-541B5C02B5FA}">
      <dgm:prSet/>
      <dgm:spPr/>
      <dgm:t>
        <a:bodyPr/>
        <a:lstStyle/>
        <a:p>
          <a:endParaRPr lang="it-IT"/>
        </a:p>
      </dgm:t>
    </dgm:pt>
    <dgm:pt modelId="{5849F1A2-D12A-4AC0-928C-CE75F01734B4}" type="sibTrans" cxnId="{374FF99B-D055-42DC-BFF9-541B5C02B5FA}">
      <dgm:prSet/>
      <dgm:spPr/>
      <dgm:t>
        <a:bodyPr/>
        <a:lstStyle/>
        <a:p>
          <a:endParaRPr lang="it-IT"/>
        </a:p>
      </dgm:t>
    </dgm:pt>
    <dgm:pt modelId="{B234FFF8-7792-4C92-BA04-A4B7E4718309}" type="pres">
      <dgm:prSet presAssocID="{9F06CCC7-AC94-4C38-B06E-9579210B3E60}" presName="linear" presStyleCnt="0">
        <dgm:presLayoutVars>
          <dgm:dir/>
          <dgm:resizeHandles val="exact"/>
        </dgm:presLayoutVars>
      </dgm:prSet>
      <dgm:spPr/>
      <dgm:t>
        <a:bodyPr/>
        <a:lstStyle/>
        <a:p>
          <a:endParaRPr lang="it-IT"/>
        </a:p>
      </dgm:t>
    </dgm:pt>
    <dgm:pt modelId="{0CB513C5-80B0-4D54-9A7C-10FF5449D4AE}" type="pres">
      <dgm:prSet presAssocID="{10A794EE-FA70-4C85-B121-817725C1CE0C}" presName="comp" presStyleCnt="0"/>
      <dgm:spPr/>
    </dgm:pt>
    <dgm:pt modelId="{3244CD58-A99D-4001-B4BB-C5F473966486}" type="pres">
      <dgm:prSet presAssocID="{10A794EE-FA70-4C85-B121-817725C1CE0C}" presName="box" presStyleLbl="node1" presStyleIdx="0" presStyleCnt="4" custScaleY="97718" custLinFactNeighborY="-2282"/>
      <dgm:spPr/>
      <dgm:t>
        <a:bodyPr/>
        <a:lstStyle/>
        <a:p>
          <a:endParaRPr lang="it-IT"/>
        </a:p>
      </dgm:t>
    </dgm:pt>
    <dgm:pt modelId="{5390F0C6-E15F-4C33-B0B9-5C25F67988EE}" type="pres">
      <dgm:prSet presAssocID="{10A794EE-FA70-4C85-B121-817725C1CE0C}" presName="img" presStyleLbl="fgImgPlace1" presStyleIdx="0" presStyleCnt="4" custScaleX="47957" custScaleY="98233" custLinFactNeighborX="-18437" custLinFactNeighborY="1114"/>
      <dgm:spPr>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dgm:spPr>
      <dgm:t>
        <a:bodyPr/>
        <a:lstStyle/>
        <a:p>
          <a:endParaRPr lang="it-IT"/>
        </a:p>
      </dgm:t>
    </dgm:pt>
    <dgm:pt modelId="{D60A5B50-063C-4061-8E64-57E2C58A29D0}" type="pres">
      <dgm:prSet presAssocID="{10A794EE-FA70-4C85-B121-817725C1CE0C}" presName="text" presStyleLbl="node1" presStyleIdx="0" presStyleCnt="4">
        <dgm:presLayoutVars>
          <dgm:bulletEnabled val="1"/>
        </dgm:presLayoutVars>
      </dgm:prSet>
      <dgm:spPr/>
      <dgm:t>
        <a:bodyPr/>
        <a:lstStyle/>
        <a:p>
          <a:endParaRPr lang="it-IT"/>
        </a:p>
      </dgm:t>
    </dgm:pt>
    <dgm:pt modelId="{2380A94F-6909-42B8-844C-2B45FE8CF1DE}" type="pres">
      <dgm:prSet presAssocID="{7E8FE2CE-0009-42A0-AA19-9B94ECB9D809}" presName="spacer" presStyleCnt="0"/>
      <dgm:spPr/>
    </dgm:pt>
    <dgm:pt modelId="{99907F49-306C-419F-BFB3-3AD5691ED3E3}" type="pres">
      <dgm:prSet presAssocID="{FB6C9D6F-1871-46A3-90C2-87115C4C79B4}" presName="comp" presStyleCnt="0"/>
      <dgm:spPr/>
    </dgm:pt>
    <dgm:pt modelId="{7D6B40C1-72D7-4766-8BA4-B06E2479B59F}" type="pres">
      <dgm:prSet presAssocID="{FB6C9D6F-1871-46A3-90C2-87115C4C79B4}" presName="box" presStyleLbl="node1" presStyleIdx="1" presStyleCnt="4" custScaleY="110699" custLinFactNeighborY="-5802"/>
      <dgm:spPr/>
      <dgm:t>
        <a:bodyPr/>
        <a:lstStyle/>
        <a:p>
          <a:endParaRPr lang="it-IT"/>
        </a:p>
      </dgm:t>
    </dgm:pt>
    <dgm:pt modelId="{99A8AB6F-731D-4BB6-8BDE-0F3B6FF5AC2E}" type="pres">
      <dgm:prSet presAssocID="{FB6C9D6F-1871-46A3-90C2-87115C4C79B4}" presName="img" presStyleLbl="fgImgPlace1" presStyleIdx="1" presStyleCnt="4" custScaleX="46051" custScaleY="92467" custLinFactNeighborX="-18942"/>
      <dgm:spPr>
        <a:blipFill rotWithShape="1">
          <a:blip xmlns:r="http://schemas.openxmlformats.org/officeDocument/2006/relationships" r:embed="rId2"/>
          <a:stretch>
            <a:fillRect/>
          </a:stretch>
        </a:blipFill>
      </dgm:spPr>
      <dgm:t>
        <a:bodyPr/>
        <a:lstStyle/>
        <a:p>
          <a:endParaRPr lang="it-IT"/>
        </a:p>
      </dgm:t>
    </dgm:pt>
    <dgm:pt modelId="{D2997D90-1DF0-4BA7-B496-C68F94768D0E}" type="pres">
      <dgm:prSet presAssocID="{FB6C9D6F-1871-46A3-90C2-87115C4C79B4}" presName="text" presStyleLbl="node1" presStyleIdx="1" presStyleCnt="4">
        <dgm:presLayoutVars>
          <dgm:bulletEnabled val="1"/>
        </dgm:presLayoutVars>
      </dgm:prSet>
      <dgm:spPr/>
      <dgm:t>
        <a:bodyPr/>
        <a:lstStyle/>
        <a:p>
          <a:endParaRPr lang="it-IT"/>
        </a:p>
      </dgm:t>
    </dgm:pt>
    <dgm:pt modelId="{980DC7A3-D82C-4C52-BE87-41AF1AC8184E}" type="pres">
      <dgm:prSet presAssocID="{89F5B15D-183F-4C6A-BB11-4B1DBE2C2317}" presName="spacer" presStyleCnt="0"/>
      <dgm:spPr/>
    </dgm:pt>
    <dgm:pt modelId="{BF874951-CA2F-46F7-AF0D-4AFF9F3699AB}" type="pres">
      <dgm:prSet presAssocID="{CB13B18D-156F-4859-BC00-511D29362F8B}" presName="comp" presStyleCnt="0"/>
      <dgm:spPr/>
    </dgm:pt>
    <dgm:pt modelId="{FC9BB23C-8D91-4F81-8A8A-239DF60A8E90}" type="pres">
      <dgm:prSet presAssocID="{CB13B18D-156F-4859-BC00-511D29362F8B}" presName="box" presStyleLbl="node1" presStyleIdx="2" presStyleCnt="4" custScaleY="123689" custLinFactNeighborY="-8227"/>
      <dgm:spPr/>
      <dgm:t>
        <a:bodyPr/>
        <a:lstStyle/>
        <a:p>
          <a:endParaRPr lang="it-IT"/>
        </a:p>
      </dgm:t>
    </dgm:pt>
    <dgm:pt modelId="{8CB1348E-7C32-45A7-A752-75878147CB95}" type="pres">
      <dgm:prSet presAssocID="{CB13B18D-156F-4859-BC00-511D29362F8B}" presName="img" presStyleLbl="fgImgPlace1" presStyleIdx="2" presStyleCnt="4" custScaleX="48540" custScaleY="94790" custLinFactNeighborX="-19290" custLinFactNeighborY="-7689"/>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2000" r="-32000"/>
          </a:stretch>
        </a:blipFill>
      </dgm:spPr>
      <dgm:t>
        <a:bodyPr/>
        <a:lstStyle/>
        <a:p>
          <a:endParaRPr lang="it-IT"/>
        </a:p>
      </dgm:t>
    </dgm:pt>
    <dgm:pt modelId="{150E4394-7EC5-4206-AFAA-572BE7C623F0}" type="pres">
      <dgm:prSet presAssocID="{CB13B18D-156F-4859-BC00-511D29362F8B}" presName="text" presStyleLbl="node1" presStyleIdx="2" presStyleCnt="4">
        <dgm:presLayoutVars>
          <dgm:bulletEnabled val="1"/>
        </dgm:presLayoutVars>
      </dgm:prSet>
      <dgm:spPr/>
      <dgm:t>
        <a:bodyPr/>
        <a:lstStyle/>
        <a:p>
          <a:endParaRPr lang="it-IT"/>
        </a:p>
      </dgm:t>
    </dgm:pt>
    <dgm:pt modelId="{59A9851F-112A-4899-A3C1-7B09A1E2883F}" type="pres">
      <dgm:prSet presAssocID="{DDA67E81-E4C8-4646-9CBE-A089B1FB1602}" presName="spacer" presStyleCnt="0"/>
      <dgm:spPr/>
    </dgm:pt>
    <dgm:pt modelId="{52A97198-FCCA-4595-BE6D-B32214A4ED4B}" type="pres">
      <dgm:prSet presAssocID="{C3E5BE4B-1679-44EC-982F-96DF72B328CA}" presName="comp" presStyleCnt="0"/>
      <dgm:spPr/>
    </dgm:pt>
    <dgm:pt modelId="{738597E4-B651-4081-96C7-4A718F11771B}" type="pres">
      <dgm:prSet presAssocID="{C3E5BE4B-1679-44EC-982F-96DF72B328CA}" presName="box" presStyleLbl="node1" presStyleIdx="3" presStyleCnt="4" custScaleY="119561" custLinFactNeighborY="-7155"/>
      <dgm:spPr/>
      <dgm:t>
        <a:bodyPr/>
        <a:lstStyle/>
        <a:p>
          <a:endParaRPr lang="it-IT"/>
        </a:p>
      </dgm:t>
    </dgm:pt>
    <dgm:pt modelId="{793038E9-22E9-4DDE-928B-134469E3F25B}" type="pres">
      <dgm:prSet presAssocID="{C3E5BE4B-1679-44EC-982F-96DF72B328CA}" presName="img" presStyleLbl="fgImgPlace1" presStyleIdx="3" presStyleCnt="4" custScaleX="57877" custLinFactNeighborX="-13246" custLinFactNeighborY="-5700"/>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38000" r="-38000"/>
          </a:stretch>
        </a:blipFill>
      </dgm:spPr>
      <dgm:t>
        <a:bodyPr/>
        <a:lstStyle/>
        <a:p>
          <a:endParaRPr lang="it-IT"/>
        </a:p>
      </dgm:t>
    </dgm:pt>
    <dgm:pt modelId="{2F08FB35-AC39-41B9-A488-C9D113731AF7}" type="pres">
      <dgm:prSet presAssocID="{C3E5BE4B-1679-44EC-982F-96DF72B328CA}" presName="text" presStyleLbl="node1" presStyleIdx="3" presStyleCnt="4">
        <dgm:presLayoutVars>
          <dgm:bulletEnabled val="1"/>
        </dgm:presLayoutVars>
      </dgm:prSet>
      <dgm:spPr/>
      <dgm:t>
        <a:bodyPr/>
        <a:lstStyle/>
        <a:p>
          <a:endParaRPr lang="it-IT"/>
        </a:p>
      </dgm:t>
    </dgm:pt>
  </dgm:ptLst>
  <dgm:cxnLst>
    <dgm:cxn modelId="{6D6C4062-2A85-4D58-8136-C50A4B18D1ED}" type="presOf" srcId="{10A794EE-FA70-4C85-B121-817725C1CE0C}" destId="{3244CD58-A99D-4001-B4BB-C5F473966486}" srcOrd="0" destOrd="0" presId="urn:microsoft.com/office/officeart/2005/8/layout/vList4"/>
    <dgm:cxn modelId="{163B5CD7-1C02-427A-84A4-7B91369A5ADF}" type="presOf" srcId="{9F06CCC7-AC94-4C38-B06E-9579210B3E60}" destId="{B234FFF8-7792-4C92-BA04-A4B7E4718309}" srcOrd="0" destOrd="0" presId="urn:microsoft.com/office/officeart/2005/8/layout/vList4"/>
    <dgm:cxn modelId="{374FF99B-D055-42DC-BFF9-541B5C02B5FA}" srcId="{9F06CCC7-AC94-4C38-B06E-9579210B3E60}" destId="{C3E5BE4B-1679-44EC-982F-96DF72B328CA}" srcOrd="3" destOrd="0" parTransId="{2FCD8BF2-B45B-490F-8DB4-66852DFFC24A}" sibTransId="{5849F1A2-D12A-4AC0-928C-CE75F01734B4}"/>
    <dgm:cxn modelId="{2E10EBDF-CF73-4383-9ABB-8B98A354C3D8}" type="presOf" srcId="{10A794EE-FA70-4C85-B121-817725C1CE0C}" destId="{D60A5B50-063C-4061-8E64-57E2C58A29D0}" srcOrd="1" destOrd="0" presId="urn:microsoft.com/office/officeart/2005/8/layout/vList4"/>
    <dgm:cxn modelId="{74ADCD60-FB4F-4663-851A-80044D5DADF7}" type="presOf" srcId="{CB13B18D-156F-4859-BC00-511D29362F8B}" destId="{FC9BB23C-8D91-4F81-8A8A-239DF60A8E90}" srcOrd="0" destOrd="0" presId="urn:microsoft.com/office/officeart/2005/8/layout/vList4"/>
    <dgm:cxn modelId="{4962C6D4-8423-4D9D-B607-3FEEE3132A73}" srcId="{9F06CCC7-AC94-4C38-B06E-9579210B3E60}" destId="{CB13B18D-156F-4859-BC00-511D29362F8B}" srcOrd="2" destOrd="0" parTransId="{2FC06D41-088B-4D0D-94BC-4220AE55FD1E}" sibTransId="{DDA67E81-E4C8-4646-9CBE-A089B1FB1602}"/>
    <dgm:cxn modelId="{4A739FD0-36C9-49C1-B993-F3282DAF7000}" type="presOf" srcId="{FB6C9D6F-1871-46A3-90C2-87115C4C79B4}" destId="{D2997D90-1DF0-4BA7-B496-C68F94768D0E}" srcOrd="1" destOrd="0" presId="urn:microsoft.com/office/officeart/2005/8/layout/vList4"/>
    <dgm:cxn modelId="{AF6AB56C-D727-4A25-BB6B-65FA39810E28}" srcId="{9F06CCC7-AC94-4C38-B06E-9579210B3E60}" destId="{10A794EE-FA70-4C85-B121-817725C1CE0C}" srcOrd="0" destOrd="0" parTransId="{286DC506-0C91-4D40-AB72-EEFA72DC382C}" sibTransId="{7E8FE2CE-0009-42A0-AA19-9B94ECB9D809}"/>
    <dgm:cxn modelId="{8EBB772E-814D-484F-905D-011EF521C260}" type="presOf" srcId="{C3E5BE4B-1679-44EC-982F-96DF72B328CA}" destId="{2F08FB35-AC39-41B9-A488-C9D113731AF7}" srcOrd="1" destOrd="0" presId="urn:microsoft.com/office/officeart/2005/8/layout/vList4"/>
    <dgm:cxn modelId="{AEA6C5F1-115F-43B3-89D6-6887CFAEE7DE}" type="presOf" srcId="{CB13B18D-156F-4859-BC00-511D29362F8B}" destId="{150E4394-7EC5-4206-AFAA-572BE7C623F0}" srcOrd="1" destOrd="0" presId="urn:microsoft.com/office/officeart/2005/8/layout/vList4"/>
    <dgm:cxn modelId="{48AC603E-37AC-4FDF-8F83-CDB4941EB749}" type="presOf" srcId="{C3E5BE4B-1679-44EC-982F-96DF72B328CA}" destId="{738597E4-B651-4081-96C7-4A718F11771B}" srcOrd="0" destOrd="0" presId="urn:microsoft.com/office/officeart/2005/8/layout/vList4"/>
    <dgm:cxn modelId="{D172D627-1417-4670-8AF7-1E10DBF61676}" srcId="{9F06CCC7-AC94-4C38-B06E-9579210B3E60}" destId="{FB6C9D6F-1871-46A3-90C2-87115C4C79B4}" srcOrd="1" destOrd="0" parTransId="{8194B57E-B608-4667-A8E3-C1AF6BC437B5}" sibTransId="{89F5B15D-183F-4C6A-BB11-4B1DBE2C2317}"/>
    <dgm:cxn modelId="{5F59A1F2-CC00-42EB-8730-5BAF3F6E90B4}" type="presOf" srcId="{FB6C9D6F-1871-46A3-90C2-87115C4C79B4}" destId="{7D6B40C1-72D7-4766-8BA4-B06E2479B59F}" srcOrd="0" destOrd="0" presId="urn:microsoft.com/office/officeart/2005/8/layout/vList4"/>
    <dgm:cxn modelId="{E55AB416-CDB1-467E-AE1E-2D48D624BB82}" type="presParOf" srcId="{B234FFF8-7792-4C92-BA04-A4B7E4718309}" destId="{0CB513C5-80B0-4D54-9A7C-10FF5449D4AE}" srcOrd="0" destOrd="0" presId="urn:microsoft.com/office/officeart/2005/8/layout/vList4"/>
    <dgm:cxn modelId="{0F164996-1F75-442B-A357-ACE4D7D80A38}" type="presParOf" srcId="{0CB513C5-80B0-4D54-9A7C-10FF5449D4AE}" destId="{3244CD58-A99D-4001-B4BB-C5F473966486}" srcOrd="0" destOrd="0" presId="urn:microsoft.com/office/officeart/2005/8/layout/vList4"/>
    <dgm:cxn modelId="{384C725C-C025-4455-A997-5D99363BD96B}" type="presParOf" srcId="{0CB513C5-80B0-4D54-9A7C-10FF5449D4AE}" destId="{5390F0C6-E15F-4C33-B0B9-5C25F67988EE}" srcOrd="1" destOrd="0" presId="urn:microsoft.com/office/officeart/2005/8/layout/vList4"/>
    <dgm:cxn modelId="{9C0347AB-277F-44BA-B410-D8E56462452B}" type="presParOf" srcId="{0CB513C5-80B0-4D54-9A7C-10FF5449D4AE}" destId="{D60A5B50-063C-4061-8E64-57E2C58A29D0}" srcOrd="2" destOrd="0" presId="urn:microsoft.com/office/officeart/2005/8/layout/vList4"/>
    <dgm:cxn modelId="{9C1AB3B6-2A47-4D28-B50E-4E4DC1B64ACE}" type="presParOf" srcId="{B234FFF8-7792-4C92-BA04-A4B7E4718309}" destId="{2380A94F-6909-42B8-844C-2B45FE8CF1DE}" srcOrd="1" destOrd="0" presId="urn:microsoft.com/office/officeart/2005/8/layout/vList4"/>
    <dgm:cxn modelId="{0534B3A1-5C3B-419B-BF8F-8A6A6FF33D48}" type="presParOf" srcId="{B234FFF8-7792-4C92-BA04-A4B7E4718309}" destId="{99907F49-306C-419F-BFB3-3AD5691ED3E3}" srcOrd="2" destOrd="0" presId="urn:microsoft.com/office/officeart/2005/8/layout/vList4"/>
    <dgm:cxn modelId="{9EFD00F5-F946-4B24-A7CD-72BB7C2C550C}" type="presParOf" srcId="{99907F49-306C-419F-BFB3-3AD5691ED3E3}" destId="{7D6B40C1-72D7-4766-8BA4-B06E2479B59F}" srcOrd="0" destOrd="0" presId="urn:microsoft.com/office/officeart/2005/8/layout/vList4"/>
    <dgm:cxn modelId="{3C4168CD-8793-443D-B83A-EADCBBAF3F86}" type="presParOf" srcId="{99907F49-306C-419F-BFB3-3AD5691ED3E3}" destId="{99A8AB6F-731D-4BB6-8BDE-0F3B6FF5AC2E}" srcOrd="1" destOrd="0" presId="urn:microsoft.com/office/officeart/2005/8/layout/vList4"/>
    <dgm:cxn modelId="{06BAD326-5443-4445-A76E-9E42ADD6B802}" type="presParOf" srcId="{99907F49-306C-419F-BFB3-3AD5691ED3E3}" destId="{D2997D90-1DF0-4BA7-B496-C68F94768D0E}" srcOrd="2" destOrd="0" presId="urn:microsoft.com/office/officeart/2005/8/layout/vList4"/>
    <dgm:cxn modelId="{26996D08-0FAC-4895-8808-914AB5CB5D10}" type="presParOf" srcId="{B234FFF8-7792-4C92-BA04-A4B7E4718309}" destId="{980DC7A3-D82C-4C52-BE87-41AF1AC8184E}" srcOrd="3" destOrd="0" presId="urn:microsoft.com/office/officeart/2005/8/layout/vList4"/>
    <dgm:cxn modelId="{1202A07A-9FA3-4397-BC66-C841DB23C6C4}" type="presParOf" srcId="{B234FFF8-7792-4C92-BA04-A4B7E4718309}" destId="{BF874951-CA2F-46F7-AF0D-4AFF9F3699AB}" srcOrd="4" destOrd="0" presId="urn:microsoft.com/office/officeart/2005/8/layout/vList4"/>
    <dgm:cxn modelId="{D83530BA-B08E-4DBD-A290-859D55FA3BF3}" type="presParOf" srcId="{BF874951-CA2F-46F7-AF0D-4AFF9F3699AB}" destId="{FC9BB23C-8D91-4F81-8A8A-239DF60A8E90}" srcOrd="0" destOrd="0" presId="urn:microsoft.com/office/officeart/2005/8/layout/vList4"/>
    <dgm:cxn modelId="{5D12B0ED-BED6-4E1C-B5AF-F98B4089F2CB}" type="presParOf" srcId="{BF874951-CA2F-46F7-AF0D-4AFF9F3699AB}" destId="{8CB1348E-7C32-45A7-A752-75878147CB95}" srcOrd="1" destOrd="0" presId="urn:microsoft.com/office/officeart/2005/8/layout/vList4"/>
    <dgm:cxn modelId="{31774E33-F398-49AD-89FA-B61C8DA5457B}" type="presParOf" srcId="{BF874951-CA2F-46F7-AF0D-4AFF9F3699AB}" destId="{150E4394-7EC5-4206-AFAA-572BE7C623F0}" srcOrd="2" destOrd="0" presId="urn:microsoft.com/office/officeart/2005/8/layout/vList4"/>
    <dgm:cxn modelId="{0DFC2304-8524-47FA-983F-78B55B34E96D}" type="presParOf" srcId="{B234FFF8-7792-4C92-BA04-A4B7E4718309}" destId="{59A9851F-112A-4899-A3C1-7B09A1E2883F}" srcOrd="5" destOrd="0" presId="urn:microsoft.com/office/officeart/2005/8/layout/vList4"/>
    <dgm:cxn modelId="{283360A9-093E-48EA-A799-63114A82FE7F}" type="presParOf" srcId="{B234FFF8-7792-4C92-BA04-A4B7E4718309}" destId="{52A97198-FCCA-4595-BE6D-B32214A4ED4B}" srcOrd="6" destOrd="0" presId="urn:microsoft.com/office/officeart/2005/8/layout/vList4"/>
    <dgm:cxn modelId="{D7962E93-4AC6-4C66-B6A5-4F575C46B773}" type="presParOf" srcId="{52A97198-FCCA-4595-BE6D-B32214A4ED4B}" destId="{738597E4-B651-4081-96C7-4A718F11771B}" srcOrd="0" destOrd="0" presId="urn:microsoft.com/office/officeart/2005/8/layout/vList4"/>
    <dgm:cxn modelId="{25211B98-7CA3-46CF-9F98-9FED9A08B47D}" type="presParOf" srcId="{52A97198-FCCA-4595-BE6D-B32214A4ED4B}" destId="{793038E9-22E9-4DDE-928B-134469E3F25B}" srcOrd="1" destOrd="0" presId="urn:microsoft.com/office/officeart/2005/8/layout/vList4"/>
    <dgm:cxn modelId="{17EA2526-A4D9-42EE-9F6C-996073053E06}" type="presParOf" srcId="{52A97198-FCCA-4595-BE6D-B32214A4ED4B}" destId="{2F08FB35-AC39-41B9-A488-C9D113731AF7}" srcOrd="2" destOrd="0" presId="urn:microsoft.com/office/officeart/2005/8/layout/vList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715786-5D7E-4C17-8A51-26EBCE5B90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3918172E-D43E-4323-BE7E-FFB03047436D}">
      <dgm:prSet custT="1"/>
      <dgm:spPr/>
      <dgm:t>
        <a:bodyPr/>
        <a:lstStyle/>
        <a:p>
          <a:r>
            <a:rPr lang="it-IT" sz="2400" dirty="0" smtClean="0"/>
            <a:t>Il MASAF in data 09/02/2024 ha trasmesso alle Regioni la versione definitiva del Piano di Valutazione (</a:t>
          </a:r>
          <a:r>
            <a:rPr lang="it-IT" sz="2400" dirty="0" err="1" smtClean="0"/>
            <a:t>PdV</a:t>
          </a:r>
          <a:r>
            <a:rPr lang="it-IT" sz="2400" dirty="0" smtClean="0"/>
            <a:t>) nazionale del PSP 2023-2027, approvato a seguito della sua presentazione al Comitato di Monitoraggio del PSP 2023-2027</a:t>
          </a:r>
          <a:endParaRPr lang="it-IT" sz="2400" dirty="0"/>
        </a:p>
      </dgm:t>
    </dgm:pt>
    <dgm:pt modelId="{9D662F7B-A9AA-4014-BDFD-BBBD16737FCE}" type="parTrans" cxnId="{3760B072-6D10-4355-8AEA-AFE5AE2FBE32}">
      <dgm:prSet/>
      <dgm:spPr/>
      <dgm:t>
        <a:bodyPr/>
        <a:lstStyle/>
        <a:p>
          <a:endParaRPr lang="it-IT" sz="2000"/>
        </a:p>
      </dgm:t>
    </dgm:pt>
    <dgm:pt modelId="{76CAED36-32A7-4717-824E-9BDF32DFCD5C}" type="sibTrans" cxnId="{3760B072-6D10-4355-8AEA-AFE5AE2FBE32}">
      <dgm:prSet/>
      <dgm:spPr/>
      <dgm:t>
        <a:bodyPr/>
        <a:lstStyle/>
        <a:p>
          <a:endParaRPr lang="it-IT" sz="2000"/>
        </a:p>
      </dgm:t>
    </dgm:pt>
    <dgm:pt modelId="{64C43C01-B9A2-44BE-A39A-FE8BD6E9AAD8}">
      <dgm:prSet custT="1"/>
      <dgm:spPr>
        <a:solidFill>
          <a:srgbClr val="99CC00"/>
        </a:solidFill>
      </dgm:spPr>
      <dgm:t>
        <a:bodyPr/>
        <a:lstStyle/>
        <a:p>
          <a:r>
            <a:rPr lang="it-IT" sz="2400" dirty="0" smtClean="0"/>
            <a:t>Nel PdV nazionale è precisato che “Per quanto riguarda il livello regionale, le AdGR del PSP ne organizzano in autonomia la governance, prevedendo un’organizzazione funzionale e una pianificazione che rispondano alle loro specifiche esigenze di valutazione, e assicurano, in ogni caso, il coordinamento con l’AdGN</a:t>
          </a:r>
          <a:endParaRPr lang="it-IT" sz="2400" dirty="0"/>
        </a:p>
      </dgm:t>
    </dgm:pt>
    <dgm:pt modelId="{79E1AB0F-4C07-402D-B8C0-8BBC56942426}" type="parTrans" cxnId="{92857B2E-6F6A-47EC-ADD7-F23243C7E507}">
      <dgm:prSet/>
      <dgm:spPr/>
      <dgm:t>
        <a:bodyPr/>
        <a:lstStyle/>
        <a:p>
          <a:endParaRPr lang="it-IT" sz="2000"/>
        </a:p>
      </dgm:t>
    </dgm:pt>
    <dgm:pt modelId="{AED8EA4D-D58B-44E4-AF02-4AFA2E1020D0}" type="sibTrans" cxnId="{92857B2E-6F6A-47EC-ADD7-F23243C7E507}">
      <dgm:prSet/>
      <dgm:spPr/>
      <dgm:t>
        <a:bodyPr/>
        <a:lstStyle/>
        <a:p>
          <a:endParaRPr lang="it-IT" sz="2000"/>
        </a:p>
      </dgm:t>
    </dgm:pt>
    <dgm:pt modelId="{22F3A0D7-2A7D-4A74-9768-A941CBDF1507}" type="pres">
      <dgm:prSet presAssocID="{EF715786-5D7E-4C17-8A51-26EBCE5B90E6}" presName="linear" presStyleCnt="0">
        <dgm:presLayoutVars>
          <dgm:animLvl val="lvl"/>
          <dgm:resizeHandles val="exact"/>
        </dgm:presLayoutVars>
      </dgm:prSet>
      <dgm:spPr/>
      <dgm:t>
        <a:bodyPr/>
        <a:lstStyle/>
        <a:p>
          <a:endParaRPr lang="it-IT"/>
        </a:p>
      </dgm:t>
    </dgm:pt>
    <dgm:pt modelId="{21F74B50-3662-4F3D-B883-97CCD164A1FA}" type="pres">
      <dgm:prSet presAssocID="{3918172E-D43E-4323-BE7E-FFB03047436D}" presName="parentText" presStyleLbl="node1" presStyleIdx="0" presStyleCnt="2" custScaleY="63572" custLinFactY="-2663" custLinFactNeighborX="-16662" custLinFactNeighborY="-100000">
        <dgm:presLayoutVars>
          <dgm:chMax val="0"/>
          <dgm:bulletEnabled val="1"/>
        </dgm:presLayoutVars>
      </dgm:prSet>
      <dgm:spPr/>
      <dgm:t>
        <a:bodyPr/>
        <a:lstStyle/>
        <a:p>
          <a:endParaRPr lang="it-IT"/>
        </a:p>
      </dgm:t>
    </dgm:pt>
    <dgm:pt modelId="{DBE29538-8D76-4766-B267-808FBF5A1C93}" type="pres">
      <dgm:prSet presAssocID="{76CAED36-32A7-4717-824E-9BDF32DFCD5C}" presName="spacer" presStyleCnt="0"/>
      <dgm:spPr/>
    </dgm:pt>
    <dgm:pt modelId="{7A4FD832-0507-4996-8B57-C0E7BCB94DAE}" type="pres">
      <dgm:prSet presAssocID="{64C43C01-B9A2-44BE-A39A-FE8BD6E9AAD8}" presName="parentText" presStyleLbl="node1" presStyleIdx="1" presStyleCnt="2" custLinFactNeighborY="-51482">
        <dgm:presLayoutVars>
          <dgm:chMax val="0"/>
          <dgm:bulletEnabled val="1"/>
        </dgm:presLayoutVars>
      </dgm:prSet>
      <dgm:spPr/>
      <dgm:t>
        <a:bodyPr/>
        <a:lstStyle/>
        <a:p>
          <a:endParaRPr lang="it-IT"/>
        </a:p>
      </dgm:t>
    </dgm:pt>
  </dgm:ptLst>
  <dgm:cxnLst>
    <dgm:cxn modelId="{3F066957-736B-4DA8-93F4-D4C580A0F088}" type="presOf" srcId="{64C43C01-B9A2-44BE-A39A-FE8BD6E9AAD8}" destId="{7A4FD832-0507-4996-8B57-C0E7BCB94DAE}" srcOrd="0" destOrd="0" presId="urn:microsoft.com/office/officeart/2005/8/layout/vList2"/>
    <dgm:cxn modelId="{3760B072-6D10-4355-8AEA-AFE5AE2FBE32}" srcId="{EF715786-5D7E-4C17-8A51-26EBCE5B90E6}" destId="{3918172E-D43E-4323-BE7E-FFB03047436D}" srcOrd="0" destOrd="0" parTransId="{9D662F7B-A9AA-4014-BDFD-BBBD16737FCE}" sibTransId="{76CAED36-32A7-4717-824E-9BDF32DFCD5C}"/>
    <dgm:cxn modelId="{4296D3C2-47C8-4569-B4EE-476652B684CD}" type="presOf" srcId="{3918172E-D43E-4323-BE7E-FFB03047436D}" destId="{21F74B50-3662-4F3D-B883-97CCD164A1FA}" srcOrd="0" destOrd="0" presId="urn:microsoft.com/office/officeart/2005/8/layout/vList2"/>
    <dgm:cxn modelId="{92857B2E-6F6A-47EC-ADD7-F23243C7E507}" srcId="{EF715786-5D7E-4C17-8A51-26EBCE5B90E6}" destId="{64C43C01-B9A2-44BE-A39A-FE8BD6E9AAD8}" srcOrd="1" destOrd="0" parTransId="{79E1AB0F-4C07-402D-B8C0-8BBC56942426}" sibTransId="{AED8EA4D-D58B-44E4-AF02-4AFA2E1020D0}"/>
    <dgm:cxn modelId="{CF73E3DE-8B16-4AC4-8999-F68179758CD7}" type="presOf" srcId="{EF715786-5D7E-4C17-8A51-26EBCE5B90E6}" destId="{22F3A0D7-2A7D-4A74-9768-A941CBDF1507}" srcOrd="0" destOrd="0" presId="urn:microsoft.com/office/officeart/2005/8/layout/vList2"/>
    <dgm:cxn modelId="{C9EAFCB5-6B2F-4FC1-8AFA-83ADC7753CFF}" type="presParOf" srcId="{22F3A0D7-2A7D-4A74-9768-A941CBDF1507}" destId="{21F74B50-3662-4F3D-B883-97CCD164A1FA}" srcOrd="0" destOrd="0" presId="urn:microsoft.com/office/officeart/2005/8/layout/vList2"/>
    <dgm:cxn modelId="{5E5B1D4B-90E2-4706-AFC1-901BC2087CAE}" type="presParOf" srcId="{22F3A0D7-2A7D-4A74-9768-A941CBDF1507}" destId="{DBE29538-8D76-4766-B267-808FBF5A1C93}" srcOrd="1" destOrd="0" presId="urn:microsoft.com/office/officeart/2005/8/layout/vList2"/>
    <dgm:cxn modelId="{BD8E7AED-E725-44B0-9FD4-BA71E646F0F3}" type="presParOf" srcId="{22F3A0D7-2A7D-4A74-9768-A941CBDF1507}" destId="{7A4FD832-0507-4996-8B57-C0E7BCB94DA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3AEF89-FEA4-4D1C-9395-74F97C752411}"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it-IT"/>
        </a:p>
      </dgm:t>
    </dgm:pt>
    <dgm:pt modelId="{60B13105-98B6-4FE2-ACF6-5C4EA99854D6}">
      <dgm:prSet phldrT="[Testo]" custT="1"/>
      <dgm:spPr/>
      <dgm:t>
        <a:bodyPr/>
        <a:lstStyle/>
        <a:p>
          <a:r>
            <a:rPr lang="it-IT" sz="2400" dirty="0" smtClean="0">
              <a:latin typeface="Arial" panose="020B0604020202020204" pitchFamily="34" charset="0"/>
              <a:ea typeface="Calibri" panose="020F0502020204030204" pitchFamily="34" charset="0"/>
              <a:cs typeface="Arial" panose="020B0604020202020204" pitchFamily="34" charset="0"/>
            </a:rPr>
            <a:t>Approvazione del Piano di Valutazione Regionale (</a:t>
          </a:r>
          <a:r>
            <a:rPr lang="it-IT" sz="2400" dirty="0" err="1" smtClean="0">
              <a:latin typeface="Arial" panose="020B0604020202020204" pitchFamily="34" charset="0"/>
              <a:ea typeface="Calibri" panose="020F0502020204030204" pitchFamily="34" charset="0"/>
              <a:cs typeface="Arial" panose="020B0604020202020204" pitchFamily="34" charset="0"/>
            </a:rPr>
            <a:t>PdVR</a:t>
          </a:r>
          <a:r>
            <a:rPr lang="it-IT" sz="2400" dirty="0" smtClean="0">
              <a:latin typeface="Arial" panose="020B0604020202020204" pitchFamily="34" charset="0"/>
              <a:ea typeface="Calibri" panose="020F0502020204030204" pitchFamily="34" charset="0"/>
              <a:cs typeface="Arial" panose="020B0604020202020204" pitchFamily="34" charset="0"/>
            </a:rPr>
            <a:t>)</a:t>
          </a:r>
          <a:endParaRPr lang="it-IT" sz="1600" dirty="0">
            <a:latin typeface="Arial" panose="020B0604020202020204" pitchFamily="34" charset="0"/>
            <a:cs typeface="Arial" panose="020B0604020202020204" pitchFamily="34" charset="0"/>
          </a:endParaRPr>
        </a:p>
      </dgm:t>
    </dgm:pt>
    <dgm:pt modelId="{869B5DE0-6310-4AD8-9FB1-BEABF89C5FD5}" type="parTrans" cxnId="{12256746-4BA6-4B3E-A662-48F77A7D89F9}">
      <dgm:prSet/>
      <dgm:spPr/>
      <dgm:t>
        <a:bodyPr/>
        <a:lstStyle/>
        <a:p>
          <a:endParaRPr lang="it-IT" sz="2000">
            <a:latin typeface="Arial" panose="020B0604020202020204" pitchFamily="34" charset="0"/>
            <a:cs typeface="Arial" panose="020B0604020202020204" pitchFamily="34" charset="0"/>
          </a:endParaRPr>
        </a:p>
      </dgm:t>
    </dgm:pt>
    <dgm:pt modelId="{90C71D9B-7034-4524-A004-5A77C90C36E0}" type="sibTrans" cxnId="{12256746-4BA6-4B3E-A662-48F77A7D89F9}">
      <dgm:prSet/>
      <dgm:spPr/>
      <dgm:t>
        <a:bodyPr/>
        <a:lstStyle/>
        <a:p>
          <a:endParaRPr lang="it-IT" sz="2000">
            <a:latin typeface="Arial" panose="020B0604020202020204" pitchFamily="34" charset="0"/>
            <a:cs typeface="Arial" panose="020B0604020202020204" pitchFamily="34" charset="0"/>
          </a:endParaRPr>
        </a:p>
      </dgm:t>
    </dgm:pt>
    <dgm:pt modelId="{CBB025E5-3B36-4C43-9666-25793E4A7B84}">
      <dgm:prSet phldrT="[Testo]"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2000" b="1" dirty="0" smtClean="0">
              <a:latin typeface="Arial" panose="020B0604020202020204" pitchFamily="34" charset="0"/>
              <a:ea typeface="Calibri" panose="020F0502020204030204" pitchFamily="34" charset="0"/>
              <a:cs typeface="Arial" panose="020B0604020202020204" pitchFamily="34" charset="0"/>
            </a:rPr>
            <a:t>Determinazione </a:t>
          </a:r>
          <a:r>
            <a:rPr lang="it-IT" sz="2000" b="1" dirty="0" err="1" smtClean="0">
              <a:latin typeface="Arial" panose="020B0604020202020204" pitchFamily="34" charset="0"/>
              <a:ea typeface="Calibri" panose="020F0502020204030204" pitchFamily="34" charset="0"/>
              <a:cs typeface="Arial" panose="020B0604020202020204" pitchFamily="34" charset="0"/>
            </a:rPr>
            <a:t>AreaCom</a:t>
          </a:r>
          <a:r>
            <a:rPr lang="it-IT" sz="2000" b="1" dirty="0" smtClean="0">
              <a:latin typeface="Arial" panose="020B0604020202020204" pitchFamily="34" charset="0"/>
              <a:ea typeface="Calibri" panose="020F0502020204030204" pitchFamily="34" charset="0"/>
              <a:cs typeface="Arial" panose="020B0604020202020204" pitchFamily="34" charset="0"/>
            </a:rPr>
            <a:t> n. 116 del 30/05/2024</a:t>
          </a:r>
        </a:p>
        <a:p>
          <a:endParaRPr lang="it-IT" sz="900" dirty="0">
            <a:latin typeface="Arial" panose="020B0604020202020204" pitchFamily="34" charset="0"/>
            <a:cs typeface="Arial" panose="020B0604020202020204" pitchFamily="34" charset="0"/>
          </a:endParaRPr>
        </a:p>
      </dgm:t>
    </dgm:pt>
    <dgm:pt modelId="{CCC64D65-4C04-4A6D-A1FF-9D2379C5353D}" type="parTrans" cxnId="{ED336D8F-5706-4554-A1AF-2DE064802045}">
      <dgm:prSet/>
      <dgm:spPr/>
      <dgm:t>
        <a:bodyPr/>
        <a:lstStyle/>
        <a:p>
          <a:endParaRPr lang="it-IT" sz="2000">
            <a:latin typeface="Arial" panose="020B0604020202020204" pitchFamily="34" charset="0"/>
            <a:cs typeface="Arial" panose="020B0604020202020204" pitchFamily="34" charset="0"/>
          </a:endParaRPr>
        </a:p>
      </dgm:t>
    </dgm:pt>
    <dgm:pt modelId="{24816299-C783-428F-8AB4-9283DDC39C75}" type="sibTrans" cxnId="{ED336D8F-5706-4554-A1AF-2DE064802045}">
      <dgm:prSet/>
      <dgm:spPr/>
      <dgm:t>
        <a:bodyPr/>
        <a:lstStyle/>
        <a:p>
          <a:endParaRPr lang="it-IT" sz="2000">
            <a:latin typeface="Arial" panose="020B0604020202020204" pitchFamily="34" charset="0"/>
            <a:cs typeface="Arial" panose="020B0604020202020204" pitchFamily="34" charset="0"/>
          </a:endParaRPr>
        </a:p>
      </dgm:t>
    </dgm:pt>
    <dgm:pt modelId="{DAE51BEE-9968-4699-93FB-1C746E33A09F}">
      <dgm:prSet phldrT="[Testo]" custT="1"/>
      <dgm:spPr/>
      <dgm:t>
        <a:bodyPr anchor="ctr"/>
        <a:lstStyle/>
        <a:p>
          <a:pPr marL="0" marR="0" lvl="0" indent="0" defTabSz="914400" eaLnBrk="1" fontAlgn="auto" latinLnBrk="0" hangingPunct="1">
            <a:lnSpc>
              <a:spcPct val="100000"/>
            </a:lnSpc>
            <a:spcBef>
              <a:spcPts val="0"/>
            </a:spcBef>
            <a:spcAft>
              <a:spcPts val="0"/>
            </a:spcAft>
            <a:buClrTx/>
            <a:buSzTx/>
            <a:buFontTx/>
            <a:buNone/>
            <a:tabLst/>
            <a:defRPr/>
          </a:pPr>
          <a:r>
            <a:rPr lang="it-IT" sz="2400" dirty="0" smtClean="0">
              <a:latin typeface="Arial" panose="020B0604020202020204" pitchFamily="34" charset="0"/>
              <a:ea typeface="Calibri" panose="020F0502020204030204" pitchFamily="34" charset="0"/>
              <a:cs typeface="Arial" panose="020B0604020202020204" pitchFamily="34" charset="0"/>
            </a:rPr>
            <a:t>  Indizione e approvazione documentazione          di gara</a:t>
          </a:r>
          <a:endParaRPr lang="it-IT" sz="1600" dirty="0">
            <a:latin typeface="Arial" panose="020B0604020202020204" pitchFamily="34" charset="0"/>
            <a:cs typeface="Arial" panose="020B0604020202020204" pitchFamily="34" charset="0"/>
          </a:endParaRPr>
        </a:p>
      </dgm:t>
    </dgm:pt>
    <dgm:pt modelId="{A2C1E9A2-64A6-4D0A-BA58-463FC0AD9D83}" type="parTrans" cxnId="{8CF849B1-B20A-4E5B-B3F3-73B691A41E7A}">
      <dgm:prSet/>
      <dgm:spPr/>
      <dgm:t>
        <a:bodyPr/>
        <a:lstStyle/>
        <a:p>
          <a:endParaRPr lang="it-IT" sz="2000">
            <a:latin typeface="Arial" panose="020B0604020202020204" pitchFamily="34" charset="0"/>
            <a:cs typeface="Arial" panose="020B0604020202020204" pitchFamily="34" charset="0"/>
          </a:endParaRPr>
        </a:p>
      </dgm:t>
    </dgm:pt>
    <dgm:pt modelId="{62006A4A-EB28-4001-A5DC-82334E223E92}" type="sibTrans" cxnId="{8CF849B1-B20A-4E5B-B3F3-73B691A41E7A}">
      <dgm:prSet/>
      <dgm:spPr/>
      <dgm:t>
        <a:bodyPr/>
        <a:lstStyle/>
        <a:p>
          <a:endParaRPr lang="it-IT" sz="2000">
            <a:latin typeface="Arial" panose="020B0604020202020204" pitchFamily="34" charset="0"/>
            <a:cs typeface="Arial" panose="020B0604020202020204" pitchFamily="34" charset="0"/>
          </a:endParaRPr>
        </a:p>
      </dgm:t>
    </dgm:pt>
    <dgm:pt modelId="{A9BE6935-044D-403F-BA0A-87C0812AD379}">
      <dgm:prSet phldrT="[Testo]" custT="1"/>
      <dgm:spPr/>
      <dgm:t>
        <a:bodyPr/>
        <a:lstStyle/>
        <a:p>
          <a:r>
            <a:rPr lang="it-IT" sz="2000" b="1" dirty="0" smtClean="0">
              <a:latin typeface="Arial" panose="020B0604020202020204" pitchFamily="34" charset="0"/>
              <a:ea typeface="Calibri" panose="020F0502020204030204" pitchFamily="34" charset="0"/>
              <a:cs typeface="Arial" panose="020B0604020202020204" pitchFamily="34" charset="0"/>
            </a:rPr>
            <a:t>Bando di gara </a:t>
          </a:r>
          <a:r>
            <a:rPr lang="it-IT" sz="2000" b="1" dirty="0" err="1" smtClean="0">
              <a:latin typeface="Arial" panose="020B0604020202020204" pitchFamily="34" charset="0"/>
              <a:ea typeface="Calibri" panose="020F0502020204030204" pitchFamily="34" charset="0"/>
              <a:cs typeface="Arial" panose="020B0604020202020204" pitchFamily="34" charset="0"/>
            </a:rPr>
            <a:t>AreaCom</a:t>
          </a:r>
          <a:endParaRPr lang="it-IT" sz="2000" b="1" dirty="0">
            <a:latin typeface="Arial" panose="020B0604020202020204" pitchFamily="34" charset="0"/>
            <a:ea typeface="Calibri" panose="020F0502020204030204" pitchFamily="34" charset="0"/>
            <a:cs typeface="Arial" panose="020B0604020202020204" pitchFamily="34" charset="0"/>
          </a:endParaRPr>
        </a:p>
      </dgm:t>
    </dgm:pt>
    <dgm:pt modelId="{4AC6F481-725E-4332-9006-1220ED2A3CCB}" type="parTrans" cxnId="{4331BBDB-BFF6-4EE1-BA5B-539056F8C59B}">
      <dgm:prSet/>
      <dgm:spPr/>
      <dgm:t>
        <a:bodyPr/>
        <a:lstStyle/>
        <a:p>
          <a:endParaRPr lang="it-IT" sz="2000">
            <a:latin typeface="Arial" panose="020B0604020202020204" pitchFamily="34" charset="0"/>
            <a:cs typeface="Arial" panose="020B0604020202020204" pitchFamily="34" charset="0"/>
          </a:endParaRPr>
        </a:p>
      </dgm:t>
    </dgm:pt>
    <dgm:pt modelId="{D6DA6D10-AD18-47BD-9FC7-8D3C36455F75}" type="sibTrans" cxnId="{4331BBDB-BFF6-4EE1-BA5B-539056F8C59B}">
      <dgm:prSet/>
      <dgm:spPr/>
      <dgm:t>
        <a:bodyPr/>
        <a:lstStyle/>
        <a:p>
          <a:endParaRPr lang="it-IT" sz="2000">
            <a:latin typeface="Arial" panose="020B0604020202020204" pitchFamily="34" charset="0"/>
            <a:cs typeface="Arial" panose="020B0604020202020204" pitchFamily="34" charset="0"/>
          </a:endParaRPr>
        </a:p>
      </dgm:t>
    </dgm:pt>
    <dgm:pt modelId="{554E0D4E-2B1B-4142-8A59-7FBDBD86E812}">
      <dgm:prSet phldrT="[Testo]" custT="1"/>
      <dgm:spPr/>
      <dgm:t>
        <a:bodyPr/>
        <a:lstStyle/>
        <a:p>
          <a:pPr marL="0" indent="0">
            <a:buFont typeface="Arial" panose="020B0604020202020204" pitchFamily="34" charset="0"/>
            <a:buNone/>
          </a:pPr>
          <a:r>
            <a:rPr lang="it-IT" sz="2400" dirty="0" smtClean="0">
              <a:latin typeface="Arial" panose="020B0604020202020204" pitchFamily="34" charset="0"/>
              <a:ea typeface="Calibri" panose="020F0502020204030204" pitchFamily="34" charset="0"/>
              <a:cs typeface="Arial" panose="020B0604020202020204" pitchFamily="34" charset="0"/>
            </a:rPr>
            <a:t>   Data di pubblicazione: 31/05/2024</a:t>
          </a:r>
          <a:endParaRPr lang="it-IT" sz="1600" dirty="0">
            <a:latin typeface="Arial" panose="020B0604020202020204" pitchFamily="34" charset="0"/>
            <a:cs typeface="Arial" panose="020B0604020202020204" pitchFamily="34" charset="0"/>
          </a:endParaRPr>
        </a:p>
      </dgm:t>
    </dgm:pt>
    <dgm:pt modelId="{CFE583D1-E456-45CD-A9DD-7F725542C5C7}" type="parTrans" cxnId="{167FC81B-6536-47F5-984A-B703F21E1F26}">
      <dgm:prSet/>
      <dgm:spPr/>
      <dgm:t>
        <a:bodyPr/>
        <a:lstStyle/>
        <a:p>
          <a:endParaRPr lang="it-IT" sz="2000">
            <a:latin typeface="Arial" panose="020B0604020202020204" pitchFamily="34" charset="0"/>
            <a:cs typeface="Arial" panose="020B0604020202020204" pitchFamily="34" charset="0"/>
          </a:endParaRPr>
        </a:p>
      </dgm:t>
    </dgm:pt>
    <dgm:pt modelId="{D49C5C2F-4D83-405C-ADE5-6C77FBCBCA8C}" type="sibTrans" cxnId="{167FC81B-6536-47F5-984A-B703F21E1F26}">
      <dgm:prSet/>
      <dgm:spPr/>
      <dgm:t>
        <a:bodyPr/>
        <a:lstStyle/>
        <a:p>
          <a:endParaRPr lang="it-IT" sz="2000">
            <a:latin typeface="Arial" panose="020B0604020202020204" pitchFamily="34" charset="0"/>
            <a:cs typeface="Arial" panose="020B0604020202020204" pitchFamily="34" charset="0"/>
          </a:endParaRPr>
        </a:p>
      </dgm:t>
    </dgm:pt>
    <dgm:pt modelId="{B058AEF6-A768-4E6F-B162-10DF32B7C17B}">
      <dgm:prSet phldrT="[Testo]"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it-IT" sz="2000" b="1" dirty="0" smtClean="0">
              <a:latin typeface="Arial" panose="020B0604020202020204" pitchFamily="34" charset="0"/>
              <a:ea typeface="Calibri" panose="020F0502020204030204" pitchFamily="34" charset="0"/>
              <a:cs typeface="Arial" panose="020B0604020202020204" pitchFamily="34" charset="0"/>
            </a:rPr>
            <a:t>Determinazione n. DPD/148 del 05/04/2024</a:t>
          </a:r>
          <a:endParaRPr lang="it-IT" sz="900" dirty="0" smtClean="0">
            <a:latin typeface="Arial" panose="020B0604020202020204" pitchFamily="34" charset="0"/>
            <a:cs typeface="Arial" panose="020B0604020202020204" pitchFamily="34" charset="0"/>
          </a:endParaRPr>
        </a:p>
        <a:p>
          <a:pPr lvl="0" defTabSz="1778000">
            <a:lnSpc>
              <a:spcPct val="90000"/>
            </a:lnSpc>
            <a:spcBef>
              <a:spcPct val="0"/>
            </a:spcBef>
            <a:spcAft>
              <a:spcPct val="35000"/>
            </a:spcAft>
          </a:pPr>
          <a:endParaRPr lang="it-IT" sz="900" dirty="0">
            <a:latin typeface="Arial" panose="020B0604020202020204" pitchFamily="34" charset="0"/>
            <a:cs typeface="Arial" panose="020B0604020202020204" pitchFamily="34" charset="0"/>
          </a:endParaRPr>
        </a:p>
      </dgm:t>
    </dgm:pt>
    <dgm:pt modelId="{D7A4C3CC-89D9-4DBB-8365-081E19249D5F}" type="sibTrans" cxnId="{17195EAC-77E9-4D15-9450-48E418B3D01A}">
      <dgm:prSet/>
      <dgm:spPr/>
      <dgm:t>
        <a:bodyPr/>
        <a:lstStyle/>
        <a:p>
          <a:endParaRPr lang="it-IT" sz="2000">
            <a:latin typeface="Arial" panose="020B0604020202020204" pitchFamily="34" charset="0"/>
            <a:cs typeface="Arial" panose="020B0604020202020204" pitchFamily="34" charset="0"/>
          </a:endParaRPr>
        </a:p>
      </dgm:t>
    </dgm:pt>
    <dgm:pt modelId="{9C2D7868-1BAE-4B01-84E6-8DE7313F4A05}" type="parTrans" cxnId="{17195EAC-77E9-4D15-9450-48E418B3D01A}">
      <dgm:prSet/>
      <dgm:spPr/>
      <dgm:t>
        <a:bodyPr/>
        <a:lstStyle/>
        <a:p>
          <a:endParaRPr lang="it-IT" sz="2000">
            <a:latin typeface="Arial" panose="020B0604020202020204" pitchFamily="34" charset="0"/>
            <a:cs typeface="Arial" panose="020B0604020202020204" pitchFamily="34" charset="0"/>
          </a:endParaRPr>
        </a:p>
      </dgm:t>
    </dgm:pt>
    <dgm:pt modelId="{C6FA0C65-E175-4F89-865D-0183B2F6A46B}">
      <dgm:prSet custT="1"/>
      <dgm:spPr/>
      <dgm:t>
        <a:bodyPr vert="horz" anchor="ctr" anchorCtr="0"/>
        <a:lstStyle/>
        <a:p>
          <a:pPr marL="0" marR="0" lvl="0" indent="0" defTabSz="1289050" eaLnBrk="1" fontAlgn="auto" latinLnBrk="0" hangingPunct="1">
            <a:lnSpc>
              <a:spcPct val="90000"/>
            </a:lnSpc>
            <a:spcBef>
              <a:spcPct val="0"/>
            </a:spcBef>
            <a:spcAft>
              <a:spcPct val="35000"/>
            </a:spcAft>
            <a:buClrTx/>
            <a:buSzTx/>
            <a:buFontTx/>
            <a:buNone/>
            <a:tabLst/>
            <a:defRPr/>
          </a:pPr>
          <a:r>
            <a:rPr lang="it-IT" sz="2000" b="1" dirty="0" smtClean="0">
              <a:latin typeface="Arial" panose="020B0604020202020204" pitchFamily="34" charset="0"/>
              <a:ea typeface="Calibri" panose="020F0502020204030204" pitchFamily="34" charset="0"/>
              <a:cs typeface="Arial" panose="020B0604020202020204" pitchFamily="34" charset="0"/>
            </a:rPr>
            <a:t>Determinazione </a:t>
          </a:r>
          <a:r>
            <a:rPr lang="it-IT" sz="2000" b="1" dirty="0" err="1" smtClean="0">
              <a:latin typeface="Arial" panose="020B0604020202020204" pitchFamily="34" charset="0"/>
              <a:ea typeface="Calibri" panose="020F0502020204030204" pitchFamily="34" charset="0"/>
              <a:cs typeface="Arial" panose="020B0604020202020204" pitchFamily="34" charset="0"/>
            </a:rPr>
            <a:t>AreaCom</a:t>
          </a:r>
          <a:r>
            <a:rPr lang="it-IT" sz="2000" b="1" dirty="0" smtClean="0">
              <a:latin typeface="Arial" panose="020B0604020202020204" pitchFamily="34" charset="0"/>
              <a:ea typeface="Calibri" panose="020F0502020204030204" pitchFamily="34" charset="0"/>
              <a:cs typeface="Arial" panose="020B0604020202020204" pitchFamily="34" charset="0"/>
            </a:rPr>
            <a:t> n. 157 del 27/08/2024 </a:t>
          </a:r>
        </a:p>
        <a:p>
          <a:pPr lvl="0" defTabSz="1289050">
            <a:lnSpc>
              <a:spcPct val="90000"/>
            </a:lnSpc>
            <a:spcBef>
              <a:spcPct val="0"/>
            </a:spcBef>
            <a:spcAft>
              <a:spcPct val="35000"/>
            </a:spcAft>
          </a:pPr>
          <a:endParaRPr lang="it-IT" sz="900" dirty="0">
            <a:latin typeface="Arial" panose="020B0604020202020204" pitchFamily="34" charset="0"/>
            <a:cs typeface="Arial" panose="020B0604020202020204" pitchFamily="34" charset="0"/>
          </a:endParaRPr>
        </a:p>
      </dgm:t>
    </dgm:pt>
    <dgm:pt modelId="{827B33BF-9087-4C41-9539-BA3E5B59042F}" type="parTrans" cxnId="{4852A70C-783A-429B-A52D-E64F5F459441}">
      <dgm:prSet/>
      <dgm:spPr/>
      <dgm:t>
        <a:bodyPr/>
        <a:lstStyle/>
        <a:p>
          <a:endParaRPr lang="it-IT" sz="2000">
            <a:latin typeface="Arial" panose="020B0604020202020204" pitchFamily="34" charset="0"/>
            <a:cs typeface="Arial" panose="020B0604020202020204" pitchFamily="34" charset="0"/>
          </a:endParaRPr>
        </a:p>
      </dgm:t>
    </dgm:pt>
    <dgm:pt modelId="{7DE8755E-2F21-42E0-8F5D-FD7011588087}" type="sibTrans" cxnId="{4852A70C-783A-429B-A52D-E64F5F459441}">
      <dgm:prSet/>
      <dgm:spPr/>
      <dgm:t>
        <a:bodyPr/>
        <a:lstStyle/>
        <a:p>
          <a:endParaRPr lang="it-IT" sz="2000">
            <a:latin typeface="Arial" panose="020B0604020202020204" pitchFamily="34" charset="0"/>
            <a:cs typeface="Arial" panose="020B0604020202020204" pitchFamily="34" charset="0"/>
          </a:endParaRPr>
        </a:p>
      </dgm:t>
    </dgm:pt>
    <dgm:pt modelId="{3C03152F-5C30-4860-ACFF-1AD03B48E612}">
      <dgm:prSet custT="1"/>
      <dgm:spPr/>
      <dgm:t>
        <a:bodyPr anchor="ctr"/>
        <a:lstStyle/>
        <a:p>
          <a:pPr marL="0" marR="0" lvl="0" indent="0" defTabSz="0" eaLnBrk="1" fontAlgn="auto" latinLnBrk="0" hangingPunct="1">
            <a:lnSpc>
              <a:spcPct val="100000"/>
            </a:lnSpc>
            <a:spcBef>
              <a:spcPts val="0"/>
            </a:spcBef>
            <a:spcAft>
              <a:spcPts val="0"/>
            </a:spcAft>
            <a:buClrTx/>
            <a:buSzTx/>
            <a:buFontTx/>
            <a:buNone/>
            <a:tabLst/>
            <a:defRPr/>
          </a:pPr>
          <a:r>
            <a:rPr lang="it-IT" sz="2400" dirty="0" smtClean="0">
              <a:latin typeface="Arial" panose="020B0604020202020204" pitchFamily="34" charset="0"/>
              <a:ea typeface="Calibri" panose="020F0502020204030204" pitchFamily="34" charset="0"/>
              <a:cs typeface="Arial" panose="020B0604020202020204" pitchFamily="34" charset="0"/>
            </a:rPr>
            <a:t>   Nomina della commissione giudicatrice</a:t>
          </a:r>
          <a:endParaRPr lang="it-IT" sz="2400" dirty="0">
            <a:latin typeface="Arial" panose="020B0604020202020204" pitchFamily="34" charset="0"/>
            <a:ea typeface="Calibri" panose="020F0502020204030204" pitchFamily="34" charset="0"/>
            <a:cs typeface="Arial" panose="020B0604020202020204" pitchFamily="34" charset="0"/>
          </a:endParaRPr>
        </a:p>
      </dgm:t>
    </dgm:pt>
    <dgm:pt modelId="{562FB4FA-E38F-48F4-9165-C7C8197DBA97}" type="parTrans" cxnId="{76FAF01E-5CFB-4A35-8371-FE21DFB8BF33}">
      <dgm:prSet/>
      <dgm:spPr/>
      <dgm:t>
        <a:bodyPr/>
        <a:lstStyle/>
        <a:p>
          <a:endParaRPr lang="it-IT" sz="2000">
            <a:latin typeface="Arial" panose="020B0604020202020204" pitchFamily="34" charset="0"/>
            <a:cs typeface="Arial" panose="020B0604020202020204" pitchFamily="34" charset="0"/>
          </a:endParaRPr>
        </a:p>
      </dgm:t>
    </dgm:pt>
    <dgm:pt modelId="{413CB149-C989-4D94-8D6B-C1A82A96BF8B}" type="sibTrans" cxnId="{76FAF01E-5CFB-4A35-8371-FE21DFB8BF33}">
      <dgm:prSet/>
      <dgm:spPr/>
      <dgm:t>
        <a:bodyPr/>
        <a:lstStyle/>
        <a:p>
          <a:endParaRPr lang="it-IT" sz="2000">
            <a:latin typeface="Arial" panose="020B0604020202020204" pitchFamily="34" charset="0"/>
            <a:cs typeface="Arial" panose="020B0604020202020204" pitchFamily="34" charset="0"/>
          </a:endParaRPr>
        </a:p>
      </dgm:t>
    </dgm:pt>
    <dgm:pt modelId="{0B2C3E1F-6AD4-4B43-9ACE-8237F2F56C94}">
      <dgm:prSet phldrT="[Testo]" custT="1"/>
      <dgm:spPr/>
      <dgm:t>
        <a:bodyPr/>
        <a:lstStyle/>
        <a:p>
          <a:pPr marL="0" indent="0">
            <a:buFont typeface="Arial" panose="020B0604020202020204" pitchFamily="34" charset="0"/>
            <a:buNone/>
          </a:pPr>
          <a:r>
            <a:rPr lang="it-IT" sz="2400" dirty="0" smtClean="0">
              <a:latin typeface="Arial" panose="020B0604020202020204" pitchFamily="34" charset="0"/>
              <a:ea typeface="Calibri" panose="020F0502020204030204" pitchFamily="34" charset="0"/>
              <a:cs typeface="Arial" panose="020B0604020202020204" pitchFamily="34" charset="0"/>
            </a:rPr>
            <a:t>   Data di chiusura: 05/07/2024</a:t>
          </a:r>
        </a:p>
        <a:p>
          <a:endParaRPr lang="it-IT" sz="1600" dirty="0">
            <a:latin typeface="Arial" panose="020B0604020202020204" pitchFamily="34" charset="0"/>
            <a:cs typeface="Arial" panose="020B0604020202020204" pitchFamily="34" charset="0"/>
          </a:endParaRPr>
        </a:p>
      </dgm:t>
    </dgm:pt>
    <dgm:pt modelId="{B4FBA58C-A729-418B-92DF-82530F2338ED}" type="parTrans" cxnId="{796C880D-552E-4999-918C-F98521458A76}">
      <dgm:prSet/>
      <dgm:spPr/>
      <dgm:t>
        <a:bodyPr/>
        <a:lstStyle/>
        <a:p>
          <a:endParaRPr lang="it-IT" sz="2000">
            <a:latin typeface="Arial" panose="020B0604020202020204" pitchFamily="34" charset="0"/>
            <a:cs typeface="Arial" panose="020B0604020202020204" pitchFamily="34" charset="0"/>
          </a:endParaRPr>
        </a:p>
      </dgm:t>
    </dgm:pt>
    <dgm:pt modelId="{E8370004-90A6-490E-8C7A-1194741FEA71}" type="sibTrans" cxnId="{796C880D-552E-4999-918C-F98521458A76}">
      <dgm:prSet/>
      <dgm:spPr/>
      <dgm:t>
        <a:bodyPr/>
        <a:lstStyle/>
        <a:p>
          <a:endParaRPr lang="it-IT" sz="2000">
            <a:latin typeface="Arial" panose="020B0604020202020204" pitchFamily="34" charset="0"/>
            <a:cs typeface="Arial" panose="020B0604020202020204" pitchFamily="34" charset="0"/>
          </a:endParaRPr>
        </a:p>
      </dgm:t>
    </dgm:pt>
    <dgm:pt modelId="{827082E2-9557-4044-B780-133E98D17ADC}" type="pres">
      <dgm:prSet presAssocID="{703AEF89-FEA4-4D1C-9395-74F97C752411}" presName="Name0" presStyleCnt="0">
        <dgm:presLayoutVars>
          <dgm:dir/>
          <dgm:animLvl val="lvl"/>
          <dgm:resizeHandles/>
        </dgm:presLayoutVars>
      </dgm:prSet>
      <dgm:spPr/>
      <dgm:t>
        <a:bodyPr/>
        <a:lstStyle/>
        <a:p>
          <a:endParaRPr lang="it-IT"/>
        </a:p>
      </dgm:t>
    </dgm:pt>
    <dgm:pt modelId="{04BDC72F-441A-4F2C-9C5D-A05762128F0A}" type="pres">
      <dgm:prSet presAssocID="{B058AEF6-A768-4E6F-B162-10DF32B7C17B}" presName="linNode" presStyleCnt="0"/>
      <dgm:spPr/>
    </dgm:pt>
    <dgm:pt modelId="{CFEF19E3-DCD5-4FE2-89D1-79E5FABA64CA}" type="pres">
      <dgm:prSet presAssocID="{B058AEF6-A768-4E6F-B162-10DF32B7C17B}" presName="parentShp" presStyleLbl="node1" presStyleIdx="0" presStyleCnt="4">
        <dgm:presLayoutVars>
          <dgm:bulletEnabled val="1"/>
        </dgm:presLayoutVars>
      </dgm:prSet>
      <dgm:spPr/>
      <dgm:t>
        <a:bodyPr/>
        <a:lstStyle/>
        <a:p>
          <a:endParaRPr lang="it-IT"/>
        </a:p>
      </dgm:t>
    </dgm:pt>
    <dgm:pt modelId="{BEAF3DE9-FED2-4731-99E5-628BA8904F0F}" type="pres">
      <dgm:prSet presAssocID="{B058AEF6-A768-4E6F-B162-10DF32B7C17B}" presName="childShp" presStyleLbl="bgAccFollowNode1" presStyleIdx="0" presStyleCnt="4">
        <dgm:presLayoutVars>
          <dgm:bulletEnabled val="1"/>
        </dgm:presLayoutVars>
      </dgm:prSet>
      <dgm:spPr/>
      <dgm:t>
        <a:bodyPr/>
        <a:lstStyle/>
        <a:p>
          <a:endParaRPr lang="it-IT"/>
        </a:p>
      </dgm:t>
    </dgm:pt>
    <dgm:pt modelId="{41B0A6A1-428E-4E63-99E4-E9B6DB655458}" type="pres">
      <dgm:prSet presAssocID="{D7A4C3CC-89D9-4DBB-8365-081E19249D5F}" presName="spacing" presStyleCnt="0"/>
      <dgm:spPr/>
    </dgm:pt>
    <dgm:pt modelId="{857AC27F-52DB-4D7D-A267-11E935690D00}" type="pres">
      <dgm:prSet presAssocID="{CBB025E5-3B36-4C43-9666-25793E4A7B84}" presName="linNode" presStyleCnt="0"/>
      <dgm:spPr/>
    </dgm:pt>
    <dgm:pt modelId="{9C8D42BF-5F54-4D04-A27E-F2701D2D883E}" type="pres">
      <dgm:prSet presAssocID="{CBB025E5-3B36-4C43-9666-25793E4A7B84}" presName="parentShp" presStyleLbl="node1" presStyleIdx="1" presStyleCnt="4">
        <dgm:presLayoutVars>
          <dgm:bulletEnabled val="1"/>
        </dgm:presLayoutVars>
      </dgm:prSet>
      <dgm:spPr/>
      <dgm:t>
        <a:bodyPr/>
        <a:lstStyle/>
        <a:p>
          <a:endParaRPr lang="it-IT"/>
        </a:p>
      </dgm:t>
    </dgm:pt>
    <dgm:pt modelId="{5A770DF4-E4D1-48B0-A1B1-AEFB096C86CB}" type="pres">
      <dgm:prSet presAssocID="{CBB025E5-3B36-4C43-9666-25793E4A7B84}" presName="childShp" presStyleLbl="bgAccFollowNode1" presStyleIdx="1" presStyleCnt="4">
        <dgm:presLayoutVars>
          <dgm:bulletEnabled val="1"/>
        </dgm:presLayoutVars>
      </dgm:prSet>
      <dgm:spPr/>
      <dgm:t>
        <a:bodyPr/>
        <a:lstStyle/>
        <a:p>
          <a:endParaRPr lang="it-IT"/>
        </a:p>
      </dgm:t>
    </dgm:pt>
    <dgm:pt modelId="{191229E5-A50B-4892-BD3A-933C4A508643}" type="pres">
      <dgm:prSet presAssocID="{24816299-C783-428F-8AB4-9283DDC39C75}" presName="spacing" presStyleCnt="0"/>
      <dgm:spPr/>
    </dgm:pt>
    <dgm:pt modelId="{A6BC81D7-7A24-4FF1-972E-44FFB7492C84}" type="pres">
      <dgm:prSet presAssocID="{A9BE6935-044D-403F-BA0A-87C0812AD379}" presName="linNode" presStyleCnt="0"/>
      <dgm:spPr/>
    </dgm:pt>
    <dgm:pt modelId="{0CF9B3FB-BF54-4E18-9ABF-7BF9D9EE7EFD}" type="pres">
      <dgm:prSet presAssocID="{A9BE6935-044D-403F-BA0A-87C0812AD379}" presName="parentShp" presStyleLbl="node1" presStyleIdx="2" presStyleCnt="4" custLinFactNeighborX="-158" custLinFactNeighborY="-1238">
        <dgm:presLayoutVars>
          <dgm:bulletEnabled val="1"/>
        </dgm:presLayoutVars>
      </dgm:prSet>
      <dgm:spPr/>
      <dgm:t>
        <a:bodyPr/>
        <a:lstStyle/>
        <a:p>
          <a:endParaRPr lang="it-IT"/>
        </a:p>
      </dgm:t>
    </dgm:pt>
    <dgm:pt modelId="{7D76ADEA-C239-4566-8D36-1CD90D19592C}" type="pres">
      <dgm:prSet presAssocID="{A9BE6935-044D-403F-BA0A-87C0812AD379}" presName="childShp" presStyleLbl="bgAccFollowNode1" presStyleIdx="2" presStyleCnt="4">
        <dgm:presLayoutVars>
          <dgm:bulletEnabled val="1"/>
        </dgm:presLayoutVars>
      </dgm:prSet>
      <dgm:spPr/>
      <dgm:t>
        <a:bodyPr/>
        <a:lstStyle/>
        <a:p>
          <a:endParaRPr lang="it-IT"/>
        </a:p>
      </dgm:t>
    </dgm:pt>
    <dgm:pt modelId="{7F0DCC34-9E7C-4D59-AEDE-195FB532BC9B}" type="pres">
      <dgm:prSet presAssocID="{D6DA6D10-AD18-47BD-9FC7-8D3C36455F75}" presName="spacing" presStyleCnt="0"/>
      <dgm:spPr/>
    </dgm:pt>
    <dgm:pt modelId="{6637F7DD-CDF7-49A0-9A3C-8929A13228AE}" type="pres">
      <dgm:prSet presAssocID="{C6FA0C65-E175-4F89-865D-0183B2F6A46B}" presName="linNode" presStyleCnt="0"/>
      <dgm:spPr/>
    </dgm:pt>
    <dgm:pt modelId="{E685F0D4-50A3-48AE-B90E-578F7343EBFD}" type="pres">
      <dgm:prSet presAssocID="{C6FA0C65-E175-4F89-865D-0183B2F6A46B}" presName="parentShp" presStyleLbl="node1" presStyleIdx="3" presStyleCnt="4" custLinFactNeighborX="-316">
        <dgm:presLayoutVars>
          <dgm:bulletEnabled val="1"/>
        </dgm:presLayoutVars>
      </dgm:prSet>
      <dgm:spPr/>
      <dgm:t>
        <a:bodyPr/>
        <a:lstStyle/>
        <a:p>
          <a:endParaRPr lang="it-IT"/>
        </a:p>
      </dgm:t>
    </dgm:pt>
    <dgm:pt modelId="{F20804B6-200C-41A4-BFC2-551A3B470E8C}" type="pres">
      <dgm:prSet presAssocID="{C6FA0C65-E175-4F89-865D-0183B2F6A46B}" presName="childShp" presStyleLbl="bgAccFollowNode1" presStyleIdx="3" presStyleCnt="4">
        <dgm:presLayoutVars>
          <dgm:bulletEnabled val="1"/>
        </dgm:presLayoutVars>
      </dgm:prSet>
      <dgm:spPr/>
      <dgm:t>
        <a:bodyPr/>
        <a:lstStyle/>
        <a:p>
          <a:endParaRPr lang="it-IT"/>
        </a:p>
      </dgm:t>
    </dgm:pt>
  </dgm:ptLst>
  <dgm:cxnLst>
    <dgm:cxn modelId="{321F9F7B-E83D-4C8C-BA9B-B77B7C7BBD23}" type="presOf" srcId="{3C03152F-5C30-4860-ACFF-1AD03B48E612}" destId="{F20804B6-200C-41A4-BFC2-551A3B470E8C}" srcOrd="0" destOrd="0" presId="urn:microsoft.com/office/officeart/2005/8/layout/vList6"/>
    <dgm:cxn modelId="{167FC81B-6536-47F5-984A-B703F21E1F26}" srcId="{A9BE6935-044D-403F-BA0A-87C0812AD379}" destId="{554E0D4E-2B1B-4142-8A59-7FBDBD86E812}" srcOrd="0" destOrd="0" parTransId="{CFE583D1-E456-45CD-A9DD-7F725542C5C7}" sibTransId="{D49C5C2F-4D83-405C-ADE5-6C77FBCBCA8C}"/>
    <dgm:cxn modelId="{DE9BCC98-636F-4990-8E13-C6A38F6E7654}" type="presOf" srcId="{DAE51BEE-9968-4699-93FB-1C746E33A09F}" destId="{5A770DF4-E4D1-48B0-A1B1-AEFB096C86CB}" srcOrd="0" destOrd="0" presId="urn:microsoft.com/office/officeart/2005/8/layout/vList6"/>
    <dgm:cxn modelId="{ADF6F1F9-BD58-4402-83B0-5CDE69E30D5A}" type="presOf" srcId="{703AEF89-FEA4-4D1C-9395-74F97C752411}" destId="{827082E2-9557-4044-B780-133E98D17ADC}" srcOrd="0" destOrd="0" presId="urn:microsoft.com/office/officeart/2005/8/layout/vList6"/>
    <dgm:cxn modelId="{FEA85224-FD0C-40E0-B0CB-8F1A89805BCD}" type="presOf" srcId="{C6FA0C65-E175-4F89-865D-0183B2F6A46B}" destId="{E685F0D4-50A3-48AE-B90E-578F7343EBFD}" srcOrd="0" destOrd="0" presId="urn:microsoft.com/office/officeart/2005/8/layout/vList6"/>
    <dgm:cxn modelId="{4331BBDB-BFF6-4EE1-BA5B-539056F8C59B}" srcId="{703AEF89-FEA4-4D1C-9395-74F97C752411}" destId="{A9BE6935-044D-403F-BA0A-87C0812AD379}" srcOrd="2" destOrd="0" parTransId="{4AC6F481-725E-4332-9006-1220ED2A3CCB}" sibTransId="{D6DA6D10-AD18-47BD-9FC7-8D3C36455F75}"/>
    <dgm:cxn modelId="{A1DF8D36-01C7-4EE1-93C3-DEE0D3407FBF}" type="presOf" srcId="{554E0D4E-2B1B-4142-8A59-7FBDBD86E812}" destId="{7D76ADEA-C239-4566-8D36-1CD90D19592C}" srcOrd="0" destOrd="0" presId="urn:microsoft.com/office/officeart/2005/8/layout/vList6"/>
    <dgm:cxn modelId="{796C880D-552E-4999-918C-F98521458A76}" srcId="{A9BE6935-044D-403F-BA0A-87C0812AD379}" destId="{0B2C3E1F-6AD4-4B43-9ACE-8237F2F56C94}" srcOrd="1" destOrd="0" parTransId="{B4FBA58C-A729-418B-92DF-82530F2338ED}" sibTransId="{E8370004-90A6-490E-8C7A-1194741FEA71}"/>
    <dgm:cxn modelId="{FDEB98CE-0269-43C6-AC5B-490A8B1331CF}" type="presOf" srcId="{B058AEF6-A768-4E6F-B162-10DF32B7C17B}" destId="{CFEF19E3-DCD5-4FE2-89D1-79E5FABA64CA}" srcOrd="0" destOrd="0" presId="urn:microsoft.com/office/officeart/2005/8/layout/vList6"/>
    <dgm:cxn modelId="{3323C684-5ECB-4768-A0FF-9AD8389E20DA}" type="presOf" srcId="{0B2C3E1F-6AD4-4B43-9ACE-8237F2F56C94}" destId="{7D76ADEA-C239-4566-8D36-1CD90D19592C}" srcOrd="0" destOrd="1" presId="urn:microsoft.com/office/officeart/2005/8/layout/vList6"/>
    <dgm:cxn modelId="{17195EAC-77E9-4D15-9450-48E418B3D01A}" srcId="{703AEF89-FEA4-4D1C-9395-74F97C752411}" destId="{B058AEF6-A768-4E6F-B162-10DF32B7C17B}" srcOrd="0" destOrd="0" parTransId="{9C2D7868-1BAE-4B01-84E6-8DE7313F4A05}" sibTransId="{D7A4C3CC-89D9-4DBB-8365-081E19249D5F}"/>
    <dgm:cxn modelId="{89C431E0-B4C3-49C8-B0B4-0B29D45057AF}" type="presOf" srcId="{60B13105-98B6-4FE2-ACF6-5C4EA99854D6}" destId="{BEAF3DE9-FED2-4731-99E5-628BA8904F0F}" srcOrd="0" destOrd="0" presId="urn:microsoft.com/office/officeart/2005/8/layout/vList6"/>
    <dgm:cxn modelId="{78EFC72E-939D-44FD-B2F7-FCD30E1639AF}" type="presOf" srcId="{A9BE6935-044D-403F-BA0A-87C0812AD379}" destId="{0CF9B3FB-BF54-4E18-9ABF-7BF9D9EE7EFD}" srcOrd="0" destOrd="0" presId="urn:microsoft.com/office/officeart/2005/8/layout/vList6"/>
    <dgm:cxn modelId="{8CF849B1-B20A-4E5B-B3F3-73B691A41E7A}" srcId="{CBB025E5-3B36-4C43-9666-25793E4A7B84}" destId="{DAE51BEE-9968-4699-93FB-1C746E33A09F}" srcOrd="0" destOrd="0" parTransId="{A2C1E9A2-64A6-4D0A-BA58-463FC0AD9D83}" sibTransId="{62006A4A-EB28-4001-A5DC-82334E223E92}"/>
    <dgm:cxn modelId="{4852A70C-783A-429B-A52D-E64F5F459441}" srcId="{703AEF89-FEA4-4D1C-9395-74F97C752411}" destId="{C6FA0C65-E175-4F89-865D-0183B2F6A46B}" srcOrd="3" destOrd="0" parTransId="{827B33BF-9087-4C41-9539-BA3E5B59042F}" sibTransId="{7DE8755E-2F21-42E0-8F5D-FD7011588087}"/>
    <dgm:cxn modelId="{76FAF01E-5CFB-4A35-8371-FE21DFB8BF33}" srcId="{C6FA0C65-E175-4F89-865D-0183B2F6A46B}" destId="{3C03152F-5C30-4860-ACFF-1AD03B48E612}" srcOrd="0" destOrd="0" parTransId="{562FB4FA-E38F-48F4-9165-C7C8197DBA97}" sibTransId="{413CB149-C989-4D94-8D6B-C1A82A96BF8B}"/>
    <dgm:cxn modelId="{ED336D8F-5706-4554-A1AF-2DE064802045}" srcId="{703AEF89-FEA4-4D1C-9395-74F97C752411}" destId="{CBB025E5-3B36-4C43-9666-25793E4A7B84}" srcOrd="1" destOrd="0" parTransId="{CCC64D65-4C04-4A6D-A1FF-9D2379C5353D}" sibTransId="{24816299-C783-428F-8AB4-9283DDC39C75}"/>
    <dgm:cxn modelId="{6ED297A7-676A-40EA-A6FA-0828CA9B01F9}" type="presOf" srcId="{CBB025E5-3B36-4C43-9666-25793E4A7B84}" destId="{9C8D42BF-5F54-4D04-A27E-F2701D2D883E}" srcOrd="0" destOrd="0" presId="urn:microsoft.com/office/officeart/2005/8/layout/vList6"/>
    <dgm:cxn modelId="{12256746-4BA6-4B3E-A662-48F77A7D89F9}" srcId="{B058AEF6-A768-4E6F-B162-10DF32B7C17B}" destId="{60B13105-98B6-4FE2-ACF6-5C4EA99854D6}" srcOrd="0" destOrd="0" parTransId="{869B5DE0-6310-4AD8-9FB1-BEABF89C5FD5}" sibTransId="{90C71D9B-7034-4524-A004-5A77C90C36E0}"/>
    <dgm:cxn modelId="{A153714C-60F1-4EBE-9AF5-4135CC2494E7}" type="presParOf" srcId="{827082E2-9557-4044-B780-133E98D17ADC}" destId="{04BDC72F-441A-4F2C-9C5D-A05762128F0A}" srcOrd="0" destOrd="0" presId="urn:microsoft.com/office/officeart/2005/8/layout/vList6"/>
    <dgm:cxn modelId="{AA6E9074-14B5-4987-A2CF-C243E28F7E07}" type="presParOf" srcId="{04BDC72F-441A-4F2C-9C5D-A05762128F0A}" destId="{CFEF19E3-DCD5-4FE2-89D1-79E5FABA64CA}" srcOrd="0" destOrd="0" presId="urn:microsoft.com/office/officeart/2005/8/layout/vList6"/>
    <dgm:cxn modelId="{70030A1E-F106-459E-85E9-878F815A9E0C}" type="presParOf" srcId="{04BDC72F-441A-4F2C-9C5D-A05762128F0A}" destId="{BEAF3DE9-FED2-4731-99E5-628BA8904F0F}" srcOrd="1" destOrd="0" presId="urn:microsoft.com/office/officeart/2005/8/layout/vList6"/>
    <dgm:cxn modelId="{A1BB2865-4E3E-4A7C-A670-2C616567AD4E}" type="presParOf" srcId="{827082E2-9557-4044-B780-133E98D17ADC}" destId="{41B0A6A1-428E-4E63-99E4-E9B6DB655458}" srcOrd="1" destOrd="0" presId="urn:microsoft.com/office/officeart/2005/8/layout/vList6"/>
    <dgm:cxn modelId="{FCA5963C-C2C3-45EA-B534-5B1A5CDCA6DD}" type="presParOf" srcId="{827082E2-9557-4044-B780-133E98D17ADC}" destId="{857AC27F-52DB-4D7D-A267-11E935690D00}" srcOrd="2" destOrd="0" presId="urn:microsoft.com/office/officeart/2005/8/layout/vList6"/>
    <dgm:cxn modelId="{063D09AD-AB31-44B7-A774-D02477A60783}" type="presParOf" srcId="{857AC27F-52DB-4D7D-A267-11E935690D00}" destId="{9C8D42BF-5F54-4D04-A27E-F2701D2D883E}" srcOrd="0" destOrd="0" presId="urn:microsoft.com/office/officeart/2005/8/layout/vList6"/>
    <dgm:cxn modelId="{4CEDE263-A3C0-4D87-B877-0217B4BA849A}" type="presParOf" srcId="{857AC27F-52DB-4D7D-A267-11E935690D00}" destId="{5A770DF4-E4D1-48B0-A1B1-AEFB096C86CB}" srcOrd="1" destOrd="0" presId="urn:microsoft.com/office/officeart/2005/8/layout/vList6"/>
    <dgm:cxn modelId="{B9220F80-2599-44B8-84A1-A28F6CF774EE}" type="presParOf" srcId="{827082E2-9557-4044-B780-133E98D17ADC}" destId="{191229E5-A50B-4892-BD3A-933C4A508643}" srcOrd="3" destOrd="0" presId="urn:microsoft.com/office/officeart/2005/8/layout/vList6"/>
    <dgm:cxn modelId="{1FE5B90F-32DA-437A-8E55-1F89F863D542}" type="presParOf" srcId="{827082E2-9557-4044-B780-133E98D17ADC}" destId="{A6BC81D7-7A24-4FF1-972E-44FFB7492C84}" srcOrd="4" destOrd="0" presId="urn:microsoft.com/office/officeart/2005/8/layout/vList6"/>
    <dgm:cxn modelId="{221B6DD6-7975-486A-90E3-DE33899C851B}" type="presParOf" srcId="{A6BC81D7-7A24-4FF1-972E-44FFB7492C84}" destId="{0CF9B3FB-BF54-4E18-9ABF-7BF9D9EE7EFD}" srcOrd="0" destOrd="0" presId="urn:microsoft.com/office/officeart/2005/8/layout/vList6"/>
    <dgm:cxn modelId="{C7CA250B-4F04-4544-A673-8C282EDA566B}" type="presParOf" srcId="{A6BC81D7-7A24-4FF1-972E-44FFB7492C84}" destId="{7D76ADEA-C239-4566-8D36-1CD90D19592C}" srcOrd="1" destOrd="0" presId="urn:microsoft.com/office/officeart/2005/8/layout/vList6"/>
    <dgm:cxn modelId="{D43D378C-7243-4E97-BFF8-D5902497D706}" type="presParOf" srcId="{827082E2-9557-4044-B780-133E98D17ADC}" destId="{7F0DCC34-9E7C-4D59-AEDE-195FB532BC9B}" srcOrd="5" destOrd="0" presId="urn:microsoft.com/office/officeart/2005/8/layout/vList6"/>
    <dgm:cxn modelId="{685D53C4-859D-4C70-AFF0-10F0FEF8FF35}" type="presParOf" srcId="{827082E2-9557-4044-B780-133E98D17ADC}" destId="{6637F7DD-CDF7-49A0-9A3C-8929A13228AE}" srcOrd="6" destOrd="0" presId="urn:microsoft.com/office/officeart/2005/8/layout/vList6"/>
    <dgm:cxn modelId="{EE75173A-E514-476D-837A-09002B273A9E}" type="presParOf" srcId="{6637F7DD-CDF7-49A0-9A3C-8929A13228AE}" destId="{E685F0D4-50A3-48AE-B90E-578F7343EBFD}" srcOrd="0" destOrd="0" presId="urn:microsoft.com/office/officeart/2005/8/layout/vList6"/>
    <dgm:cxn modelId="{E4142F71-56AE-45E4-8519-EFF54D5B5E7D}" type="presParOf" srcId="{6637F7DD-CDF7-49A0-9A3C-8929A13228AE}" destId="{F20804B6-200C-41A4-BFC2-551A3B470E8C}"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F81015-DA3E-4F78-84CA-7B6A792B788D}"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it-IT"/>
        </a:p>
      </dgm:t>
    </dgm:pt>
    <dgm:pt modelId="{AA0C3948-BD3E-4120-BF8E-C8EB39367F2A}">
      <dgm:prSet phldrT="[Testo]" custT="1"/>
      <dgm:spPr>
        <a:solidFill>
          <a:schemeClr val="accent2">
            <a:lumMod val="75000"/>
          </a:schemeClr>
        </a:solidFill>
      </dgm:spPr>
      <dgm:t>
        <a:bodyPr/>
        <a:lstStyle/>
        <a:p>
          <a:r>
            <a:rPr lang="it-IT" sz="4000" dirty="0" smtClean="0"/>
            <a:t>Settore Vitivinicolo</a:t>
          </a:r>
          <a:endParaRPr lang="it-IT" sz="4000" dirty="0"/>
        </a:p>
      </dgm:t>
    </dgm:pt>
    <dgm:pt modelId="{BF9AF2AB-C08A-44EC-8390-0D8626247952}" type="sibTrans" cxnId="{80FD6942-EF4C-4D7A-AD9E-D2907B856280}">
      <dgm:prSet/>
      <dgm:spPr>
        <a:solidFill>
          <a:srgbClr val="548235"/>
        </a:solidFill>
        <a:ln>
          <a:solidFill>
            <a:srgbClr val="548235"/>
          </a:solidFill>
        </a:ln>
      </dgm:spPr>
      <dgm:t>
        <a:bodyPr/>
        <a:lstStyle/>
        <a:p>
          <a:endParaRPr lang="it-IT"/>
        </a:p>
      </dgm:t>
    </dgm:pt>
    <dgm:pt modelId="{2CE4205F-9554-4CCC-9C98-EB102403C67A}" type="parTrans" cxnId="{80FD6942-EF4C-4D7A-AD9E-D2907B856280}">
      <dgm:prSet/>
      <dgm:spPr/>
      <dgm:t>
        <a:bodyPr/>
        <a:lstStyle/>
        <a:p>
          <a:endParaRPr lang="it-IT"/>
        </a:p>
      </dgm:t>
    </dgm:pt>
    <dgm:pt modelId="{BCE102F1-452B-4EE1-894C-A19C2A1DFF6D}">
      <dgm:prSet custT="1"/>
      <dgm:spPr>
        <a:solidFill>
          <a:srgbClr val="4472C4"/>
        </a:solidFill>
      </dgm:spPr>
      <dgm:t>
        <a:bodyPr/>
        <a:lstStyle/>
        <a:p>
          <a:r>
            <a:rPr lang="it-IT" sz="4000" dirty="0" smtClean="0"/>
            <a:t>Settore Ortofrutticolo</a:t>
          </a:r>
          <a:endParaRPr lang="it-IT" sz="4000" dirty="0"/>
        </a:p>
      </dgm:t>
    </dgm:pt>
    <dgm:pt modelId="{86725588-98C9-4262-8488-19884E579161}" type="parTrans" cxnId="{FF0418F8-FA0A-4005-A9E0-5F700E696FC3}">
      <dgm:prSet/>
      <dgm:spPr/>
      <dgm:t>
        <a:bodyPr/>
        <a:lstStyle/>
        <a:p>
          <a:endParaRPr lang="it-IT"/>
        </a:p>
      </dgm:t>
    </dgm:pt>
    <dgm:pt modelId="{5E96F7EC-54A5-49E0-B7BA-91D371B2267E}" type="sibTrans" cxnId="{FF0418F8-FA0A-4005-A9E0-5F700E696FC3}">
      <dgm:prSet/>
      <dgm:spPr/>
      <dgm:t>
        <a:bodyPr/>
        <a:lstStyle/>
        <a:p>
          <a:endParaRPr lang="it-IT"/>
        </a:p>
      </dgm:t>
    </dgm:pt>
    <dgm:pt modelId="{5C56CA68-0B8B-4A55-95F6-1B4C75E0043C}">
      <dgm:prSet custT="1"/>
      <dgm:spPr>
        <a:solidFill>
          <a:schemeClr val="accent4">
            <a:lumMod val="75000"/>
          </a:schemeClr>
        </a:solidFill>
      </dgm:spPr>
      <dgm:t>
        <a:bodyPr/>
        <a:lstStyle/>
        <a:p>
          <a:r>
            <a:rPr lang="it-IT" sz="4000" dirty="0" smtClean="0"/>
            <a:t>Settore </a:t>
          </a:r>
          <a:r>
            <a:rPr lang="it-IT" sz="4000" dirty="0" err="1" smtClean="0"/>
            <a:t>Pataticolo</a:t>
          </a:r>
          <a:endParaRPr lang="it-IT" sz="4000" dirty="0"/>
        </a:p>
      </dgm:t>
    </dgm:pt>
    <dgm:pt modelId="{0356274F-B554-47FF-8437-55DB71DD79D2}" type="parTrans" cxnId="{213DE08B-1204-4115-A431-D0202C2ED7A3}">
      <dgm:prSet/>
      <dgm:spPr/>
      <dgm:t>
        <a:bodyPr/>
        <a:lstStyle/>
        <a:p>
          <a:endParaRPr lang="it-IT"/>
        </a:p>
      </dgm:t>
    </dgm:pt>
    <dgm:pt modelId="{DF4AD630-BB24-4342-8417-224BB67B407F}" type="sibTrans" cxnId="{213DE08B-1204-4115-A431-D0202C2ED7A3}">
      <dgm:prSet/>
      <dgm:spPr/>
      <dgm:t>
        <a:bodyPr/>
        <a:lstStyle/>
        <a:p>
          <a:endParaRPr lang="it-IT"/>
        </a:p>
      </dgm:t>
    </dgm:pt>
    <dgm:pt modelId="{41F4A413-B1AC-4AC6-84E6-1EA58F039C4A}">
      <dgm:prSet custT="1"/>
      <dgm:spPr>
        <a:solidFill>
          <a:srgbClr val="548235"/>
        </a:solidFill>
      </dgm:spPr>
      <dgm:t>
        <a:bodyPr/>
        <a:lstStyle/>
        <a:p>
          <a:r>
            <a:rPr lang="it-IT" sz="4000" dirty="0" smtClean="0"/>
            <a:t>Settore Olivicolo-Oleario</a:t>
          </a:r>
          <a:endParaRPr lang="it-IT" sz="4000" dirty="0"/>
        </a:p>
      </dgm:t>
    </dgm:pt>
    <dgm:pt modelId="{F4647526-684F-4D42-987D-24E817BB3B4B}" type="parTrans" cxnId="{49A9FBA0-B1BF-406B-BBD7-72EB437FD042}">
      <dgm:prSet/>
      <dgm:spPr/>
      <dgm:t>
        <a:bodyPr/>
        <a:lstStyle/>
        <a:p>
          <a:endParaRPr lang="it-IT"/>
        </a:p>
      </dgm:t>
    </dgm:pt>
    <dgm:pt modelId="{B7A4D6E3-76BB-4E29-9ADD-E2B4BF556807}" type="sibTrans" cxnId="{49A9FBA0-B1BF-406B-BBD7-72EB437FD042}">
      <dgm:prSet/>
      <dgm:spPr/>
      <dgm:t>
        <a:bodyPr/>
        <a:lstStyle/>
        <a:p>
          <a:endParaRPr lang="it-IT"/>
        </a:p>
      </dgm:t>
    </dgm:pt>
    <dgm:pt modelId="{0A9B6B02-A7C1-42AA-83E3-335D2087EBAD}">
      <dgm:prSet/>
      <dgm:spPr>
        <a:solidFill>
          <a:srgbClr val="C9C92B"/>
        </a:solidFill>
      </dgm:spPr>
      <dgm:t>
        <a:bodyPr/>
        <a:lstStyle/>
        <a:p>
          <a:r>
            <a:rPr lang="it-IT" dirty="0" smtClean="0"/>
            <a:t>Settore Apicoltura</a:t>
          </a:r>
          <a:endParaRPr lang="it-IT" dirty="0"/>
        </a:p>
      </dgm:t>
    </dgm:pt>
    <dgm:pt modelId="{B9A2829F-4A41-40E3-85CC-AEBCE29E1193}" type="parTrans" cxnId="{0475F802-E233-44AA-A817-14D9FF385A12}">
      <dgm:prSet/>
      <dgm:spPr/>
      <dgm:t>
        <a:bodyPr/>
        <a:lstStyle/>
        <a:p>
          <a:endParaRPr lang="it-IT"/>
        </a:p>
      </dgm:t>
    </dgm:pt>
    <dgm:pt modelId="{DD300DD4-AADF-43A6-814C-B6A932E75E05}" type="sibTrans" cxnId="{0475F802-E233-44AA-A817-14D9FF385A12}">
      <dgm:prSet/>
      <dgm:spPr/>
      <dgm:t>
        <a:bodyPr/>
        <a:lstStyle/>
        <a:p>
          <a:endParaRPr lang="it-IT"/>
        </a:p>
      </dgm:t>
    </dgm:pt>
    <dgm:pt modelId="{F28877AB-7496-4DD9-91B1-9664C10DEB9F}" type="pres">
      <dgm:prSet presAssocID="{78F81015-DA3E-4F78-84CA-7B6A792B788D}" presName="Name0" presStyleCnt="0">
        <dgm:presLayoutVars>
          <dgm:chMax val="7"/>
          <dgm:chPref val="7"/>
          <dgm:dir/>
        </dgm:presLayoutVars>
      </dgm:prSet>
      <dgm:spPr/>
      <dgm:t>
        <a:bodyPr/>
        <a:lstStyle/>
        <a:p>
          <a:endParaRPr lang="it-IT"/>
        </a:p>
      </dgm:t>
    </dgm:pt>
    <dgm:pt modelId="{C9913D2F-482B-4DF4-B42D-E04E6E569F6A}" type="pres">
      <dgm:prSet presAssocID="{78F81015-DA3E-4F78-84CA-7B6A792B788D}" presName="Name1" presStyleCnt="0"/>
      <dgm:spPr/>
    </dgm:pt>
    <dgm:pt modelId="{0116DBCB-3138-4C47-9539-B760A92C6474}" type="pres">
      <dgm:prSet presAssocID="{78F81015-DA3E-4F78-84CA-7B6A792B788D}" presName="cycle" presStyleCnt="0"/>
      <dgm:spPr/>
    </dgm:pt>
    <dgm:pt modelId="{D0902F96-4B1A-459B-8C17-35D6B1F85A47}" type="pres">
      <dgm:prSet presAssocID="{78F81015-DA3E-4F78-84CA-7B6A792B788D}" presName="srcNode" presStyleLbl="node1" presStyleIdx="0" presStyleCnt="5"/>
      <dgm:spPr/>
    </dgm:pt>
    <dgm:pt modelId="{B751E8E3-D5EF-43F3-9C48-F13FF720DEBF}" type="pres">
      <dgm:prSet presAssocID="{78F81015-DA3E-4F78-84CA-7B6A792B788D}" presName="conn" presStyleLbl="parChTrans1D2" presStyleIdx="0" presStyleCnt="1"/>
      <dgm:spPr/>
      <dgm:t>
        <a:bodyPr/>
        <a:lstStyle/>
        <a:p>
          <a:endParaRPr lang="it-IT"/>
        </a:p>
      </dgm:t>
    </dgm:pt>
    <dgm:pt modelId="{7FFA0C94-7735-46AC-A5D7-7670054A8823}" type="pres">
      <dgm:prSet presAssocID="{78F81015-DA3E-4F78-84CA-7B6A792B788D}" presName="extraNode" presStyleLbl="node1" presStyleIdx="0" presStyleCnt="5"/>
      <dgm:spPr/>
    </dgm:pt>
    <dgm:pt modelId="{D6F5788F-9E7C-42A6-B788-A56D1E2DE134}" type="pres">
      <dgm:prSet presAssocID="{78F81015-DA3E-4F78-84CA-7B6A792B788D}" presName="dstNode" presStyleLbl="node1" presStyleIdx="0" presStyleCnt="5"/>
      <dgm:spPr/>
    </dgm:pt>
    <dgm:pt modelId="{C0834533-C96E-420B-8E84-D17FD147A58A}" type="pres">
      <dgm:prSet presAssocID="{AA0C3948-BD3E-4120-BF8E-C8EB39367F2A}" presName="text_1" presStyleLbl="node1" presStyleIdx="0" presStyleCnt="5">
        <dgm:presLayoutVars>
          <dgm:bulletEnabled val="1"/>
        </dgm:presLayoutVars>
      </dgm:prSet>
      <dgm:spPr/>
      <dgm:t>
        <a:bodyPr/>
        <a:lstStyle/>
        <a:p>
          <a:endParaRPr lang="it-IT"/>
        </a:p>
      </dgm:t>
    </dgm:pt>
    <dgm:pt modelId="{D86551C3-1C49-4EEA-ABCA-BE5DFB2D430F}" type="pres">
      <dgm:prSet presAssocID="{AA0C3948-BD3E-4120-BF8E-C8EB39367F2A}" presName="accent_1" presStyleCnt="0"/>
      <dgm:spPr/>
    </dgm:pt>
    <dgm:pt modelId="{0B0E8420-0E41-449B-8338-B6A34A1E1E37}" type="pres">
      <dgm:prSet presAssocID="{AA0C3948-BD3E-4120-BF8E-C8EB39367F2A}" presName="accentRepeatNode" presStyleLbl="solidFgAcc1" presStyleIdx="0" presStyleCnt="5"/>
      <dgm:spPr/>
    </dgm:pt>
    <dgm:pt modelId="{AD752A76-B6B6-4685-8F55-73518259571E}" type="pres">
      <dgm:prSet presAssocID="{BCE102F1-452B-4EE1-894C-A19C2A1DFF6D}" presName="text_2" presStyleLbl="node1" presStyleIdx="1" presStyleCnt="5">
        <dgm:presLayoutVars>
          <dgm:bulletEnabled val="1"/>
        </dgm:presLayoutVars>
      </dgm:prSet>
      <dgm:spPr/>
      <dgm:t>
        <a:bodyPr/>
        <a:lstStyle/>
        <a:p>
          <a:endParaRPr lang="it-IT"/>
        </a:p>
      </dgm:t>
    </dgm:pt>
    <dgm:pt modelId="{83361D8C-56FF-412D-934E-C6078CE195C5}" type="pres">
      <dgm:prSet presAssocID="{BCE102F1-452B-4EE1-894C-A19C2A1DFF6D}" presName="accent_2" presStyleCnt="0"/>
      <dgm:spPr/>
    </dgm:pt>
    <dgm:pt modelId="{185D8AFE-9B71-4930-8E69-92D38A02BEF4}" type="pres">
      <dgm:prSet presAssocID="{BCE102F1-452B-4EE1-894C-A19C2A1DFF6D}" presName="accentRepeatNode" presStyleLbl="solidFgAcc1" presStyleIdx="1" presStyleCnt="5"/>
      <dgm:spPr>
        <a:ln>
          <a:solidFill>
            <a:srgbClr val="0070C0"/>
          </a:solidFill>
        </a:ln>
      </dgm:spPr>
    </dgm:pt>
    <dgm:pt modelId="{74FF71BC-6004-4EC1-8F4F-7C5088E2AE3F}" type="pres">
      <dgm:prSet presAssocID="{5C56CA68-0B8B-4A55-95F6-1B4C75E0043C}" presName="text_3" presStyleLbl="node1" presStyleIdx="2" presStyleCnt="5">
        <dgm:presLayoutVars>
          <dgm:bulletEnabled val="1"/>
        </dgm:presLayoutVars>
      </dgm:prSet>
      <dgm:spPr/>
      <dgm:t>
        <a:bodyPr/>
        <a:lstStyle/>
        <a:p>
          <a:endParaRPr lang="it-IT"/>
        </a:p>
      </dgm:t>
    </dgm:pt>
    <dgm:pt modelId="{589D53DC-D5CB-46A2-81E6-79A649CC82A5}" type="pres">
      <dgm:prSet presAssocID="{5C56CA68-0B8B-4A55-95F6-1B4C75E0043C}" presName="accent_3" presStyleCnt="0"/>
      <dgm:spPr/>
    </dgm:pt>
    <dgm:pt modelId="{0639456D-F89A-48BB-BAA4-7BC6AD79D852}" type="pres">
      <dgm:prSet presAssocID="{5C56CA68-0B8B-4A55-95F6-1B4C75E0043C}" presName="accentRepeatNode" presStyleLbl="solidFgAcc1" presStyleIdx="2" presStyleCnt="5"/>
      <dgm:spPr>
        <a:ln>
          <a:solidFill>
            <a:schemeClr val="accent4">
              <a:lumMod val="75000"/>
            </a:schemeClr>
          </a:solidFill>
        </a:ln>
      </dgm:spPr>
    </dgm:pt>
    <dgm:pt modelId="{E1F6BEF2-9EED-4E8A-8041-38C040F9F565}" type="pres">
      <dgm:prSet presAssocID="{41F4A413-B1AC-4AC6-84E6-1EA58F039C4A}" presName="text_4" presStyleLbl="node1" presStyleIdx="3" presStyleCnt="5">
        <dgm:presLayoutVars>
          <dgm:bulletEnabled val="1"/>
        </dgm:presLayoutVars>
      </dgm:prSet>
      <dgm:spPr/>
      <dgm:t>
        <a:bodyPr/>
        <a:lstStyle/>
        <a:p>
          <a:endParaRPr lang="it-IT"/>
        </a:p>
      </dgm:t>
    </dgm:pt>
    <dgm:pt modelId="{58D9DCC5-FB4A-483C-99A3-EEDCFB1B8E14}" type="pres">
      <dgm:prSet presAssocID="{41F4A413-B1AC-4AC6-84E6-1EA58F039C4A}" presName="accent_4" presStyleCnt="0"/>
      <dgm:spPr/>
    </dgm:pt>
    <dgm:pt modelId="{6DB8A9E9-0B47-4BAA-8939-D8E03A3591D1}" type="pres">
      <dgm:prSet presAssocID="{41F4A413-B1AC-4AC6-84E6-1EA58F039C4A}" presName="accentRepeatNode" presStyleLbl="solidFgAcc1" presStyleIdx="3" presStyleCnt="5"/>
      <dgm:spPr/>
    </dgm:pt>
    <dgm:pt modelId="{1C1711FB-07BA-4C8A-9962-912D08ACAC44}" type="pres">
      <dgm:prSet presAssocID="{0A9B6B02-A7C1-42AA-83E3-335D2087EBAD}" presName="text_5" presStyleLbl="node1" presStyleIdx="4" presStyleCnt="5">
        <dgm:presLayoutVars>
          <dgm:bulletEnabled val="1"/>
        </dgm:presLayoutVars>
      </dgm:prSet>
      <dgm:spPr/>
      <dgm:t>
        <a:bodyPr/>
        <a:lstStyle/>
        <a:p>
          <a:endParaRPr lang="it-IT"/>
        </a:p>
      </dgm:t>
    </dgm:pt>
    <dgm:pt modelId="{B424F9DD-FDA2-4790-BB00-A4CDC52634D9}" type="pres">
      <dgm:prSet presAssocID="{0A9B6B02-A7C1-42AA-83E3-335D2087EBAD}" presName="accent_5" presStyleCnt="0"/>
      <dgm:spPr/>
    </dgm:pt>
    <dgm:pt modelId="{EE3B8415-8304-4118-852C-A7AF040FD51F}" type="pres">
      <dgm:prSet presAssocID="{0A9B6B02-A7C1-42AA-83E3-335D2087EBAD}" presName="accentRepeatNode" presStyleLbl="solidFgAcc1" presStyleIdx="4" presStyleCnt="5"/>
      <dgm:spPr/>
    </dgm:pt>
  </dgm:ptLst>
  <dgm:cxnLst>
    <dgm:cxn modelId="{28BC0B6A-174A-4924-8C8E-9E519012F476}" type="presOf" srcId="{BF9AF2AB-C08A-44EC-8390-0D8626247952}" destId="{B751E8E3-D5EF-43F3-9C48-F13FF720DEBF}" srcOrd="0" destOrd="0" presId="urn:microsoft.com/office/officeart/2008/layout/VerticalCurvedList"/>
    <dgm:cxn modelId="{A0946AB0-F2F3-4202-BF9F-ACE53630DB94}" type="presOf" srcId="{5C56CA68-0B8B-4A55-95F6-1B4C75E0043C}" destId="{74FF71BC-6004-4EC1-8F4F-7C5088E2AE3F}" srcOrd="0" destOrd="0" presId="urn:microsoft.com/office/officeart/2008/layout/VerticalCurvedList"/>
    <dgm:cxn modelId="{49A9FBA0-B1BF-406B-BBD7-72EB437FD042}" srcId="{78F81015-DA3E-4F78-84CA-7B6A792B788D}" destId="{41F4A413-B1AC-4AC6-84E6-1EA58F039C4A}" srcOrd="3" destOrd="0" parTransId="{F4647526-684F-4D42-987D-24E817BB3B4B}" sibTransId="{B7A4D6E3-76BB-4E29-9ADD-E2B4BF556807}"/>
    <dgm:cxn modelId="{47C49535-DFA6-4F73-86D0-1EF82A72303E}" type="presOf" srcId="{78F81015-DA3E-4F78-84CA-7B6A792B788D}" destId="{F28877AB-7496-4DD9-91B1-9664C10DEB9F}" srcOrd="0" destOrd="0" presId="urn:microsoft.com/office/officeart/2008/layout/VerticalCurvedList"/>
    <dgm:cxn modelId="{213DE08B-1204-4115-A431-D0202C2ED7A3}" srcId="{78F81015-DA3E-4F78-84CA-7B6A792B788D}" destId="{5C56CA68-0B8B-4A55-95F6-1B4C75E0043C}" srcOrd="2" destOrd="0" parTransId="{0356274F-B554-47FF-8437-55DB71DD79D2}" sibTransId="{DF4AD630-BB24-4342-8417-224BB67B407F}"/>
    <dgm:cxn modelId="{8F2409AE-69F0-4816-86CE-8F74C51C15BB}" type="presOf" srcId="{0A9B6B02-A7C1-42AA-83E3-335D2087EBAD}" destId="{1C1711FB-07BA-4C8A-9962-912D08ACAC44}" srcOrd="0" destOrd="0" presId="urn:microsoft.com/office/officeart/2008/layout/VerticalCurvedList"/>
    <dgm:cxn modelId="{80FD6942-EF4C-4D7A-AD9E-D2907B856280}" srcId="{78F81015-DA3E-4F78-84CA-7B6A792B788D}" destId="{AA0C3948-BD3E-4120-BF8E-C8EB39367F2A}" srcOrd="0" destOrd="0" parTransId="{2CE4205F-9554-4CCC-9C98-EB102403C67A}" sibTransId="{BF9AF2AB-C08A-44EC-8390-0D8626247952}"/>
    <dgm:cxn modelId="{FF0418F8-FA0A-4005-A9E0-5F700E696FC3}" srcId="{78F81015-DA3E-4F78-84CA-7B6A792B788D}" destId="{BCE102F1-452B-4EE1-894C-A19C2A1DFF6D}" srcOrd="1" destOrd="0" parTransId="{86725588-98C9-4262-8488-19884E579161}" sibTransId="{5E96F7EC-54A5-49E0-B7BA-91D371B2267E}"/>
    <dgm:cxn modelId="{0475F802-E233-44AA-A817-14D9FF385A12}" srcId="{78F81015-DA3E-4F78-84CA-7B6A792B788D}" destId="{0A9B6B02-A7C1-42AA-83E3-335D2087EBAD}" srcOrd="4" destOrd="0" parTransId="{B9A2829F-4A41-40E3-85CC-AEBCE29E1193}" sibTransId="{DD300DD4-AADF-43A6-814C-B6A932E75E05}"/>
    <dgm:cxn modelId="{DD7C78D3-989D-495C-A2C9-B47C06EC5198}" type="presOf" srcId="{AA0C3948-BD3E-4120-BF8E-C8EB39367F2A}" destId="{C0834533-C96E-420B-8E84-D17FD147A58A}" srcOrd="0" destOrd="0" presId="urn:microsoft.com/office/officeart/2008/layout/VerticalCurvedList"/>
    <dgm:cxn modelId="{A8EBD07C-EFE6-4226-8FEF-279C92AA889C}" type="presOf" srcId="{BCE102F1-452B-4EE1-894C-A19C2A1DFF6D}" destId="{AD752A76-B6B6-4685-8F55-73518259571E}" srcOrd="0" destOrd="0" presId="urn:microsoft.com/office/officeart/2008/layout/VerticalCurvedList"/>
    <dgm:cxn modelId="{01A1D07A-8B61-4893-880B-EB909493FFF3}" type="presOf" srcId="{41F4A413-B1AC-4AC6-84E6-1EA58F039C4A}" destId="{E1F6BEF2-9EED-4E8A-8041-38C040F9F565}" srcOrd="0" destOrd="0" presId="urn:microsoft.com/office/officeart/2008/layout/VerticalCurvedList"/>
    <dgm:cxn modelId="{ECB99A2C-16E2-4C00-8440-7B7E37F5D5CB}" type="presParOf" srcId="{F28877AB-7496-4DD9-91B1-9664C10DEB9F}" destId="{C9913D2F-482B-4DF4-B42D-E04E6E569F6A}" srcOrd="0" destOrd="0" presId="urn:microsoft.com/office/officeart/2008/layout/VerticalCurvedList"/>
    <dgm:cxn modelId="{3B685959-30B7-418B-AD25-B956C4C56169}" type="presParOf" srcId="{C9913D2F-482B-4DF4-B42D-E04E6E569F6A}" destId="{0116DBCB-3138-4C47-9539-B760A92C6474}" srcOrd="0" destOrd="0" presId="urn:microsoft.com/office/officeart/2008/layout/VerticalCurvedList"/>
    <dgm:cxn modelId="{747504E4-E2F5-48EB-B164-231ABC67B306}" type="presParOf" srcId="{0116DBCB-3138-4C47-9539-B760A92C6474}" destId="{D0902F96-4B1A-459B-8C17-35D6B1F85A47}" srcOrd="0" destOrd="0" presId="urn:microsoft.com/office/officeart/2008/layout/VerticalCurvedList"/>
    <dgm:cxn modelId="{A759A642-B039-44DE-A462-5CEC1D103974}" type="presParOf" srcId="{0116DBCB-3138-4C47-9539-B760A92C6474}" destId="{B751E8E3-D5EF-43F3-9C48-F13FF720DEBF}" srcOrd="1" destOrd="0" presId="urn:microsoft.com/office/officeart/2008/layout/VerticalCurvedList"/>
    <dgm:cxn modelId="{FF8284C6-49C7-44AC-961A-06840EEF7164}" type="presParOf" srcId="{0116DBCB-3138-4C47-9539-B760A92C6474}" destId="{7FFA0C94-7735-46AC-A5D7-7670054A8823}" srcOrd="2" destOrd="0" presId="urn:microsoft.com/office/officeart/2008/layout/VerticalCurvedList"/>
    <dgm:cxn modelId="{27E9A129-F6E4-4377-89C4-C2B3D51B0F00}" type="presParOf" srcId="{0116DBCB-3138-4C47-9539-B760A92C6474}" destId="{D6F5788F-9E7C-42A6-B788-A56D1E2DE134}" srcOrd="3" destOrd="0" presId="urn:microsoft.com/office/officeart/2008/layout/VerticalCurvedList"/>
    <dgm:cxn modelId="{84525532-DC8D-4C26-B699-3EE987C27FE8}" type="presParOf" srcId="{C9913D2F-482B-4DF4-B42D-E04E6E569F6A}" destId="{C0834533-C96E-420B-8E84-D17FD147A58A}" srcOrd="1" destOrd="0" presId="urn:microsoft.com/office/officeart/2008/layout/VerticalCurvedList"/>
    <dgm:cxn modelId="{FEEE272A-D71E-436C-94F4-596547676D46}" type="presParOf" srcId="{C9913D2F-482B-4DF4-B42D-E04E6E569F6A}" destId="{D86551C3-1C49-4EEA-ABCA-BE5DFB2D430F}" srcOrd="2" destOrd="0" presId="urn:microsoft.com/office/officeart/2008/layout/VerticalCurvedList"/>
    <dgm:cxn modelId="{DF247DEA-6843-4419-A80B-6B00C4C41E09}" type="presParOf" srcId="{D86551C3-1C49-4EEA-ABCA-BE5DFB2D430F}" destId="{0B0E8420-0E41-449B-8338-B6A34A1E1E37}" srcOrd="0" destOrd="0" presId="urn:microsoft.com/office/officeart/2008/layout/VerticalCurvedList"/>
    <dgm:cxn modelId="{80DE5544-2932-4B4F-B819-1BCC9C360B49}" type="presParOf" srcId="{C9913D2F-482B-4DF4-B42D-E04E6E569F6A}" destId="{AD752A76-B6B6-4685-8F55-73518259571E}" srcOrd="3" destOrd="0" presId="urn:microsoft.com/office/officeart/2008/layout/VerticalCurvedList"/>
    <dgm:cxn modelId="{4F24F766-1DDE-4CB4-93EC-5D7A881F806C}" type="presParOf" srcId="{C9913D2F-482B-4DF4-B42D-E04E6E569F6A}" destId="{83361D8C-56FF-412D-934E-C6078CE195C5}" srcOrd="4" destOrd="0" presId="urn:microsoft.com/office/officeart/2008/layout/VerticalCurvedList"/>
    <dgm:cxn modelId="{62C0B805-D2BB-434B-A38A-584BDA9D4BBC}" type="presParOf" srcId="{83361D8C-56FF-412D-934E-C6078CE195C5}" destId="{185D8AFE-9B71-4930-8E69-92D38A02BEF4}" srcOrd="0" destOrd="0" presId="urn:microsoft.com/office/officeart/2008/layout/VerticalCurvedList"/>
    <dgm:cxn modelId="{DA6E23F4-A4A6-49F1-9CF4-622B46AD6AEC}" type="presParOf" srcId="{C9913D2F-482B-4DF4-B42D-E04E6E569F6A}" destId="{74FF71BC-6004-4EC1-8F4F-7C5088E2AE3F}" srcOrd="5" destOrd="0" presId="urn:microsoft.com/office/officeart/2008/layout/VerticalCurvedList"/>
    <dgm:cxn modelId="{0C335F57-34C3-4357-A670-B3B4B36B0A38}" type="presParOf" srcId="{C9913D2F-482B-4DF4-B42D-E04E6E569F6A}" destId="{589D53DC-D5CB-46A2-81E6-79A649CC82A5}" srcOrd="6" destOrd="0" presId="urn:microsoft.com/office/officeart/2008/layout/VerticalCurvedList"/>
    <dgm:cxn modelId="{50EB875C-0EF8-4C3A-9EBC-6516DAC87785}" type="presParOf" srcId="{589D53DC-D5CB-46A2-81E6-79A649CC82A5}" destId="{0639456D-F89A-48BB-BAA4-7BC6AD79D852}" srcOrd="0" destOrd="0" presId="urn:microsoft.com/office/officeart/2008/layout/VerticalCurvedList"/>
    <dgm:cxn modelId="{2C878243-7092-4AA9-93E0-5D76DEE2CDE2}" type="presParOf" srcId="{C9913D2F-482B-4DF4-B42D-E04E6E569F6A}" destId="{E1F6BEF2-9EED-4E8A-8041-38C040F9F565}" srcOrd="7" destOrd="0" presId="urn:microsoft.com/office/officeart/2008/layout/VerticalCurvedList"/>
    <dgm:cxn modelId="{69443C36-8716-444A-8A92-1CA90E637125}" type="presParOf" srcId="{C9913D2F-482B-4DF4-B42D-E04E6E569F6A}" destId="{58D9DCC5-FB4A-483C-99A3-EEDCFB1B8E14}" srcOrd="8" destOrd="0" presId="urn:microsoft.com/office/officeart/2008/layout/VerticalCurvedList"/>
    <dgm:cxn modelId="{5066C9D9-67BF-4A17-9242-EE1C0196BA3C}" type="presParOf" srcId="{58D9DCC5-FB4A-483C-99A3-EEDCFB1B8E14}" destId="{6DB8A9E9-0B47-4BAA-8939-D8E03A3591D1}" srcOrd="0" destOrd="0" presId="urn:microsoft.com/office/officeart/2008/layout/VerticalCurvedList"/>
    <dgm:cxn modelId="{A40A8962-7F43-4BCF-8942-7AA4B1B0BA4F}" type="presParOf" srcId="{C9913D2F-482B-4DF4-B42D-E04E6E569F6A}" destId="{1C1711FB-07BA-4C8A-9962-912D08ACAC44}" srcOrd="9" destOrd="0" presId="urn:microsoft.com/office/officeart/2008/layout/VerticalCurvedList"/>
    <dgm:cxn modelId="{BCB8367B-8325-4FF1-8DDA-D47742F04744}" type="presParOf" srcId="{C9913D2F-482B-4DF4-B42D-E04E6E569F6A}" destId="{B424F9DD-FDA2-4790-BB00-A4CDC52634D9}" srcOrd="10" destOrd="0" presId="urn:microsoft.com/office/officeart/2008/layout/VerticalCurvedList"/>
    <dgm:cxn modelId="{64BD74E2-941E-453A-8C7A-FA9EEFA06913}" type="presParOf" srcId="{B424F9DD-FDA2-4790-BB00-A4CDC52634D9}" destId="{EE3B8415-8304-4118-852C-A7AF040FD51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D40D176-74A6-4582-9CB3-A651068E873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it-IT"/>
        </a:p>
      </dgm:t>
    </dgm:pt>
    <dgm:pt modelId="{93388EB5-4B26-44EF-A44C-D6F2DA706D4E}">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Promozione sui mercati dei Paesi Terzi</a:t>
          </a:r>
          <a:endParaRPr lang="it-IT" sz="1400" dirty="0"/>
        </a:p>
      </dgm:t>
    </dgm:pt>
    <dgm:pt modelId="{94E2ED8F-E11F-497C-A8E3-9D57E1253E6A}" type="parTrans" cxnId="{83725822-F1F7-4621-8068-C3374DF17B8C}">
      <dgm:prSet/>
      <dgm:spPr>
        <a:ln>
          <a:solidFill>
            <a:srgbClr val="385723"/>
          </a:solidFill>
        </a:ln>
      </dgm:spPr>
      <dgm:t>
        <a:bodyPr/>
        <a:lstStyle/>
        <a:p>
          <a:endParaRPr lang="it-IT"/>
        </a:p>
      </dgm:t>
    </dgm:pt>
    <dgm:pt modelId="{59A3AD8B-F371-4BF3-A893-3D338ECCB001}" type="sibTrans" cxnId="{83725822-F1F7-4621-8068-C3374DF17B8C}">
      <dgm:prSet/>
      <dgm:spPr/>
      <dgm:t>
        <a:bodyPr/>
        <a:lstStyle/>
        <a:p>
          <a:endParaRPr lang="it-IT"/>
        </a:p>
      </dgm:t>
    </dgm:pt>
    <dgm:pt modelId="{77880F91-96F7-4B17-BE41-882C70121636}">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Investimenti</a:t>
          </a:r>
          <a:endParaRPr lang="it-IT" sz="1400" dirty="0"/>
        </a:p>
      </dgm:t>
    </dgm:pt>
    <dgm:pt modelId="{014CCCD8-C06F-4E57-B889-EA9DFEA8BC9C}" type="parTrans" cxnId="{BB88F0C4-8758-4494-A291-5A29DB549919}">
      <dgm:prSet/>
      <dgm:spPr>
        <a:ln>
          <a:solidFill>
            <a:srgbClr val="385723"/>
          </a:solidFill>
        </a:ln>
      </dgm:spPr>
      <dgm:t>
        <a:bodyPr/>
        <a:lstStyle/>
        <a:p>
          <a:endParaRPr lang="it-IT"/>
        </a:p>
      </dgm:t>
    </dgm:pt>
    <dgm:pt modelId="{878195A8-9032-4EA8-9932-5141EC01FC0C}" type="sibTrans" cxnId="{BB88F0C4-8758-4494-A291-5A29DB549919}">
      <dgm:prSet/>
      <dgm:spPr/>
      <dgm:t>
        <a:bodyPr/>
        <a:lstStyle/>
        <a:p>
          <a:endParaRPr lang="it-IT"/>
        </a:p>
      </dgm:t>
    </dgm:pt>
    <dgm:pt modelId="{4F210C24-2745-4AAC-962A-8B33BAD22A7D}">
      <dgm:prSet custT="1"/>
      <dgm:spPr>
        <a:solidFill>
          <a:srgbClr val="385723"/>
        </a:solidFill>
        <a:ln>
          <a:noFill/>
        </a:ln>
        <a:effectLst>
          <a:reflection blurRad="6350" stA="52000" endA="300" endPos="35000" dir="5400000" sy="-100000" algn="bl" rotWithShape="0"/>
        </a:effectLst>
      </dgm:spPr>
      <dgm:t>
        <a:bodyPr/>
        <a:lstStyle/>
        <a:p>
          <a:r>
            <a:rPr lang="it-IT" sz="1400" dirty="0" smtClean="0"/>
            <a:t>Misura Ristrutturazione e riconversione dei vigneti</a:t>
          </a:r>
          <a:endParaRPr lang="it-IT" sz="1400" dirty="0"/>
        </a:p>
      </dgm:t>
    </dgm:pt>
    <dgm:pt modelId="{31AFF903-11F6-4F16-B2C2-E328D67CF3CA}" type="parTrans" cxnId="{3B540CFE-F3E5-41D6-9A36-15A216200373}">
      <dgm:prSet/>
      <dgm:spPr>
        <a:ln>
          <a:solidFill>
            <a:srgbClr val="385723"/>
          </a:solidFill>
        </a:ln>
      </dgm:spPr>
      <dgm:t>
        <a:bodyPr/>
        <a:lstStyle/>
        <a:p>
          <a:endParaRPr lang="it-IT"/>
        </a:p>
      </dgm:t>
    </dgm:pt>
    <dgm:pt modelId="{5883A03C-7707-402D-9B13-C5E65F647621}" type="sibTrans" cxnId="{3B540CFE-F3E5-41D6-9A36-15A216200373}">
      <dgm:prSet/>
      <dgm:spPr/>
      <dgm:t>
        <a:bodyPr/>
        <a:lstStyle/>
        <a:p>
          <a:endParaRPr lang="it-IT"/>
        </a:p>
      </dgm:t>
    </dgm:pt>
    <dgm:pt modelId="{BE1D3743-62CF-4A12-9E6B-D55BA47D27CC}">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Vendemmia Verde</a:t>
          </a:r>
          <a:endParaRPr lang="it-IT" sz="1400" dirty="0"/>
        </a:p>
      </dgm:t>
    </dgm:pt>
    <dgm:pt modelId="{B2E2B832-D8F5-4F17-B680-B343229F3B50}" type="sibTrans" cxnId="{FB7F84F1-D4FB-42AF-841E-800CBAAC89C7}">
      <dgm:prSet/>
      <dgm:spPr/>
      <dgm:t>
        <a:bodyPr/>
        <a:lstStyle/>
        <a:p>
          <a:endParaRPr lang="it-IT"/>
        </a:p>
      </dgm:t>
    </dgm:pt>
    <dgm:pt modelId="{675C5186-34B0-439F-B250-37CAE79B8FEF}" type="parTrans" cxnId="{FB7F84F1-D4FB-42AF-841E-800CBAAC89C7}">
      <dgm:prSet/>
      <dgm:spPr>
        <a:ln>
          <a:solidFill>
            <a:srgbClr val="385723"/>
          </a:solidFill>
        </a:ln>
      </dgm:spPr>
      <dgm:t>
        <a:bodyPr/>
        <a:lstStyle/>
        <a:p>
          <a:endParaRPr lang="it-IT"/>
        </a:p>
      </dgm:t>
    </dgm:pt>
    <dgm:pt modelId="{F40D7774-6AB2-4960-A4E4-764040F27377}">
      <dgm:prSet phldrT="[Testo]" custT="1"/>
      <dgm:spPr>
        <a:solidFill>
          <a:srgbClr val="C55A11"/>
        </a:solidFill>
        <a:ln>
          <a:noFill/>
        </a:ln>
        <a:effectLst>
          <a:reflection blurRad="6350" stA="52000" endA="300" endPos="35000" dir="5400000" sy="-100000" algn="bl" rotWithShape="0"/>
        </a:effectLst>
      </dgm:spPr>
      <dgm:t>
        <a:bodyPr/>
        <a:lstStyle/>
        <a:p>
          <a:pPr>
            <a:spcAft>
              <a:spcPts val="400"/>
            </a:spcAft>
          </a:pPr>
          <a:r>
            <a:rPr lang="it-IT" sz="2100" dirty="0" smtClean="0"/>
            <a:t>Settore Vitivinicolo</a:t>
          </a:r>
        </a:p>
        <a:p>
          <a:pPr>
            <a:spcAft>
              <a:spcPct val="35000"/>
            </a:spcAft>
          </a:pPr>
          <a:r>
            <a:rPr lang="it-IT" sz="1200" dirty="0" smtClean="0"/>
            <a:t>Reg. (UE) 2021/2115 art 58 comma 1) paragrafo b)                          Reg. (UE) 1308/2013</a:t>
          </a:r>
          <a:endParaRPr lang="it-IT" sz="1200" dirty="0"/>
        </a:p>
      </dgm:t>
    </dgm:pt>
    <dgm:pt modelId="{21F071F9-C9D5-46C5-8A61-4EF4CF72D5FB}" type="sibTrans" cxnId="{52F22600-D938-4F54-A565-6DCF39ADAC18}">
      <dgm:prSet/>
      <dgm:spPr/>
      <dgm:t>
        <a:bodyPr/>
        <a:lstStyle/>
        <a:p>
          <a:endParaRPr lang="it-IT"/>
        </a:p>
      </dgm:t>
    </dgm:pt>
    <dgm:pt modelId="{DA0570ED-3FBE-4077-976F-A24792F4182F}" type="parTrans" cxnId="{52F22600-D938-4F54-A565-6DCF39ADAC18}">
      <dgm:prSet/>
      <dgm:spPr/>
      <dgm:t>
        <a:bodyPr/>
        <a:lstStyle/>
        <a:p>
          <a:endParaRPr lang="it-IT"/>
        </a:p>
      </dgm:t>
    </dgm:pt>
    <dgm:pt modelId="{530AD35B-D312-4E18-AB7F-B15F3FA5AA0A}">
      <dgm:prSet custT="1"/>
      <dgm:spPr>
        <a:solidFill>
          <a:schemeClr val="bg1"/>
        </a:solidFill>
        <a:ln w="25400">
          <a:solidFill>
            <a:schemeClr val="accent6">
              <a:lumMod val="50000"/>
            </a:schemeClr>
          </a:solidFill>
        </a:ln>
      </dgm:spPr>
      <dgm:t>
        <a:bodyPr/>
        <a:lstStyle/>
        <a:p>
          <a:r>
            <a:rPr lang="it-IT" sz="1200" u="none" dirty="0" smtClean="0">
              <a:solidFill>
                <a:schemeClr val="tx1"/>
              </a:solidFill>
            </a:rPr>
            <a:t>D.M. 331843 del 26/06/2023 D.D. 385535 del 21/07/2023</a:t>
          </a:r>
          <a:endParaRPr lang="it-IT" sz="1200" u="none" dirty="0">
            <a:solidFill>
              <a:schemeClr val="tx1"/>
            </a:solidFill>
          </a:endParaRPr>
        </a:p>
      </dgm:t>
    </dgm:pt>
    <dgm:pt modelId="{24E4C3B1-958E-400E-BF85-CCA86C6A5998}" type="parTrans" cxnId="{CBD27E4C-B160-4F66-AF28-AF54D81CD457}">
      <dgm:prSet/>
      <dgm:spPr>
        <a:ln>
          <a:solidFill>
            <a:schemeClr val="accent6">
              <a:lumMod val="50000"/>
            </a:schemeClr>
          </a:solidFill>
        </a:ln>
      </dgm:spPr>
      <dgm:t>
        <a:bodyPr/>
        <a:lstStyle/>
        <a:p>
          <a:endParaRPr lang="it-IT"/>
        </a:p>
      </dgm:t>
    </dgm:pt>
    <dgm:pt modelId="{FCDAE5E4-0A58-4EDA-ABF0-2235F973D492}" type="sibTrans" cxnId="{CBD27E4C-B160-4F66-AF28-AF54D81CD457}">
      <dgm:prSet/>
      <dgm:spPr/>
      <dgm:t>
        <a:bodyPr/>
        <a:lstStyle/>
        <a:p>
          <a:endParaRPr lang="it-IT"/>
        </a:p>
      </dgm:t>
    </dgm:pt>
    <dgm:pt modelId="{3ED7AD7C-9D71-4729-8105-12D4A6741995}">
      <dgm:prSet custT="1"/>
      <dgm:spPr>
        <a:solidFill>
          <a:schemeClr val="bg1"/>
        </a:solidFill>
        <a:ln w="25400">
          <a:solidFill>
            <a:schemeClr val="accent6">
              <a:lumMod val="50000"/>
            </a:schemeClr>
          </a:solidFill>
        </a:ln>
      </dgm:spPr>
      <dgm:t>
        <a:bodyPr/>
        <a:lstStyle/>
        <a:p>
          <a:r>
            <a:rPr lang="it-IT" sz="1200" dirty="0" smtClean="0">
              <a:solidFill>
                <a:schemeClr val="tx1"/>
              </a:solidFill>
            </a:rPr>
            <a:t>D.M. 646643 del 16/12/2022</a:t>
          </a:r>
          <a:endParaRPr lang="it-IT" sz="1200" dirty="0">
            <a:solidFill>
              <a:schemeClr val="tx1"/>
            </a:solidFill>
          </a:endParaRPr>
        </a:p>
      </dgm:t>
    </dgm:pt>
    <dgm:pt modelId="{F6EE8449-582B-45C1-9F88-88E169D86A59}" type="parTrans" cxnId="{A15D4E02-798B-46BC-9322-73229BE81BEA}">
      <dgm:prSet/>
      <dgm:spPr>
        <a:ln>
          <a:solidFill>
            <a:schemeClr val="accent6">
              <a:lumMod val="50000"/>
            </a:schemeClr>
          </a:solidFill>
        </a:ln>
      </dgm:spPr>
      <dgm:t>
        <a:bodyPr/>
        <a:lstStyle/>
        <a:p>
          <a:endParaRPr lang="it-IT"/>
        </a:p>
      </dgm:t>
    </dgm:pt>
    <dgm:pt modelId="{4F6FAA7C-52CB-4EA8-8729-B6E2872093B5}" type="sibTrans" cxnId="{A15D4E02-798B-46BC-9322-73229BE81BEA}">
      <dgm:prSet/>
      <dgm:spPr/>
      <dgm:t>
        <a:bodyPr/>
        <a:lstStyle/>
        <a:p>
          <a:endParaRPr lang="it-IT"/>
        </a:p>
      </dgm:t>
    </dgm:pt>
    <dgm:pt modelId="{6E75686E-EBEB-4E31-9998-5A35DFB0828B}">
      <dgm:prSet custT="1"/>
      <dgm:spPr>
        <a:solidFill>
          <a:schemeClr val="bg1"/>
        </a:solidFill>
        <a:ln w="25400">
          <a:solidFill>
            <a:schemeClr val="accent6">
              <a:lumMod val="50000"/>
            </a:schemeClr>
          </a:solidFill>
        </a:ln>
      </dgm:spPr>
      <dgm:t>
        <a:bodyPr/>
        <a:lstStyle/>
        <a:p>
          <a:r>
            <a:rPr lang="it-IT" sz="1200" dirty="0" smtClean="0">
              <a:solidFill>
                <a:schemeClr val="tx1"/>
              </a:solidFill>
            </a:rPr>
            <a:t>D.M. 640042 del 16/12/2022</a:t>
          </a:r>
          <a:endParaRPr lang="it-IT" sz="1200" dirty="0">
            <a:solidFill>
              <a:schemeClr val="tx1"/>
            </a:solidFill>
          </a:endParaRPr>
        </a:p>
      </dgm:t>
    </dgm:pt>
    <dgm:pt modelId="{309A4582-5A24-4E3A-B576-FDDD8CEA5C3B}" type="parTrans" cxnId="{1CD3ABE5-8778-4799-9014-987E5185AC4F}">
      <dgm:prSet/>
      <dgm:spPr>
        <a:ln>
          <a:solidFill>
            <a:schemeClr val="accent6">
              <a:lumMod val="50000"/>
            </a:schemeClr>
          </a:solidFill>
        </a:ln>
      </dgm:spPr>
      <dgm:t>
        <a:bodyPr/>
        <a:lstStyle/>
        <a:p>
          <a:endParaRPr lang="it-IT"/>
        </a:p>
      </dgm:t>
    </dgm:pt>
    <dgm:pt modelId="{3483A6BB-12B2-4010-B0F3-414CBE8B4AB9}" type="sibTrans" cxnId="{1CD3ABE5-8778-4799-9014-987E5185AC4F}">
      <dgm:prSet/>
      <dgm:spPr/>
      <dgm:t>
        <a:bodyPr/>
        <a:lstStyle/>
        <a:p>
          <a:endParaRPr lang="it-IT"/>
        </a:p>
      </dgm:t>
    </dgm:pt>
    <dgm:pt modelId="{54D72BB4-84FB-460F-802B-CB1049A9242B}">
      <dgm:prSet custT="1"/>
      <dgm:spPr>
        <a:noFill/>
        <a:ln w="25400">
          <a:solidFill>
            <a:schemeClr val="accent2">
              <a:lumMod val="75000"/>
            </a:schemeClr>
          </a:solidFill>
        </a:ln>
      </dgm:spPr>
      <dgm:t>
        <a:bodyPr/>
        <a:lstStyle/>
        <a:p>
          <a:r>
            <a:rPr lang="it-IT" sz="1400" b="1" smtClean="0">
              <a:solidFill>
                <a:schemeClr val="tx1"/>
              </a:solidFill>
            </a:rPr>
            <a:t>€ 2.923.230,00</a:t>
          </a:r>
          <a:endParaRPr lang="it-IT" sz="1400" b="1" dirty="0">
            <a:solidFill>
              <a:schemeClr val="tx1"/>
            </a:solidFill>
          </a:endParaRPr>
        </a:p>
      </dgm:t>
    </dgm:pt>
    <dgm:pt modelId="{E514E351-2F80-4614-AD47-A5413D635EA1}" type="parTrans" cxnId="{0F8C97BD-0776-4083-8820-9E740D365FD8}">
      <dgm:prSet/>
      <dgm:spPr>
        <a:ln>
          <a:solidFill>
            <a:schemeClr val="accent6">
              <a:lumMod val="50000"/>
            </a:schemeClr>
          </a:solidFill>
        </a:ln>
      </dgm:spPr>
      <dgm:t>
        <a:bodyPr/>
        <a:lstStyle/>
        <a:p>
          <a:endParaRPr lang="it-IT"/>
        </a:p>
      </dgm:t>
    </dgm:pt>
    <dgm:pt modelId="{CC232119-8268-46EC-A0F4-28201A5BE183}" type="sibTrans" cxnId="{0F8C97BD-0776-4083-8820-9E740D365FD8}">
      <dgm:prSet/>
      <dgm:spPr/>
      <dgm:t>
        <a:bodyPr/>
        <a:lstStyle/>
        <a:p>
          <a:endParaRPr lang="it-IT"/>
        </a:p>
      </dgm:t>
    </dgm:pt>
    <dgm:pt modelId="{6F97A26E-7668-4002-AA07-05B1D8A92D16}">
      <dgm:prSet custT="1"/>
      <dgm:spPr>
        <a:noFill/>
        <a:ln w="25400">
          <a:solidFill>
            <a:schemeClr val="accent2">
              <a:lumMod val="75000"/>
            </a:schemeClr>
          </a:solidFill>
        </a:ln>
      </dgm:spPr>
      <dgm:t>
        <a:bodyPr/>
        <a:lstStyle/>
        <a:p>
          <a:r>
            <a:rPr lang="it-IT" sz="1400" b="1" smtClean="0">
              <a:solidFill>
                <a:schemeClr val="tx1"/>
              </a:solidFill>
            </a:rPr>
            <a:t>€ 6.391.121,00</a:t>
          </a:r>
          <a:endParaRPr lang="it-IT" sz="1400" b="1" dirty="0">
            <a:solidFill>
              <a:schemeClr val="tx1"/>
            </a:solidFill>
          </a:endParaRPr>
        </a:p>
      </dgm:t>
    </dgm:pt>
    <dgm:pt modelId="{E75ED7CE-7A7B-4595-9856-5B279C0D0243}" type="parTrans" cxnId="{63EA4A04-F60C-4526-A295-58AD22673DF0}">
      <dgm:prSet/>
      <dgm:spPr>
        <a:ln>
          <a:solidFill>
            <a:schemeClr val="accent6">
              <a:lumMod val="50000"/>
            </a:schemeClr>
          </a:solidFill>
        </a:ln>
      </dgm:spPr>
      <dgm:t>
        <a:bodyPr/>
        <a:lstStyle/>
        <a:p>
          <a:endParaRPr lang="it-IT"/>
        </a:p>
      </dgm:t>
    </dgm:pt>
    <dgm:pt modelId="{E0C78941-9A2C-4589-9957-A2D112B4A72F}" type="sibTrans" cxnId="{63EA4A04-F60C-4526-A295-58AD22673DF0}">
      <dgm:prSet/>
      <dgm:spPr/>
      <dgm:t>
        <a:bodyPr/>
        <a:lstStyle/>
        <a:p>
          <a:endParaRPr lang="it-IT"/>
        </a:p>
      </dgm:t>
    </dgm:pt>
    <dgm:pt modelId="{A51124A0-D0F6-439C-9B46-6EB8A717ADB4}">
      <dgm:prSet custT="1"/>
      <dgm:spPr>
        <a:noFill/>
        <a:ln w="25400">
          <a:solidFill>
            <a:schemeClr val="accent2">
              <a:lumMod val="75000"/>
            </a:schemeClr>
          </a:solidFill>
        </a:ln>
      </dgm:spPr>
      <dgm:t>
        <a:bodyPr/>
        <a:lstStyle/>
        <a:p>
          <a:r>
            <a:rPr lang="it-IT" sz="1400" b="1" smtClean="0">
              <a:solidFill>
                <a:schemeClr val="tx1"/>
              </a:solidFill>
            </a:rPr>
            <a:t>€ 243.373,00</a:t>
          </a:r>
          <a:endParaRPr lang="it-IT" sz="1400" b="1" dirty="0">
            <a:solidFill>
              <a:schemeClr val="tx1"/>
            </a:solidFill>
          </a:endParaRPr>
        </a:p>
      </dgm:t>
    </dgm:pt>
    <dgm:pt modelId="{3597C72A-B71C-488D-9708-47802EF07152}" type="parTrans" cxnId="{EAE8DD85-8194-4700-8782-8DDC97F52A12}">
      <dgm:prSet/>
      <dgm:spPr>
        <a:ln>
          <a:solidFill>
            <a:schemeClr val="accent6">
              <a:lumMod val="50000"/>
            </a:schemeClr>
          </a:solidFill>
        </a:ln>
      </dgm:spPr>
      <dgm:t>
        <a:bodyPr/>
        <a:lstStyle/>
        <a:p>
          <a:endParaRPr lang="it-IT"/>
        </a:p>
      </dgm:t>
    </dgm:pt>
    <dgm:pt modelId="{3C5D39D0-FCE6-4EA9-840B-22B6DC5E426A}" type="sibTrans" cxnId="{EAE8DD85-8194-4700-8782-8DDC97F52A12}">
      <dgm:prSet/>
      <dgm:spPr/>
      <dgm:t>
        <a:bodyPr/>
        <a:lstStyle/>
        <a:p>
          <a:endParaRPr lang="it-IT"/>
        </a:p>
      </dgm:t>
    </dgm:pt>
    <dgm:pt modelId="{9704AF09-9649-4BC0-911E-5AAC0643FE76}">
      <dgm:prSet custT="1"/>
      <dgm:spPr>
        <a:noFill/>
        <a:ln w="25400">
          <a:solidFill>
            <a:schemeClr val="accent2">
              <a:lumMod val="75000"/>
            </a:schemeClr>
          </a:solidFill>
        </a:ln>
      </dgm:spPr>
      <dgm:t>
        <a:bodyPr/>
        <a:lstStyle/>
        <a:p>
          <a:r>
            <a:rPr lang="it-IT" sz="1400" b="1" smtClean="0">
              <a:solidFill>
                <a:schemeClr val="tx1"/>
              </a:solidFill>
            </a:rPr>
            <a:t>€ 2.738.467,00</a:t>
          </a:r>
          <a:endParaRPr lang="it-IT" sz="1400" b="1" dirty="0">
            <a:solidFill>
              <a:schemeClr val="tx1"/>
            </a:solidFill>
          </a:endParaRPr>
        </a:p>
      </dgm:t>
    </dgm:pt>
    <dgm:pt modelId="{58D60E28-9D4B-47E8-B8C6-1F3411E2FB31}" type="parTrans" cxnId="{07DFF90A-3A7B-4882-9098-A7DF774F960B}">
      <dgm:prSet/>
      <dgm:spPr>
        <a:ln>
          <a:solidFill>
            <a:schemeClr val="accent6">
              <a:lumMod val="50000"/>
            </a:schemeClr>
          </a:solidFill>
        </a:ln>
      </dgm:spPr>
      <dgm:t>
        <a:bodyPr/>
        <a:lstStyle/>
        <a:p>
          <a:endParaRPr lang="it-IT"/>
        </a:p>
      </dgm:t>
    </dgm:pt>
    <dgm:pt modelId="{4203788C-AA7F-4FFA-BCFE-C045A30F631E}" type="sibTrans" cxnId="{07DFF90A-3A7B-4882-9098-A7DF774F960B}">
      <dgm:prSet/>
      <dgm:spPr/>
      <dgm:t>
        <a:bodyPr/>
        <a:lstStyle/>
        <a:p>
          <a:endParaRPr lang="it-IT"/>
        </a:p>
      </dgm:t>
    </dgm:pt>
    <dgm:pt modelId="{C6F8C95D-93D0-4EB4-A905-CC0FD625AD8F}">
      <dgm:prSet custT="1"/>
      <dgm:spPr>
        <a:noFill/>
        <a:ln w="25400">
          <a:solidFill>
            <a:schemeClr val="accent6">
              <a:lumMod val="50000"/>
            </a:schemeClr>
          </a:solidFill>
        </a:ln>
      </dgm:spPr>
      <dgm:t>
        <a:bodyPr/>
        <a:lstStyle/>
        <a:p>
          <a:r>
            <a:rPr lang="it-IT" sz="1200" b="0" dirty="0" smtClean="0">
              <a:solidFill>
                <a:schemeClr val="tx1"/>
              </a:solidFill>
            </a:rPr>
            <a:t>D.M. n. 185108 del 30/03/2023 </a:t>
          </a:r>
          <a:endParaRPr lang="it-IT" sz="1200" b="0" dirty="0">
            <a:solidFill>
              <a:schemeClr val="tx1"/>
            </a:solidFill>
          </a:endParaRPr>
        </a:p>
      </dgm:t>
    </dgm:pt>
    <dgm:pt modelId="{1B952DEB-014C-4C63-9926-4B29653506EE}" type="parTrans" cxnId="{EE53EC50-0C59-4149-892F-D411EEC577FD}">
      <dgm:prSet/>
      <dgm:spPr>
        <a:ln>
          <a:solidFill>
            <a:schemeClr val="accent6">
              <a:lumMod val="50000"/>
            </a:schemeClr>
          </a:solidFill>
        </a:ln>
      </dgm:spPr>
      <dgm:t>
        <a:bodyPr/>
        <a:lstStyle/>
        <a:p>
          <a:endParaRPr lang="it-IT"/>
        </a:p>
      </dgm:t>
    </dgm:pt>
    <dgm:pt modelId="{D2D42445-5228-4BA0-B7A2-22F907FE890F}" type="sibTrans" cxnId="{EE53EC50-0C59-4149-892F-D411EEC577FD}">
      <dgm:prSet/>
      <dgm:spPr/>
      <dgm:t>
        <a:bodyPr/>
        <a:lstStyle/>
        <a:p>
          <a:endParaRPr lang="it-IT"/>
        </a:p>
      </dgm:t>
    </dgm:pt>
    <dgm:pt modelId="{A044B37F-A1D1-469A-92B9-2F2F646A75C1}" type="pres">
      <dgm:prSet presAssocID="{BD40D176-74A6-4582-9CB3-A651068E873C}" presName="hierChild1" presStyleCnt="0">
        <dgm:presLayoutVars>
          <dgm:orgChart val="1"/>
          <dgm:chPref val="1"/>
          <dgm:dir/>
          <dgm:animOne val="branch"/>
          <dgm:animLvl val="lvl"/>
          <dgm:resizeHandles/>
        </dgm:presLayoutVars>
      </dgm:prSet>
      <dgm:spPr/>
      <dgm:t>
        <a:bodyPr/>
        <a:lstStyle/>
        <a:p>
          <a:endParaRPr lang="it-IT"/>
        </a:p>
      </dgm:t>
    </dgm:pt>
    <dgm:pt modelId="{571000DB-7E4B-4C6E-9ED1-2CBE1150BE35}" type="pres">
      <dgm:prSet presAssocID="{F40D7774-6AB2-4960-A4E4-764040F27377}" presName="hierRoot1" presStyleCnt="0">
        <dgm:presLayoutVars>
          <dgm:hierBranch val="init"/>
        </dgm:presLayoutVars>
      </dgm:prSet>
      <dgm:spPr/>
      <dgm:t>
        <a:bodyPr/>
        <a:lstStyle/>
        <a:p>
          <a:endParaRPr lang="it-IT"/>
        </a:p>
      </dgm:t>
    </dgm:pt>
    <dgm:pt modelId="{41EFF843-91B1-4EAD-B25B-ECBA122EBE17}" type="pres">
      <dgm:prSet presAssocID="{F40D7774-6AB2-4960-A4E4-764040F27377}" presName="rootComposite1" presStyleCnt="0"/>
      <dgm:spPr/>
      <dgm:t>
        <a:bodyPr/>
        <a:lstStyle/>
        <a:p>
          <a:endParaRPr lang="it-IT"/>
        </a:p>
      </dgm:t>
    </dgm:pt>
    <dgm:pt modelId="{A0B80226-3402-40D3-A4DC-FA1F4870B398}" type="pres">
      <dgm:prSet presAssocID="{F40D7774-6AB2-4960-A4E4-764040F27377}" presName="rootText1" presStyleLbl="node0" presStyleIdx="0" presStyleCnt="1" custScaleX="201534" custScaleY="102219" custLinFactX="-29701" custLinFactNeighborX="-100000" custLinFactNeighborY="-55755">
        <dgm:presLayoutVars>
          <dgm:chPref val="3"/>
        </dgm:presLayoutVars>
      </dgm:prSet>
      <dgm:spPr/>
      <dgm:t>
        <a:bodyPr/>
        <a:lstStyle/>
        <a:p>
          <a:endParaRPr lang="it-IT"/>
        </a:p>
      </dgm:t>
    </dgm:pt>
    <dgm:pt modelId="{9A8FA105-9291-47F1-9663-F2A71048C195}" type="pres">
      <dgm:prSet presAssocID="{F40D7774-6AB2-4960-A4E4-764040F27377}" presName="rootConnector1" presStyleLbl="node1" presStyleIdx="0" presStyleCnt="0"/>
      <dgm:spPr/>
      <dgm:t>
        <a:bodyPr/>
        <a:lstStyle/>
        <a:p>
          <a:endParaRPr lang="it-IT"/>
        </a:p>
      </dgm:t>
    </dgm:pt>
    <dgm:pt modelId="{E81323BC-890F-484A-92D7-423BCF2E35CD}" type="pres">
      <dgm:prSet presAssocID="{F40D7774-6AB2-4960-A4E4-764040F27377}" presName="hierChild2" presStyleCnt="0"/>
      <dgm:spPr/>
      <dgm:t>
        <a:bodyPr/>
        <a:lstStyle/>
        <a:p>
          <a:endParaRPr lang="it-IT"/>
        </a:p>
      </dgm:t>
    </dgm:pt>
    <dgm:pt modelId="{B356777A-C625-4F26-A8A8-5CB7EA474A0A}" type="pres">
      <dgm:prSet presAssocID="{94E2ED8F-E11F-497C-A8E3-9D57E1253E6A}" presName="Name37" presStyleLbl="parChTrans1D2" presStyleIdx="0" presStyleCnt="4"/>
      <dgm:spPr/>
      <dgm:t>
        <a:bodyPr/>
        <a:lstStyle/>
        <a:p>
          <a:endParaRPr lang="it-IT"/>
        </a:p>
      </dgm:t>
    </dgm:pt>
    <dgm:pt modelId="{9AECAB4B-61C5-4330-8040-DAC7FE9B203C}" type="pres">
      <dgm:prSet presAssocID="{93388EB5-4B26-44EF-A44C-D6F2DA706D4E}" presName="hierRoot2" presStyleCnt="0">
        <dgm:presLayoutVars>
          <dgm:hierBranch val="init"/>
        </dgm:presLayoutVars>
      </dgm:prSet>
      <dgm:spPr/>
      <dgm:t>
        <a:bodyPr/>
        <a:lstStyle/>
        <a:p>
          <a:endParaRPr lang="it-IT"/>
        </a:p>
      </dgm:t>
    </dgm:pt>
    <dgm:pt modelId="{1AFFC637-6F5D-4932-9532-B7437B792F88}" type="pres">
      <dgm:prSet presAssocID="{93388EB5-4B26-44EF-A44C-D6F2DA706D4E}" presName="rootComposite" presStyleCnt="0"/>
      <dgm:spPr/>
      <dgm:t>
        <a:bodyPr/>
        <a:lstStyle/>
        <a:p>
          <a:endParaRPr lang="it-IT"/>
        </a:p>
      </dgm:t>
    </dgm:pt>
    <dgm:pt modelId="{2614CF09-C1D7-402D-833F-15C6F0810A04}" type="pres">
      <dgm:prSet presAssocID="{93388EB5-4B26-44EF-A44C-D6F2DA706D4E}" presName="rootText" presStyleLbl="node2" presStyleIdx="0" presStyleCnt="4" custScaleY="62337" custLinFactNeighborY="-21835">
        <dgm:presLayoutVars>
          <dgm:chPref val="3"/>
        </dgm:presLayoutVars>
      </dgm:prSet>
      <dgm:spPr/>
      <dgm:t>
        <a:bodyPr/>
        <a:lstStyle/>
        <a:p>
          <a:endParaRPr lang="it-IT"/>
        </a:p>
      </dgm:t>
    </dgm:pt>
    <dgm:pt modelId="{011FF5E3-ACD5-4C5F-85AD-BD5468C88F75}" type="pres">
      <dgm:prSet presAssocID="{93388EB5-4B26-44EF-A44C-D6F2DA706D4E}" presName="rootConnector" presStyleLbl="node2" presStyleIdx="0" presStyleCnt="4"/>
      <dgm:spPr/>
      <dgm:t>
        <a:bodyPr/>
        <a:lstStyle/>
        <a:p>
          <a:endParaRPr lang="it-IT"/>
        </a:p>
      </dgm:t>
    </dgm:pt>
    <dgm:pt modelId="{937DC663-E27D-4CD8-8875-BBA36C0C892B}" type="pres">
      <dgm:prSet presAssocID="{93388EB5-4B26-44EF-A44C-D6F2DA706D4E}" presName="hierChild4" presStyleCnt="0"/>
      <dgm:spPr/>
      <dgm:t>
        <a:bodyPr/>
        <a:lstStyle/>
        <a:p>
          <a:endParaRPr lang="it-IT"/>
        </a:p>
      </dgm:t>
    </dgm:pt>
    <dgm:pt modelId="{CD510307-92D0-4C41-B29D-85C05EE09010}" type="pres">
      <dgm:prSet presAssocID="{24E4C3B1-958E-400E-BF85-CCA86C6A5998}" presName="Name37" presStyleLbl="parChTrans1D3" presStyleIdx="0" presStyleCnt="8"/>
      <dgm:spPr/>
      <dgm:t>
        <a:bodyPr/>
        <a:lstStyle/>
        <a:p>
          <a:endParaRPr lang="it-IT"/>
        </a:p>
      </dgm:t>
    </dgm:pt>
    <dgm:pt modelId="{12A8A709-DD46-4722-93BC-90CF47C9D83A}" type="pres">
      <dgm:prSet presAssocID="{530AD35B-D312-4E18-AB7F-B15F3FA5AA0A}" presName="hierRoot2" presStyleCnt="0">
        <dgm:presLayoutVars>
          <dgm:hierBranch val="init"/>
        </dgm:presLayoutVars>
      </dgm:prSet>
      <dgm:spPr/>
    </dgm:pt>
    <dgm:pt modelId="{5C494F03-064A-4D0F-AFB7-6A20146CF4B5}" type="pres">
      <dgm:prSet presAssocID="{530AD35B-D312-4E18-AB7F-B15F3FA5AA0A}" presName="rootComposite" presStyleCnt="0"/>
      <dgm:spPr/>
    </dgm:pt>
    <dgm:pt modelId="{9B67C4A7-E258-4DA1-B3BB-A7A699A456E8}" type="pres">
      <dgm:prSet presAssocID="{530AD35B-D312-4E18-AB7F-B15F3FA5AA0A}" presName="rootText" presStyleLbl="node3" presStyleIdx="0" presStyleCnt="8" custScaleY="53407" custLinFactNeighborX="-10443">
        <dgm:presLayoutVars>
          <dgm:chPref val="3"/>
        </dgm:presLayoutVars>
      </dgm:prSet>
      <dgm:spPr/>
      <dgm:t>
        <a:bodyPr/>
        <a:lstStyle/>
        <a:p>
          <a:endParaRPr lang="it-IT"/>
        </a:p>
      </dgm:t>
    </dgm:pt>
    <dgm:pt modelId="{2B5B064C-6EC8-4511-A039-BF5839A3C9E5}" type="pres">
      <dgm:prSet presAssocID="{530AD35B-D312-4E18-AB7F-B15F3FA5AA0A}" presName="rootConnector" presStyleLbl="node3" presStyleIdx="0" presStyleCnt="8"/>
      <dgm:spPr/>
      <dgm:t>
        <a:bodyPr/>
        <a:lstStyle/>
        <a:p>
          <a:endParaRPr lang="it-IT"/>
        </a:p>
      </dgm:t>
    </dgm:pt>
    <dgm:pt modelId="{B4E56284-BB2A-427D-8D20-FC912A495070}" type="pres">
      <dgm:prSet presAssocID="{530AD35B-D312-4E18-AB7F-B15F3FA5AA0A}" presName="hierChild4" presStyleCnt="0"/>
      <dgm:spPr/>
    </dgm:pt>
    <dgm:pt modelId="{C1DDF23B-9B85-45F3-ABFE-38BCCB28730F}" type="pres">
      <dgm:prSet presAssocID="{530AD35B-D312-4E18-AB7F-B15F3FA5AA0A}" presName="hierChild5" presStyleCnt="0"/>
      <dgm:spPr/>
    </dgm:pt>
    <dgm:pt modelId="{68C0C3BA-E7ED-468D-ACBE-BD56E8DBA7DD}" type="pres">
      <dgm:prSet presAssocID="{E514E351-2F80-4614-AD47-A5413D635EA1}" presName="Name37" presStyleLbl="parChTrans1D3" presStyleIdx="1" presStyleCnt="8"/>
      <dgm:spPr/>
      <dgm:t>
        <a:bodyPr/>
        <a:lstStyle/>
        <a:p>
          <a:endParaRPr lang="it-IT"/>
        </a:p>
      </dgm:t>
    </dgm:pt>
    <dgm:pt modelId="{C39D13AF-5556-49FD-9787-EE81A640B758}" type="pres">
      <dgm:prSet presAssocID="{54D72BB4-84FB-460F-802B-CB1049A9242B}" presName="hierRoot2" presStyleCnt="0">
        <dgm:presLayoutVars>
          <dgm:hierBranch val="init"/>
        </dgm:presLayoutVars>
      </dgm:prSet>
      <dgm:spPr/>
    </dgm:pt>
    <dgm:pt modelId="{F60E7379-07EC-4874-8B59-387F4154F6C2}" type="pres">
      <dgm:prSet presAssocID="{54D72BB4-84FB-460F-802B-CB1049A9242B}" presName="rootComposite" presStyleCnt="0"/>
      <dgm:spPr/>
    </dgm:pt>
    <dgm:pt modelId="{FF62CB53-E271-46EF-88B2-C84D441FCC70}" type="pres">
      <dgm:prSet presAssocID="{54D72BB4-84FB-460F-802B-CB1049A9242B}" presName="rootText" presStyleLbl="node3" presStyleIdx="1" presStyleCnt="8" custScaleY="44799" custLinFactNeighborX="-10795">
        <dgm:presLayoutVars>
          <dgm:chPref val="3"/>
        </dgm:presLayoutVars>
      </dgm:prSet>
      <dgm:spPr/>
      <dgm:t>
        <a:bodyPr/>
        <a:lstStyle/>
        <a:p>
          <a:endParaRPr lang="it-IT"/>
        </a:p>
      </dgm:t>
    </dgm:pt>
    <dgm:pt modelId="{8403AFAD-D2F1-4BC1-A1FB-467F3473967D}" type="pres">
      <dgm:prSet presAssocID="{54D72BB4-84FB-460F-802B-CB1049A9242B}" presName="rootConnector" presStyleLbl="node3" presStyleIdx="1" presStyleCnt="8"/>
      <dgm:spPr/>
      <dgm:t>
        <a:bodyPr/>
        <a:lstStyle/>
        <a:p>
          <a:endParaRPr lang="it-IT"/>
        </a:p>
      </dgm:t>
    </dgm:pt>
    <dgm:pt modelId="{5195607E-9B9E-43C8-AAA1-802EBBF87566}" type="pres">
      <dgm:prSet presAssocID="{54D72BB4-84FB-460F-802B-CB1049A9242B}" presName="hierChild4" presStyleCnt="0"/>
      <dgm:spPr/>
    </dgm:pt>
    <dgm:pt modelId="{7776FD68-6929-445A-818C-84A2401487D7}" type="pres">
      <dgm:prSet presAssocID="{54D72BB4-84FB-460F-802B-CB1049A9242B}" presName="hierChild5" presStyleCnt="0"/>
      <dgm:spPr/>
    </dgm:pt>
    <dgm:pt modelId="{AFE7A8D4-681E-4FB7-A275-E300D0FEDCB7}" type="pres">
      <dgm:prSet presAssocID="{93388EB5-4B26-44EF-A44C-D6F2DA706D4E}" presName="hierChild5" presStyleCnt="0"/>
      <dgm:spPr/>
      <dgm:t>
        <a:bodyPr/>
        <a:lstStyle/>
        <a:p>
          <a:endParaRPr lang="it-IT"/>
        </a:p>
      </dgm:t>
    </dgm:pt>
    <dgm:pt modelId="{82F57702-2285-40C6-93DF-0C10DF224BAB}" type="pres">
      <dgm:prSet presAssocID="{31AFF903-11F6-4F16-B2C2-E328D67CF3CA}" presName="Name37" presStyleLbl="parChTrans1D2" presStyleIdx="1" presStyleCnt="4"/>
      <dgm:spPr/>
      <dgm:t>
        <a:bodyPr/>
        <a:lstStyle/>
        <a:p>
          <a:endParaRPr lang="it-IT"/>
        </a:p>
      </dgm:t>
    </dgm:pt>
    <dgm:pt modelId="{B4DF7992-8EF1-497E-B20F-3B126462D743}" type="pres">
      <dgm:prSet presAssocID="{4F210C24-2745-4AAC-962A-8B33BAD22A7D}" presName="hierRoot2" presStyleCnt="0">
        <dgm:presLayoutVars>
          <dgm:hierBranch val="init"/>
        </dgm:presLayoutVars>
      </dgm:prSet>
      <dgm:spPr/>
      <dgm:t>
        <a:bodyPr/>
        <a:lstStyle/>
        <a:p>
          <a:endParaRPr lang="it-IT"/>
        </a:p>
      </dgm:t>
    </dgm:pt>
    <dgm:pt modelId="{3CA4FD91-CB43-40B2-BC68-251581F63A51}" type="pres">
      <dgm:prSet presAssocID="{4F210C24-2745-4AAC-962A-8B33BAD22A7D}" presName="rootComposite" presStyleCnt="0"/>
      <dgm:spPr/>
      <dgm:t>
        <a:bodyPr/>
        <a:lstStyle/>
        <a:p>
          <a:endParaRPr lang="it-IT"/>
        </a:p>
      </dgm:t>
    </dgm:pt>
    <dgm:pt modelId="{4DE553F0-7E2F-4CD9-9E7F-4C22399289A4}" type="pres">
      <dgm:prSet presAssocID="{4F210C24-2745-4AAC-962A-8B33BAD22A7D}" presName="rootText" presStyleLbl="node2" presStyleIdx="1" presStyleCnt="4" custScaleY="62337" custLinFactNeighborX="-2817" custLinFactNeighborY="-21728">
        <dgm:presLayoutVars>
          <dgm:chPref val="3"/>
        </dgm:presLayoutVars>
      </dgm:prSet>
      <dgm:spPr/>
      <dgm:t>
        <a:bodyPr/>
        <a:lstStyle/>
        <a:p>
          <a:endParaRPr lang="it-IT"/>
        </a:p>
      </dgm:t>
    </dgm:pt>
    <dgm:pt modelId="{C5B1B514-6857-458C-B39A-3FA6596A63A2}" type="pres">
      <dgm:prSet presAssocID="{4F210C24-2745-4AAC-962A-8B33BAD22A7D}" presName="rootConnector" presStyleLbl="node2" presStyleIdx="1" presStyleCnt="4"/>
      <dgm:spPr/>
      <dgm:t>
        <a:bodyPr/>
        <a:lstStyle/>
        <a:p>
          <a:endParaRPr lang="it-IT"/>
        </a:p>
      </dgm:t>
    </dgm:pt>
    <dgm:pt modelId="{90B49029-6A26-41C6-A4DF-DED50A25FA37}" type="pres">
      <dgm:prSet presAssocID="{4F210C24-2745-4AAC-962A-8B33BAD22A7D}" presName="hierChild4" presStyleCnt="0"/>
      <dgm:spPr/>
      <dgm:t>
        <a:bodyPr/>
        <a:lstStyle/>
        <a:p>
          <a:endParaRPr lang="it-IT"/>
        </a:p>
      </dgm:t>
    </dgm:pt>
    <dgm:pt modelId="{F23056C2-CE88-4916-A2AC-0F3E13AFA847}" type="pres">
      <dgm:prSet presAssocID="{F6EE8449-582B-45C1-9F88-88E169D86A59}" presName="Name37" presStyleLbl="parChTrans1D3" presStyleIdx="2" presStyleCnt="8"/>
      <dgm:spPr/>
      <dgm:t>
        <a:bodyPr/>
        <a:lstStyle/>
        <a:p>
          <a:endParaRPr lang="it-IT"/>
        </a:p>
      </dgm:t>
    </dgm:pt>
    <dgm:pt modelId="{4BE019DC-F60E-43EB-92E1-057DAE55DBC1}" type="pres">
      <dgm:prSet presAssocID="{3ED7AD7C-9D71-4729-8105-12D4A6741995}" presName="hierRoot2" presStyleCnt="0">
        <dgm:presLayoutVars>
          <dgm:hierBranch val="init"/>
        </dgm:presLayoutVars>
      </dgm:prSet>
      <dgm:spPr/>
    </dgm:pt>
    <dgm:pt modelId="{5621C91D-1AFE-45CE-9ACE-8A96F3803082}" type="pres">
      <dgm:prSet presAssocID="{3ED7AD7C-9D71-4729-8105-12D4A6741995}" presName="rootComposite" presStyleCnt="0"/>
      <dgm:spPr/>
    </dgm:pt>
    <dgm:pt modelId="{CB04DF80-8E29-49DD-B162-51B36387F5A5}" type="pres">
      <dgm:prSet presAssocID="{3ED7AD7C-9D71-4729-8105-12D4A6741995}" presName="rootText" presStyleLbl="node3" presStyleIdx="2" presStyleCnt="8" custScaleY="53407" custLinFactNeighborX="-10443">
        <dgm:presLayoutVars>
          <dgm:chPref val="3"/>
        </dgm:presLayoutVars>
      </dgm:prSet>
      <dgm:spPr/>
      <dgm:t>
        <a:bodyPr/>
        <a:lstStyle/>
        <a:p>
          <a:endParaRPr lang="it-IT"/>
        </a:p>
      </dgm:t>
    </dgm:pt>
    <dgm:pt modelId="{5A6E3C70-D1C8-4AA6-AA59-7F4C721B1A07}" type="pres">
      <dgm:prSet presAssocID="{3ED7AD7C-9D71-4729-8105-12D4A6741995}" presName="rootConnector" presStyleLbl="node3" presStyleIdx="2" presStyleCnt="8"/>
      <dgm:spPr/>
      <dgm:t>
        <a:bodyPr/>
        <a:lstStyle/>
        <a:p>
          <a:endParaRPr lang="it-IT"/>
        </a:p>
      </dgm:t>
    </dgm:pt>
    <dgm:pt modelId="{E41BF01D-E69B-4B6C-8ED0-B82213223072}" type="pres">
      <dgm:prSet presAssocID="{3ED7AD7C-9D71-4729-8105-12D4A6741995}" presName="hierChild4" presStyleCnt="0"/>
      <dgm:spPr/>
    </dgm:pt>
    <dgm:pt modelId="{F2B77E62-49CC-4EA0-8097-6E18F0EDCEF4}" type="pres">
      <dgm:prSet presAssocID="{3ED7AD7C-9D71-4729-8105-12D4A6741995}" presName="hierChild5" presStyleCnt="0"/>
      <dgm:spPr/>
    </dgm:pt>
    <dgm:pt modelId="{DFFBC24B-1473-41CB-99D2-650A1C315B87}" type="pres">
      <dgm:prSet presAssocID="{E75ED7CE-7A7B-4595-9856-5B279C0D0243}" presName="Name37" presStyleLbl="parChTrans1D3" presStyleIdx="3" presStyleCnt="8"/>
      <dgm:spPr/>
      <dgm:t>
        <a:bodyPr/>
        <a:lstStyle/>
        <a:p>
          <a:endParaRPr lang="it-IT"/>
        </a:p>
      </dgm:t>
    </dgm:pt>
    <dgm:pt modelId="{206E86DE-8B81-4F51-9C2E-62250F7454FB}" type="pres">
      <dgm:prSet presAssocID="{6F97A26E-7668-4002-AA07-05B1D8A92D16}" presName="hierRoot2" presStyleCnt="0">
        <dgm:presLayoutVars>
          <dgm:hierBranch val="init"/>
        </dgm:presLayoutVars>
      </dgm:prSet>
      <dgm:spPr/>
    </dgm:pt>
    <dgm:pt modelId="{B908647F-1982-4A12-97ED-6452F424D9CC}" type="pres">
      <dgm:prSet presAssocID="{6F97A26E-7668-4002-AA07-05B1D8A92D16}" presName="rootComposite" presStyleCnt="0"/>
      <dgm:spPr/>
    </dgm:pt>
    <dgm:pt modelId="{6C2C6643-A61C-4D93-80AD-A798585F740C}" type="pres">
      <dgm:prSet presAssocID="{6F97A26E-7668-4002-AA07-05B1D8A92D16}" presName="rootText" presStyleLbl="node3" presStyleIdx="3" presStyleCnt="8" custScaleY="44799" custLinFactNeighborX="-10795">
        <dgm:presLayoutVars>
          <dgm:chPref val="3"/>
        </dgm:presLayoutVars>
      </dgm:prSet>
      <dgm:spPr/>
      <dgm:t>
        <a:bodyPr/>
        <a:lstStyle/>
        <a:p>
          <a:endParaRPr lang="it-IT"/>
        </a:p>
      </dgm:t>
    </dgm:pt>
    <dgm:pt modelId="{CEFDB69C-66DF-47A8-8E61-2063D5918444}" type="pres">
      <dgm:prSet presAssocID="{6F97A26E-7668-4002-AA07-05B1D8A92D16}" presName="rootConnector" presStyleLbl="node3" presStyleIdx="3" presStyleCnt="8"/>
      <dgm:spPr/>
      <dgm:t>
        <a:bodyPr/>
        <a:lstStyle/>
        <a:p>
          <a:endParaRPr lang="it-IT"/>
        </a:p>
      </dgm:t>
    </dgm:pt>
    <dgm:pt modelId="{9E74331D-53A8-4705-A571-B1AE94197536}" type="pres">
      <dgm:prSet presAssocID="{6F97A26E-7668-4002-AA07-05B1D8A92D16}" presName="hierChild4" presStyleCnt="0"/>
      <dgm:spPr/>
    </dgm:pt>
    <dgm:pt modelId="{3F52A45A-4EF2-473D-8105-A0BB119C722B}" type="pres">
      <dgm:prSet presAssocID="{6F97A26E-7668-4002-AA07-05B1D8A92D16}" presName="hierChild5" presStyleCnt="0"/>
      <dgm:spPr/>
    </dgm:pt>
    <dgm:pt modelId="{9642B2AB-EE2F-4A4E-9AD8-6C924B026E24}" type="pres">
      <dgm:prSet presAssocID="{4F210C24-2745-4AAC-962A-8B33BAD22A7D}" presName="hierChild5" presStyleCnt="0"/>
      <dgm:spPr/>
      <dgm:t>
        <a:bodyPr/>
        <a:lstStyle/>
        <a:p>
          <a:endParaRPr lang="it-IT"/>
        </a:p>
      </dgm:t>
    </dgm:pt>
    <dgm:pt modelId="{85A19AF1-6E55-4B2D-9066-80CB68CEB3C4}" type="pres">
      <dgm:prSet presAssocID="{675C5186-34B0-439F-B250-37CAE79B8FEF}" presName="Name37" presStyleLbl="parChTrans1D2" presStyleIdx="2" presStyleCnt="4"/>
      <dgm:spPr/>
      <dgm:t>
        <a:bodyPr/>
        <a:lstStyle/>
        <a:p>
          <a:endParaRPr lang="it-IT"/>
        </a:p>
      </dgm:t>
    </dgm:pt>
    <dgm:pt modelId="{1315BEAC-22D0-4CA2-AF93-A9E3F2004FDE}" type="pres">
      <dgm:prSet presAssocID="{BE1D3743-62CF-4A12-9E6B-D55BA47D27CC}" presName="hierRoot2" presStyleCnt="0">
        <dgm:presLayoutVars>
          <dgm:hierBranch val="init"/>
        </dgm:presLayoutVars>
      </dgm:prSet>
      <dgm:spPr/>
      <dgm:t>
        <a:bodyPr/>
        <a:lstStyle/>
        <a:p>
          <a:endParaRPr lang="it-IT"/>
        </a:p>
      </dgm:t>
    </dgm:pt>
    <dgm:pt modelId="{67524DD6-8CC2-43A4-BE28-7893EFD603A9}" type="pres">
      <dgm:prSet presAssocID="{BE1D3743-62CF-4A12-9E6B-D55BA47D27CC}" presName="rootComposite" presStyleCnt="0"/>
      <dgm:spPr/>
      <dgm:t>
        <a:bodyPr/>
        <a:lstStyle/>
        <a:p>
          <a:endParaRPr lang="it-IT"/>
        </a:p>
      </dgm:t>
    </dgm:pt>
    <dgm:pt modelId="{731D7F30-BFFC-4B0C-8889-80E2F460C83E}" type="pres">
      <dgm:prSet presAssocID="{BE1D3743-62CF-4A12-9E6B-D55BA47D27CC}" presName="rootText" presStyleLbl="node2" presStyleIdx="2" presStyleCnt="4" custScaleY="62337" custLinFactNeighborY="-21835">
        <dgm:presLayoutVars>
          <dgm:chPref val="3"/>
        </dgm:presLayoutVars>
      </dgm:prSet>
      <dgm:spPr/>
      <dgm:t>
        <a:bodyPr/>
        <a:lstStyle/>
        <a:p>
          <a:endParaRPr lang="it-IT"/>
        </a:p>
      </dgm:t>
    </dgm:pt>
    <dgm:pt modelId="{65C3A133-4663-4339-81ED-38907AC91EEC}" type="pres">
      <dgm:prSet presAssocID="{BE1D3743-62CF-4A12-9E6B-D55BA47D27CC}" presName="rootConnector" presStyleLbl="node2" presStyleIdx="2" presStyleCnt="4"/>
      <dgm:spPr/>
      <dgm:t>
        <a:bodyPr/>
        <a:lstStyle/>
        <a:p>
          <a:endParaRPr lang="it-IT"/>
        </a:p>
      </dgm:t>
    </dgm:pt>
    <dgm:pt modelId="{639B4B99-D7AF-452A-9706-A991C369EA8D}" type="pres">
      <dgm:prSet presAssocID="{BE1D3743-62CF-4A12-9E6B-D55BA47D27CC}" presName="hierChild4" presStyleCnt="0"/>
      <dgm:spPr/>
      <dgm:t>
        <a:bodyPr/>
        <a:lstStyle/>
        <a:p>
          <a:endParaRPr lang="it-IT"/>
        </a:p>
      </dgm:t>
    </dgm:pt>
    <dgm:pt modelId="{762B2C9C-02FD-4229-9323-D126391A4DD7}" type="pres">
      <dgm:prSet presAssocID="{1B952DEB-014C-4C63-9926-4B29653506EE}" presName="Name37" presStyleLbl="parChTrans1D3" presStyleIdx="4" presStyleCnt="8"/>
      <dgm:spPr/>
      <dgm:t>
        <a:bodyPr/>
        <a:lstStyle/>
        <a:p>
          <a:endParaRPr lang="it-IT"/>
        </a:p>
      </dgm:t>
    </dgm:pt>
    <dgm:pt modelId="{D13DE86A-C0E9-4F2B-9940-D93206BD5D0B}" type="pres">
      <dgm:prSet presAssocID="{C6F8C95D-93D0-4EB4-A905-CC0FD625AD8F}" presName="hierRoot2" presStyleCnt="0">
        <dgm:presLayoutVars>
          <dgm:hierBranch val="init"/>
        </dgm:presLayoutVars>
      </dgm:prSet>
      <dgm:spPr/>
    </dgm:pt>
    <dgm:pt modelId="{30A9F870-AF82-4EAE-880A-8496BC265FA2}" type="pres">
      <dgm:prSet presAssocID="{C6F8C95D-93D0-4EB4-A905-CC0FD625AD8F}" presName="rootComposite" presStyleCnt="0"/>
      <dgm:spPr/>
    </dgm:pt>
    <dgm:pt modelId="{6CDD4C9D-50CB-4C7E-8A63-0E8F9DFACA0B}" type="pres">
      <dgm:prSet presAssocID="{C6F8C95D-93D0-4EB4-A905-CC0FD625AD8F}" presName="rootText" presStyleLbl="node3" presStyleIdx="4" presStyleCnt="8" custScaleY="55839" custLinFactNeighborX="-10545">
        <dgm:presLayoutVars>
          <dgm:chPref val="3"/>
        </dgm:presLayoutVars>
      </dgm:prSet>
      <dgm:spPr/>
      <dgm:t>
        <a:bodyPr/>
        <a:lstStyle/>
        <a:p>
          <a:endParaRPr lang="it-IT"/>
        </a:p>
      </dgm:t>
    </dgm:pt>
    <dgm:pt modelId="{2DE59841-65EA-4976-B45B-01552DBCF574}" type="pres">
      <dgm:prSet presAssocID="{C6F8C95D-93D0-4EB4-A905-CC0FD625AD8F}" presName="rootConnector" presStyleLbl="node3" presStyleIdx="4" presStyleCnt="8"/>
      <dgm:spPr/>
      <dgm:t>
        <a:bodyPr/>
        <a:lstStyle/>
        <a:p>
          <a:endParaRPr lang="it-IT"/>
        </a:p>
      </dgm:t>
    </dgm:pt>
    <dgm:pt modelId="{7F7543FC-DB43-45C7-B298-DA0A6A221FD1}" type="pres">
      <dgm:prSet presAssocID="{C6F8C95D-93D0-4EB4-A905-CC0FD625AD8F}" presName="hierChild4" presStyleCnt="0"/>
      <dgm:spPr/>
    </dgm:pt>
    <dgm:pt modelId="{010E6957-FFA9-4BB1-866C-C8D77691A406}" type="pres">
      <dgm:prSet presAssocID="{C6F8C95D-93D0-4EB4-A905-CC0FD625AD8F}" presName="hierChild5" presStyleCnt="0"/>
      <dgm:spPr/>
    </dgm:pt>
    <dgm:pt modelId="{F51EBB7A-C4B0-48C2-B401-3233752272AC}" type="pres">
      <dgm:prSet presAssocID="{3597C72A-B71C-488D-9708-47802EF07152}" presName="Name37" presStyleLbl="parChTrans1D3" presStyleIdx="5" presStyleCnt="8"/>
      <dgm:spPr/>
      <dgm:t>
        <a:bodyPr/>
        <a:lstStyle/>
        <a:p>
          <a:endParaRPr lang="it-IT"/>
        </a:p>
      </dgm:t>
    </dgm:pt>
    <dgm:pt modelId="{3A210439-69A5-4BDE-A659-25DC12D5FE28}" type="pres">
      <dgm:prSet presAssocID="{A51124A0-D0F6-439C-9B46-6EB8A717ADB4}" presName="hierRoot2" presStyleCnt="0">
        <dgm:presLayoutVars>
          <dgm:hierBranch val="init"/>
        </dgm:presLayoutVars>
      </dgm:prSet>
      <dgm:spPr/>
    </dgm:pt>
    <dgm:pt modelId="{F9C01D42-0928-4289-9E42-91D19161B383}" type="pres">
      <dgm:prSet presAssocID="{A51124A0-D0F6-439C-9B46-6EB8A717ADB4}" presName="rootComposite" presStyleCnt="0"/>
      <dgm:spPr/>
    </dgm:pt>
    <dgm:pt modelId="{B3387D49-1DF0-4EAB-B4EC-9693B0937562}" type="pres">
      <dgm:prSet presAssocID="{A51124A0-D0F6-439C-9B46-6EB8A717ADB4}" presName="rootText" presStyleLbl="node3" presStyleIdx="5" presStyleCnt="8" custScaleY="44799" custLinFactNeighborX="-10795">
        <dgm:presLayoutVars>
          <dgm:chPref val="3"/>
        </dgm:presLayoutVars>
      </dgm:prSet>
      <dgm:spPr/>
      <dgm:t>
        <a:bodyPr/>
        <a:lstStyle/>
        <a:p>
          <a:endParaRPr lang="it-IT"/>
        </a:p>
      </dgm:t>
    </dgm:pt>
    <dgm:pt modelId="{3DE58D19-94CC-4720-9033-66CC8B33F46E}" type="pres">
      <dgm:prSet presAssocID="{A51124A0-D0F6-439C-9B46-6EB8A717ADB4}" presName="rootConnector" presStyleLbl="node3" presStyleIdx="5" presStyleCnt="8"/>
      <dgm:spPr/>
      <dgm:t>
        <a:bodyPr/>
        <a:lstStyle/>
        <a:p>
          <a:endParaRPr lang="it-IT"/>
        </a:p>
      </dgm:t>
    </dgm:pt>
    <dgm:pt modelId="{961064AF-5AEE-42C2-BEA7-2769E0F32D63}" type="pres">
      <dgm:prSet presAssocID="{A51124A0-D0F6-439C-9B46-6EB8A717ADB4}" presName="hierChild4" presStyleCnt="0"/>
      <dgm:spPr/>
    </dgm:pt>
    <dgm:pt modelId="{08E141F2-CD2B-493A-8FBD-F5D8458DB7A0}" type="pres">
      <dgm:prSet presAssocID="{A51124A0-D0F6-439C-9B46-6EB8A717ADB4}" presName="hierChild5" presStyleCnt="0"/>
      <dgm:spPr/>
    </dgm:pt>
    <dgm:pt modelId="{684E68D1-8D02-4029-91B5-E263066B880F}" type="pres">
      <dgm:prSet presAssocID="{BE1D3743-62CF-4A12-9E6B-D55BA47D27CC}" presName="hierChild5" presStyleCnt="0"/>
      <dgm:spPr/>
      <dgm:t>
        <a:bodyPr/>
        <a:lstStyle/>
        <a:p>
          <a:endParaRPr lang="it-IT"/>
        </a:p>
      </dgm:t>
    </dgm:pt>
    <dgm:pt modelId="{7D97644A-281C-46A4-97DD-2741E9C5D492}" type="pres">
      <dgm:prSet presAssocID="{014CCCD8-C06F-4E57-B889-EA9DFEA8BC9C}" presName="Name37" presStyleLbl="parChTrans1D2" presStyleIdx="3" presStyleCnt="4"/>
      <dgm:spPr/>
      <dgm:t>
        <a:bodyPr/>
        <a:lstStyle/>
        <a:p>
          <a:endParaRPr lang="it-IT"/>
        </a:p>
      </dgm:t>
    </dgm:pt>
    <dgm:pt modelId="{2199A573-D177-4B4E-BCD7-FCBB4C872E49}" type="pres">
      <dgm:prSet presAssocID="{77880F91-96F7-4B17-BE41-882C70121636}" presName="hierRoot2" presStyleCnt="0">
        <dgm:presLayoutVars>
          <dgm:hierBranch val="init"/>
        </dgm:presLayoutVars>
      </dgm:prSet>
      <dgm:spPr/>
      <dgm:t>
        <a:bodyPr/>
        <a:lstStyle/>
        <a:p>
          <a:endParaRPr lang="it-IT"/>
        </a:p>
      </dgm:t>
    </dgm:pt>
    <dgm:pt modelId="{47D01D02-D272-43BC-807E-69272662C872}" type="pres">
      <dgm:prSet presAssocID="{77880F91-96F7-4B17-BE41-882C70121636}" presName="rootComposite" presStyleCnt="0"/>
      <dgm:spPr/>
      <dgm:t>
        <a:bodyPr/>
        <a:lstStyle/>
        <a:p>
          <a:endParaRPr lang="it-IT"/>
        </a:p>
      </dgm:t>
    </dgm:pt>
    <dgm:pt modelId="{FDAE37E4-1BDE-47E0-BDA2-6269173E25F9}" type="pres">
      <dgm:prSet presAssocID="{77880F91-96F7-4B17-BE41-882C70121636}" presName="rootText" presStyleLbl="node2" presStyleIdx="3" presStyleCnt="4" custScaleY="62337" custLinFactNeighborY="-21835">
        <dgm:presLayoutVars>
          <dgm:chPref val="3"/>
        </dgm:presLayoutVars>
      </dgm:prSet>
      <dgm:spPr/>
      <dgm:t>
        <a:bodyPr/>
        <a:lstStyle/>
        <a:p>
          <a:endParaRPr lang="it-IT"/>
        </a:p>
      </dgm:t>
    </dgm:pt>
    <dgm:pt modelId="{8FFB7225-EDBC-4674-865B-0A36C273A423}" type="pres">
      <dgm:prSet presAssocID="{77880F91-96F7-4B17-BE41-882C70121636}" presName="rootConnector" presStyleLbl="node2" presStyleIdx="3" presStyleCnt="4"/>
      <dgm:spPr/>
      <dgm:t>
        <a:bodyPr/>
        <a:lstStyle/>
        <a:p>
          <a:endParaRPr lang="it-IT"/>
        </a:p>
      </dgm:t>
    </dgm:pt>
    <dgm:pt modelId="{335DCD90-7AED-4079-86C4-6826B7A9E9AE}" type="pres">
      <dgm:prSet presAssocID="{77880F91-96F7-4B17-BE41-882C70121636}" presName="hierChild4" presStyleCnt="0"/>
      <dgm:spPr/>
      <dgm:t>
        <a:bodyPr/>
        <a:lstStyle/>
        <a:p>
          <a:endParaRPr lang="it-IT"/>
        </a:p>
      </dgm:t>
    </dgm:pt>
    <dgm:pt modelId="{CE2CE074-E699-4577-8706-218F562A9C3D}" type="pres">
      <dgm:prSet presAssocID="{309A4582-5A24-4E3A-B576-FDDD8CEA5C3B}" presName="Name37" presStyleLbl="parChTrans1D3" presStyleIdx="6" presStyleCnt="8"/>
      <dgm:spPr/>
      <dgm:t>
        <a:bodyPr/>
        <a:lstStyle/>
        <a:p>
          <a:endParaRPr lang="it-IT"/>
        </a:p>
      </dgm:t>
    </dgm:pt>
    <dgm:pt modelId="{B1C03034-C60B-4F81-8A93-2AD42C2D5A6E}" type="pres">
      <dgm:prSet presAssocID="{6E75686E-EBEB-4E31-9998-5A35DFB0828B}" presName="hierRoot2" presStyleCnt="0">
        <dgm:presLayoutVars>
          <dgm:hierBranch val="init"/>
        </dgm:presLayoutVars>
      </dgm:prSet>
      <dgm:spPr/>
    </dgm:pt>
    <dgm:pt modelId="{ACE91BF1-AC0C-4DBF-9616-1AF6D3FDE7C0}" type="pres">
      <dgm:prSet presAssocID="{6E75686E-EBEB-4E31-9998-5A35DFB0828B}" presName="rootComposite" presStyleCnt="0"/>
      <dgm:spPr/>
    </dgm:pt>
    <dgm:pt modelId="{45E25D1A-2EB5-4649-B985-0A0DB9E60444}" type="pres">
      <dgm:prSet presAssocID="{6E75686E-EBEB-4E31-9998-5A35DFB0828B}" presName="rootText" presStyleLbl="node3" presStyleIdx="6" presStyleCnt="8" custScaleY="53407" custLinFactNeighborX="-10443">
        <dgm:presLayoutVars>
          <dgm:chPref val="3"/>
        </dgm:presLayoutVars>
      </dgm:prSet>
      <dgm:spPr/>
      <dgm:t>
        <a:bodyPr/>
        <a:lstStyle/>
        <a:p>
          <a:endParaRPr lang="it-IT"/>
        </a:p>
      </dgm:t>
    </dgm:pt>
    <dgm:pt modelId="{C16D3DB5-A327-424C-B1AD-D198FA2D0126}" type="pres">
      <dgm:prSet presAssocID="{6E75686E-EBEB-4E31-9998-5A35DFB0828B}" presName="rootConnector" presStyleLbl="node3" presStyleIdx="6" presStyleCnt="8"/>
      <dgm:spPr/>
      <dgm:t>
        <a:bodyPr/>
        <a:lstStyle/>
        <a:p>
          <a:endParaRPr lang="it-IT"/>
        </a:p>
      </dgm:t>
    </dgm:pt>
    <dgm:pt modelId="{542D27BE-96A5-4A57-B0DF-FC11B4292739}" type="pres">
      <dgm:prSet presAssocID="{6E75686E-EBEB-4E31-9998-5A35DFB0828B}" presName="hierChild4" presStyleCnt="0"/>
      <dgm:spPr/>
    </dgm:pt>
    <dgm:pt modelId="{EEC67029-1830-4310-8737-36B840BB4D3B}" type="pres">
      <dgm:prSet presAssocID="{6E75686E-EBEB-4E31-9998-5A35DFB0828B}" presName="hierChild5" presStyleCnt="0"/>
      <dgm:spPr/>
    </dgm:pt>
    <dgm:pt modelId="{2E8DEDEE-6156-4057-96D1-2C535AE42F48}" type="pres">
      <dgm:prSet presAssocID="{58D60E28-9D4B-47E8-B8C6-1F3411E2FB31}" presName="Name37" presStyleLbl="parChTrans1D3" presStyleIdx="7" presStyleCnt="8"/>
      <dgm:spPr/>
      <dgm:t>
        <a:bodyPr/>
        <a:lstStyle/>
        <a:p>
          <a:endParaRPr lang="it-IT"/>
        </a:p>
      </dgm:t>
    </dgm:pt>
    <dgm:pt modelId="{2D88E1B5-94DF-492F-9602-9E94F84AFD42}" type="pres">
      <dgm:prSet presAssocID="{9704AF09-9649-4BC0-911E-5AAC0643FE76}" presName="hierRoot2" presStyleCnt="0">
        <dgm:presLayoutVars>
          <dgm:hierBranch val="init"/>
        </dgm:presLayoutVars>
      </dgm:prSet>
      <dgm:spPr/>
    </dgm:pt>
    <dgm:pt modelId="{B4EB5FFA-3FCA-4334-8254-315646517DD8}" type="pres">
      <dgm:prSet presAssocID="{9704AF09-9649-4BC0-911E-5AAC0643FE76}" presName="rootComposite" presStyleCnt="0"/>
      <dgm:spPr/>
    </dgm:pt>
    <dgm:pt modelId="{E7794FE3-A16F-4A8D-90D6-345C3CB664F4}" type="pres">
      <dgm:prSet presAssocID="{9704AF09-9649-4BC0-911E-5AAC0643FE76}" presName="rootText" presStyleLbl="node3" presStyleIdx="7" presStyleCnt="8" custScaleY="44799" custLinFactNeighborX="-10795">
        <dgm:presLayoutVars>
          <dgm:chPref val="3"/>
        </dgm:presLayoutVars>
      </dgm:prSet>
      <dgm:spPr/>
      <dgm:t>
        <a:bodyPr/>
        <a:lstStyle/>
        <a:p>
          <a:endParaRPr lang="it-IT"/>
        </a:p>
      </dgm:t>
    </dgm:pt>
    <dgm:pt modelId="{183C0F01-E6E6-4874-B666-3B8B1FA76352}" type="pres">
      <dgm:prSet presAssocID="{9704AF09-9649-4BC0-911E-5AAC0643FE76}" presName="rootConnector" presStyleLbl="node3" presStyleIdx="7" presStyleCnt="8"/>
      <dgm:spPr/>
      <dgm:t>
        <a:bodyPr/>
        <a:lstStyle/>
        <a:p>
          <a:endParaRPr lang="it-IT"/>
        </a:p>
      </dgm:t>
    </dgm:pt>
    <dgm:pt modelId="{E753363A-8D36-4A1D-B2D1-26EC0A1BD921}" type="pres">
      <dgm:prSet presAssocID="{9704AF09-9649-4BC0-911E-5AAC0643FE76}" presName="hierChild4" presStyleCnt="0"/>
      <dgm:spPr/>
    </dgm:pt>
    <dgm:pt modelId="{6A02E896-C610-4D4C-937E-BF11DFDB5DED}" type="pres">
      <dgm:prSet presAssocID="{9704AF09-9649-4BC0-911E-5AAC0643FE76}" presName="hierChild5" presStyleCnt="0"/>
      <dgm:spPr/>
    </dgm:pt>
    <dgm:pt modelId="{277AEDF0-1E4D-4421-984A-F7E6CF8D59CD}" type="pres">
      <dgm:prSet presAssocID="{77880F91-96F7-4B17-BE41-882C70121636}" presName="hierChild5" presStyleCnt="0"/>
      <dgm:spPr/>
      <dgm:t>
        <a:bodyPr/>
        <a:lstStyle/>
        <a:p>
          <a:endParaRPr lang="it-IT"/>
        </a:p>
      </dgm:t>
    </dgm:pt>
    <dgm:pt modelId="{1591444F-E800-457D-B538-FAAD90BB3C53}" type="pres">
      <dgm:prSet presAssocID="{F40D7774-6AB2-4960-A4E4-764040F27377}" presName="hierChild3" presStyleCnt="0"/>
      <dgm:spPr/>
      <dgm:t>
        <a:bodyPr/>
        <a:lstStyle/>
        <a:p>
          <a:endParaRPr lang="it-IT"/>
        </a:p>
      </dgm:t>
    </dgm:pt>
  </dgm:ptLst>
  <dgm:cxnLst>
    <dgm:cxn modelId="{1CD3ABE5-8778-4799-9014-987E5185AC4F}" srcId="{77880F91-96F7-4B17-BE41-882C70121636}" destId="{6E75686E-EBEB-4E31-9998-5A35DFB0828B}" srcOrd="0" destOrd="0" parTransId="{309A4582-5A24-4E3A-B576-FDDD8CEA5C3B}" sibTransId="{3483A6BB-12B2-4010-B0F3-414CBE8B4AB9}"/>
    <dgm:cxn modelId="{7EDAA694-4923-49F5-8BD7-DC8465EE4C24}" type="presOf" srcId="{3ED7AD7C-9D71-4729-8105-12D4A6741995}" destId="{CB04DF80-8E29-49DD-B162-51B36387F5A5}" srcOrd="0" destOrd="0" presId="urn:microsoft.com/office/officeart/2005/8/layout/orgChart1"/>
    <dgm:cxn modelId="{A371BFF4-D473-42DC-AA99-23A96127ECF3}" type="presOf" srcId="{E514E351-2F80-4614-AD47-A5413D635EA1}" destId="{68C0C3BA-E7ED-468D-ACBE-BD56E8DBA7DD}" srcOrd="0" destOrd="0" presId="urn:microsoft.com/office/officeart/2005/8/layout/orgChart1"/>
    <dgm:cxn modelId="{978E3C9B-A686-4347-910F-BC882CB98480}" type="presOf" srcId="{C6F8C95D-93D0-4EB4-A905-CC0FD625AD8F}" destId="{6CDD4C9D-50CB-4C7E-8A63-0E8F9DFACA0B}" srcOrd="0" destOrd="0" presId="urn:microsoft.com/office/officeart/2005/8/layout/orgChart1"/>
    <dgm:cxn modelId="{BB88F0C4-8758-4494-A291-5A29DB549919}" srcId="{F40D7774-6AB2-4960-A4E4-764040F27377}" destId="{77880F91-96F7-4B17-BE41-882C70121636}" srcOrd="3" destOrd="0" parTransId="{014CCCD8-C06F-4E57-B889-EA9DFEA8BC9C}" sibTransId="{878195A8-9032-4EA8-9932-5141EC01FC0C}"/>
    <dgm:cxn modelId="{A5902292-A485-4A72-B768-BDB9C0828E04}" type="presOf" srcId="{6F97A26E-7668-4002-AA07-05B1D8A92D16}" destId="{CEFDB69C-66DF-47A8-8E61-2063D5918444}" srcOrd="1" destOrd="0" presId="urn:microsoft.com/office/officeart/2005/8/layout/orgChart1"/>
    <dgm:cxn modelId="{8886B0CB-688E-404C-A09A-147720076E0B}" type="presOf" srcId="{94E2ED8F-E11F-497C-A8E3-9D57E1253E6A}" destId="{B356777A-C625-4F26-A8A8-5CB7EA474A0A}" srcOrd="0" destOrd="0" presId="urn:microsoft.com/office/officeart/2005/8/layout/orgChart1"/>
    <dgm:cxn modelId="{FB7F84F1-D4FB-42AF-841E-800CBAAC89C7}" srcId="{F40D7774-6AB2-4960-A4E4-764040F27377}" destId="{BE1D3743-62CF-4A12-9E6B-D55BA47D27CC}" srcOrd="2" destOrd="0" parTransId="{675C5186-34B0-439F-B250-37CAE79B8FEF}" sibTransId="{B2E2B832-D8F5-4F17-B680-B343229F3B50}"/>
    <dgm:cxn modelId="{79EC54A7-4FA8-4AC6-8FB0-A91389520E15}" type="presOf" srcId="{530AD35B-D312-4E18-AB7F-B15F3FA5AA0A}" destId="{2B5B064C-6EC8-4511-A039-BF5839A3C9E5}" srcOrd="1" destOrd="0" presId="urn:microsoft.com/office/officeart/2005/8/layout/orgChart1"/>
    <dgm:cxn modelId="{3B540CFE-F3E5-41D6-9A36-15A216200373}" srcId="{F40D7774-6AB2-4960-A4E4-764040F27377}" destId="{4F210C24-2745-4AAC-962A-8B33BAD22A7D}" srcOrd="1" destOrd="0" parTransId="{31AFF903-11F6-4F16-B2C2-E328D67CF3CA}" sibTransId="{5883A03C-7707-402D-9B13-C5E65F647621}"/>
    <dgm:cxn modelId="{0F8C97BD-0776-4083-8820-9E740D365FD8}" srcId="{93388EB5-4B26-44EF-A44C-D6F2DA706D4E}" destId="{54D72BB4-84FB-460F-802B-CB1049A9242B}" srcOrd="1" destOrd="0" parTransId="{E514E351-2F80-4614-AD47-A5413D635EA1}" sibTransId="{CC232119-8268-46EC-A0F4-28201A5BE183}"/>
    <dgm:cxn modelId="{C617A991-9B6B-4E6A-93F4-9628F2810601}" type="presOf" srcId="{93388EB5-4B26-44EF-A44C-D6F2DA706D4E}" destId="{2614CF09-C1D7-402D-833F-15C6F0810A04}" srcOrd="0" destOrd="0" presId="urn:microsoft.com/office/officeart/2005/8/layout/orgChart1"/>
    <dgm:cxn modelId="{E558E4AE-6A71-4D82-9DB9-9D73B83EA0AF}" type="presOf" srcId="{54D72BB4-84FB-460F-802B-CB1049A9242B}" destId="{FF62CB53-E271-46EF-88B2-C84D441FCC70}" srcOrd="0" destOrd="0" presId="urn:microsoft.com/office/officeart/2005/8/layout/orgChart1"/>
    <dgm:cxn modelId="{889A2331-6065-44BC-BC6E-2B90E9D407C1}" type="presOf" srcId="{E75ED7CE-7A7B-4595-9856-5B279C0D0243}" destId="{DFFBC24B-1473-41CB-99D2-650A1C315B87}" srcOrd="0" destOrd="0" presId="urn:microsoft.com/office/officeart/2005/8/layout/orgChart1"/>
    <dgm:cxn modelId="{A15D4E02-798B-46BC-9322-73229BE81BEA}" srcId="{4F210C24-2745-4AAC-962A-8B33BAD22A7D}" destId="{3ED7AD7C-9D71-4729-8105-12D4A6741995}" srcOrd="0" destOrd="0" parTransId="{F6EE8449-582B-45C1-9F88-88E169D86A59}" sibTransId="{4F6FAA7C-52CB-4EA8-8729-B6E2872093B5}"/>
    <dgm:cxn modelId="{C260C91F-3BD1-4F45-86CD-A05CE86AC2F6}" type="presOf" srcId="{4F210C24-2745-4AAC-962A-8B33BAD22A7D}" destId="{4DE553F0-7E2F-4CD9-9E7F-4C22399289A4}" srcOrd="0" destOrd="0" presId="urn:microsoft.com/office/officeart/2005/8/layout/orgChart1"/>
    <dgm:cxn modelId="{3073AA36-31F1-4CCD-AA4F-914909E4DDE4}" type="presOf" srcId="{77880F91-96F7-4B17-BE41-882C70121636}" destId="{8FFB7225-EDBC-4674-865B-0A36C273A423}" srcOrd="1" destOrd="0" presId="urn:microsoft.com/office/officeart/2005/8/layout/orgChart1"/>
    <dgm:cxn modelId="{A4CDED22-1D11-43E5-BCED-D0F17EC6F3DD}" type="presOf" srcId="{A51124A0-D0F6-439C-9B46-6EB8A717ADB4}" destId="{B3387D49-1DF0-4EAB-B4EC-9693B0937562}" srcOrd="0" destOrd="0" presId="urn:microsoft.com/office/officeart/2005/8/layout/orgChart1"/>
    <dgm:cxn modelId="{ED67CC07-03DD-463F-8734-CD96C5BCEC08}" type="presOf" srcId="{6E75686E-EBEB-4E31-9998-5A35DFB0828B}" destId="{C16D3DB5-A327-424C-B1AD-D198FA2D0126}" srcOrd="1" destOrd="0" presId="urn:microsoft.com/office/officeart/2005/8/layout/orgChart1"/>
    <dgm:cxn modelId="{0EA72DEC-E628-48C0-86CE-2FC66CCBB75C}" type="presOf" srcId="{9704AF09-9649-4BC0-911E-5AAC0643FE76}" destId="{183C0F01-E6E6-4874-B666-3B8B1FA76352}" srcOrd="1" destOrd="0" presId="urn:microsoft.com/office/officeart/2005/8/layout/orgChart1"/>
    <dgm:cxn modelId="{20ECB1BD-0652-4F48-BCD8-916CE0986BB7}" type="presOf" srcId="{24E4C3B1-958E-400E-BF85-CCA86C6A5998}" destId="{CD510307-92D0-4C41-B29D-85C05EE09010}" srcOrd="0" destOrd="0" presId="urn:microsoft.com/office/officeart/2005/8/layout/orgChart1"/>
    <dgm:cxn modelId="{A083269B-94BA-4056-BDC6-477D76099CD8}" type="presOf" srcId="{F40D7774-6AB2-4960-A4E4-764040F27377}" destId="{A0B80226-3402-40D3-A4DC-FA1F4870B398}" srcOrd="0" destOrd="0" presId="urn:microsoft.com/office/officeart/2005/8/layout/orgChart1"/>
    <dgm:cxn modelId="{CBD27E4C-B160-4F66-AF28-AF54D81CD457}" srcId="{93388EB5-4B26-44EF-A44C-D6F2DA706D4E}" destId="{530AD35B-D312-4E18-AB7F-B15F3FA5AA0A}" srcOrd="0" destOrd="0" parTransId="{24E4C3B1-958E-400E-BF85-CCA86C6A5998}" sibTransId="{FCDAE5E4-0A58-4EDA-ABF0-2235F973D492}"/>
    <dgm:cxn modelId="{6F672A50-39ED-40A0-98E4-122BC9698A10}" type="presOf" srcId="{9704AF09-9649-4BC0-911E-5AAC0643FE76}" destId="{E7794FE3-A16F-4A8D-90D6-345C3CB664F4}" srcOrd="0" destOrd="0" presId="urn:microsoft.com/office/officeart/2005/8/layout/orgChart1"/>
    <dgm:cxn modelId="{A8614876-19EB-4E90-A86B-7689A390B73C}" type="presOf" srcId="{014CCCD8-C06F-4E57-B889-EA9DFEA8BC9C}" destId="{7D97644A-281C-46A4-97DD-2741E9C5D492}" srcOrd="0" destOrd="0" presId="urn:microsoft.com/office/officeart/2005/8/layout/orgChart1"/>
    <dgm:cxn modelId="{CEEB0765-0938-4A12-BD07-B15819D9541A}" type="presOf" srcId="{BE1D3743-62CF-4A12-9E6B-D55BA47D27CC}" destId="{65C3A133-4663-4339-81ED-38907AC91EEC}" srcOrd="1" destOrd="0" presId="urn:microsoft.com/office/officeart/2005/8/layout/orgChart1"/>
    <dgm:cxn modelId="{521D2BE4-B42A-4700-AAF0-E0CE96279D58}" type="presOf" srcId="{6F97A26E-7668-4002-AA07-05B1D8A92D16}" destId="{6C2C6643-A61C-4D93-80AD-A798585F740C}" srcOrd="0" destOrd="0" presId="urn:microsoft.com/office/officeart/2005/8/layout/orgChart1"/>
    <dgm:cxn modelId="{F7AE3468-7B41-4986-8C1E-A2CB94C72A9A}" type="presOf" srcId="{77880F91-96F7-4B17-BE41-882C70121636}" destId="{FDAE37E4-1BDE-47E0-BDA2-6269173E25F9}" srcOrd="0" destOrd="0" presId="urn:microsoft.com/office/officeart/2005/8/layout/orgChart1"/>
    <dgm:cxn modelId="{B0D887CB-127F-47AB-BEFC-E3CBFC410E78}" type="presOf" srcId="{3ED7AD7C-9D71-4729-8105-12D4A6741995}" destId="{5A6E3C70-D1C8-4AA6-AA59-7F4C721B1A07}" srcOrd="1" destOrd="0" presId="urn:microsoft.com/office/officeart/2005/8/layout/orgChart1"/>
    <dgm:cxn modelId="{42EEFB1B-9060-402F-8FF7-C1B806FB6CE7}" type="presOf" srcId="{93388EB5-4B26-44EF-A44C-D6F2DA706D4E}" destId="{011FF5E3-ACD5-4C5F-85AD-BD5468C88F75}" srcOrd="1" destOrd="0" presId="urn:microsoft.com/office/officeart/2005/8/layout/orgChart1"/>
    <dgm:cxn modelId="{062351AB-77E8-4A15-BD09-8C2EBA5CE8AA}" type="presOf" srcId="{675C5186-34B0-439F-B250-37CAE79B8FEF}" destId="{85A19AF1-6E55-4B2D-9066-80CB68CEB3C4}" srcOrd="0" destOrd="0" presId="urn:microsoft.com/office/officeart/2005/8/layout/orgChart1"/>
    <dgm:cxn modelId="{6768E0C1-5A1E-405E-9CEE-E3F976D95955}" type="presOf" srcId="{1B952DEB-014C-4C63-9926-4B29653506EE}" destId="{762B2C9C-02FD-4229-9323-D126391A4DD7}" srcOrd="0" destOrd="0" presId="urn:microsoft.com/office/officeart/2005/8/layout/orgChart1"/>
    <dgm:cxn modelId="{ABD2BECB-3EDA-4406-BEB5-263F4B0E8720}" type="presOf" srcId="{F6EE8449-582B-45C1-9F88-88E169D86A59}" destId="{F23056C2-CE88-4916-A2AC-0F3E13AFA847}" srcOrd="0" destOrd="0" presId="urn:microsoft.com/office/officeart/2005/8/layout/orgChart1"/>
    <dgm:cxn modelId="{D7CDF3CB-5DD4-4CBC-87C3-17DA2CA20352}" type="presOf" srcId="{A51124A0-D0F6-439C-9B46-6EB8A717ADB4}" destId="{3DE58D19-94CC-4720-9033-66CC8B33F46E}" srcOrd="1" destOrd="0" presId="urn:microsoft.com/office/officeart/2005/8/layout/orgChart1"/>
    <dgm:cxn modelId="{63EA4A04-F60C-4526-A295-58AD22673DF0}" srcId="{4F210C24-2745-4AAC-962A-8B33BAD22A7D}" destId="{6F97A26E-7668-4002-AA07-05B1D8A92D16}" srcOrd="1" destOrd="0" parTransId="{E75ED7CE-7A7B-4595-9856-5B279C0D0243}" sibTransId="{E0C78941-9A2C-4589-9957-A2D112B4A72F}"/>
    <dgm:cxn modelId="{6FA21753-9577-49F7-917F-833360B07D10}" type="presOf" srcId="{BE1D3743-62CF-4A12-9E6B-D55BA47D27CC}" destId="{731D7F30-BFFC-4B0C-8889-80E2F460C83E}" srcOrd="0" destOrd="0" presId="urn:microsoft.com/office/officeart/2005/8/layout/orgChart1"/>
    <dgm:cxn modelId="{FF3ABA2A-3E72-4E19-89C3-0EC042472D6A}" type="presOf" srcId="{6E75686E-EBEB-4E31-9998-5A35DFB0828B}" destId="{45E25D1A-2EB5-4649-B985-0A0DB9E60444}" srcOrd="0" destOrd="0" presId="urn:microsoft.com/office/officeart/2005/8/layout/orgChart1"/>
    <dgm:cxn modelId="{B496DC4B-E800-472F-9278-D2F537D76573}" type="presOf" srcId="{58D60E28-9D4B-47E8-B8C6-1F3411E2FB31}" destId="{2E8DEDEE-6156-4057-96D1-2C535AE42F48}" srcOrd="0" destOrd="0" presId="urn:microsoft.com/office/officeart/2005/8/layout/orgChart1"/>
    <dgm:cxn modelId="{83725822-F1F7-4621-8068-C3374DF17B8C}" srcId="{F40D7774-6AB2-4960-A4E4-764040F27377}" destId="{93388EB5-4B26-44EF-A44C-D6F2DA706D4E}" srcOrd="0" destOrd="0" parTransId="{94E2ED8F-E11F-497C-A8E3-9D57E1253E6A}" sibTransId="{59A3AD8B-F371-4BF3-A893-3D338ECCB001}"/>
    <dgm:cxn modelId="{54E1F34B-DFA6-47BE-85C4-69E51D01C574}" type="presOf" srcId="{3597C72A-B71C-488D-9708-47802EF07152}" destId="{F51EBB7A-C4B0-48C2-B401-3233752272AC}" srcOrd="0" destOrd="0" presId="urn:microsoft.com/office/officeart/2005/8/layout/orgChart1"/>
    <dgm:cxn modelId="{65B5840C-1BEC-45C2-B316-428559093C01}" type="presOf" srcId="{4F210C24-2745-4AAC-962A-8B33BAD22A7D}" destId="{C5B1B514-6857-458C-B39A-3FA6596A63A2}" srcOrd="1" destOrd="0" presId="urn:microsoft.com/office/officeart/2005/8/layout/orgChart1"/>
    <dgm:cxn modelId="{EE53EC50-0C59-4149-892F-D411EEC577FD}" srcId="{BE1D3743-62CF-4A12-9E6B-D55BA47D27CC}" destId="{C6F8C95D-93D0-4EB4-A905-CC0FD625AD8F}" srcOrd="0" destOrd="0" parTransId="{1B952DEB-014C-4C63-9926-4B29653506EE}" sibTransId="{D2D42445-5228-4BA0-B7A2-22F907FE890F}"/>
    <dgm:cxn modelId="{26821365-28A1-4F01-AEF8-73E9752C1BDA}" type="presOf" srcId="{54D72BB4-84FB-460F-802B-CB1049A9242B}" destId="{8403AFAD-D2F1-4BC1-A1FB-467F3473967D}" srcOrd="1" destOrd="0" presId="urn:microsoft.com/office/officeart/2005/8/layout/orgChart1"/>
    <dgm:cxn modelId="{D8931DB7-5408-4302-939C-8ECCC3380698}" type="presOf" srcId="{C6F8C95D-93D0-4EB4-A905-CC0FD625AD8F}" destId="{2DE59841-65EA-4976-B45B-01552DBCF574}" srcOrd="1" destOrd="0" presId="urn:microsoft.com/office/officeart/2005/8/layout/orgChart1"/>
    <dgm:cxn modelId="{2A8DBA5E-AAFD-493A-AA56-7DE86CBB86EA}" type="presOf" srcId="{F40D7774-6AB2-4960-A4E4-764040F27377}" destId="{9A8FA105-9291-47F1-9663-F2A71048C195}" srcOrd="1" destOrd="0" presId="urn:microsoft.com/office/officeart/2005/8/layout/orgChart1"/>
    <dgm:cxn modelId="{52F22600-D938-4F54-A565-6DCF39ADAC18}" srcId="{BD40D176-74A6-4582-9CB3-A651068E873C}" destId="{F40D7774-6AB2-4960-A4E4-764040F27377}" srcOrd="0" destOrd="0" parTransId="{DA0570ED-3FBE-4077-976F-A24792F4182F}" sibTransId="{21F071F9-C9D5-46C5-8A61-4EF4CF72D5FB}"/>
    <dgm:cxn modelId="{EAE8DD85-8194-4700-8782-8DDC97F52A12}" srcId="{BE1D3743-62CF-4A12-9E6B-D55BA47D27CC}" destId="{A51124A0-D0F6-439C-9B46-6EB8A717ADB4}" srcOrd="1" destOrd="0" parTransId="{3597C72A-B71C-488D-9708-47802EF07152}" sibTransId="{3C5D39D0-FCE6-4EA9-840B-22B6DC5E426A}"/>
    <dgm:cxn modelId="{BF57E50E-F393-4657-B12B-501309781BCF}" type="presOf" srcId="{530AD35B-D312-4E18-AB7F-B15F3FA5AA0A}" destId="{9B67C4A7-E258-4DA1-B3BB-A7A699A456E8}" srcOrd="0" destOrd="0" presId="urn:microsoft.com/office/officeart/2005/8/layout/orgChart1"/>
    <dgm:cxn modelId="{5E3A3F09-9A24-426A-BF3B-FBB49CFF23A5}" type="presOf" srcId="{31AFF903-11F6-4F16-B2C2-E328D67CF3CA}" destId="{82F57702-2285-40C6-93DF-0C10DF224BAB}" srcOrd="0" destOrd="0" presId="urn:microsoft.com/office/officeart/2005/8/layout/orgChart1"/>
    <dgm:cxn modelId="{93375019-5E05-490B-B247-57A1BDEC4C54}" type="presOf" srcId="{BD40D176-74A6-4582-9CB3-A651068E873C}" destId="{A044B37F-A1D1-469A-92B9-2F2F646A75C1}" srcOrd="0" destOrd="0" presId="urn:microsoft.com/office/officeart/2005/8/layout/orgChart1"/>
    <dgm:cxn modelId="{EFA2278E-800C-4B35-B2D4-D5D804EB1C2F}" type="presOf" srcId="{309A4582-5A24-4E3A-B576-FDDD8CEA5C3B}" destId="{CE2CE074-E699-4577-8706-218F562A9C3D}" srcOrd="0" destOrd="0" presId="urn:microsoft.com/office/officeart/2005/8/layout/orgChart1"/>
    <dgm:cxn modelId="{07DFF90A-3A7B-4882-9098-A7DF774F960B}" srcId="{77880F91-96F7-4B17-BE41-882C70121636}" destId="{9704AF09-9649-4BC0-911E-5AAC0643FE76}" srcOrd="1" destOrd="0" parTransId="{58D60E28-9D4B-47E8-B8C6-1F3411E2FB31}" sibTransId="{4203788C-AA7F-4FFA-BCFE-C045A30F631E}"/>
    <dgm:cxn modelId="{D90486EB-5D43-4358-9589-518533166767}" type="presParOf" srcId="{A044B37F-A1D1-469A-92B9-2F2F646A75C1}" destId="{571000DB-7E4B-4C6E-9ED1-2CBE1150BE35}" srcOrd="0" destOrd="0" presId="urn:microsoft.com/office/officeart/2005/8/layout/orgChart1"/>
    <dgm:cxn modelId="{BA7EE49A-7561-467D-AC3B-9B97C6584F32}" type="presParOf" srcId="{571000DB-7E4B-4C6E-9ED1-2CBE1150BE35}" destId="{41EFF843-91B1-4EAD-B25B-ECBA122EBE17}" srcOrd="0" destOrd="0" presId="urn:microsoft.com/office/officeart/2005/8/layout/orgChart1"/>
    <dgm:cxn modelId="{7BCE50EB-1ACE-429C-8182-CB0C59D95CEE}" type="presParOf" srcId="{41EFF843-91B1-4EAD-B25B-ECBA122EBE17}" destId="{A0B80226-3402-40D3-A4DC-FA1F4870B398}" srcOrd="0" destOrd="0" presId="urn:microsoft.com/office/officeart/2005/8/layout/orgChart1"/>
    <dgm:cxn modelId="{69C10304-B49A-49B3-A580-9F05846DE9F2}" type="presParOf" srcId="{41EFF843-91B1-4EAD-B25B-ECBA122EBE17}" destId="{9A8FA105-9291-47F1-9663-F2A71048C195}" srcOrd="1" destOrd="0" presId="urn:microsoft.com/office/officeart/2005/8/layout/orgChart1"/>
    <dgm:cxn modelId="{16971FBD-EAA4-4C8F-9BCA-843BE34F47B3}" type="presParOf" srcId="{571000DB-7E4B-4C6E-9ED1-2CBE1150BE35}" destId="{E81323BC-890F-484A-92D7-423BCF2E35CD}" srcOrd="1" destOrd="0" presId="urn:microsoft.com/office/officeart/2005/8/layout/orgChart1"/>
    <dgm:cxn modelId="{A386ED27-8F99-4822-BB35-8CDD509C9466}" type="presParOf" srcId="{E81323BC-890F-484A-92D7-423BCF2E35CD}" destId="{B356777A-C625-4F26-A8A8-5CB7EA474A0A}" srcOrd="0" destOrd="0" presId="urn:microsoft.com/office/officeart/2005/8/layout/orgChart1"/>
    <dgm:cxn modelId="{5C1D380D-A095-4EE1-B33B-8B1FF5460878}" type="presParOf" srcId="{E81323BC-890F-484A-92D7-423BCF2E35CD}" destId="{9AECAB4B-61C5-4330-8040-DAC7FE9B203C}" srcOrd="1" destOrd="0" presId="urn:microsoft.com/office/officeart/2005/8/layout/orgChart1"/>
    <dgm:cxn modelId="{0FE5A9C7-D567-4E67-9B79-0E3F9C801DF0}" type="presParOf" srcId="{9AECAB4B-61C5-4330-8040-DAC7FE9B203C}" destId="{1AFFC637-6F5D-4932-9532-B7437B792F88}" srcOrd="0" destOrd="0" presId="urn:microsoft.com/office/officeart/2005/8/layout/orgChart1"/>
    <dgm:cxn modelId="{2A75FD57-83CF-4DE6-B394-46385DEFFF7B}" type="presParOf" srcId="{1AFFC637-6F5D-4932-9532-B7437B792F88}" destId="{2614CF09-C1D7-402D-833F-15C6F0810A04}" srcOrd="0" destOrd="0" presId="urn:microsoft.com/office/officeart/2005/8/layout/orgChart1"/>
    <dgm:cxn modelId="{AC5691F5-F947-485E-A10E-DC12A90A625B}" type="presParOf" srcId="{1AFFC637-6F5D-4932-9532-B7437B792F88}" destId="{011FF5E3-ACD5-4C5F-85AD-BD5468C88F75}" srcOrd="1" destOrd="0" presId="urn:microsoft.com/office/officeart/2005/8/layout/orgChart1"/>
    <dgm:cxn modelId="{B618BCD2-EE2A-48DC-B256-5B1B927B6814}" type="presParOf" srcId="{9AECAB4B-61C5-4330-8040-DAC7FE9B203C}" destId="{937DC663-E27D-4CD8-8875-BBA36C0C892B}" srcOrd="1" destOrd="0" presId="urn:microsoft.com/office/officeart/2005/8/layout/orgChart1"/>
    <dgm:cxn modelId="{A18004E8-9E1A-46A9-9FB4-E95875EDDC04}" type="presParOf" srcId="{937DC663-E27D-4CD8-8875-BBA36C0C892B}" destId="{CD510307-92D0-4C41-B29D-85C05EE09010}" srcOrd="0" destOrd="0" presId="urn:microsoft.com/office/officeart/2005/8/layout/orgChart1"/>
    <dgm:cxn modelId="{2A7A369D-2818-46C3-86BE-08D1DF189DCE}" type="presParOf" srcId="{937DC663-E27D-4CD8-8875-BBA36C0C892B}" destId="{12A8A709-DD46-4722-93BC-90CF47C9D83A}" srcOrd="1" destOrd="0" presId="urn:microsoft.com/office/officeart/2005/8/layout/orgChart1"/>
    <dgm:cxn modelId="{9010747F-DE60-4F2C-BAEF-84D4D66E77B8}" type="presParOf" srcId="{12A8A709-DD46-4722-93BC-90CF47C9D83A}" destId="{5C494F03-064A-4D0F-AFB7-6A20146CF4B5}" srcOrd="0" destOrd="0" presId="urn:microsoft.com/office/officeart/2005/8/layout/orgChart1"/>
    <dgm:cxn modelId="{D81F1DF7-14EF-4B4D-BA6B-1A4131453D4C}" type="presParOf" srcId="{5C494F03-064A-4D0F-AFB7-6A20146CF4B5}" destId="{9B67C4A7-E258-4DA1-B3BB-A7A699A456E8}" srcOrd="0" destOrd="0" presId="urn:microsoft.com/office/officeart/2005/8/layout/orgChart1"/>
    <dgm:cxn modelId="{2138CC33-6AD7-4B98-A715-DD3020748A76}" type="presParOf" srcId="{5C494F03-064A-4D0F-AFB7-6A20146CF4B5}" destId="{2B5B064C-6EC8-4511-A039-BF5839A3C9E5}" srcOrd="1" destOrd="0" presId="urn:microsoft.com/office/officeart/2005/8/layout/orgChart1"/>
    <dgm:cxn modelId="{DAEA8F52-7F03-483E-A9F7-EE15439328A4}" type="presParOf" srcId="{12A8A709-DD46-4722-93BC-90CF47C9D83A}" destId="{B4E56284-BB2A-427D-8D20-FC912A495070}" srcOrd="1" destOrd="0" presId="urn:microsoft.com/office/officeart/2005/8/layout/orgChart1"/>
    <dgm:cxn modelId="{97248446-5E3E-4DEA-91FC-6FED2B79EB4C}" type="presParOf" srcId="{12A8A709-DD46-4722-93BC-90CF47C9D83A}" destId="{C1DDF23B-9B85-45F3-ABFE-38BCCB28730F}" srcOrd="2" destOrd="0" presId="urn:microsoft.com/office/officeart/2005/8/layout/orgChart1"/>
    <dgm:cxn modelId="{F98675C1-F5BF-4CBC-98DE-54C12F76E0BF}" type="presParOf" srcId="{937DC663-E27D-4CD8-8875-BBA36C0C892B}" destId="{68C0C3BA-E7ED-468D-ACBE-BD56E8DBA7DD}" srcOrd="2" destOrd="0" presId="urn:microsoft.com/office/officeart/2005/8/layout/orgChart1"/>
    <dgm:cxn modelId="{47AC5724-1699-4803-B7C0-24E9A4FC07F3}" type="presParOf" srcId="{937DC663-E27D-4CD8-8875-BBA36C0C892B}" destId="{C39D13AF-5556-49FD-9787-EE81A640B758}" srcOrd="3" destOrd="0" presId="urn:microsoft.com/office/officeart/2005/8/layout/orgChart1"/>
    <dgm:cxn modelId="{C13C6CD7-C3DA-41BD-8E26-4A92EE062A72}" type="presParOf" srcId="{C39D13AF-5556-49FD-9787-EE81A640B758}" destId="{F60E7379-07EC-4874-8B59-387F4154F6C2}" srcOrd="0" destOrd="0" presId="urn:microsoft.com/office/officeart/2005/8/layout/orgChart1"/>
    <dgm:cxn modelId="{46D76AA5-D4D0-4917-9316-7DA3F45EA784}" type="presParOf" srcId="{F60E7379-07EC-4874-8B59-387F4154F6C2}" destId="{FF62CB53-E271-46EF-88B2-C84D441FCC70}" srcOrd="0" destOrd="0" presId="urn:microsoft.com/office/officeart/2005/8/layout/orgChart1"/>
    <dgm:cxn modelId="{C6BB4B80-4A81-4FC6-B0D8-0DB1094E3458}" type="presParOf" srcId="{F60E7379-07EC-4874-8B59-387F4154F6C2}" destId="{8403AFAD-D2F1-4BC1-A1FB-467F3473967D}" srcOrd="1" destOrd="0" presId="urn:microsoft.com/office/officeart/2005/8/layout/orgChart1"/>
    <dgm:cxn modelId="{714BA9D7-E3F9-4351-B76D-A34B53CBEBDB}" type="presParOf" srcId="{C39D13AF-5556-49FD-9787-EE81A640B758}" destId="{5195607E-9B9E-43C8-AAA1-802EBBF87566}" srcOrd="1" destOrd="0" presId="urn:microsoft.com/office/officeart/2005/8/layout/orgChart1"/>
    <dgm:cxn modelId="{B50B014F-1565-4459-AB44-852D66346314}" type="presParOf" srcId="{C39D13AF-5556-49FD-9787-EE81A640B758}" destId="{7776FD68-6929-445A-818C-84A2401487D7}" srcOrd="2" destOrd="0" presId="urn:microsoft.com/office/officeart/2005/8/layout/orgChart1"/>
    <dgm:cxn modelId="{DD251989-229D-43CB-B96E-C2D1E37E5A87}" type="presParOf" srcId="{9AECAB4B-61C5-4330-8040-DAC7FE9B203C}" destId="{AFE7A8D4-681E-4FB7-A275-E300D0FEDCB7}" srcOrd="2" destOrd="0" presId="urn:microsoft.com/office/officeart/2005/8/layout/orgChart1"/>
    <dgm:cxn modelId="{0E2FB3D7-711A-4507-B48E-1DD7D5C3224A}" type="presParOf" srcId="{E81323BC-890F-484A-92D7-423BCF2E35CD}" destId="{82F57702-2285-40C6-93DF-0C10DF224BAB}" srcOrd="2" destOrd="0" presId="urn:microsoft.com/office/officeart/2005/8/layout/orgChart1"/>
    <dgm:cxn modelId="{F861D042-9A6D-41F5-8048-DFED76722A23}" type="presParOf" srcId="{E81323BC-890F-484A-92D7-423BCF2E35CD}" destId="{B4DF7992-8EF1-497E-B20F-3B126462D743}" srcOrd="3" destOrd="0" presId="urn:microsoft.com/office/officeart/2005/8/layout/orgChart1"/>
    <dgm:cxn modelId="{4E85A319-C0D6-4F97-A35E-78B3E77E203F}" type="presParOf" srcId="{B4DF7992-8EF1-497E-B20F-3B126462D743}" destId="{3CA4FD91-CB43-40B2-BC68-251581F63A51}" srcOrd="0" destOrd="0" presId="urn:microsoft.com/office/officeart/2005/8/layout/orgChart1"/>
    <dgm:cxn modelId="{3388337E-EA93-43C5-8E3B-551C41B3D0BB}" type="presParOf" srcId="{3CA4FD91-CB43-40B2-BC68-251581F63A51}" destId="{4DE553F0-7E2F-4CD9-9E7F-4C22399289A4}" srcOrd="0" destOrd="0" presId="urn:microsoft.com/office/officeart/2005/8/layout/orgChart1"/>
    <dgm:cxn modelId="{48155011-5001-47CF-B76F-614092B2653E}" type="presParOf" srcId="{3CA4FD91-CB43-40B2-BC68-251581F63A51}" destId="{C5B1B514-6857-458C-B39A-3FA6596A63A2}" srcOrd="1" destOrd="0" presId="urn:microsoft.com/office/officeart/2005/8/layout/orgChart1"/>
    <dgm:cxn modelId="{9ACAEAB0-5BFB-4D40-B279-B5447A5C14D5}" type="presParOf" srcId="{B4DF7992-8EF1-497E-B20F-3B126462D743}" destId="{90B49029-6A26-41C6-A4DF-DED50A25FA37}" srcOrd="1" destOrd="0" presId="urn:microsoft.com/office/officeart/2005/8/layout/orgChart1"/>
    <dgm:cxn modelId="{9F97894D-84DB-49CB-829E-EDDADA4C35DF}" type="presParOf" srcId="{90B49029-6A26-41C6-A4DF-DED50A25FA37}" destId="{F23056C2-CE88-4916-A2AC-0F3E13AFA847}" srcOrd="0" destOrd="0" presId="urn:microsoft.com/office/officeart/2005/8/layout/orgChart1"/>
    <dgm:cxn modelId="{95CEB215-C83D-4209-92D0-015A3E82BFA7}" type="presParOf" srcId="{90B49029-6A26-41C6-A4DF-DED50A25FA37}" destId="{4BE019DC-F60E-43EB-92E1-057DAE55DBC1}" srcOrd="1" destOrd="0" presId="urn:microsoft.com/office/officeart/2005/8/layout/orgChart1"/>
    <dgm:cxn modelId="{9276E74C-8510-406D-AC0D-2A46D326326C}" type="presParOf" srcId="{4BE019DC-F60E-43EB-92E1-057DAE55DBC1}" destId="{5621C91D-1AFE-45CE-9ACE-8A96F3803082}" srcOrd="0" destOrd="0" presId="urn:microsoft.com/office/officeart/2005/8/layout/orgChart1"/>
    <dgm:cxn modelId="{03F95219-5D4D-421F-A88C-7BBA9437EB77}" type="presParOf" srcId="{5621C91D-1AFE-45CE-9ACE-8A96F3803082}" destId="{CB04DF80-8E29-49DD-B162-51B36387F5A5}" srcOrd="0" destOrd="0" presId="urn:microsoft.com/office/officeart/2005/8/layout/orgChart1"/>
    <dgm:cxn modelId="{3872C6A4-8036-483F-A055-DCABDE871AB7}" type="presParOf" srcId="{5621C91D-1AFE-45CE-9ACE-8A96F3803082}" destId="{5A6E3C70-D1C8-4AA6-AA59-7F4C721B1A07}" srcOrd="1" destOrd="0" presId="urn:microsoft.com/office/officeart/2005/8/layout/orgChart1"/>
    <dgm:cxn modelId="{FD558F9B-B52B-476D-9085-3CB6A0E0B5C9}" type="presParOf" srcId="{4BE019DC-F60E-43EB-92E1-057DAE55DBC1}" destId="{E41BF01D-E69B-4B6C-8ED0-B82213223072}" srcOrd="1" destOrd="0" presId="urn:microsoft.com/office/officeart/2005/8/layout/orgChart1"/>
    <dgm:cxn modelId="{7E8D5EB4-D6A3-4704-AB72-E4B452CD963D}" type="presParOf" srcId="{4BE019DC-F60E-43EB-92E1-057DAE55DBC1}" destId="{F2B77E62-49CC-4EA0-8097-6E18F0EDCEF4}" srcOrd="2" destOrd="0" presId="urn:microsoft.com/office/officeart/2005/8/layout/orgChart1"/>
    <dgm:cxn modelId="{EA9BE668-3E66-4141-A0FF-2E96D509DAD8}" type="presParOf" srcId="{90B49029-6A26-41C6-A4DF-DED50A25FA37}" destId="{DFFBC24B-1473-41CB-99D2-650A1C315B87}" srcOrd="2" destOrd="0" presId="urn:microsoft.com/office/officeart/2005/8/layout/orgChart1"/>
    <dgm:cxn modelId="{99C7EBD8-4C58-42E2-968C-F6122A4309E0}" type="presParOf" srcId="{90B49029-6A26-41C6-A4DF-DED50A25FA37}" destId="{206E86DE-8B81-4F51-9C2E-62250F7454FB}" srcOrd="3" destOrd="0" presId="urn:microsoft.com/office/officeart/2005/8/layout/orgChart1"/>
    <dgm:cxn modelId="{1A051B10-E284-4CB8-AC70-6FF8EE45F54C}" type="presParOf" srcId="{206E86DE-8B81-4F51-9C2E-62250F7454FB}" destId="{B908647F-1982-4A12-97ED-6452F424D9CC}" srcOrd="0" destOrd="0" presId="urn:microsoft.com/office/officeart/2005/8/layout/orgChart1"/>
    <dgm:cxn modelId="{7543D8EF-2DAD-4089-AF2A-AD5F92EBB7D3}" type="presParOf" srcId="{B908647F-1982-4A12-97ED-6452F424D9CC}" destId="{6C2C6643-A61C-4D93-80AD-A798585F740C}" srcOrd="0" destOrd="0" presId="urn:microsoft.com/office/officeart/2005/8/layout/orgChart1"/>
    <dgm:cxn modelId="{45B975C4-BB32-41FB-BFBB-6C7DD95D2E85}" type="presParOf" srcId="{B908647F-1982-4A12-97ED-6452F424D9CC}" destId="{CEFDB69C-66DF-47A8-8E61-2063D5918444}" srcOrd="1" destOrd="0" presId="urn:microsoft.com/office/officeart/2005/8/layout/orgChart1"/>
    <dgm:cxn modelId="{4265A9A3-8281-42C2-8F18-4AB49F5699B6}" type="presParOf" srcId="{206E86DE-8B81-4F51-9C2E-62250F7454FB}" destId="{9E74331D-53A8-4705-A571-B1AE94197536}" srcOrd="1" destOrd="0" presId="urn:microsoft.com/office/officeart/2005/8/layout/orgChart1"/>
    <dgm:cxn modelId="{2F2EC585-BE32-4B07-98F3-A482E0966A8A}" type="presParOf" srcId="{206E86DE-8B81-4F51-9C2E-62250F7454FB}" destId="{3F52A45A-4EF2-473D-8105-A0BB119C722B}" srcOrd="2" destOrd="0" presId="urn:microsoft.com/office/officeart/2005/8/layout/orgChart1"/>
    <dgm:cxn modelId="{AC340531-76AC-406D-9A6B-DA2498447C1A}" type="presParOf" srcId="{B4DF7992-8EF1-497E-B20F-3B126462D743}" destId="{9642B2AB-EE2F-4A4E-9AD8-6C924B026E24}" srcOrd="2" destOrd="0" presId="urn:microsoft.com/office/officeart/2005/8/layout/orgChart1"/>
    <dgm:cxn modelId="{EF4730DD-3729-43A2-8C61-27A4E8B01AED}" type="presParOf" srcId="{E81323BC-890F-484A-92D7-423BCF2E35CD}" destId="{85A19AF1-6E55-4B2D-9066-80CB68CEB3C4}" srcOrd="4" destOrd="0" presId="urn:microsoft.com/office/officeart/2005/8/layout/orgChart1"/>
    <dgm:cxn modelId="{21A75BF6-BD22-4BEA-A628-0CD5630CBA27}" type="presParOf" srcId="{E81323BC-890F-484A-92D7-423BCF2E35CD}" destId="{1315BEAC-22D0-4CA2-AF93-A9E3F2004FDE}" srcOrd="5" destOrd="0" presId="urn:microsoft.com/office/officeart/2005/8/layout/orgChart1"/>
    <dgm:cxn modelId="{2E2F9FAF-D129-477D-AB21-EA3B5003D089}" type="presParOf" srcId="{1315BEAC-22D0-4CA2-AF93-A9E3F2004FDE}" destId="{67524DD6-8CC2-43A4-BE28-7893EFD603A9}" srcOrd="0" destOrd="0" presId="urn:microsoft.com/office/officeart/2005/8/layout/orgChart1"/>
    <dgm:cxn modelId="{5F149926-C128-46F0-B842-124A5C969725}" type="presParOf" srcId="{67524DD6-8CC2-43A4-BE28-7893EFD603A9}" destId="{731D7F30-BFFC-4B0C-8889-80E2F460C83E}" srcOrd="0" destOrd="0" presId="urn:microsoft.com/office/officeart/2005/8/layout/orgChart1"/>
    <dgm:cxn modelId="{E2DDA1B7-A23C-4D17-BA2F-EC8A0E6AD182}" type="presParOf" srcId="{67524DD6-8CC2-43A4-BE28-7893EFD603A9}" destId="{65C3A133-4663-4339-81ED-38907AC91EEC}" srcOrd="1" destOrd="0" presId="urn:microsoft.com/office/officeart/2005/8/layout/orgChart1"/>
    <dgm:cxn modelId="{312637D1-EB7A-4A8B-AA1F-F70BA51C4C92}" type="presParOf" srcId="{1315BEAC-22D0-4CA2-AF93-A9E3F2004FDE}" destId="{639B4B99-D7AF-452A-9706-A991C369EA8D}" srcOrd="1" destOrd="0" presId="urn:microsoft.com/office/officeart/2005/8/layout/orgChart1"/>
    <dgm:cxn modelId="{B0A0EDCC-2CB8-4026-99F5-BF03C13BA845}" type="presParOf" srcId="{639B4B99-D7AF-452A-9706-A991C369EA8D}" destId="{762B2C9C-02FD-4229-9323-D126391A4DD7}" srcOrd="0" destOrd="0" presId="urn:microsoft.com/office/officeart/2005/8/layout/orgChart1"/>
    <dgm:cxn modelId="{0D26E813-0AFC-415D-B0DC-F0EDB07F3552}" type="presParOf" srcId="{639B4B99-D7AF-452A-9706-A991C369EA8D}" destId="{D13DE86A-C0E9-4F2B-9940-D93206BD5D0B}" srcOrd="1" destOrd="0" presId="urn:microsoft.com/office/officeart/2005/8/layout/orgChart1"/>
    <dgm:cxn modelId="{B81FF6D1-6DEF-4FB1-95C6-9CAE4F399F75}" type="presParOf" srcId="{D13DE86A-C0E9-4F2B-9940-D93206BD5D0B}" destId="{30A9F870-AF82-4EAE-880A-8496BC265FA2}" srcOrd="0" destOrd="0" presId="urn:microsoft.com/office/officeart/2005/8/layout/orgChart1"/>
    <dgm:cxn modelId="{6C6D61CD-CD1F-4875-923E-6B788B62DB13}" type="presParOf" srcId="{30A9F870-AF82-4EAE-880A-8496BC265FA2}" destId="{6CDD4C9D-50CB-4C7E-8A63-0E8F9DFACA0B}" srcOrd="0" destOrd="0" presId="urn:microsoft.com/office/officeart/2005/8/layout/orgChart1"/>
    <dgm:cxn modelId="{E42B21D6-CE5C-47A2-80F9-F5FA503ADEFB}" type="presParOf" srcId="{30A9F870-AF82-4EAE-880A-8496BC265FA2}" destId="{2DE59841-65EA-4976-B45B-01552DBCF574}" srcOrd="1" destOrd="0" presId="urn:microsoft.com/office/officeart/2005/8/layout/orgChart1"/>
    <dgm:cxn modelId="{930048CD-85EF-4D79-B0C0-EDB58E52194C}" type="presParOf" srcId="{D13DE86A-C0E9-4F2B-9940-D93206BD5D0B}" destId="{7F7543FC-DB43-45C7-B298-DA0A6A221FD1}" srcOrd="1" destOrd="0" presId="urn:microsoft.com/office/officeart/2005/8/layout/orgChart1"/>
    <dgm:cxn modelId="{9CD86A5B-B3FE-44DE-AA33-BA3E91E5B586}" type="presParOf" srcId="{D13DE86A-C0E9-4F2B-9940-D93206BD5D0B}" destId="{010E6957-FFA9-4BB1-866C-C8D77691A406}" srcOrd="2" destOrd="0" presId="urn:microsoft.com/office/officeart/2005/8/layout/orgChart1"/>
    <dgm:cxn modelId="{535B4BC3-D9F1-437F-AABA-A68786C42BBC}" type="presParOf" srcId="{639B4B99-D7AF-452A-9706-A991C369EA8D}" destId="{F51EBB7A-C4B0-48C2-B401-3233752272AC}" srcOrd="2" destOrd="0" presId="urn:microsoft.com/office/officeart/2005/8/layout/orgChart1"/>
    <dgm:cxn modelId="{B6ED3105-E058-4E1D-9792-0F92B4FFF1D1}" type="presParOf" srcId="{639B4B99-D7AF-452A-9706-A991C369EA8D}" destId="{3A210439-69A5-4BDE-A659-25DC12D5FE28}" srcOrd="3" destOrd="0" presId="urn:microsoft.com/office/officeart/2005/8/layout/orgChart1"/>
    <dgm:cxn modelId="{81D63850-EC2C-4147-9968-4188FA0CC53E}" type="presParOf" srcId="{3A210439-69A5-4BDE-A659-25DC12D5FE28}" destId="{F9C01D42-0928-4289-9E42-91D19161B383}" srcOrd="0" destOrd="0" presId="urn:microsoft.com/office/officeart/2005/8/layout/orgChart1"/>
    <dgm:cxn modelId="{1B564563-03A4-4B37-AFA1-FAD4C3FB037B}" type="presParOf" srcId="{F9C01D42-0928-4289-9E42-91D19161B383}" destId="{B3387D49-1DF0-4EAB-B4EC-9693B0937562}" srcOrd="0" destOrd="0" presId="urn:microsoft.com/office/officeart/2005/8/layout/orgChart1"/>
    <dgm:cxn modelId="{9745673F-BB2E-4BC9-9E88-FD857DD97C6A}" type="presParOf" srcId="{F9C01D42-0928-4289-9E42-91D19161B383}" destId="{3DE58D19-94CC-4720-9033-66CC8B33F46E}" srcOrd="1" destOrd="0" presId="urn:microsoft.com/office/officeart/2005/8/layout/orgChart1"/>
    <dgm:cxn modelId="{EC114F82-5F59-408C-BD01-B9C485464A96}" type="presParOf" srcId="{3A210439-69A5-4BDE-A659-25DC12D5FE28}" destId="{961064AF-5AEE-42C2-BEA7-2769E0F32D63}" srcOrd="1" destOrd="0" presId="urn:microsoft.com/office/officeart/2005/8/layout/orgChart1"/>
    <dgm:cxn modelId="{CE00A8E5-E4EE-4CFC-A3FE-7153B8979C3E}" type="presParOf" srcId="{3A210439-69A5-4BDE-A659-25DC12D5FE28}" destId="{08E141F2-CD2B-493A-8FBD-F5D8458DB7A0}" srcOrd="2" destOrd="0" presId="urn:microsoft.com/office/officeart/2005/8/layout/orgChart1"/>
    <dgm:cxn modelId="{D5231EA1-251E-4DF4-AB0D-978DF84ECC61}" type="presParOf" srcId="{1315BEAC-22D0-4CA2-AF93-A9E3F2004FDE}" destId="{684E68D1-8D02-4029-91B5-E263066B880F}" srcOrd="2" destOrd="0" presId="urn:microsoft.com/office/officeart/2005/8/layout/orgChart1"/>
    <dgm:cxn modelId="{F1E52FDC-F94A-4647-A684-DE8D214A3F4E}" type="presParOf" srcId="{E81323BC-890F-484A-92D7-423BCF2E35CD}" destId="{7D97644A-281C-46A4-97DD-2741E9C5D492}" srcOrd="6" destOrd="0" presId="urn:microsoft.com/office/officeart/2005/8/layout/orgChart1"/>
    <dgm:cxn modelId="{6ACC6AE4-F6D2-419E-84E4-D0910E68BC56}" type="presParOf" srcId="{E81323BC-890F-484A-92D7-423BCF2E35CD}" destId="{2199A573-D177-4B4E-BCD7-FCBB4C872E49}" srcOrd="7" destOrd="0" presId="urn:microsoft.com/office/officeart/2005/8/layout/orgChart1"/>
    <dgm:cxn modelId="{596A7765-4437-4A19-8480-E22568D44127}" type="presParOf" srcId="{2199A573-D177-4B4E-BCD7-FCBB4C872E49}" destId="{47D01D02-D272-43BC-807E-69272662C872}" srcOrd="0" destOrd="0" presId="urn:microsoft.com/office/officeart/2005/8/layout/orgChart1"/>
    <dgm:cxn modelId="{5BD130B8-AB70-4DD5-8AEF-088637B9A87B}" type="presParOf" srcId="{47D01D02-D272-43BC-807E-69272662C872}" destId="{FDAE37E4-1BDE-47E0-BDA2-6269173E25F9}" srcOrd="0" destOrd="0" presId="urn:microsoft.com/office/officeart/2005/8/layout/orgChart1"/>
    <dgm:cxn modelId="{7560A49F-261B-4998-9D0D-2E1370FB282B}" type="presParOf" srcId="{47D01D02-D272-43BC-807E-69272662C872}" destId="{8FFB7225-EDBC-4674-865B-0A36C273A423}" srcOrd="1" destOrd="0" presId="urn:microsoft.com/office/officeart/2005/8/layout/orgChart1"/>
    <dgm:cxn modelId="{C4F13DB2-9A3B-48F2-9BF7-94E37FCD6DE1}" type="presParOf" srcId="{2199A573-D177-4B4E-BCD7-FCBB4C872E49}" destId="{335DCD90-7AED-4079-86C4-6826B7A9E9AE}" srcOrd="1" destOrd="0" presId="urn:microsoft.com/office/officeart/2005/8/layout/orgChart1"/>
    <dgm:cxn modelId="{252FE6A7-6F6B-4886-AE86-09C997F69DEE}" type="presParOf" srcId="{335DCD90-7AED-4079-86C4-6826B7A9E9AE}" destId="{CE2CE074-E699-4577-8706-218F562A9C3D}" srcOrd="0" destOrd="0" presId="urn:microsoft.com/office/officeart/2005/8/layout/orgChart1"/>
    <dgm:cxn modelId="{E694CED4-2E05-40E7-AEAA-666BE91337A2}" type="presParOf" srcId="{335DCD90-7AED-4079-86C4-6826B7A9E9AE}" destId="{B1C03034-C60B-4F81-8A93-2AD42C2D5A6E}" srcOrd="1" destOrd="0" presId="urn:microsoft.com/office/officeart/2005/8/layout/orgChart1"/>
    <dgm:cxn modelId="{14824B5A-9C0D-462F-AFC1-9CC3E972764E}" type="presParOf" srcId="{B1C03034-C60B-4F81-8A93-2AD42C2D5A6E}" destId="{ACE91BF1-AC0C-4DBF-9616-1AF6D3FDE7C0}" srcOrd="0" destOrd="0" presId="urn:microsoft.com/office/officeart/2005/8/layout/orgChart1"/>
    <dgm:cxn modelId="{037F7DCA-6B9F-4A89-B0EB-64B7B0CA1EA1}" type="presParOf" srcId="{ACE91BF1-AC0C-4DBF-9616-1AF6D3FDE7C0}" destId="{45E25D1A-2EB5-4649-B985-0A0DB9E60444}" srcOrd="0" destOrd="0" presId="urn:microsoft.com/office/officeart/2005/8/layout/orgChart1"/>
    <dgm:cxn modelId="{D5452567-4036-4AB5-9949-80F9977C7CD4}" type="presParOf" srcId="{ACE91BF1-AC0C-4DBF-9616-1AF6D3FDE7C0}" destId="{C16D3DB5-A327-424C-B1AD-D198FA2D0126}" srcOrd="1" destOrd="0" presId="urn:microsoft.com/office/officeart/2005/8/layout/orgChart1"/>
    <dgm:cxn modelId="{E94682AF-1CCA-4AD4-B261-A7D755976900}" type="presParOf" srcId="{B1C03034-C60B-4F81-8A93-2AD42C2D5A6E}" destId="{542D27BE-96A5-4A57-B0DF-FC11B4292739}" srcOrd="1" destOrd="0" presId="urn:microsoft.com/office/officeart/2005/8/layout/orgChart1"/>
    <dgm:cxn modelId="{0301ABC9-C242-4DBB-8176-7DB85368626A}" type="presParOf" srcId="{B1C03034-C60B-4F81-8A93-2AD42C2D5A6E}" destId="{EEC67029-1830-4310-8737-36B840BB4D3B}" srcOrd="2" destOrd="0" presId="urn:microsoft.com/office/officeart/2005/8/layout/orgChart1"/>
    <dgm:cxn modelId="{20832942-2898-4F80-B126-8FB5D862D599}" type="presParOf" srcId="{335DCD90-7AED-4079-86C4-6826B7A9E9AE}" destId="{2E8DEDEE-6156-4057-96D1-2C535AE42F48}" srcOrd="2" destOrd="0" presId="urn:microsoft.com/office/officeart/2005/8/layout/orgChart1"/>
    <dgm:cxn modelId="{7A7AF263-F75D-4265-9FF3-51434DD9A5C3}" type="presParOf" srcId="{335DCD90-7AED-4079-86C4-6826B7A9E9AE}" destId="{2D88E1B5-94DF-492F-9602-9E94F84AFD42}" srcOrd="3" destOrd="0" presId="urn:microsoft.com/office/officeart/2005/8/layout/orgChart1"/>
    <dgm:cxn modelId="{71BC40E6-C598-42E0-A5CF-83CF7DDF5044}" type="presParOf" srcId="{2D88E1B5-94DF-492F-9602-9E94F84AFD42}" destId="{B4EB5FFA-3FCA-4334-8254-315646517DD8}" srcOrd="0" destOrd="0" presId="urn:microsoft.com/office/officeart/2005/8/layout/orgChart1"/>
    <dgm:cxn modelId="{596FB2C4-667B-446F-ABF3-EB7BD28A133B}" type="presParOf" srcId="{B4EB5FFA-3FCA-4334-8254-315646517DD8}" destId="{E7794FE3-A16F-4A8D-90D6-345C3CB664F4}" srcOrd="0" destOrd="0" presId="urn:microsoft.com/office/officeart/2005/8/layout/orgChart1"/>
    <dgm:cxn modelId="{EA3A74BC-1261-4342-AC94-E87B1C6A59C0}" type="presParOf" srcId="{B4EB5FFA-3FCA-4334-8254-315646517DD8}" destId="{183C0F01-E6E6-4874-B666-3B8B1FA76352}" srcOrd="1" destOrd="0" presId="urn:microsoft.com/office/officeart/2005/8/layout/orgChart1"/>
    <dgm:cxn modelId="{5C358200-547A-44E8-95C9-1C389250F1B8}" type="presParOf" srcId="{2D88E1B5-94DF-492F-9602-9E94F84AFD42}" destId="{E753363A-8D36-4A1D-B2D1-26EC0A1BD921}" srcOrd="1" destOrd="0" presId="urn:microsoft.com/office/officeart/2005/8/layout/orgChart1"/>
    <dgm:cxn modelId="{06667589-A5D1-42DF-BE9D-36A88804645E}" type="presParOf" srcId="{2D88E1B5-94DF-492F-9602-9E94F84AFD42}" destId="{6A02E896-C610-4D4C-937E-BF11DFDB5DED}" srcOrd="2" destOrd="0" presId="urn:microsoft.com/office/officeart/2005/8/layout/orgChart1"/>
    <dgm:cxn modelId="{559DFC88-7DAA-4B98-BED5-66F0DA571E00}" type="presParOf" srcId="{2199A573-D177-4B4E-BCD7-FCBB4C872E49}" destId="{277AEDF0-1E4D-4421-984A-F7E6CF8D59CD}" srcOrd="2" destOrd="0" presId="urn:microsoft.com/office/officeart/2005/8/layout/orgChart1"/>
    <dgm:cxn modelId="{2AE95036-F725-47A7-80CD-DD1945363F71}" type="presParOf" srcId="{571000DB-7E4B-4C6E-9ED1-2CBE1150BE35}" destId="{1591444F-E800-457D-B538-FAAD90BB3C53}"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D40D176-74A6-4582-9CB3-A651068E873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it-IT"/>
        </a:p>
      </dgm:t>
    </dgm:pt>
    <dgm:pt modelId="{93388EB5-4B26-44EF-A44C-D6F2DA706D4E}">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Promozione sui mercati dei Paesi Terzi</a:t>
          </a:r>
          <a:endParaRPr lang="it-IT" sz="1400" dirty="0"/>
        </a:p>
      </dgm:t>
    </dgm:pt>
    <dgm:pt modelId="{94E2ED8F-E11F-497C-A8E3-9D57E1253E6A}" type="parTrans" cxnId="{83725822-F1F7-4621-8068-C3374DF17B8C}">
      <dgm:prSet/>
      <dgm:spPr>
        <a:ln>
          <a:solidFill>
            <a:srgbClr val="385723"/>
          </a:solidFill>
        </a:ln>
      </dgm:spPr>
      <dgm:t>
        <a:bodyPr/>
        <a:lstStyle/>
        <a:p>
          <a:endParaRPr lang="it-IT"/>
        </a:p>
      </dgm:t>
    </dgm:pt>
    <dgm:pt modelId="{59A3AD8B-F371-4BF3-A893-3D338ECCB001}" type="sibTrans" cxnId="{83725822-F1F7-4621-8068-C3374DF17B8C}">
      <dgm:prSet/>
      <dgm:spPr/>
      <dgm:t>
        <a:bodyPr/>
        <a:lstStyle/>
        <a:p>
          <a:endParaRPr lang="it-IT"/>
        </a:p>
      </dgm:t>
    </dgm:pt>
    <dgm:pt modelId="{77880F91-96F7-4B17-BE41-882C70121636}">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Investimenti</a:t>
          </a:r>
          <a:endParaRPr lang="it-IT" sz="1400" dirty="0"/>
        </a:p>
      </dgm:t>
    </dgm:pt>
    <dgm:pt modelId="{014CCCD8-C06F-4E57-B889-EA9DFEA8BC9C}" type="parTrans" cxnId="{BB88F0C4-8758-4494-A291-5A29DB549919}">
      <dgm:prSet/>
      <dgm:spPr>
        <a:ln>
          <a:solidFill>
            <a:srgbClr val="385723"/>
          </a:solidFill>
        </a:ln>
      </dgm:spPr>
      <dgm:t>
        <a:bodyPr/>
        <a:lstStyle/>
        <a:p>
          <a:endParaRPr lang="it-IT"/>
        </a:p>
      </dgm:t>
    </dgm:pt>
    <dgm:pt modelId="{878195A8-9032-4EA8-9932-5141EC01FC0C}" type="sibTrans" cxnId="{BB88F0C4-8758-4494-A291-5A29DB549919}">
      <dgm:prSet/>
      <dgm:spPr/>
      <dgm:t>
        <a:bodyPr/>
        <a:lstStyle/>
        <a:p>
          <a:endParaRPr lang="it-IT"/>
        </a:p>
      </dgm:t>
    </dgm:pt>
    <dgm:pt modelId="{4F210C24-2745-4AAC-962A-8B33BAD22A7D}">
      <dgm:prSet custT="1"/>
      <dgm:spPr>
        <a:solidFill>
          <a:srgbClr val="385723"/>
        </a:solidFill>
        <a:ln>
          <a:noFill/>
        </a:ln>
        <a:effectLst>
          <a:reflection blurRad="6350" stA="52000" endA="300" endPos="35000" dir="5400000" sy="-100000" algn="bl" rotWithShape="0"/>
        </a:effectLst>
      </dgm:spPr>
      <dgm:t>
        <a:bodyPr/>
        <a:lstStyle/>
        <a:p>
          <a:r>
            <a:rPr lang="it-IT" sz="1400" dirty="0" smtClean="0"/>
            <a:t>Misura Ristrutturazione e riconversione dei vigneti</a:t>
          </a:r>
          <a:endParaRPr lang="it-IT" sz="1400" dirty="0"/>
        </a:p>
      </dgm:t>
    </dgm:pt>
    <dgm:pt modelId="{31AFF903-11F6-4F16-B2C2-E328D67CF3CA}" type="parTrans" cxnId="{3B540CFE-F3E5-41D6-9A36-15A216200373}">
      <dgm:prSet/>
      <dgm:spPr>
        <a:ln>
          <a:solidFill>
            <a:srgbClr val="385723"/>
          </a:solidFill>
        </a:ln>
      </dgm:spPr>
      <dgm:t>
        <a:bodyPr/>
        <a:lstStyle/>
        <a:p>
          <a:endParaRPr lang="it-IT"/>
        </a:p>
      </dgm:t>
    </dgm:pt>
    <dgm:pt modelId="{5883A03C-7707-402D-9B13-C5E65F647621}" type="sibTrans" cxnId="{3B540CFE-F3E5-41D6-9A36-15A216200373}">
      <dgm:prSet/>
      <dgm:spPr/>
      <dgm:t>
        <a:bodyPr/>
        <a:lstStyle/>
        <a:p>
          <a:endParaRPr lang="it-IT"/>
        </a:p>
      </dgm:t>
    </dgm:pt>
    <dgm:pt modelId="{BE1D3743-62CF-4A12-9E6B-D55BA47D27CC}">
      <dgm:prSet phldrT="[Testo]" custT="1"/>
      <dgm:spPr>
        <a:solidFill>
          <a:srgbClr val="385723"/>
        </a:solidFill>
        <a:ln>
          <a:noFill/>
        </a:ln>
        <a:effectLst>
          <a:reflection blurRad="6350" stA="52000" endA="300" endPos="35000" dir="5400000" sy="-100000" algn="bl" rotWithShape="0"/>
        </a:effectLst>
      </dgm:spPr>
      <dgm:t>
        <a:bodyPr/>
        <a:lstStyle/>
        <a:p>
          <a:r>
            <a:rPr lang="it-IT" sz="1400" dirty="0" smtClean="0"/>
            <a:t>Misura Vendemmia Verde</a:t>
          </a:r>
          <a:endParaRPr lang="it-IT" sz="1400" dirty="0"/>
        </a:p>
      </dgm:t>
    </dgm:pt>
    <dgm:pt modelId="{B2E2B832-D8F5-4F17-B680-B343229F3B50}" type="sibTrans" cxnId="{FB7F84F1-D4FB-42AF-841E-800CBAAC89C7}">
      <dgm:prSet/>
      <dgm:spPr/>
      <dgm:t>
        <a:bodyPr/>
        <a:lstStyle/>
        <a:p>
          <a:endParaRPr lang="it-IT"/>
        </a:p>
      </dgm:t>
    </dgm:pt>
    <dgm:pt modelId="{675C5186-34B0-439F-B250-37CAE79B8FEF}" type="parTrans" cxnId="{FB7F84F1-D4FB-42AF-841E-800CBAAC89C7}">
      <dgm:prSet/>
      <dgm:spPr>
        <a:ln>
          <a:solidFill>
            <a:srgbClr val="385723"/>
          </a:solidFill>
        </a:ln>
      </dgm:spPr>
      <dgm:t>
        <a:bodyPr/>
        <a:lstStyle/>
        <a:p>
          <a:endParaRPr lang="it-IT"/>
        </a:p>
      </dgm:t>
    </dgm:pt>
    <dgm:pt modelId="{F40D7774-6AB2-4960-A4E4-764040F27377}">
      <dgm:prSet phldrT="[Testo]" custT="1"/>
      <dgm:spPr>
        <a:solidFill>
          <a:srgbClr val="C55A11"/>
        </a:solidFill>
        <a:ln>
          <a:noFill/>
        </a:ln>
        <a:effectLst>
          <a:reflection blurRad="6350" stA="52000" endA="300" endPos="35000" dir="5400000" sy="-100000" algn="bl" rotWithShape="0"/>
        </a:effectLst>
      </dgm:spPr>
      <dgm:t>
        <a:bodyPr/>
        <a:lstStyle/>
        <a:p>
          <a:pPr>
            <a:spcAft>
              <a:spcPts val="400"/>
            </a:spcAft>
          </a:pPr>
          <a:r>
            <a:rPr lang="it-IT" sz="2100" dirty="0" smtClean="0"/>
            <a:t>Settore Vitivinicolo</a:t>
          </a:r>
        </a:p>
        <a:p>
          <a:pPr>
            <a:spcAft>
              <a:spcPct val="35000"/>
            </a:spcAft>
          </a:pPr>
          <a:r>
            <a:rPr lang="it-IT" sz="1200" dirty="0" smtClean="0"/>
            <a:t>Reg. (UE) 2021/2115 art 58 comma 1) paragrafo b)                          Reg. (UE) 1308/2013</a:t>
          </a:r>
          <a:endParaRPr lang="it-IT" sz="1200" dirty="0"/>
        </a:p>
      </dgm:t>
    </dgm:pt>
    <dgm:pt modelId="{21F071F9-C9D5-46C5-8A61-4EF4CF72D5FB}" type="sibTrans" cxnId="{52F22600-D938-4F54-A565-6DCF39ADAC18}">
      <dgm:prSet/>
      <dgm:spPr/>
      <dgm:t>
        <a:bodyPr/>
        <a:lstStyle/>
        <a:p>
          <a:endParaRPr lang="it-IT"/>
        </a:p>
      </dgm:t>
    </dgm:pt>
    <dgm:pt modelId="{DA0570ED-3FBE-4077-976F-A24792F4182F}" type="parTrans" cxnId="{52F22600-D938-4F54-A565-6DCF39ADAC18}">
      <dgm:prSet/>
      <dgm:spPr/>
      <dgm:t>
        <a:bodyPr/>
        <a:lstStyle/>
        <a:p>
          <a:endParaRPr lang="it-IT"/>
        </a:p>
      </dgm:t>
    </dgm:pt>
    <dgm:pt modelId="{530AD35B-D312-4E18-AB7F-B15F3FA5AA0A}">
      <dgm:prSet custT="1"/>
      <dgm:spPr>
        <a:solidFill>
          <a:schemeClr val="bg1"/>
        </a:solidFill>
        <a:ln w="25400">
          <a:solidFill>
            <a:schemeClr val="accent6">
              <a:lumMod val="50000"/>
            </a:schemeClr>
          </a:solidFill>
        </a:ln>
      </dgm:spPr>
      <dgm:t>
        <a:bodyPr/>
        <a:lstStyle/>
        <a:p>
          <a:r>
            <a:rPr lang="it-IT" sz="1200" u="none" dirty="0" smtClean="0">
              <a:solidFill>
                <a:schemeClr val="tx1"/>
              </a:solidFill>
            </a:rPr>
            <a:t>D.M. 331843 del 26/06/2023 D.D. 0198090 del 05/05/2024</a:t>
          </a:r>
          <a:endParaRPr lang="it-IT" sz="1200" u="none" dirty="0">
            <a:solidFill>
              <a:schemeClr val="tx1"/>
            </a:solidFill>
          </a:endParaRPr>
        </a:p>
      </dgm:t>
    </dgm:pt>
    <dgm:pt modelId="{24E4C3B1-958E-400E-BF85-CCA86C6A5998}" type="parTrans" cxnId="{CBD27E4C-B160-4F66-AF28-AF54D81CD457}">
      <dgm:prSet/>
      <dgm:spPr>
        <a:ln>
          <a:solidFill>
            <a:schemeClr val="accent6">
              <a:lumMod val="50000"/>
            </a:schemeClr>
          </a:solidFill>
        </a:ln>
      </dgm:spPr>
      <dgm:t>
        <a:bodyPr/>
        <a:lstStyle/>
        <a:p>
          <a:endParaRPr lang="it-IT"/>
        </a:p>
      </dgm:t>
    </dgm:pt>
    <dgm:pt modelId="{FCDAE5E4-0A58-4EDA-ABF0-2235F973D492}" type="sibTrans" cxnId="{CBD27E4C-B160-4F66-AF28-AF54D81CD457}">
      <dgm:prSet/>
      <dgm:spPr/>
      <dgm:t>
        <a:bodyPr/>
        <a:lstStyle/>
        <a:p>
          <a:endParaRPr lang="it-IT"/>
        </a:p>
      </dgm:t>
    </dgm:pt>
    <dgm:pt modelId="{3ED7AD7C-9D71-4729-8105-12D4A6741995}">
      <dgm:prSet custT="1"/>
      <dgm:spPr>
        <a:solidFill>
          <a:schemeClr val="bg1"/>
        </a:solidFill>
        <a:ln w="25400">
          <a:solidFill>
            <a:schemeClr val="accent6">
              <a:lumMod val="50000"/>
            </a:schemeClr>
          </a:solidFill>
        </a:ln>
      </dgm:spPr>
      <dgm:t>
        <a:bodyPr/>
        <a:lstStyle/>
        <a:p>
          <a:r>
            <a:rPr lang="it-IT" sz="1200" dirty="0" smtClean="0">
              <a:solidFill>
                <a:schemeClr val="tx1"/>
              </a:solidFill>
            </a:rPr>
            <a:t>D.M. 646643 del 16/12/2022</a:t>
          </a:r>
          <a:endParaRPr lang="it-IT" sz="1200" dirty="0">
            <a:solidFill>
              <a:schemeClr val="tx1"/>
            </a:solidFill>
          </a:endParaRPr>
        </a:p>
      </dgm:t>
    </dgm:pt>
    <dgm:pt modelId="{F6EE8449-582B-45C1-9F88-88E169D86A59}" type="parTrans" cxnId="{A15D4E02-798B-46BC-9322-73229BE81BEA}">
      <dgm:prSet/>
      <dgm:spPr>
        <a:ln>
          <a:solidFill>
            <a:schemeClr val="accent6">
              <a:lumMod val="50000"/>
            </a:schemeClr>
          </a:solidFill>
        </a:ln>
      </dgm:spPr>
      <dgm:t>
        <a:bodyPr/>
        <a:lstStyle/>
        <a:p>
          <a:endParaRPr lang="it-IT"/>
        </a:p>
      </dgm:t>
    </dgm:pt>
    <dgm:pt modelId="{4F6FAA7C-52CB-4EA8-8729-B6E2872093B5}" type="sibTrans" cxnId="{A15D4E02-798B-46BC-9322-73229BE81BEA}">
      <dgm:prSet/>
      <dgm:spPr/>
      <dgm:t>
        <a:bodyPr/>
        <a:lstStyle/>
        <a:p>
          <a:endParaRPr lang="it-IT"/>
        </a:p>
      </dgm:t>
    </dgm:pt>
    <dgm:pt modelId="{6E75686E-EBEB-4E31-9998-5A35DFB0828B}">
      <dgm:prSet custT="1"/>
      <dgm:spPr>
        <a:solidFill>
          <a:schemeClr val="bg1"/>
        </a:solidFill>
        <a:ln w="25400">
          <a:solidFill>
            <a:schemeClr val="accent6">
              <a:lumMod val="50000"/>
            </a:schemeClr>
          </a:solidFill>
        </a:ln>
      </dgm:spPr>
      <dgm:t>
        <a:bodyPr/>
        <a:lstStyle/>
        <a:p>
          <a:r>
            <a:rPr lang="it-IT" sz="1200" dirty="0" smtClean="0">
              <a:solidFill>
                <a:schemeClr val="tx1"/>
              </a:solidFill>
            </a:rPr>
            <a:t>D.M. 640042 del 16/12/2022</a:t>
          </a:r>
          <a:endParaRPr lang="it-IT" sz="1200" dirty="0">
            <a:solidFill>
              <a:schemeClr val="tx1"/>
            </a:solidFill>
          </a:endParaRPr>
        </a:p>
      </dgm:t>
    </dgm:pt>
    <dgm:pt modelId="{309A4582-5A24-4E3A-B576-FDDD8CEA5C3B}" type="parTrans" cxnId="{1CD3ABE5-8778-4799-9014-987E5185AC4F}">
      <dgm:prSet/>
      <dgm:spPr>
        <a:ln>
          <a:solidFill>
            <a:schemeClr val="accent6">
              <a:lumMod val="50000"/>
            </a:schemeClr>
          </a:solidFill>
        </a:ln>
      </dgm:spPr>
      <dgm:t>
        <a:bodyPr/>
        <a:lstStyle/>
        <a:p>
          <a:endParaRPr lang="it-IT"/>
        </a:p>
      </dgm:t>
    </dgm:pt>
    <dgm:pt modelId="{3483A6BB-12B2-4010-B0F3-414CBE8B4AB9}" type="sibTrans" cxnId="{1CD3ABE5-8778-4799-9014-987E5185AC4F}">
      <dgm:prSet/>
      <dgm:spPr/>
      <dgm:t>
        <a:bodyPr/>
        <a:lstStyle/>
        <a:p>
          <a:endParaRPr lang="it-IT"/>
        </a:p>
      </dgm:t>
    </dgm:pt>
    <dgm:pt modelId="{54D72BB4-84FB-460F-802B-CB1049A9242B}">
      <dgm:prSet custT="1"/>
      <dgm:spPr>
        <a:noFill/>
        <a:ln w="25400">
          <a:solidFill>
            <a:schemeClr val="accent2">
              <a:lumMod val="75000"/>
            </a:schemeClr>
          </a:solidFill>
        </a:ln>
      </dgm:spPr>
      <dgm:t>
        <a:bodyPr/>
        <a:lstStyle/>
        <a:p>
          <a:r>
            <a:rPr lang="it-IT" sz="1400" b="1" dirty="0" smtClean="0">
              <a:solidFill>
                <a:schemeClr val="tx1"/>
              </a:solidFill>
            </a:rPr>
            <a:t>€ 2.931.479,00</a:t>
          </a:r>
          <a:endParaRPr lang="it-IT" sz="1400" b="1" dirty="0">
            <a:solidFill>
              <a:schemeClr val="tx1"/>
            </a:solidFill>
          </a:endParaRPr>
        </a:p>
      </dgm:t>
    </dgm:pt>
    <dgm:pt modelId="{E514E351-2F80-4614-AD47-A5413D635EA1}" type="parTrans" cxnId="{0F8C97BD-0776-4083-8820-9E740D365FD8}">
      <dgm:prSet/>
      <dgm:spPr>
        <a:ln>
          <a:solidFill>
            <a:schemeClr val="accent6">
              <a:lumMod val="50000"/>
            </a:schemeClr>
          </a:solidFill>
        </a:ln>
      </dgm:spPr>
      <dgm:t>
        <a:bodyPr/>
        <a:lstStyle/>
        <a:p>
          <a:endParaRPr lang="it-IT"/>
        </a:p>
      </dgm:t>
    </dgm:pt>
    <dgm:pt modelId="{CC232119-8268-46EC-A0F4-28201A5BE183}" type="sibTrans" cxnId="{0F8C97BD-0776-4083-8820-9E740D365FD8}">
      <dgm:prSet/>
      <dgm:spPr/>
      <dgm:t>
        <a:bodyPr/>
        <a:lstStyle/>
        <a:p>
          <a:endParaRPr lang="it-IT"/>
        </a:p>
      </dgm:t>
    </dgm:pt>
    <dgm:pt modelId="{6F97A26E-7668-4002-AA07-05B1D8A92D16}">
      <dgm:prSet custT="1"/>
      <dgm:spPr>
        <a:noFill/>
        <a:ln w="25400">
          <a:solidFill>
            <a:schemeClr val="accent2">
              <a:lumMod val="75000"/>
            </a:schemeClr>
          </a:solidFill>
        </a:ln>
      </dgm:spPr>
      <dgm:t>
        <a:bodyPr/>
        <a:lstStyle/>
        <a:p>
          <a:r>
            <a:rPr lang="it-IT" sz="1400" b="1" dirty="0" smtClean="0">
              <a:solidFill>
                <a:schemeClr val="tx1"/>
              </a:solidFill>
            </a:rPr>
            <a:t>€ 6.318.654,00</a:t>
          </a:r>
          <a:endParaRPr lang="it-IT" sz="1400" b="1" dirty="0">
            <a:solidFill>
              <a:schemeClr val="tx1"/>
            </a:solidFill>
          </a:endParaRPr>
        </a:p>
      </dgm:t>
    </dgm:pt>
    <dgm:pt modelId="{E75ED7CE-7A7B-4595-9856-5B279C0D0243}" type="parTrans" cxnId="{63EA4A04-F60C-4526-A295-58AD22673DF0}">
      <dgm:prSet/>
      <dgm:spPr>
        <a:ln>
          <a:solidFill>
            <a:schemeClr val="accent6">
              <a:lumMod val="50000"/>
            </a:schemeClr>
          </a:solidFill>
        </a:ln>
      </dgm:spPr>
      <dgm:t>
        <a:bodyPr/>
        <a:lstStyle/>
        <a:p>
          <a:endParaRPr lang="it-IT"/>
        </a:p>
      </dgm:t>
    </dgm:pt>
    <dgm:pt modelId="{E0C78941-9A2C-4589-9957-A2D112B4A72F}" type="sibTrans" cxnId="{63EA4A04-F60C-4526-A295-58AD22673DF0}">
      <dgm:prSet/>
      <dgm:spPr/>
      <dgm:t>
        <a:bodyPr/>
        <a:lstStyle/>
        <a:p>
          <a:endParaRPr lang="it-IT"/>
        </a:p>
      </dgm:t>
    </dgm:pt>
    <dgm:pt modelId="{A51124A0-D0F6-439C-9B46-6EB8A717ADB4}">
      <dgm:prSet custT="1"/>
      <dgm:spPr>
        <a:noFill/>
        <a:ln w="25400">
          <a:solidFill>
            <a:schemeClr val="accent2">
              <a:lumMod val="75000"/>
            </a:schemeClr>
          </a:solidFill>
        </a:ln>
      </dgm:spPr>
      <dgm:t>
        <a:bodyPr/>
        <a:lstStyle/>
        <a:p>
          <a:r>
            <a:rPr lang="it-IT" sz="1400" b="1" dirty="0" smtClean="0">
              <a:solidFill>
                <a:schemeClr val="tx1"/>
              </a:solidFill>
            </a:rPr>
            <a:t>€ 244.516,00</a:t>
          </a:r>
          <a:endParaRPr lang="it-IT" sz="1400" b="1" dirty="0">
            <a:solidFill>
              <a:schemeClr val="tx1"/>
            </a:solidFill>
          </a:endParaRPr>
        </a:p>
      </dgm:t>
    </dgm:pt>
    <dgm:pt modelId="{3597C72A-B71C-488D-9708-47802EF07152}" type="parTrans" cxnId="{EAE8DD85-8194-4700-8782-8DDC97F52A12}">
      <dgm:prSet/>
      <dgm:spPr>
        <a:ln>
          <a:solidFill>
            <a:schemeClr val="accent6">
              <a:lumMod val="50000"/>
            </a:schemeClr>
          </a:solidFill>
        </a:ln>
      </dgm:spPr>
      <dgm:t>
        <a:bodyPr/>
        <a:lstStyle/>
        <a:p>
          <a:endParaRPr lang="it-IT"/>
        </a:p>
      </dgm:t>
    </dgm:pt>
    <dgm:pt modelId="{3C5D39D0-FCE6-4EA9-840B-22B6DC5E426A}" type="sibTrans" cxnId="{EAE8DD85-8194-4700-8782-8DDC97F52A12}">
      <dgm:prSet/>
      <dgm:spPr/>
      <dgm:t>
        <a:bodyPr/>
        <a:lstStyle/>
        <a:p>
          <a:endParaRPr lang="it-IT"/>
        </a:p>
      </dgm:t>
    </dgm:pt>
    <dgm:pt modelId="{9704AF09-9649-4BC0-911E-5AAC0643FE76}">
      <dgm:prSet custT="1"/>
      <dgm:spPr>
        <a:noFill/>
        <a:ln w="25400">
          <a:solidFill>
            <a:schemeClr val="accent2">
              <a:lumMod val="75000"/>
            </a:schemeClr>
          </a:solidFill>
        </a:ln>
      </dgm:spPr>
      <dgm:t>
        <a:bodyPr/>
        <a:lstStyle/>
        <a:p>
          <a:r>
            <a:rPr lang="it-IT" sz="1400" b="1" dirty="0" smtClean="0">
              <a:solidFill>
                <a:schemeClr val="tx1"/>
              </a:solidFill>
            </a:rPr>
            <a:t>€ 2.730.194,00</a:t>
          </a:r>
          <a:endParaRPr lang="it-IT" sz="1400" b="1" dirty="0">
            <a:solidFill>
              <a:schemeClr val="tx1"/>
            </a:solidFill>
          </a:endParaRPr>
        </a:p>
      </dgm:t>
    </dgm:pt>
    <dgm:pt modelId="{58D60E28-9D4B-47E8-B8C6-1F3411E2FB31}" type="parTrans" cxnId="{07DFF90A-3A7B-4882-9098-A7DF774F960B}">
      <dgm:prSet/>
      <dgm:spPr>
        <a:ln>
          <a:solidFill>
            <a:schemeClr val="accent6">
              <a:lumMod val="50000"/>
            </a:schemeClr>
          </a:solidFill>
        </a:ln>
      </dgm:spPr>
      <dgm:t>
        <a:bodyPr/>
        <a:lstStyle/>
        <a:p>
          <a:endParaRPr lang="it-IT"/>
        </a:p>
      </dgm:t>
    </dgm:pt>
    <dgm:pt modelId="{4203788C-AA7F-4FFA-BCFE-C045A30F631E}" type="sibTrans" cxnId="{07DFF90A-3A7B-4882-9098-A7DF774F960B}">
      <dgm:prSet/>
      <dgm:spPr/>
      <dgm:t>
        <a:bodyPr/>
        <a:lstStyle/>
        <a:p>
          <a:endParaRPr lang="it-IT"/>
        </a:p>
      </dgm:t>
    </dgm:pt>
    <dgm:pt modelId="{01636293-2A62-49FF-A07B-ACDFF5FFC84D}">
      <dgm:prSet custT="1"/>
      <dgm:spPr>
        <a:noFill/>
        <a:ln w="25400">
          <a:solidFill>
            <a:schemeClr val="accent6">
              <a:lumMod val="50000"/>
            </a:schemeClr>
          </a:solidFill>
        </a:ln>
      </dgm:spPr>
      <dgm:t>
        <a:bodyPr/>
        <a:lstStyle/>
        <a:p>
          <a:r>
            <a:rPr lang="it-IT" sz="1200" b="0" dirty="0" smtClean="0">
              <a:solidFill>
                <a:schemeClr val="tx1"/>
              </a:solidFill>
            </a:rPr>
            <a:t>D.M. n. 185108 del 30/03/2023 </a:t>
          </a:r>
          <a:endParaRPr lang="it-IT" sz="1200" b="0" dirty="0">
            <a:solidFill>
              <a:schemeClr val="tx1"/>
            </a:solidFill>
          </a:endParaRPr>
        </a:p>
      </dgm:t>
    </dgm:pt>
    <dgm:pt modelId="{78201A7A-A420-49E3-95D9-06E0417D4B75}" type="parTrans" cxnId="{57DF6C04-2C89-4D8A-BA11-8DAC1FDA3D9B}">
      <dgm:prSet/>
      <dgm:spPr>
        <a:ln>
          <a:solidFill>
            <a:schemeClr val="accent6">
              <a:lumMod val="50000"/>
            </a:schemeClr>
          </a:solidFill>
        </a:ln>
      </dgm:spPr>
      <dgm:t>
        <a:bodyPr/>
        <a:lstStyle/>
        <a:p>
          <a:endParaRPr lang="it-IT"/>
        </a:p>
      </dgm:t>
    </dgm:pt>
    <dgm:pt modelId="{389A926F-73A5-475A-88CA-17C3811B8076}" type="sibTrans" cxnId="{57DF6C04-2C89-4D8A-BA11-8DAC1FDA3D9B}">
      <dgm:prSet/>
      <dgm:spPr/>
      <dgm:t>
        <a:bodyPr/>
        <a:lstStyle/>
        <a:p>
          <a:endParaRPr lang="it-IT"/>
        </a:p>
      </dgm:t>
    </dgm:pt>
    <dgm:pt modelId="{A044B37F-A1D1-469A-92B9-2F2F646A75C1}" type="pres">
      <dgm:prSet presAssocID="{BD40D176-74A6-4582-9CB3-A651068E873C}" presName="hierChild1" presStyleCnt="0">
        <dgm:presLayoutVars>
          <dgm:orgChart val="1"/>
          <dgm:chPref val="1"/>
          <dgm:dir/>
          <dgm:animOne val="branch"/>
          <dgm:animLvl val="lvl"/>
          <dgm:resizeHandles/>
        </dgm:presLayoutVars>
      </dgm:prSet>
      <dgm:spPr/>
      <dgm:t>
        <a:bodyPr/>
        <a:lstStyle/>
        <a:p>
          <a:endParaRPr lang="it-IT"/>
        </a:p>
      </dgm:t>
    </dgm:pt>
    <dgm:pt modelId="{571000DB-7E4B-4C6E-9ED1-2CBE1150BE35}" type="pres">
      <dgm:prSet presAssocID="{F40D7774-6AB2-4960-A4E4-764040F27377}" presName="hierRoot1" presStyleCnt="0">
        <dgm:presLayoutVars>
          <dgm:hierBranch val="init"/>
        </dgm:presLayoutVars>
      </dgm:prSet>
      <dgm:spPr/>
      <dgm:t>
        <a:bodyPr/>
        <a:lstStyle/>
        <a:p>
          <a:endParaRPr lang="it-IT"/>
        </a:p>
      </dgm:t>
    </dgm:pt>
    <dgm:pt modelId="{41EFF843-91B1-4EAD-B25B-ECBA122EBE17}" type="pres">
      <dgm:prSet presAssocID="{F40D7774-6AB2-4960-A4E4-764040F27377}" presName="rootComposite1" presStyleCnt="0"/>
      <dgm:spPr/>
      <dgm:t>
        <a:bodyPr/>
        <a:lstStyle/>
        <a:p>
          <a:endParaRPr lang="it-IT"/>
        </a:p>
      </dgm:t>
    </dgm:pt>
    <dgm:pt modelId="{A0B80226-3402-40D3-A4DC-FA1F4870B398}" type="pres">
      <dgm:prSet presAssocID="{F40D7774-6AB2-4960-A4E4-764040F27377}" presName="rootText1" presStyleLbl="node0" presStyleIdx="0" presStyleCnt="1" custScaleX="201534" custScaleY="102219" custLinFactX="-29701" custLinFactNeighborX="-100000" custLinFactNeighborY="-55755">
        <dgm:presLayoutVars>
          <dgm:chPref val="3"/>
        </dgm:presLayoutVars>
      </dgm:prSet>
      <dgm:spPr/>
      <dgm:t>
        <a:bodyPr/>
        <a:lstStyle/>
        <a:p>
          <a:endParaRPr lang="it-IT"/>
        </a:p>
      </dgm:t>
    </dgm:pt>
    <dgm:pt modelId="{9A8FA105-9291-47F1-9663-F2A71048C195}" type="pres">
      <dgm:prSet presAssocID="{F40D7774-6AB2-4960-A4E4-764040F27377}" presName="rootConnector1" presStyleLbl="node1" presStyleIdx="0" presStyleCnt="0"/>
      <dgm:spPr/>
      <dgm:t>
        <a:bodyPr/>
        <a:lstStyle/>
        <a:p>
          <a:endParaRPr lang="it-IT"/>
        </a:p>
      </dgm:t>
    </dgm:pt>
    <dgm:pt modelId="{E81323BC-890F-484A-92D7-423BCF2E35CD}" type="pres">
      <dgm:prSet presAssocID="{F40D7774-6AB2-4960-A4E4-764040F27377}" presName="hierChild2" presStyleCnt="0"/>
      <dgm:spPr/>
      <dgm:t>
        <a:bodyPr/>
        <a:lstStyle/>
        <a:p>
          <a:endParaRPr lang="it-IT"/>
        </a:p>
      </dgm:t>
    </dgm:pt>
    <dgm:pt modelId="{B356777A-C625-4F26-A8A8-5CB7EA474A0A}" type="pres">
      <dgm:prSet presAssocID="{94E2ED8F-E11F-497C-A8E3-9D57E1253E6A}" presName="Name37" presStyleLbl="parChTrans1D2" presStyleIdx="0" presStyleCnt="4"/>
      <dgm:spPr/>
      <dgm:t>
        <a:bodyPr/>
        <a:lstStyle/>
        <a:p>
          <a:endParaRPr lang="it-IT"/>
        </a:p>
      </dgm:t>
    </dgm:pt>
    <dgm:pt modelId="{9AECAB4B-61C5-4330-8040-DAC7FE9B203C}" type="pres">
      <dgm:prSet presAssocID="{93388EB5-4B26-44EF-A44C-D6F2DA706D4E}" presName="hierRoot2" presStyleCnt="0">
        <dgm:presLayoutVars>
          <dgm:hierBranch val="init"/>
        </dgm:presLayoutVars>
      </dgm:prSet>
      <dgm:spPr/>
      <dgm:t>
        <a:bodyPr/>
        <a:lstStyle/>
        <a:p>
          <a:endParaRPr lang="it-IT"/>
        </a:p>
      </dgm:t>
    </dgm:pt>
    <dgm:pt modelId="{1AFFC637-6F5D-4932-9532-B7437B792F88}" type="pres">
      <dgm:prSet presAssocID="{93388EB5-4B26-44EF-A44C-D6F2DA706D4E}" presName="rootComposite" presStyleCnt="0"/>
      <dgm:spPr/>
      <dgm:t>
        <a:bodyPr/>
        <a:lstStyle/>
        <a:p>
          <a:endParaRPr lang="it-IT"/>
        </a:p>
      </dgm:t>
    </dgm:pt>
    <dgm:pt modelId="{2614CF09-C1D7-402D-833F-15C6F0810A04}" type="pres">
      <dgm:prSet presAssocID="{93388EB5-4B26-44EF-A44C-D6F2DA706D4E}" presName="rootText" presStyleLbl="node2" presStyleIdx="0" presStyleCnt="4" custScaleY="62337" custLinFactNeighborY="-21835">
        <dgm:presLayoutVars>
          <dgm:chPref val="3"/>
        </dgm:presLayoutVars>
      </dgm:prSet>
      <dgm:spPr/>
      <dgm:t>
        <a:bodyPr/>
        <a:lstStyle/>
        <a:p>
          <a:endParaRPr lang="it-IT"/>
        </a:p>
      </dgm:t>
    </dgm:pt>
    <dgm:pt modelId="{011FF5E3-ACD5-4C5F-85AD-BD5468C88F75}" type="pres">
      <dgm:prSet presAssocID="{93388EB5-4B26-44EF-A44C-D6F2DA706D4E}" presName="rootConnector" presStyleLbl="node2" presStyleIdx="0" presStyleCnt="4"/>
      <dgm:spPr/>
      <dgm:t>
        <a:bodyPr/>
        <a:lstStyle/>
        <a:p>
          <a:endParaRPr lang="it-IT"/>
        </a:p>
      </dgm:t>
    </dgm:pt>
    <dgm:pt modelId="{937DC663-E27D-4CD8-8875-BBA36C0C892B}" type="pres">
      <dgm:prSet presAssocID="{93388EB5-4B26-44EF-A44C-D6F2DA706D4E}" presName="hierChild4" presStyleCnt="0"/>
      <dgm:spPr/>
      <dgm:t>
        <a:bodyPr/>
        <a:lstStyle/>
        <a:p>
          <a:endParaRPr lang="it-IT"/>
        </a:p>
      </dgm:t>
    </dgm:pt>
    <dgm:pt modelId="{CD510307-92D0-4C41-B29D-85C05EE09010}" type="pres">
      <dgm:prSet presAssocID="{24E4C3B1-958E-400E-BF85-CCA86C6A5998}" presName="Name37" presStyleLbl="parChTrans1D3" presStyleIdx="0" presStyleCnt="8"/>
      <dgm:spPr/>
      <dgm:t>
        <a:bodyPr/>
        <a:lstStyle/>
        <a:p>
          <a:endParaRPr lang="it-IT"/>
        </a:p>
      </dgm:t>
    </dgm:pt>
    <dgm:pt modelId="{12A8A709-DD46-4722-93BC-90CF47C9D83A}" type="pres">
      <dgm:prSet presAssocID="{530AD35B-D312-4E18-AB7F-B15F3FA5AA0A}" presName="hierRoot2" presStyleCnt="0">
        <dgm:presLayoutVars>
          <dgm:hierBranch val="init"/>
        </dgm:presLayoutVars>
      </dgm:prSet>
      <dgm:spPr/>
    </dgm:pt>
    <dgm:pt modelId="{5C494F03-064A-4D0F-AFB7-6A20146CF4B5}" type="pres">
      <dgm:prSet presAssocID="{530AD35B-D312-4E18-AB7F-B15F3FA5AA0A}" presName="rootComposite" presStyleCnt="0"/>
      <dgm:spPr/>
    </dgm:pt>
    <dgm:pt modelId="{9B67C4A7-E258-4DA1-B3BB-A7A699A456E8}" type="pres">
      <dgm:prSet presAssocID="{530AD35B-D312-4E18-AB7F-B15F3FA5AA0A}" presName="rootText" presStyleLbl="node3" presStyleIdx="0" presStyleCnt="8" custScaleY="53407" custLinFactNeighborX="-10443">
        <dgm:presLayoutVars>
          <dgm:chPref val="3"/>
        </dgm:presLayoutVars>
      </dgm:prSet>
      <dgm:spPr/>
      <dgm:t>
        <a:bodyPr/>
        <a:lstStyle/>
        <a:p>
          <a:endParaRPr lang="it-IT"/>
        </a:p>
      </dgm:t>
    </dgm:pt>
    <dgm:pt modelId="{2B5B064C-6EC8-4511-A039-BF5839A3C9E5}" type="pres">
      <dgm:prSet presAssocID="{530AD35B-D312-4E18-AB7F-B15F3FA5AA0A}" presName="rootConnector" presStyleLbl="node3" presStyleIdx="0" presStyleCnt="8"/>
      <dgm:spPr/>
      <dgm:t>
        <a:bodyPr/>
        <a:lstStyle/>
        <a:p>
          <a:endParaRPr lang="it-IT"/>
        </a:p>
      </dgm:t>
    </dgm:pt>
    <dgm:pt modelId="{B4E56284-BB2A-427D-8D20-FC912A495070}" type="pres">
      <dgm:prSet presAssocID="{530AD35B-D312-4E18-AB7F-B15F3FA5AA0A}" presName="hierChild4" presStyleCnt="0"/>
      <dgm:spPr/>
    </dgm:pt>
    <dgm:pt modelId="{C1DDF23B-9B85-45F3-ABFE-38BCCB28730F}" type="pres">
      <dgm:prSet presAssocID="{530AD35B-D312-4E18-AB7F-B15F3FA5AA0A}" presName="hierChild5" presStyleCnt="0"/>
      <dgm:spPr/>
    </dgm:pt>
    <dgm:pt modelId="{68C0C3BA-E7ED-468D-ACBE-BD56E8DBA7DD}" type="pres">
      <dgm:prSet presAssocID="{E514E351-2F80-4614-AD47-A5413D635EA1}" presName="Name37" presStyleLbl="parChTrans1D3" presStyleIdx="1" presStyleCnt="8"/>
      <dgm:spPr/>
      <dgm:t>
        <a:bodyPr/>
        <a:lstStyle/>
        <a:p>
          <a:endParaRPr lang="it-IT"/>
        </a:p>
      </dgm:t>
    </dgm:pt>
    <dgm:pt modelId="{C39D13AF-5556-49FD-9787-EE81A640B758}" type="pres">
      <dgm:prSet presAssocID="{54D72BB4-84FB-460F-802B-CB1049A9242B}" presName="hierRoot2" presStyleCnt="0">
        <dgm:presLayoutVars>
          <dgm:hierBranch val="init"/>
        </dgm:presLayoutVars>
      </dgm:prSet>
      <dgm:spPr/>
    </dgm:pt>
    <dgm:pt modelId="{F60E7379-07EC-4874-8B59-387F4154F6C2}" type="pres">
      <dgm:prSet presAssocID="{54D72BB4-84FB-460F-802B-CB1049A9242B}" presName="rootComposite" presStyleCnt="0"/>
      <dgm:spPr/>
    </dgm:pt>
    <dgm:pt modelId="{FF62CB53-E271-46EF-88B2-C84D441FCC70}" type="pres">
      <dgm:prSet presAssocID="{54D72BB4-84FB-460F-802B-CB1049A9242B}" presName="rootText" presStyleLbl="node3" presStyleIdx="1" presStyleCnt="8" custScaleY="44799" custLinFactNeighborX="-10795">
        <dgm:presLayoutVars>
          <dgm:chPref val="3"/>
        </dgm:presLayoutVars>
      </dgm:prSet>
      <dgm:spPr/>
      <dgm:t>
        <a:bodyPr/>
        <a:lstStyle/>
        <a:p>
          <a:endParaRPr lang="it-IT"/>
        </a:p>
      </dgm:t>
    </dgm:pt>
    <dgm:pt modelId="{8403AFAD-D2F1-4BC1-A1FB-467F3473967D}" type="pres">
      <dgm:prSet presAssocID="{54D72BB4-84FB-460F-802B-CB1049A9242B}" presName="rootConnector" presStyleLbl="node3" presStyleIdx="1" presStyleCnt="8"/>
      <dgm:spPr/>
      <dgm:t>
        <a:bodyPr/>
        <a:lstStyle/>
        <a:p>
          <a:endParaRPr lang="it-IT"/>
        </a:p>
      </dgm:t>
    </dgm:pt>
    <dgm:pt modelId="{5195607E-9B9E-43C8-AAA1-802EBBF87566}" type="pres">
      <dgm:prSet presAssocID="{54D72BB4-84FB-460F-802B-CB1049A9242B}" presName="hierChild4" presStyleCnt="0"/>
      <dgm:spPr/>
    </dgm:pt>
    <dgm:pt modelId="{7776FD68-6929-445A-818C-84A2401487D7}" type="pres">
      <dgm:prSet presAssocID="{54D72BB4-84FB-460F-802B-CB1049A9242B}" presName="hierChild5" presStyleCnt="0"/>
      <dgm:spPr/>
    </dgm:pt>
    <dgm:pt modelId="{AFE7A8D4-681E-4FB7-A275-E300D0FEDCB7}" type="pres">
      <dgm:prSet presAssocID="{93388EB5-4B26-44EF-A44C-D6F2DA706D4E}" presName="hierChild5" presStyleCnt="0"/>
      <dgm:spPr/>
      <dgm:t>
        <a:bodyPr/>
        <a:lstStyle/>
        <a:p>
          <a:endParaRPr lang="it-IT"/>
        </a:p>
      </dgm:t>
    </dgm:pt>
    <dgm:pt modelId="{82F57702-2285-40C6-93DF-0C10DF224BAB}" type="pres">
      <dgm:prSet presAssocID="{31AFF903-11F6-4F16-B2C2-E328D67CF3CA}" presName="Name37" presStyleLbl="parChTrans1D2" presStyleIdx="1" presStyleCnt="4"/>
      <dgm:spPr/>
      <dgm:t>
        <a:bodyPr/>
        <a:lstStyle/>
        <a:p>
          <a:endParaRPr lang="it-IT"/>
        </a:p>
      </dgm:t>
    </dgm:pt>
    <dgm:pt modelId="{B4DF7992-8EF1-497E-B20F-3B126462D743}" type="pres">
      <dgm:prSet presAssocID="{4F210C24-2745-4AAC-962A-8B33BAD22A7D}" presName="hierRoot2" presStyleCnt="0">
        <dgm:presLayoutVars>
          <dgm:hierBranch val="init"/>
        </dgm:presLayoutVars>
      </dgm:prSet>
      <dgm:spPr/>
      <dgm:t>
        <a:bodyPr/>
        <a:lstStyle/>
        <a:p>
          <a:endParaRPr lang="it-IT"/>
        </a:p>
      </dgm:t>
    </dgm:pt>
    <dgm:pt modelId="{3CA4FD91-CB43-40B2-BC68-251581F63A51}" type="pres">
      <dgm:prSet presAssocID="{4F210C24-2745-4AAC-962A-8B33BAD22A7D}" presName="rootComposite" presStyleCnt="0"/>
      <dgm:spPr/>
      <dgm:t>
        <a:bodyPr/>
        <a:lstStyle/>
        <a:p>
          <a:endParaRPr lang="it-IT"/>
        </a:p>
      </dgm:t>
    </dgm:pt>
    <dgm:pt modelId="{4DE553F0-7E2F-4CD9-9E7F-4C22399289A4}" type="pres">
      <dgm:prSet presAssocID="{4F210C24-2745-4AAC-962A-8B33BAD22A7D}" presName="rootText" presStyleLbl="node2" presStyleIdx="1" presStyleCnt="4" custScaleY="62337" custLinFactNeighborX="-2817" custLinFactNeighborY="-21728">
        <dgm:presLayoutVars>
          <dgm:chPref val="3"/>
        </dgm:presLayoutVars>
      </dgm:prSet>
      <dgm:spPr/>
      <dgm:t>
        <a:bodyPr/>
        <a:lstStyle/>
        <a:p>
          <a:endParaRPr lang="it-IT"/>
        </a:p>
      </dgm:t>
    </dgm:pt>
    <dgm:pt modelId="{C5B1B514-6857-458C-B39A-3FA6596A63A2}" type="pres">
      <dgm:prSet presAssocID="{4F210C24-2745-4AAC-962A-8B33BAD22A7D}" presName="rootConnector" presStyleLbl="node2" presStyleIdx="1" presStyleCnt="4"/>
      <dgm:spPr/>
      <dgm:t>
        <a:bodyPr/>
        <a:lstStyle/>
        <a:p>
          <a:endParaRPr lang="it-IT"/>
        </a:p>
      </dgm:t>
    </dgm:pt>
    <dgm:pt modelId="{90B49029-6A26-41C6-A4DF-DED50A25FA37}" type="pres">
      <dgm:prSet presAssocID="{4F210C24-2745-4AAC-962A-8B33BAD22A7D}" presName="hierChild4" presStyleCnt="0"/>
      <dgm:spPr/>
      <dgm:t>
        <a:bodyPr/>
        <a:lstStyle/>
        <a:p>
          <a:endParaRPr lang="it-IT"/>
        </a:p>
      </dgm:t>
    </dgm:pt>
    <dgm:pt modelId="{F23056C2-CE88-4916-A2AC-0F3E13AFA847}" type="pres">
      <dgm:prSet presAssocID="{F6EE8449-582B-45C1-9F88-88E169D86A59}" presName="Name37" presStyleLbl="parChTrans1D3" presStyleIdx="2" presStyleCnt="8"/>
      <dgm:spPr/>
      <dgm:t>
        <a:bodyPr/>
        <a:lstStyle/>
        <a:p>
          <a:endParaRPr lang="it-IT"/>
        </a:p>
      </dgm:t>
    </dgm:pt>
    <dgm:pt modelId="{4BE019DC-F60E-43EB-92E1-057DAE55DBC1}" type="pres">
      <dgm:prSet presAssocID="{3ED7AD7C-9D71-4729-8105-12D4A6741995}" presName="hierRoot2" presStyleCnt="0">
        <dgm:presLayoutVars>
          <dgm:hierBranch val="init"/>
        </dgm:presLayoutVars>
      </dgm:prSet>
      <dgm:spPr/>
    </dgm:pt>
    <dgm:pt modelId="{5621C91D-1AFE-45CE-9ACE-8A96F3803082}" type="pres">
      <dgm:prSet presAssocID="{3ED7AD7C-9D71-4729-8105-12D4A6741995}" presName="rootComposite" presStyleCnt="0"/>
      <dgm:spPr/>
    </dgm:pt>
    <dgm:pt modelId="{CB04DF80-8E29-49DD-B162-51B36387F5A5}" type="pres">
      <dgm:prSet presAssocID="{3ED7AD7C-9D71-4729-8105-12D4A6741995}" presName="rootText" presStyleLbl="node3" presStyleIdx="2" presStyleCnt="8" custScaleY="53407" custLinFactNeighborX="-12816">
        <dgm:presLayoutVars>
          <dgm:chPref val="3"/>
        </dgm:presLayoutVars>
      </dgm:prSet>
      <dgm:spPr/>
      <dgm:t>
        <a:bodyPr/>
        <a:lstStyle/>
        <a:p>
          <a:endParaRPr lang="it-IT"/>
        </a:p>
      </dgm:t>
    </dgm:pt>
    <dgm:pt modelId="{5A6E3C70-D1C8-4AA6-AA59-7F4C721B1A07}" type="pres">
      <dgm:prSet presAssocID="{3ED7AD7C-9D71-4729-8105-12D4A6741995}" presName="rootConnector" presStyleLbl="node3" presStyleIdx="2" presStyleCnt="8"/>
      <dgm:spPr/>
      <dgm:t>
        <a:bodyPr/>
        <a:lstStyle/>
        <a:p>
          <a:endParaRPr lang="it-IT"/>
        </a:p>
      </dgm:t>
    </dgm:pt>
    <dgm:pt modelId="{E41BF01D-E69B-4B6C-8ED0-B82213223072}" type="pres">
      <dgm:prSet presAssocID="{3ED7AD7C-9D71-4729-8105-12D4A6741995}" presName="hierChild4" presStyleCnt="0"/>
      <dgm:spPr/>
    </dgm:pt>
    <dgm:pt modelId="{F2B77E62-49CC-4EA0-8097-6E18F0EDCEF4}" type="pres">
      <dgm:prSet presAssocID="{3ED7AD7C-9D71-4729-8105-12D4A6741995}" presName="hierChild5" presStyleCnt="0"/>
      <dgm:spPr/>
    </dgm:pt>
    <dgm:pt modelId="{DFFBC24B-1473-41CB-99D2-650A1C315B87}" type="pres">
      <dgm:prSet presAssocID="{E75ED7CE-7A7B-4595-9856-5B279C0D0243}" presName="Name37" presStyleLbl="parChTrans1D3" presStyleIdx="3" presStyleCnt="8"/>
      <dgm:spPr/>
      <dgm:t>
        <a:bodyPr/>
        <a:lstStyle/>
        <a:p>
          <a:endParaRPr lang="it-IT"/>
        </a:p>
      </dgm:t>
    </dgm:pt>
    <dgm:pt modelId="{206E86DE-8B81-4F51-9C2E-62250F7454FB}" type="pres">
      <dgm:prSet presAssocID="{6F97A26E-7668-4002-AA07-05B1D8A92D16}" presName="hierRoot2" presStyleCnt="0">
        <dgm:presLayoutVars>
          <dgm:hierBranch val="init"/>
        </dgm:presLayoutVars>
      </dgm:prSet>
      <dgm:spPr/>
    </dgm:pt>
    <dgm:pt modelId="{B908647F-1982-4A12-97ED-6452F424D9CC}" type="pres">
      <dgm:prSet presAssocID="{6F97A26E-7668-4002-AA07-05B1D8A92D16}" presName="rootComposite" presStyleCnt="0"/>
      <dgm:spPr/>
    </dgm:pt>
    <dgm:pt modelId="{6C2C6643-A61C-4D93-80AD-A798585F740C}" type="pres">
      <dgm:prSet presAssocID="{6F97A26E-7668-4002-AA07-05B1D8A92D16}" presName="rootText" presStyleLbl="node3" presStyleIdx="3" presStyleCnt="8" custScaleY="44799" custLinFactNeighborX="-13168">
        <dgm:presLayoutVars>
          <dgm:chPref val="3"/>
        </dgm:presLayoutVars>
      </dgm:prSet>
      <dgm:spPr/>
      <dgm:t>
        <a:bodyPr/>
        <a:lstStyle/>
        <a:p>
          <a:endParaRPr lang="it-IT"/>
        </a:p>
      </dgm:t>
    </dgm:pt>
    <dgm:pt modelId="{CEFDB69C-66DF-47A8-8E61-2063D5918444}" type="pres">
      <dgm:prSet presAssocID="{6F97A26E-7668-4002-AA07-05B1D8A92D16}" presName="rootConnector" presStyleLbl="node3" presStyleIdx="3" presStyleCnt="8"/>
      <dgm:spPr/>
      <dgm:t>
        <a:bodyPr/>
        <a:lstStyle/>
        <a:p>
          <a:endParaRPr lang="it-IT"/>
        </a:p>
      </dgm:t>
    </dgm:pt>
    <dgm:pt modelId="{9E74331D-53A8-4705-A571-B1AE94197536}" type="pres">
      <dgm:prSet presAssocID="{6F97A26E-7668-4002-AA07-05B1D8A92D16}" presName="hierChild4" presStyleCnt="0"/>
      <dgm:spPr/>
    </dgm:pt>
    <dgm:pt modelId="{3F52A45A-4EF2-473D-8105-A0BB119C722B}" type="pres">
      <dgm:prSet presAssocID="{6F97A26E-7668-4002-AA07-05B1D8A92D16}" presName="hierChild5" presStyleCnt="0"/>
      <dgm:spPr/>
    </dgm:pt>
    <dgm:pt modelId="{9642B2AB-EE2F-4A4E-9AD8-6C924B026E24}" type="pres">
      <dgm:prSet presAssocID="{4F210C24-2745-4AAC-962A-8B33BAD22A7D}" presName="hierChild5" presStyleCnt="0"/>
      <dgm:spPr/>
      <dgm:t>
        <a:bodyPr/>
        <a:lstStyle/>
        <a:p>
          <a:endParaRPr lang="it-IT"/>
        </a:p>
      </dgm:t>
    </dgm:pt>
    <dgm:pt modelId="{85A19AF1-6E55-4B2D-9066-80CB68CEB3C4}" type="pres">
      <dgm:prSet presAssocID="{675C5186-34B0-439F-B250-37CAE79B8FEF}" presName="Name37" presStyleLbl="parChTrans1D2" presStyleIdx="2" presStyleCnt="4"/>
      <dgm:spPr/>
      <dgm:t>
        <a:bodyPr/>
        <a:lstStyle/>
        <a:p>
          <a:endParaRPr lang="it-IT"/>
        </a:p>
      </dgm:t>
    </dgm:pt>
    <dgm:pt modelId="{1315BEAC-22D0-4CA2-AF93-A9E3F2004FDE}" type="pres">
      <dgm:prSet presAssocID="{BE1D3743-62CF-4A12-9E6B-D55BA47D27CC}" presName="hierRoot2" presStyleCnt="0">
        <dgm:presLayoutVars>
          <dgm:hierBranch val="init"/>
        </dgm:presLayoutVars>
      </dgm:prSet>
      <dgm:spPr/>
      <dgm:t>
        <a:bodyPr/>
        <a:lstStyle/>
        <a:p>
          <a:endParaRPr lang="it-IT"/>
        </a:p>
      </dgm:t>
    </dgm:pt>
    <dgm:pt modelId="{67524DD6-8CC2-43A4-BE28-7893EFD603A9}" type="pres">
      <dgm:prSet presAssocID="{BE1D3743-62CF-4A12-9E6B-D55BA47D27CC}" presName="rootComposite" presStyleCnt="0"/>
      <dgm:spPr/>
      <dgm:t>
        <a:bodyPr/>
        <a:lstStyle/>
        <a:p>
          <a:endParaRPr lang="it-IT"/>
        </a:p>
      </dgm:t>
    </dgm:pt>
    <dgm:pt modelId="{731D7F30-BFFC-4B0C-8889-80E2F460C83E}" type="pres">
      <dgm:prSet presAssocID="{BE1D3743-62CF-4A12-9E6B-D55BA47D27CC}" presName="rootText" presStyleLbl="node2" presStyleIdx="2" presStyleCnt="4" custScaleY="62337" custLinFactNeighborY="-21835">
        <dgm:presLayoutVars>
          <dgm:chPref val="3"/>
        </dgm:presLayoutVars>
      </dgm:prSet>
      <dgm:spPr/>
      <dgm:t>
        <a:bodyPr/>
        <a:lstStyle/>
        <a:p>
          <a:endParaRPr lang="it-IT"/>
        </a:p>
      </dgm:t>
    </dgm:pt>
    <dgm:pt modelId="{65C3A133-4663-4339-81ED-38907AC91EEC}" type="pres">
      <dgm:prSet presAssocID="{BE1D3743-62CF-4A12-9E6B-D55BA47D27CC}" presName="rootConnector" presStyleLbl="node2" presStyleIdx="2" presStyleCnt="4"/>
      <dgm:spPr/>
      <dgm:t>
        <a:bodyPr/>
        <a:lstStyle/>
        <a:p>
          <a:endParaRPr lang="it-IT"/>
        </a:p>
      </dgm:t>
    </dgm:pt>
    <dgm:pt modelId="{639B4B99-D7AF-452A-9706-A991C369EA8D}" type="pres">
      <dgm:prSet presAssocID="{BE1D3743-62CF-4A12-9E6B-D55BA47D27CC}" presName="hierChild4" presStyleCnt="0"/>
      <dgm:spPr/>
      <dgm:t>
        <a:bodyPr/>
        <a:lstStyle/>
        <a:p>
          <a:endParaRPr lang="it-IT"/>
        </a:p>
      </dgm:t>
    </dgm:pt>
    <dgm:pt modelId="{B809A082-BCF5-4EFF-AFA5-EB6F5827C1D4}" type="pres">
      <dgm:prSet presAssocID="{78201A7A-A420-49E3-95D9-06E0417D4B75}" presName="Name37" presStyleLbl="parChTrans1D3" presStyleIdx="4" presStyleCnt="8"/>
      <dgm:spPr/>
      <dgm:t>
        <a:bodyPr/>
        <a:lstStyle/>
        <a:p>
          <a:endParaRPr lang="it-IT"/>
        </a:p>
      </dgm:t>
    </dgm:pt>
    <dgm:pt modelId="{5B7DFFB6-38B6-4457-96B3-6E6A65F2E9B1}" type="pres">
      <dgm:prSet presAssocID="{01636293-2A62-49FF-A07B-ACDFF5FFC84D}" presName="hierRoot2" presStyleCnt="0">
        <dgm:presLayoutVars>
          <dgm:hierBranch val="init"/>
        </dgm:presLayoutVars>
      </dgm:prSet>
      <dgm:spPr/>
    </dgm:pt>
    <dgm:pt modelId="{B80E211F-4A94-4401-884B-8CB6D1BE72A6}" type="pres">
      <dgm:prSet presAssocID="{01636293-2A62-49FF-A07B-ACDFF5FFC84D}" presName="rootComposite" presStyleCnt="0"/>
      <dgm:spPr/>
    </dgm:pt>
    <dgm:pt modelId="{BE7F00DA-B7E9-4FDA-A99D-F50090E4D55D}" type="pres">
      <dgm:prSet presAssocID="{01636293-2A62-49FF-A07B-ACDFF5FFC84D}" presName="rootText" presStyleLbl="node3" presStyleIdx="4" presStyleCnt="8" custScaleY="55839" custLinFactNeighborX="-10545">
        <dgm:presLayoutVars>
          <dgm:chPref val="3"/>
        </dgm:presLayoutVars>
      </dgm:prSet>
      <dgm:spPr/>
      <dgm:t>
        <a:bodyPr/>
        <a:lstStyle/>
        <a:p>
          <a:endParaRPr lang="it-IT"/>
        </a:p>
      </dgm:t>
    </dgm:pt>
    <dgm:pt modelId="{5DAA94C5-51AF-44EE-88E1-5DE63BBC1110}" type="pres">
      <dgm:prSet presAssocID="{01636293-2A62-49FF-A07B-ACDFF5FFC84D}" presName="rootConnector" presStyleLbl="node3" presStyleIdx="4" presStyleCnt="8"/>
      <dgm:spPr/>
      <dgm:t>
        <a:bodyPr/>
        <a:lstStyle/>
        <a:p>
          <a:endParaRPr lang="it-IT"/>
        </a:p>
      </dgm:t>
    </dgm:pt>
    <dgm:pt modelId="{B3BDDD6D-BE22-47FF-814F-CCCBB5F4389B}" type="pres">
      <dgm:prSet presAssocID="{01636293-2A62-49FF-A07B-ACDFF5FFC84D}" presName="hierChild4" presStyleCnt="0"/>
      <dgm:spPr/>
    </dgm:pt>
    <dgm:pt modelId="{BA295650-3A4B-46E4-899A-98F519F0CEB4}" type="pres">
      <dgm:prSet presAssocID="{01636293-2A62-49FF-A07B-ACDFF5FFC84D}" presName="hierChild5" presStyleCnt="0"/>
      <dgm:spPr/>
    </dgm:pt>
    <dgm:pt modelId="{F51EBB7A-C4B0-48C2-B401-3233752272AC}" type="pres">
      <dgm:prSet presAssocID="{3597C72A-B71C-488D-9708-47802EF07152}" presName="Name37" presStyleLbl="parChTrans1D3" presStyleIdx="5" presStyleCnt="8"/>
      <dgm:spPr/>
      <dgm:t>
        <a:bodyPr/>
        <a:lstStyle/>
        <a:p>
          <a:endParaRPr lang="it-IT"/>
        </a:p>
      </dgm:t>
    </dgm:pt>
    <dgm:pt modelId="{3A210439-69A5-4BDE-A659-25DC12D5FE28}" type="pres">
      <dgm:prSet presAssocID="{A51124A0-D0F6-439C-9B46-6EB8A717ADB4}" presName="hierRoot2" presStyleCnt="0">
        <dgm:presLayoutVars>
          <dgm:hierBranch val="init"/>
        </dgm:presLayoutVars>
      </dgm:prSet>
      <dgm:spPr/>
    </dgm:pt>
    <dgm:pt modelId="{F9C01D42-0928-4289-9E42-91D19161B383}" type="pres">
      <dgm:prSet presAssocID="{A51124A0-D0F6-439C-9B46-6EB8A717ADB4}" presName="rootComposite" presStyleCnt="0"/>
      <dgm:spPr/>
    </dgm:pt>
    <dgm:pt modelId="{B3387D49-1DF0-4EAB-B4EC-9693B0937562}" type="pres">
      <dgm:prSet presAssocID="{A51124A0-D0F6-439C-9B46-6EB8A717ADB4}" presName="rootText" presStyleLbl="node3" presStyleIdx="5" presStyleCnt="8" custScaleY="44799" custLinFactNeighborX="-10795">
        <dgm:presLayoutVars>
          <dgm:chPref val="3"/>
        </dgm:presLayoutVars>
      </dgm:prSet>
      <dgm:spPr/>
      <dgm:t>
        <a:bodyPr/>
        <a:lstStyle/>
        <a:p>
          <a:endParaRPr lang="it-IT"/>
        </a:p>
      </dgm:t>
    </dgm:pt>
    <dgm:pt modelId="{3DE58D19-94CC-4720-9033-66CC8B33F46E}" type="pres">
      <dgm:prSet presAssocID="{A51124A0-D0F6-439C-9B46-6EB8A717ADB4}" presName="rootConnector" presStyleLbl="node3" presStyleIdx="5" presStyleCnt="8"/>
      <dgm:spPr/>
      <dgm:t>
        <a:bodyPr/>
        <a:lstStyle/>
        <a:p>
          <a:endParaRPr lang="it-IT"/>
        </a:p>
      </dgm:t>
    </dgm:pt>
    <dgm:pt modelId="{961064AF-5AEE-42C2-BEA7-2769E0F32D63}" type="pres">
      <dgm:prSet presAssocID="{A51124A0-D0F6-439C-9B46-6EB8A717ADB4}" presName="hierChild4" presStyleCnt="0"/>
      <dgm:spPr/>
    </dgm:pt>
    <dgm:pt modelId="{08E141F2-CD2B-493A-8FBD-F5D8458DB7A0}" type="pres">
      <dgm:prSet presAssocID="{A51124A0-D0F6-439C-9B46-6EB8A717ADB4}" presName="hierChild5" presStyleCnt="0"/>
      <dgm:spPr/>
    </dgm:pt>
    <dgm:pt modelId="{684E68D1-8D02-4029-91B5-E263066B880F}" type="pres">
      <dgm:prSet presAssocID="{BE1D3743-62CF-4A12-9E6B-D55BA47D27CC}" presName="hierChild5" presStyleCnt="0"/>
      <dgm:spPr/>
      <dgm:t>
        <a:bodyPr/>
        <a:lstStyle/>
        <a:p>
          <a:endParaRPr lang="it-IT"/>
        </a:p>
      </dgm:t>
    </dgm:pt>
    <dgm:pt modelId="{7D97644A-281C-46A4-97DD-2741E9C5D492}" type="pres">
      <dgm:prSet presAssocID="{014CCCD8-C06F-4E57-B889-EA9DFEA8BC9C}" presName="Name37" presStyleLbl="parChTrans1D2" presStyleIdx="3" presStyleCnt="4"/>
      <dgm:spPr/>
      <dgm:t>
        <a:bodyPr/>
        <a:lstStyle/>
        <a:p>
          <a:endParaRPr lang="it-IT"/>
        </a:p>
      </dgm:t>
    </dgm:pt>
    <dgm:pt modelId="{2199A573-D177-4B4E-BCD7-FCBB4C872E49}" type="pres">
      <dgm:prSet presAssocID="{77880F91-96F7-4B17-BE41-882C70121636}" presName="hierRoot2" presStyleCnt="0">
        <dgm:presLayoutVars>
          <dgm:hierBranch val="init"/>
        </dgm:presLayoutVars>
      </dgm:prSet>
      <dgm:spPr/>
      <dgm:t>
        <a:bodyPr/>
        <a:lstStyle/>
        <a:p>
          <a:endParaRPr lang="it-IT"/>
        </a:p>
      </dgm:t>
    </dgm:pt>
    <dgm:pt modelId="{47D01D02-D272-43BC-807E-69272662C872}" type="pres">
      <dgm:prSet presAssocID="{77880F91-96F7-4B17-BE41-882C70121636}" presName="rootComposite" presStyleCnt="0"/>
      <dgm:spPr/>
      <dgm:t>
        <a:bodyPr/>
        <a:lstStyle/>
        <a:p>
          <a:endParaRPr lang="it-IT"/>
        </a:p>
      </dgm:t>
    </dgm:pt>
    <dgm:pt modelId="{FDAE37E4-1BDE-47E0-BDA2-6269173E25F9}" type="pres">
      <dgm:prSet presAssocID="{77880F91-96F7-4B17-BE41-882C70121636}" presName="rootText" presStyleLbl="node2" presStyleIdx="3" presStyleCnt="4" custScaleY="62337" custLinFactNeighborY="-21835">
        <dgm:presLayoutVars>
          <dgm:chPref val="3"/>
        </dgm:presLayoutVars>
      </dgm:prSet>
      <dgm:spPr/>
      <dgm:t>
        <a:bodyPr/>
        <a:lstStyle/>
        <a:p>
          <a:endParaRPr lang="it-IT"/>
        </a:p>
      </dgm:t>
    </dgm:pt>
    <dgm:pt modelId="{8FFB7225-EDBC-4674-865B-0A36C273A423}" type="pres">
      <dgm:prSet presAssocID="{77880F91-96F7-4B17-BE41-882C70121636}" presName="rootConnector" presStyleLbl="node2" presStyleIdx="3" presStyleCnt="4"/>
      <dgm:spPr/>
      <dgm:t>
        <a:bodyPr/>
        <a:lstStyle/>
        <a:p>
          <a:endParaRPr lang="it-IT"/>
        </a:p>
      </dgm:t>
    </dgm:pt>
    <dgm:pt modelId="{335DCD90-7AED-4079-86C4-6826B7A9E9AE}" type="pres">
      <dgm:prSet presAssocID="{77880F91-96F7-4B17-BE41-882C70121636}" presName="hierChild4" presStyleCnt="0"/>
      <dgm:spPr/>
      <dgm:t>
        <a:bodyPr/>
        <a:lstStyle/>
        <a:p>
          <a:endParaRPr lang="it-IT"/>
        </a:p>
      </dgm:t>
    </dgm:pt>
    <dgm:pt modelId="{CE2CE074-E699-4577-8706-218F562A9C3D}" type="pres">
      <dgm:prSet presAssocID="{309A4582-5A24-4E3A-B576-FDDD8CEA5C3B}" presName="Name37" presStyleLbl="parChTrans1D3" presStyleIdx="6" presStyleCnt="8"/>
      <dgm:spPr/>
      <dgm:t>
        <a:bodyPr/>
        <a:lstStyle/>
        <a:p>
          <a:endParaRPr lang="it-IT"/>
        </a:p>
      </dgm:t>
    </dgm:pt>
    <dgm:pt modelId="{B1C03034-C60B-4F81-8A93-2AD42C2D5A6E}" type="pres">
      <dgm:prSet presAssocID="{6E75686E-EBEB-4E31-9998-5A35DFB0828B}" presName="hierRoot2" presStyleCnt="0">
        <dgm:presLayoutVars>
          <dgm:hierBranch val="init"/>
        </dgm:presLayoutVars>
      </dgm:prSet>
      <dgm:spPr/>
    </dgm:pt>
    <dgm:pt modelId="{ACE91BF1-AC0C-4DBF-9616-1AF6D3FDE7C0}" type="pres">
      <dgm:prSet presAssocID="{6E75686E-EBEB-4E31-9998-5A35DFB0828B}" presName="rootComposite" presStyleCnt="0"/>
      <dgm:spPr/>
    </dgm:pt>
    <dgm:pt modelId="{45E25D1A-2EB5-4649-B985-0A0DB9E60444}" type="pres">
      <dgm:prSet presAssocID="{6E75686E-EBEB-4E31-9998-5A35DFB0828B}" presName="rootText" presStyleLbl="node3" presStyleIdx="6" presStyleCnt="8" custScaleY="53407" custLinFactNeighborX="-10443">
        <dgm:presLayoutVars>
          <dgm:chPref val="3"/>
        </dgm:presLayoutVars>
      </dgm:prSet>
      <dgm:spPr/>
      <dgm:t>
        <a:bodyPr/>
        <a:lstStyle/>
        <a:p>
          <a:endParaRPr lang="it-IT"/>
        </a:p>
      </dgm:t>
    </dgm:pt>
    <dgm:pt modelId="{C16D3DB5-A327-424C-B1AD-D198FA2D0126}" type="pres">
      <dgm:prSet presAssocID="{6E75686E-EBEB-4E31-9998-5A35DFB0828B}" presName="rootConnector" presStyleLbl="node3" presStyleIdx="6" presStyleCnt="8"/>
      <dgm:spPr/>
      <dgm:t>
        <a:bodyPr/>
        <a:lstStyle/>
        <a:p>
          <a:endParaRPr lang="it-IT"/>
        </a:p>
      </dgm:t>
    </dgm:pt>
    <dgm:pt modelId="{542D27BE-96A5-4A57-B0DF-FC11B4292739}" type="pres">
      <dgm:prSet presAssocID="{6E75686E-EBEB-4E31-9998-5A35DFB0828B}" presName="hierChild4" presStyleCnt="0"/>
      <dgm:spPr/>
    </dgm:pt>
    <dgm:pt modelId="{EEC67029-1830-4310-8737-36B840BB4D3B}" type="pres">
      <dgm:prSet presAssocID="{6E75686E-EBEB-4E31-9998-5A35DFB0828B}" presName="hierChild5" presStyleCnt="0"/>
      <dgm:spPr/>
    </dgm:pt>
    <dgm:pt modelId="{2E8DEDEE-6156-4057-96D1-2C535AE42F48}" type="pres">
      <dgm:prSet presAssocID="{58D60E28-9D4B-47E8-B8C6-1F3411E2FB31}" presName="Name37" presStyleLbl="parChTrans1D3" presStyleIdx="7" presStyleCnt="8"/>
      <dgm:spPr/>
      <dgm:t>
        <a:bodyPr/>
        <a:lstStyle/>
        <a:p>
          <a:endParaRPr lang="it-IT"/>
        </a:p>
      </dgm:t>
    </dgm:pt>
    <dgm:pt modelId="{2D88E1B5-94DF-492F-9602-9E94F84AFD42}" type="pres">
      <dgm:prSet presAssocID="{9704AF09-9649-4BC0-911E-5AAC0643FE76}" presName="hierRoot2" presStyleCnt="0">
        <dgm:presLayoutVars>
          <dgm:hierBranch val="init"/>
        </dgm:presLayoutVars>
      </dgm:prSet>
      <dgm:spPr/>
    </dgm:pt>
    <dgm:pt modelId="{B4EB5FFA-3FCA-4334-8254-315646517DD8}" type="pres">
      <dgm:prSet presAssocID="{9704AF09-9649-4BC0-911E-5AAC0643FE76}" presName="rootComposite" presStyleCnt="0"/>
      <dgm:spPr/>
    </dgm:pt>
    <dgm:pt modelId="{E7794FE3-A16F-4A8D-90D6-345C3CB664F4}" type="pres">
      <dgm:prSet presAssocID="{9704AF09-9649-4BC0-911E-5AAC0643FE76}" presName="rootText" presStyleLbl="node3" presStyleIdx="7" presStyleCnt="8" custScaleY="44799" custLinFactNeighborX="-10795">
        <dgm:presLayoutVars>
          <dgm:chPref val="3"/>
        </dgm:presLayoutVars>
      </dgm:prSet>
      <dgm:spPr/>
      <dgm:t>
        <a:bodyPr/>
        <a:lstStyle/>
        <a:p>
          <a:endParaRPr lang="it-IT"/>
        </a:p>
      </dgm:t>
    </dgm:pt>
    <dgm:pt modelId="{183C0F01-E6E6-4874-B666-3B8B1FA76352}" type="pres">
      <dgm:prSet presAssocID="{9704AF09-9649-4BC0-911E-5AAC0643FE76}" presName="rootConnector" presStyleLbl="node3" presStyleIdx="7" presStyleCnt="8"/>
      <dgm:spPr/>
      <dgm:t>
        <a:bodyPr/>
        <a:lstStyle/>
        <a:p>
          <a:endParaRPr lang="it-IT"/>
        </a:p>
      </dgm:t>
    </dgm:pt>
    <dgm:pt modelId="{E753363A-8D36-4A1D-B2D1-26EC0A1BD921}" type="pres">
      <dgm:prSet presAssocID="{9704AF09-9649-4BC0-911E-5AAC0643FE76}" presName="hierChild4" presStyleCnt="0"/>
      <dgm:spPr/>
    </dgm:pt>
    <dgm:pt modelId="{6A02E896-C610-4D4C-937E-BF11DFDB5DED}" type="pres">
      <dgm:prSet presAssocID="{9704AF09-9649-4BC0-911E-5AAC0643FE76}" presName="hierChild5" presStyleCnt="0"/>
      <dgm:spPr/>
    </dgm:pt>
    <dgm:pt modelId="{277AEDF0-1E4D-4421-984A-F7E6CF8D59CD}" type="pres">
      <dgm:prSet presAssocID="{77880F91-96F7-4B17-BE41-882C70121636}" presName="hierChild5" presStyleCnt="0"/>
      <dgm:spPr/>
      <dgm:t>
        <a:bodyPr/>
        <a:lstStyle/>
        <a:p>
          <a:endParaRPr lang="it-IT"/>
        </a:p>
      </dgm:t>
    </dgm:pt>
    <dgm:pt modelId="{1591444F-E800-457D-B538-FAAD90BB3C53}" type="pres">
      <dgm:prSet presAssocID="{F40D7774-6AB2-4960-A4E4-764040F27377}" presName="hierChild3" presStyleCnt="0"/>
      <dgm:spPr/>
      <dgm:t>
        <a:bodyPr/>
        <a:lstStyle/>
        <a:p>
          <a:endParaRPr lang="it-IT"/>
        </a:p>
      </dgm:t>
    </dgm:pt>
  </dgm:ptLst>
  <dgm:cxnLst>
    <dgm:cxn modelId="{FF3ABA2A-3E72-4E19-89C3-0EC042472D6A}" type="presOf" srcId="{6E75686E-EBEB-4E31-9998-5A35DFB0828B}" destId="{45E25D1A-2EB5-4649-B985-0A0DB9E60444}" srcOrd="0" destOrd="0" presId="urn:microsoft.com/office/officeart/2005/8/layout/orgChart1"/>
    <dgm:cxn modelId="{D7CDF3CB-5DD4-4CBC-87C3-17DA2CA20352}" type="presOf" srcId="{A51124A0-D0F6-439C-9B46-6EB8A717ADB4}" destId="{3DE58D19-94CC-4720-9033-66CC8B33F46E}" srcOrd="1" destOrd="0" presId="urn:microsoft.com/office/officeart/2005/8/layout/orgChart1"/>
    <dgm:cxn modelId="{C260C91F-3BD1-4F45-86CD-A05CE86AC2F6}" type="presOf" srcId="{4F210C24-2745-4AAC-962A-8B33BAD22A7D}" destId="{4DE553F0-7E2F-4CD9-9E7F-4C22399289A4}" srcOrd="0" destOrd="0" presId="urn:microsoft.com/office/officeart/2005/8/layout/orgChart1"/>
    <dgm:cxn modelId="{BB88F0C4-8758-4494-A291-5A29DB549919}" srcId="{F40D7774-6AB2-4960-A4E4-764040F27377}" destId="{77880F91-96F7-4B17-BE41-882C70121636}" srcOrd="3" destOrd="0" parTransId="{014CCCD8-C06F-4E57-B889-EA9DFEA8BC9C}" sibTransId="{878195A8-9032-4EA8-9932-5141EC01FC0C}"/>
    <dgm:cxn modelId="{6FA21753-9577-49F7-917F-833360B07D10}" type="presOf" srcId="{BE1D3743-62CF-4A12-9E6B-D55BA47D27CC}" destId="{731D7F30-BFFC-4B0C-8889-80E2F460C83E}" srcOrd="0" destOrd="0" presId="urn:microsoft.com/office/officeart/2005/8/layout/orgChart1"/>
    <dgm:cxn modelId="{EAE8DD85-8194-4700-8782-8DDC97F52A12}" srcId="{BE1D3743-62CF-4A12-9E6B-D55BA47D27CC}" destId="{A51124A0-D0F6-439C-9B46-6EB8A717ADB4}" srcOrd="1" destOrd="0" parTransId="{3597C72A-B71C-488D-9708-47802EF07152}" sibTransId="{3C5D39D0-FCE6-4EA9-840B-22B6DC5E426A}"/>
    <dgm:cxn modelId="{ABD2BECB-3EDA-4406-BEB5-263F4B0E8720}" type="presOf" srcId="{F6EE8449-582B-45C1-9F88-88E169D86A59}" destId="{F23056C2-CE88-4916-A2AC-0F3E13AFA847}" srcOrd="0" destOrd="0" presId="urn:microsoft.com/office/officeart/2005/8/layout/orgChart1"/>
    <dgm:cxn modelId="{57DF6C04-2C89-4D8A-BA11-8DAC1FDA3D9B}" srcId="{BE1D3743-62CF-4A12-9E6B-D55BA47D27CC}" destId="{01636293-2A62-49FF-A07B-ACDFF5FFC84D}" srcOrd="0" destOrd="0" parTransId="{78201A7A-A420-49E3-95D9-06E0417D4B75}" sibTransId="{389A926F-73A5-475A-88CA-17C3811B8076}"/>
    <dgm:cxn modelId="{83725822-F1F7-4621-8068-C3374DF17B8C}" srcId="{F40D7774-6AB2-4960-A4E4-764040F27377}" destId="{93388EB5-4B26-44EF-A44C-D6F2DA706D4E}" srcOrd="0" destOrd="0" parTransId="{94E2ED8F-E11F-497C-A8E3-9D57E1253E6A}" sibTransId="{59A3AD8B-F371-4BF3-A893-3D338ECCB001}"/>
    <dgm:cxn modelId="{BF57E50E-F393-4657-B12B-501309781BCF}" type="presOf" srcId="{530AD35B-D312-4E18-AB7F-B15F3FA5AA0A}" destId="{9B67C4A7-E258-4DA1-B3BB-A7A699A456E8}" srcOrd="0" destOrd="0" presId="urn:microsoft.com/office/officeart/2005/8/layout/orgChart1"/>
    <dgm:cxn modelId="{FB7F84F1-D4FB-42AF-841E-800CBAAC89C7}" srcId="{F40D7774-6AB2-4960-A4E4-764040F27377}" destId="{BE1D3743-62CF-4A12-9E6B-D55BA47D27CC}" srcOrd="2" destOrd="0" parTransId="{675C5186-34B0-439F-B250-37CAE79B8FEF}" sibTransId="{B2E2B832-D8F5-4F17-B680-B343229F3B50}"/>
    <dgm:cxn modelId="{CEEB0765-0938-4A12-BD07-B15819D9541A}" type="presOf" srcId="{BE1D3743-62CF-4A12-9E6B-D55BA47D27CC}" destId="{65C3A133-4663-4339-81ED-38907AC91EEC}" srcOrd="1" destOrd="0" presId="urn:microsoft.com/office/officeart/2005/8/layout/orgChart1"/>
    <dgm:cxn modelId="{C617A991-9B6B-4E6A-93F4-9628F2810601}" type="presOf" srcId="{93388EB5-4B26-44EF-A44C-D6F2DA706D4E}" destId="{2614CF09-C1D7-402D-833F-15C6F0810A04}" srcOrd="0" destOrd="0" presId="urn:microsoft.com/office/officeart/2005/8/layout/orgChart1"/>
    <dgm:cxn modelId="{1CD3ABE5-8778-4799-9014-987E5185AC4F}" srcId="{77880F91-96F7-4B17-BE41-882C70121636}" destId="{6E75686E-EBEB-4E31-9998-5A35DFB0828B}" srcOrd="0" destOrd="0" parTransId="{309A4582-5A24-4E3A-B576-FDDD8CEA5C3B}" sibTransId="{3483A6BB-12B2-4010-B0F3-414CBE8B4AB9}"/>
    <dgm:cxn modelId="{3B540CFE-F3E5-41D6-9A36-15A216200373}" srcId="{F40D7774-6AB2-4960-A4E4-764040F27377}" destId="{4F210C24-2745-4AAC-962A-8B33BAD22A7D}" srcOrd="1" destOrd="0" parTransId="{31AFF903-11F6-4F16-B2C2-E328D67CF3CA}" sibTransId="{5883A03C-7707-402D-9B13-C5E65F647621}"/>
    <dgm:cxn modelId="{CBD27E4C-B160-4F66-AF28-AF54D81CD457}" srcId="{93388EB5-4B26-44EF-A44C-D6F2DA706D4E}" destId="{530AD35B-D312-4E18-AB7F-B15F3FA5AA0A}" srcOrd="0" destOrd="0" parTransId="{24E4C3B1-958E-400E-BF85-CCA86C6A5998}" sibTransId="{FCDAE5E4-0A58-4EDA-ABF0-2235F973D492}"/>
    <dgm:cxn modelId="{2A8DBA5E-AAFD-493A-AA56-7DE86CBB86EA}" type="presOf" srcId="{F40D7774-6AB2-4960-A4E4-764040F27377}" destId="{9A8FA105-9291-47F1-9663-F2A71048C195}" srcOrd="1" destOrd="0" presId="urn:microsoft.com/office/officeart/2005/8/layout/orgChart1"/>
    <dgm:cxn modelId="{63EA4A04-F60C-4526-A295-58AD22673DF0}" srcId="{4F210C24-2745-4AAC-962A-8B33BAD22A7D}" destId="{6F97A26E-7668-4002-AA07-05B1D8A92D16}" srcOrd="1" destOrd="0" parTransId="{E75ED7CE-7A7B-4595-9856-5B279C0D0243}" sibTransId="{E0C78941-9A2C-4589-9957-A2D112B4A72F}"/>
    <dgm:cxn modelId="{062351AB-77E8-4A15-BD09-8C2EBA5CE8AA}" type="presOf" srcId="{675C5186-34B0-439F-B250-37CAE79B8FEF}" destId="{85A19AF1-6E55-4B2D-9066-80CB68CEB3C4}" srcOrd="0" destOrd="0" presId="urn:microsoft.com/office/officeart/2005/8/layout/orgChart1"/>
    <dgm:cxn modelId="{54E1F34B-DFA6-47BE-85C4-69E51D01C574}" type="presOf" srcId="{3597C72A-B71C-488D-9708-47802EF07152}" destId="{F51EBB7A-C4B0-48C2-B401-3233752272AC}" srcOrd="0" destOrd="0" presId="urn:microsoft.com/office/officeart/2005/8/layout/orgChart1"/>
    <dgm:cxn modelId="{E558E4AE-6A71-4D82-9DB9-9D73B83EA0AF}" type="presOf" srcId="{54D72BB4-84FB-460F-802B-CB1049A9242B}" destId="{FF62CB53-E271-46EF-88B2-C84D441FCC70}" srcOrd="0" destOrd="0" presId="urn:microsoft.com/office/officeart/2005/8/layout/orgChart1"/>
    <dgm:cxn modelId="{8CD8B202-C23F-472F-AED5-E1F0B3848662}" type="presOf" srcId="{01636293-2A62-49FF-A07B-ACDFF5FFC84D}" destId="{BE7F00DA-B7E9-4FDA-A99D-F50090E4D55D}" srcOrd="0" destOrd="0" presId="urn:microsoft.com/office/officeart/2005/8/layout/orgChart1"/>
    <dgm:cxn modelId="{5E3A3F09-9A24-426A-BF3B-FBB49CFF23A5}" type="presOf" srcId="{31AFF903-11F6-4F16-B2C2-E328D67CF3CA}" destId="{82F57702-2285-40C6-93DF-0C10DF224BAB}" srcOrd="0" destOrd="0" presId="urn:microsoft.com/office/officeart/2005/8/layout/orgChart1"/>
    <dgm:cxn modelId="{A15D4E02-798B-46BC-9322-73229BE81BEA}" srcId="{4F210C24-2745-4AAC-962A-8B33BAD22A7D}" destId="{3ED7AD7C-9D71-4729-8105-12D4A6741995}" srcOrd="0" destOrd="0" parTransId="{F6EE8449-582B-45C1-9F88-88E169D86A59}" sibTransId="{4F6FAA7C-52CB-4EA8-8729-B6E2872093B5}"/>
    <dgm:cxn modelId="{26821365-28A1-4F01-AEF8-73E9752C1BDA}" type="presOf" srcId="{54D72BB4-84FB-460F-802B-CB1049A9242B}" destId="{8403AFAD-D2F1-4BC1-A1FB-467F3473967D}" srcOrd="1" destOrd="0" presId="urn:microsoft.com/office/officeart/2005/8/layout/orgChart1"/>
    <dgm:cxn modelId="{6F672A50-39ED-40A0-98E4-122BC9698A10}" type="presOf" srcId="{9704AF09-9649-4BC0-911E-5AAC0643FE76}" destId="{E7794FE3-A16F-4A8D-90D6-345C3CB664F4}" srcOrd="0" destOrd="0" presId="urn:microsoft.com/office/officeart/2005/8/layout/orgChart1"/>
    <dgm:cxn modelId="{7EDAA694-4923-49F5-8BD7-DC8465EE4C24}" type="presOf" srcId="{3ED7AD7C-9D71-4729-8105-12D4A6741995}" destId="{CB04DF80-8E29-49DD-B162-51B36387F5A5}" srcOrd="0" destOrd="0" presId="urn:microsoft.com/office/officeart/2005/8/layout/orgChart1"/>
    <dgm:cxn modelId="{0EA72DEC-E628-48C0-86CE-2FC66CCBB75C}" type="presOf" srcId="{9704AF09-9649-4BC0-911E-5AAC0643FE76}" destId="{183C0F01-E6E6-4874-B666-3B8B1FA76352}" srcOrd="1" destOrd="0" presId="urn:microsoft.com/office/officeart/2005/8/layout/orgChart1"/>
    <dgm:cxn modelId="{EFA2278E-800C-4B35-B2D4-D5D804EB1C2F}" type="presOf" srcId="{309A4582-5A24-4E3A-B576-FDDD8CEA5C3B}" destId="{CE2CE074-E699-4577-8706-218F562A9C3D}" srcOrd="0" destOrd="0" presId="urn:microsoft.com/office/officeart/2005/8/layout/orgChart1"/>
    <dgm:cxn modelId="{A371BFF4-D473-42DC-AA99-23A96127ECF3}" type="presOf" srcId="{E514E351-2F80-4614-AD47-A5413D635EA1}" destId="{68C0C3BA-E7ED-468D-ACBE-BD56E8DBA7DD}" srcOrd="0" destOrd="0" presId="urn:microsoft.com/office/officeart/2005/8/layout/orgChart1"/>
    <dgm:cxn modelId="{0466FEA6-B015-4E52-957B-7C3853619D76}" type="presOf" srcId="{01636293-2A62-49FF-A07B-ACDFF5FFC84D}" destId="{5DAA94C5-51AF-44EE-88E1-5DE63BBC1110}" srcOrd="1" destOrd="0" presId="urn:microsoft.com/office/officeart/2005/8/layout/orgChart1"/>
    <dgm:cxn modelId="{8886B0CB-688E-404C-A09A-147720076E0B}" type="presOf" srcId="{94E2ED8F-E11F-497C-A8E3-9D57E1253E6A}" destId="{B356777A-C625-4F26-A8A8-5CB7EA474A0A}" srcOrd="0" destOrd="0" presId="urn:microsoft.com/office/officeart/2005/8/layout/orgChart1"/>
    <dgm:cxn modelId="{42EEFB1B-9060-402F-8FF7-C1B806FB6CE7}" type="presOf" srcId="{93388EB5-4B26-44EF-A44C-D6F2DA706D4E}" destId="{011FF5E3-ACD5-4C5F-85AD-BD5468C88F75}" srcOrd="1" destOrd="0" presId="urn:microsoft.com/office/officeart/2005/8/layout/orgChart1"/>
    <dgm:cxn modelId="{F7AE3468-7B41-4986-8C1E-A2CB94C72A9A}" type="presOf" srcId="{77880F91-96F7-4B17-BE41-882C70121636}" destId="{FDAE37E4-1BDE-47E0-BDA2-6269173E25F9}" srcOrd="0" destOrd="0" presId="urn:microsoft.com/office/officeart/2005/8/layout/orgChart1"/>
    <dgm:cxn modelId="{52F22600-D938-4F54-A565-6DCF39ADAC18}" srcId="{BD40D176-74A6-4582-9CB3-A651068E873C}" destId="{F40D7774-6AB2-4960-A4E4-764040F27377}" srcOrd="0" destOrd="0" parTransId="{DA0570ED-3FBE-4077-976F-A24792F4182F}" sibTransId="{21F071F9-C9D5-46C5-8A61-4EF4CF72D5FB}"/>
    <dgm:cxn modelId="{A083269B-94BA-4056-BDC6-477D76099CD8}" type="presOf" srcId="{F40D7774-6AB2-4960-A4E4-764040F27377}" destId="{A0B80226-3402-40D3-A4DC-FA1F4870B398}" srcOrd="0" destOrd="0" presId="urn:microsoft.com/office/officeart/2005/8/layout/orgChart1"/>
    <dgm:cxn modelId="{65B5840C-1BEC-45C2-B316-428559093C01}" type="presOf" srcId="{4F210C24-2745-4AAC-962A-8B33BAD22A7D}" destId="{C5B1B514-6857-458C-B39A-3FA6596A63A2}" srcOrd="1" destOrd="0" presId="urn:microsoft.com/office/officeart/2005/8/layout/orgChart1"/>
    <dgm:cxn modelId="{A8614876-19EB-4E90-A86B-7689A390B73C}" type="presOf" srcId="{014CCCD8-C06F-4E57-B889-EA9DFEA8BC9C}" destId="{7D97644A-281C-46A4-97DD-2741E9C5D492}" srcOrd="0" destOrd="0" presId="urn:microsoft.com/office/officeart/2005/8/layout/orgChart1"/>
    <dgm:cxn modelId="{B496DC4B-E800-472F-9278-D2F537D76573}" type="presOf" srcId="{58D60E28-9D4B-47E8-B8C6-1F3411E2FB31}" destId="{2E8DEDEE-6156-4057-96D1-2C535AE42F48}" srcOrd="0" destOrd="0" presId="urn:microsoft.com/office/officeart/2005/8/layout/orgChart1"/>
    <dgm:cxn modelId="{A4CDED22-1D11-43E5-BCED-D0F17EC6F3DD}" type="presOf" srcId="{A51124A0-D0F6-439C-9B46-6EB8A717ADB4}" destId="{B3387D49-1DF0-4EAB-B4EC-9693B0937562}" srcOrd="0" destOrd="0" presId="urn:microsoft.com/office/officeart/2005/8/layout/orgChart1"/>
    <dgm:cxn modelId="{521D2BE4-B42A-4700-AAF0-E0CE96279D58}" type="presOf" srcId="{6F97A26E-7668-4002-AA07-05B1D8A92D16}" destId="{6C2C6643-A61C-4D93-80AD-A798585F740C}" srcOrd="0" destOrd="0" presId="urn:microsoft.com/office/officeart/2005/8/layout/orgChart1"/>
    <dgm:cxn modelId="{889A2331-6065-44BC-BC6E-2B90E9D407C1}" type="presOf" srcId="{E75ED7CE-7A7B-4595-9856-5B279C0D0243}" destId="{DFFBC24B-1473-41CB-99D2-650A1C315B87}" srcOrd="0" destOrd="0" presId="urn:microsoft.com/office/officeart/2005/8/layout/orgChart1"/>
    <dgm:cxn modelId="{B0D887CB-127F-47AB-BEFC-E3CBFC410E78}" type="presOf" srcId="{3ED7AD7C-9D71-4729-8105-12D4A6741995}" destId="{5A6E3C70-D1C8-4AA6-AA59-7F4C721B1A07}" srcOrd="1" destOrd="0" presId="urn:microsoft.com/office/officeart/2005/8/layout/orgChart1"/>
    <dgm:cxn modelId="{3073AA36-31F1-4CCD-AA4F-914909E4DDE4}" type="presOf" srcId="{77880F91-96F7-4B17-BE41-882C70121636}" destId="{8FFB7225-EDBC-4674-865B-0A36C273A423}" srcOrd="1" destOrd="0" presId="urn:microsoft.com/office/officeart/2005/8/layout/orgChart1"/>
    <dgm:cxn modelId="{ED67CC07-03DD-463F-8734-CD96C5BCEC08}" type="presOf" srcId="{6E75686E-EBEB-4E31-9998-5A35DFB0828B}" destId="{C16D3DB5-A327-424C-B1AD-D198FA2D0126}" srcOrd="1" destOrd="0" presId="urn:microsoft.com/office/officeart/2005/8/layout/orgChart1"/>
    <dgm:cxn modelId="{07DFF90A-3A7B-4882-9098-A7DF774F960B}" srcId="{77880F91-96F7-4B17-BE41-882C70121636}" destId="{9704AF09-9649-4BC0-911E-5AAC0643FE76}" srcOrd="1" destOrd="0" parTransId="{58D60E28-9D4B-47E8-B8C6-1F3411E2FB31}" sibTransId="{4203788C-AA7F-4FFA-BCFE-C045A30F631E}"/>
    <dgm:cxn modelId="{2B0F20FA-06AB-4816-944D-4AF9FA5D4E06}" type="presOf" srcId="{78201A7A-A420-49E3-95D9-06E0417D4B75}" destId="{B809A082-BCF5-4EFF-AFA5-EB6F5827C1D4}" srcOrd="0" destOrd="0" presId="urn:microsoft.com/office/officeart/2005/8/layout/orgChart1"/>
    <dgm:cxn modelId="{79EC54A7-4FA8-4AC6-8FB0-A91389520E15}" type="presOf" srcId="{530AD35B-D312-4E18-AB7F-B15F3FA5AA0A}" destId="{2B5B064C-6EC8-4511-A039-BF5839A3C9E5}" srcOrd="1" destOrd="0" presId="urn:microsoft.com/office/officeart/2005/8/layout/orgChart1"/>
    <dgm:cxn modelId="{20ECB1BD-0652-4F48-BCD8-916CE0986BB7}" type="presOf" srcId="{24E4C3B1-958E-400E-BF85-CCA86C6A5998}" destId="{CD510307-92D0-4C41-B29D-85C05EE09010}" srcOrd="0" destOrd="0" presId="urn:microsoft.com/office/officeart/2005/8/layout/orgChart1"/>
    <dgm:cxn modelId="{93375019-5E05-490B-B247-57A1BDEC4C54}" type="presOf" srcId="{BD40D176-74A6-4582-9CB3-A651068E873C}" destId="{A044B37F-A1D1-469A-92B9-2F2F646A75C1}" srcOrd="0" destOrd="0" presId="urn:microsoft.com/office/officeart/2005/8/layout/orgChart1"/>
    <dgm:cxn modelId="{0F8C97BD-0776-4083-8820-9E740D365FD8}" srcId="{93388EB5-4B26-44EF-A44C-D6F2DA706D4E}" destId="{54D72BB4-84FB-460F-802B-CB1049A9242B}" srcOrd="1" destOrd="0" parTransId="{E514E351-2F80-4614-AD47-A5413D635EA1}" sibTransId="{CC232119-8268-46EC-A0F4-28201A5BE183}"/>
    <dgm:cxn modelId="{A5902292-A485-4A72-B768-BDB9C0828E04}" type="presOf" srcId="{6F97A26E-7668-4002-AA07-05B1D8A92D16}" destId="{CEFDB69C-66DF-47A8-8E61-2063D5918444}" srcOrd="1" destOrd="0" presId="urn:microsoft.com/office/officeart/2005/8/layout/orgChart1"/>
    <dgm:cxn modelId="{D90486EB-5D43-4358-9589-518533166767}" type="presParOf" srcId="{A044B37F-A1D1-469A-92B9-2F2F646A75C1}" destId="{571000DB-7E4B-4C6E-9ED1-2CBE1150BE35}" srcOrd="0" destOrd="0" presId="urn:microsoft.com/office/officeart/2005/8/layout/orgChart1"/>
    <dgm:cxn modelId="{BA7EE49A-7561-467D-AC3B-9B97C6584F32}" type="presParOf" srcId="{571000DB-7E4B-4C6E-9ED1-2CBE1150BE35}" destId="{41EFF843-91B1-4EAD-B25B-ECBA122EBE17}" srcOrd="0" destOrd="0" presId="urn:microsoft.com/office/officeart/2005/8/layout/orgChart1"/>
    <dgm:cxn modelId="{7BCE50EB-1ACE-429C-8182-CB0C59D95CEE}" type="presParOf" srcId="{41EFF843-91B1-4EAD-B25B-ECBA122EBE17}" destId="{A0B80226-3402-40D3-A4DC-FA1F4870B398}" srcOrd="0" destOrd="0" presId="urn:microsoft.com/office/officeart/2005/8/layout/orgChart1"/>
    <dgm:cxn modelId="{69C10304-B49A-49B3-A580-9F05846DE9F2}" type="presParOf" srcId="{41EFF843-91B1-4EAD-B25B-ECBA122EBE17}" destId="{9A8FA105-9291-47F1-9663-F2A71048C195}" srcOrd="1" destOrd="0" presId="urn:microsoft.com/office/officeart/2005/8/layout/orgChart1"/>
    <dgm:cxn modelId="{16971FBD-EAA4-4C8F-9BCA-843BE34F47B3}" type="presParOf" srcId="{571000DB-7E4B-4C6E-9ED1-2CBE1150BE35}" destId="{E81323BC-890F-484A-92D7-423BCF2E35CD}" srcOrd="1" destOrd="0" presId="urn:microsoft.com/office/officeart/2005/8/layout/orgChart1"/>
    <dgm:cxn modelId="{A386ED27-8F99-4822-BB35-8CDD509C9466}" type="presParOf" srcId="{E81323BC-890F-484A-92D7-423BCF2E35CD}" destId="{B356777A-C625-4F26-A8A8-5CB7EA474A0A}" srcOrd="0" destOrd="0" presId="urn:microsoft.com/office/officeart/2005/8/layout/orgChart1"/>
    <dgm:cxn modelId="{5C1D380D-A095-4EE1-B33B-8B1FF5460878}" type="presParOf" srcId="{E81323BC-890F-484A-92D7-423BCF2E35CD}" destId="{9AECAB4B-61C5-4330-8040-DAC7FE9B203C}" srcOrd="1" destOrd="0" presId="urn:microsoft.com/office/officeart/2005/8/layout/orgChart1"/>
    <dgm:cxn modelId="{0FE5A9C7-D567-4E67-9B79-0E3F9C801DF0}" type="presParOf" srcId="{9AECAB4B-61C5-4330-8040-DAC7FE9B203C}" destId="{1AFFC637-6F5D-4932-9532-B7437B792F88}" srcOrd="0" destOrd="0" presId="urn:microsoft.com/office/officeart/2005/8/layout/orgChart1"/>
    <dgm:cxn modelId="{2A75FD57-83CF-4DE6-B394-46385DEFFF7B}" type="presParOf" srcId="{1AFFC637-6F5D-4932-9532-B7437B792F88}" destId="{2614CF09-C1D7-402D-833F-15C6F0810A04}" srcOrd="0" destOrd="0" presId="urn:microsoft.com/office/officeart/2005/8/layout/orgChart1"/>
    <dgm:cxn modelId="{AC5691F5-F947-485E-A10E-DC12A90A625B}" type="presParOf" srcId="{1AFFC637-6F5D-4932-9532-B7437B792F88}" destId="{011FF5E3-ACD5-4C5F-85AD-BD5468C88F75}" srcOrd="1" destOrd="0" presId="urn:microsoft.com/office/officeart/2005/8/layout/orgChart1"/>
    <dgm:cxn modelId="{B618BCD2-EE2A-48DC-B256-5B1B927B6814}" type="presParOf" srcId="{9AECAB4B-61C5-4330-8040-DAC7FE9B203C}" destId="{937DC663-E27D-4CD8-8875-BBA36C0C892B}" srcOrd="1" destOrd="0" presId="urn:microsoft.com/office/officeart/2005/8/layout/orgChart1"/>
    <dgm:cxn modelId="{A18004E8-9E1A-46A9-9FB4-E95875EDDC04}" type="presParOf" srcId="{937DC663-E27D-4CD8-8875-BBA36C0C892B}" destId="{CD510307-92D0-4C41-B29D-85C05EE09010}" srcOrd="0" destOrd="0" presId="urn:microsoft.com/office/officeart/2005/8/layout/orgChart1"/>
    <dgm:cxn modelId="{2A7A369D-2818-46C3-86BE-08D1DF189DCE}" type="presParOf" srcId="{937DC663-E27D-4CD8-8875-BBA36C0C892B}" destId="{12A8A709-DD46-4722-93BC-90CF47C9D83A}" srcOrd="1" destOrd="0" presId="urn:microsoft.com/office/officeart/2005/8/layout/orgChart1"/>
    <dgm:cxn modelId="{9010747F-DE60-4F2C-BAEF-84D4D66E77B8}" type="presParOf" srcId="{12A8A709-DD46-4722-93BC-90CF47C9D83A}" destId="{5C494F03-064A-4D0F-AFB7-6A20146CF4B5}" srcOrd="0" destOrd="0" presId="urn:microsoft.com/office/officeart/2005/8/layout/orgChart1"/>
    <dgm:cxn modelId="{D81F1DF7-14EF-4B4D-BA6B-1A4131453D4C}" type="presParOf" srcId="{5C494F03-064A-4D0F-AFB7-6A20146CF4B5}" destId="{9B67C4A7-E258-4DA1-B3BB-A7A699A456E8}" srcOrd="0" destOrd="0" presId="urn:microsoft.com/office/officeart/2005/8/layout/orgChart1"/>
    <dgm:cxn modelId="{2138CC33-6AD7-4B98-A715-DD3020748A76}" type="presParOf" srcId="{5C494F03-064A-4D0F-AFB7-6A20146CF4B5}" destId="{2B5B064C-6EC8-4511-A039-BF5839A3C9E5}" srcOrd="1" destOrd="0" presId="urn:microsoft.com/office/officeart/2005/8/layout/orgChart1"/>
    <dgm:cxn modelId="{DAEA8F52-7F03-483E-A9F7-EE15439328A4}" type="presParOf" srcId="{12A8A709-DD46-4722-93BC-90CF47C9D83A}" destId="{B4E56284-BB2A-427D-8D20-FC912A495070}" srcOrd="1" destOrd="0" presId="urn:microsoft.com/office/officeart/2005/8/layout/orgChart1"/>
    <dgm:cxn modelId="{97248446-5E3E-4DEA-91FC-6FED2B79EB4C}" type="presParOf" srcId="{12A8A709-DD46-4722-93BC-90CF47C9D83A}" destId="{C1DDF23B-9B85-45F3-ABFE-38BCCB28730F}" srcOrd="2" destOrd="0" presId="urn:microsoft.com/office/officeart/2005/8/layout/orgChart1"/>
    <dgm:cxn modelId="{F98675C1-F5BF-4CBC-98DE-54C12F76E0BF}" type="presParOf" srcId="{937DC663-E27D-4CD8-8875-BBA36C0C892B}" destId="{68C0C3BA-E7ED-468D-ACBE-BD56E8DBA7DD}" srcOrd="2" destOrd="0" presId="urn:microsoft.com/office/officeart/2005/8/layout/orgChart1"/>
    <dgm:cxn modelId="{47AC5724-1699-4803-B7C0-24E9A4FC07F3}" type="presParOf" srcId="{937DC663-E27D-4CD8-8875-BBA36C0C892B}" destId="{C39D13AF-5556-49FD-9787-EE81A640B758}" srcOrd="3" destOrd="0" presId="urn:microsoft.com/office/officeart/2005/8/layout/orgChart1"/>
    <dgm:cxn modelId="{C13C6CD7-C3DA-41BD-8E26-4A92EE062A72}" type="presParOf" srcId="{C39D13AF-5556-49FD-9787-EE81A640B758}" destId="{F60E7379-07EC-4874-8B59-387F4154F6C2}" srcOrd="0" destOrd="0" presId="urn:microsoft.com/office/officeart/2005/8/layout/orgChart1"/>
    <dgm:cxn modelId="{46D76AA5-D4D0-4917-9316-7DA3F45EA784}" type="presParOf" srcId="{F60E7379-07EC-4874-8B59-387F4154F6C2}" destId="{FF62CB53-E271-46EF-88B2-C84D441FCC70}" srcOrd="0" destOrd="0" presId="urn:microsoft.com/office/officeart/2005/8/layout/orgChart1"/>
    <dgm:cxn modelId="{C6BB4B80-4A81-4FC6-B0D8-0DB1094E3458}" type="presParOf" srcId="{F60E7379-07EC-4874-8B59-387F4154F6C2}" destId="{8403AFAD-D2F1-4BC1-A1FB-467F3473967D}" srcOrd="1" destOrd="0" presId="urn:microsoft.com/office/officeart/2005/8/layout/orgChart1"/>
    <dgm:cxn modelId="{714BA9D7-E3F9-4351-B76D-A34B53CBEBDB}" type="presParOf" srcId="{C39D13AF-5556-49FD-9787-EE81A640B758}" destId="{5195607E-9B9E-43C8-AAA1-802EBBF87566}" srcOrd="1" destOrd="0" presId="urn:microsoft.com/office/officeart/2005/8/layout/orgChart1"/>
    <dgm:cxn modelId="{B50B014F-1565-4459-AB44-852D66346314}" type="presParOf" srcId="{C39D13AF-5556-49FD-9787-EE81A640B758}" destId="{7776FD68-6929-445A-818C-84A2401487D7}" srcOrd="2" destOrd="0" presId="urn:microsoft.com/office/officeart/2005/8/layout/orgChart1"/>
    <dgm:cxn modelId="{DD251989-229D-43CB-B96E-C2D1E37E5A87}" type="presParOf" srcId="{9AECAB4B-61C5-4330-8040-DAC7FE9B203C}" destId="{AFE7A8D4-681E-4FB7-A275-E300D0FEDCB7}" srcOrd="2" destOrd="0" presId="urn:microsoft.com/office/officeart/2005/8/layout/orgChart1"/>
    <dgm:cxn modelId="{0E2FB3D7-711A-4507-B48E-1DD7D5C3224A}" type="presParOf" srcId="{E81323BC-890F-484A-92D7-423BCF2E35CD}" destId="{82F57702-2285-40C6-93DF-0C10DF224BAB}" srcOrd="2" destOrd="0" presId="urn:microsoft.com/office/officeart/2005/8/layout/orgChart1"/>
    <dgm:cxn modelId="{F861D042-9A6D-41F5-8048-DFED76722A23}" type="presParOf" srcId="{E81323BC-890F-484A-92D7-423BCF2E35CD}" destId="{B4DF7992-8EF1-497E-B20F-3B126462D743}" srcOrd="3" destOrd="0" presId="urn:microsoft.com/office/officeart/2005/8/layout/orgChart1"/>
    <dgm:cxn modelId="{4E85A319-C0D6-4F97-A35E-78B3E77E203F}" type="presParOf" srcId="{B4DF7992-8EF1-497E-B20F-3B126462D743}" destId="{3CA4FD91-CB43-40B2-BC68-251581F63A51}" srcOrd="0" destOrd="0" presId="urn:microsoft.com/office/officeart/2005/8/layout/orgChart1"/>
    <dgm:cxn modelId="{3388337E-EA93-43C5-8E3B-551C41B3D0BB}" type="presParOf" srcId="{3CA4FD91-CB43-40B2-BC68-251581F63A51}" destId="{4DE553F0-7E2F-4CD9-9E7F-4C22399289A4}" srcOrd="0" destOrd="0" presId="urn:microsoft.com/office/officeart/2005/8/layout/orgChart1"/>
    <dgm:cxn modelId="{48155011-5001-47CF-B76F-614092B2653E}" type="presParOf" srcId="{3CA4FD91-CB43-40B2-BC68-251581F63A51}" destId="{C5B1B514-6857-458C-B39A-3FA6596A63A2}" srcOrd="1" destOrd="0" presId="urn:microsoft.com/office/officeart/2005/8/layout/orgChart1"/>
    <dgm:cxn modelId="{9ACAEAB0-5BFB-4D40-B279-B5447A5C14D5}" type="presParOf" srcId="{B4DF7992-8EF1-497E-B20F-3B126462D743}" destId="{90B49029-6A26-41C6-A4DF-DED50A25FA37}" srcOrd="1" destOrd="0" presId="urn:microsoft.com/office/officeart/2005/8/layout/orgChart1"/>
    <dgm:cxn modelId="{9F97894D-84DB-49CB-829E-EDDADA4C35DF}" type="presParOf" srcId="{90B49029-6A26-41C6-A4DF-DED50A25FA37}" destId="{F23056C2-CE88-4916-A2AC-0F3E13AFA847}" srcOrd="0" destOrd="0" presId="urn:microsoft.com/office/officeart/2005/8/layout/orgChart1"/>
    <dgm:cxn modelId="{95CEB215-C83D-4209-92D0-015A3E82BFA7}" type="presParOf" srcId="{90B49029-6A26-41C6-A4DF-DED50A25FA37}" destId="{4BE019DC-F60E-43EB-92E1-057DAE55DBC1}" srcOrd="1" destOrd="0" presId="urn:microsoft.com/office/officeart/2005/8/layout/orgChart1"/>
    <dgm:cxn modelId="{9276E74C-8510-406D-AC0D-2A46D326326C}" type="presParOf" srcId="{4BE019DC-F60E-43EB-92E1-057DAE55DBC1}" destId="{5621C91D-1AFE-45CE-9ACE-8A96F3803082}" srcOrd="0" destOrd="0" presId="urn:microsoft.com/office/officeart/2005/8/layout/orgChart1"/>
    <dgm:cxn modelId="{03F95219-5D4D-421F-A88C-7BBA9437EB77}" type="presParOf" srcId="{5621C91D-1AFE-45CE-9ACE-8A96F3803082}" destId="{CB04DF80-8E29-49DD-B162-51B36387F5A5}" srcOrd="0" destOrd="0" presId="urn:microsoft.com/office/officeart/2005/8/layout/orgChart1"/>
    <dgm:cxn modelId="{3872C6A4-8036-483F-A055-DCABDE871AB7}" type="presParOf" srcId="{5621C91D-1AFE-45CE-9ACE-8A96F3803082}" destId="{5A6E3C70-D1C8-4AA6-AA59-7F4C721B1A07}" srcOrd="1" destOrd="0" presId="urn:microsoft.com/office/officeart/2005/8/layout/orgChart1"/>
    <dgm:cxn modelId="{FD558F9B-B52B-476D-9085-3CB6A0E0B5C9}" type="presParOf" srcId="{4BE019DC-F60E-43EB-92E1-057DAE55DBC1}" destId="{E41BF01D-E69B-4B6C-8ED0-B82213223072}" srcOrd="1" destOrd="0" presId="urn:microsoft.com/office/officeart/2005/8/layout/orgChart1"/>
    <dgm:cxn modelId="{7E8D5EB4-D6A3-4704-AB72-E4B452CD963D}" type="presParOf" srcId="{4BE019DC-F60E-43EB-92E1-057DAE55DBC1}" destId="{F2B77E62-49CC-4EA0-8097-6E18F0EDCEF4}" srcOrd="2" destOrd="0" presId="urn:microsoft.com/office/officeart/2005/8/layout/orgChart1"/>
    <dgm:cxn modelId="{EA9BE668-3E66-4141-A0FF-2E96D509DAD8}" type="presParOf" srcId="{90B49029-6A26-41C6-A4DF-DED50A25FA37}" destId="{DFFBC24B-1473-41CB-99D2-650A1C315B87}" srcOrd="2" destOrd="0" presId="urn:microsoft.com/office/officeart/2005/8/layout/orgChart1"/>
    <dgm:cxn modelId="{99C7EBD8-4C58-42E2-968C-F6122A4309E0}" type="presParOf" srcId="{90B49029-6A26-41C6-A4DF-DED50A25FA37}" destId="{206E86DE-8B81-4F51-9C2E-62250F7454FB}" srcOrd="3" destOrd="0" presId="urn:microsoft.com/office/officeart/2005/8/layout/orgChart1"/>
    <dgm:cxn modelId="{1A051B10-E284-4CB8-AC70-6FF8EE45F54C}" type="presParOf" srcId="{206E86DE-8B81-4F51-9C2E-62250F7454FB}" destId="{B908647F-1982-4A12-97ED-6452F424D9CC}" srcOrd="0" destOrd="0" presId="urn:microsoft.com/office/officeart/2005/8/layout/orgChart1"/>
    <dgm:cxn modelId="{7543D8EF-2DAD-4089-AF2A-AD5F92EBB7D3}" type="presParOf" srcId="{B908647F-1982-4A12-97ED-6452F424D9CC}" destId="{6C2C6643-A61C-4D93-80AD-A798585F740C}" srcOrd="0" destOrd="0" presId="urn:microsoft.com/office/officeart/2005/8/layout/orgChart1"/>
    <dgm:cxn modelId="{45B975C4-BB32-41FB-BFBB-6C7DD95D2E85}" type="presParOf" srcId="{B908647F-1982-4A12-97ED-6452F424D9CC}" destId="{CEFDB69C-66DF-47A8-8E61-2063D5918444}" srcOrd="1" destOrd="0" presId="urn:microsoft.com/office/officeart/2005/8/layout/orgChart1"/>
    <dgm:cxn modelId="{4265A9A3-8281-42C2-8F18-4AB49F5699B6}" type="presParOf" srcId="{206E86DE-8B81-4F51-9C2E-62250F7454FB}" destId="{9E74331D-53A8-4705-A571-B1AE94197536}" srcOrd="1" destOrd="0" presId="urn:microsoft.com/office/officeart/2005/8/layout/orgChart1"/>
    <dgm:cxn modelId="{2F2EC585-BE32-4B07-98F3-A482E0966A8A}" type="presParOf" srcId="{206E86DE-8B81-4F51-9C2E-62250F7454FB}" destId="{3F52A45A-4EF2-473D-8105-A0BB119C722B}" srcOrd="2" destOrd="0" presId="urn:microsoft.com/office/officeart/2005/8/layout/orgChart1"/>
    <dgm:cxn modelId="{AC340531-76AC-406D-9A6B-DA2498447C1A}" type="presParOf" srcId="{B4DF7992-8EF1-497E-B20F-3B126462D743}" destId="{9642B2AB-EE2F-4A4E-9AD8-6C924B026E24}" srcOrd="2" destOrd="0" presId="urn:microsoft.com/office/officeart/2005/8/layout/orgChart1"/>
    <dgm:cxn modelId="{EF4730DD-3729-43A2-8C61-27A4E8B01AED}" type="presParOf" srcId="{E81323BC-890F-484A-92D7-423BCF2E35CD}" destId="{85A19AF1-6E55-4B2D-9066-80CB68CEB3C4}" srcOrd="4" destOrd="0" presId="urn:microsoft.com/office/officeart/2005/8/layout/orgChart1"/>
    <dgm:cxn modelId="{21A75BF6-BD22-4BEA-A628-0CD5630CBA27}" type="presParOf" srcId="{E81323BC-890F-484A-92D7-423BCF2E35CD}" destId="{1315BEAC-22D0-4CA2-AF93-A9E3F2004FDE}" srcOrd="5" destOrd="0" presId="urn:microsoft.com/office/officeart/2005/8/layout/orgChart1"/>
    <dgm:cxn modelId="{2E2F9FAF-D129-477D-AB21-EA3B5003D089}" type="presParOf" srcId="{1315BEAC-22D0-4CA2-AF93-A9E3F2004FDE}" destId="{67524DD6-8CC2-43A4-BE28-7893EFD603A9}" srcOrd="0" destOrd="0" presId="urn:microsoft.com/office/officeart/2005/8/layout/orgChart1"/>
    <dgm:cxn modelId="{5F149926-C128-46F0-B842-124A5C969725}" type="presParOf" srcId="{67524DD6-8CC2-43A4-BE28-7893EFD603A9}" destId="{731D7F30-BFFC-4B0C-8889-80E2F460C83E}" srcOrd="0" destOrd="0" presId="urn:microsoft.com/office/officeart/2005/8/layout/orgChart1"/>
    <dgm:cxn modelId="{E2DDA1B7-A23C-4D17-BA2F-EC8A0E6AD182}" type="presParOf" srcId="{67524DD6-8CC2-43A4-BE28-7893EFD603A9}" destId="{65C3A133-4663-4339-81ED-38907AC91EEC}" srcOrd="1" destOrd="0" presId="urn:microsoft.com/office/officeart/2005/8/layout/orgChart1"/>
    <dgm:cxn modelId="{312637D1-EB7A-4A8B-AA1F-F70BA51C4C92}" type="presParOf" srcId="{1315BEAC-22D0-4CA2-AF93-A9E3F2004FDE}" destId="{639B4B99-D7AF-452A-9706-A991C369EA8D}" srcOrd="1" destOrd="0" presId="urn:microsoft.com/office/officeart/2005/8/layout/orgChart1"/>
    <dgm:cxn modelId="{51EB012E-83C0-421D-A8E6-588214F956A8}" type="presParOf" srcId="{639B4B99-D7AF-452A-9706-A991C369EA8D}" destId="{B809A082-BCF5-4EFF-AFA5-EB6F5827C1D4}" srcOrd="0" destOrd="0" presId="urn:microsoft.com/office/officeart/2005/8/layout/orgChart1"/>
    <dgm:cxn modelId="{0F0B4644-11C6-4D70-A1B5-0351AB4285FC}" type="presParOf" srcId="{639B4B99-D7AF-452A-9706-A991C369EA8D}" destId="{5B7DFFB6-38B6-4457-96B3-6E6A65F2E9B1}" srcOrd="1" destOrd="0" presId="urn:microsoft.com/office/officeart/2005/8/layout/orgChart1"/>
    <dgm:cxn modelId="{F5BD5493-CDAE-4E74-99E5-EF48206652BF}" type="presParOf" srcId="{5B7DFFB6-38B6-4457-96B3-6E6A65F2E9B1}" destId="{B80E211F-4A94-4401-884B-8CB6D1BE72A6}" srcOrd="0" destOrd="0" presId="urn:microsoft.com/office/officeart/2005/8/layout/orgChart1"/>
    <dgm:cxn modelId="{7C728641-68C6-48ED-9EAF-EC1B6AAC2CE2}" type="presParOf" srcId="{B80E211F-4A94-4401-884B-8CB6D1BE72A6}" destId="{BE7F00DA-B7E9-4FDA-A99D-F50090E4D55D}" srcOrd="0" destOrd="0" presId="urn:microsoft.com/office/officeart/2005/8/layout/orgChart1"/>
    <dgm:cxn modelId="{20AA1C83-4FD4-4232-862E-3323C0462171}" type="presParOf" srcId="{B80E211F-4A94-4401-884B-8CB6D1BE72A6}" destId="{5DAA94C5-51AF-44EE-88E1-5DE63BBC1110}" srcOrd="1" destOrd="0" presId="urn:microsoft.com/office/officeart/2005/8/layout/orgChart1"/>
    <dgm:cxn modelId="{2717151A-8D23-4705-A833-14BA1BEBA650}" type="presParOf" srcId="{5B7DFFB6-38B6-4457-96B3-6E6A65F2E9B1}" destId="{B3BDDD6D-BE22-47FF-814F-CCCBB5F4389B}" srcOrd="1" destOrd="0" presId="urn:microsoft.com/office/officeart/2005/8/layout/orgChart1"/>
    <dgm:cxn modelId="{739DC3A5-AC35-4BA3-A8A9-3BD13474E26A}" type="presParOf" srcId="{5B7DFFB6-38B6-4457-96B3-6E6A65F2E9B1}" destId="{BA295650-3A4B-46E4-899A-98F519F0CEB4}" srcOrd="2" destOrd="0" presId="urn:microsoft.com/office/officeart/2005/8/layout/orgChart1"/>
    <dgm:cxn modelId="{535B4BC3-D9F1-437F-AABA-A68786C42BBC}" type="presParOf" srcId="{639B4B99-D7AF-452A-9706-A991C369EA8D}" destId="{F51EBB7A-C4B0-48C2-B401-3233752272AC}" srcOrd="2" destOrd="0" presId="urn:microsoft.com/office/officeart/2005/8/layout/orgChart1"/>
    <dgm:cxn modelId="{B6ED3105-E058-4E1D-9792-0F92B4FFF1D1}" type="presParOf" srcId="{639B4B99-D7AF-452A-9706-A991C369EA8D}" destId="{3A210439-69A5-4BDE-A659-25DC12D5FE28}" srcOrd="3" destOrd="0" presId="urn:microsoft.com/office/officeart/2005/8/layout/orgChart1"/>
    <dgm:cxn modelId="{81D63850-EC2C-4147-9968-4188FA0CC53E}" type="presParOf" srcId="{3A210439-69A5-4BDE-A659-25DC12D5FE28}" destId="{F9C01D42-0928-4289-9E42-91D19161B383}" srcOrd="0" destOrd="0" presId="urn:microsoft.com/office/officeart/2005/8/layout/orgChart1"/>
    <dgm:cxn modelId="{1B564563-03A4-4B37-AFA1-FAD4C3FB037B}" type="presParOf" srcId="{F9C01D42-0928-4289-9E42-91D19161B383}" destId="{B3387D49-1DF0-4EAB-B4EC-9693B0937562}" srcOrd="0" destOrd="0" presId="urn:microsoft.com/office/officeart/2005/8/layout/orgChart1"/>
    <dgm:cxn modelId="{9745673F-BB2E-4BC9-9E88-FD857DD97C6A}" type="presParOf" srcId="{F9C01D42-0928-4289-9E42-91D19161B383}" destId="{3DE58D19-94CC-4720-9033-66CC8B33F46E}" srcOrd="1" destOrd="0" presId="urn:microsoft.com/office/officeart/2005/8/layout/orgChart1"/>
    <dgm:cxn modelId="{EC114F82-5F59-408C-BD01-B9C485464A96}" type="presParOf" srcId="{3A210439-69A5-4BDE-A659-25DC12D5FE28}" destId="{961064AF-5AEE-42C2-BEA7-2769E0F32D63}" srcOrd="1" destOrd="0" presId="urn:microsoft.com/office/officeart/2005/8/layout/orgChart1"/>
    <dgm:cxn modelId="{CE00A8E5-E4EE-4CFC-A3FE-7153B8979C3E}" type="presParOf" srcId="{3A210439-69A5-4BDE-A659-25DC12D5FE28}" destId="{08E141F2-CD2B-493A-8FBD-F5D8458DB7A0}" srcOrd="2" destOrd="0" presId="urn:microsoft.com/office/officeart/2005/8/layout/orgChart1"/>
    <dgm:cxn modelId="{D5231EA1-251E-4DF4-AB0D-978DF84ECC61}" type="presParOf" srcId="{1315BEAC-22D0-4CA2-AF93-A9E3F2004FDE}" destId="{684E68D1-8D02-4029-91B5-E263066B880F}" srcOrd="2" destOrd="0" presId="urn:microsoft.com/office/officeart/2005/8/layout/orgChart1"/>
    <dgm:cxn modelId="{F1E52FDC-F94A-4647-A684-DE8D214A3F4E}" type="presParOf" srcId="{E81323BC-890F-484A-92D7-423BCF2E35CD}" destId="{7D97644A-281C-46A4-97DD-2741E9C5D492}" srcOrd="6" destOrd="0" presId="urn:microsoft.com/office/officeart/2005/8/layout/orgChart1"/>
    <dgm:cxn modelId="{6ACC6AE4-F6D2-419E-84E4-D0910E68BC56}" type="presParOf" srcId="{E81323BC-890F-484A-92D7-423BCF2E35CD}" destId="{2199A573-D177-4B4E-BCD7-FCBB4C872E49}" srcOrd="7" destOrd="0" presId="urn:microsoft.com/office/officeart/2005/8/layout/orgChart1"/>
    <dgm:cxn modelId="{596A7765-4437-4A19-8480-E22568D44127}" type="presParOf" srcId="{2199A573-D177-4B4E-BCD7-FCBB4C872E49}" destId="{47D01D02-D272-43BC-807E-69272662C872}" srcOrd="0" destOrd="0" presId="urn:microsoft.com/office/officeart/2005/8/layout/orgChart1"/>
    <dgm:cxn modelId="{5BD130B8-AB70-4DD5-8AEF-088637B9A87B}" type="presParOf" srcId="{47D01D02-D272-43BC-807E-69272662C872}" destId="{FDAE37E4-1BDE-47E0-BDA2-6269173E25F9}" srcOrd="0" destOrd="0" presId="urn:microsoft.com/office/officeart/2005/8/layout/orgChart1"/>
    <dgm:cxn modelId="{7560A49F-261B-4998-9D0D-2E1370FB282B}" type="presParOf" srcId="{47D01D02-D272-43BC-807E-69272662C872}" destId="{8FFB7225-EDBC-4674-865B-0A36C273A423}" srcOrd="1" destOrd="0" presId="urn:microsoft.com/office/officeart/2005/8/layout/orgChart1"/>
    <dgm:cxn modelId="{C4F13DB2-9A3B-48F2-9BF7-94E37FCD6DE1}" type="presParOf" srcId="{2199A573-D177-4B4E-BCD7-FCBB4C872E49}" destId="{335DCD90-7AED-4079-86C4-6826B7A9E9AE}" srcOrd="1" destOrd="0" presId="urn:microsoft.com/office/officeart/2005/8/layout/orgChart1"/>
    <dgm:cxn modelId="{252FE6A7-6F6B-4886-AE86-09C997F69DEE}" type="presParOf" srcId="{335DCD90-7AED-4079-86C4-6826B7A9E9AE}" destId="{CE2CE074-E699-4577-8706-218F562A9C3D}" srcOrd="0" destOrd="0" presId="urn:microsoft.com/office/officeart/2005/8/layout/orgChart1"/>
    <dgm:cxn modelId="{E694CED4-2E05-40E7-AEAA-666BE91337A2}" type="presParOf" srcId="{335DCD90-7AED-4079-86C4-6826B7A9E9AE}" destId="{B1C03034-C60B-4F81-8A93-2AD42C2D5A6E}" srcOrd="1" destOrd="0" presId="urn:microsoft.com/office/officeart/2005/8/layout/orgChart1"/>
    <dgm:cxn modelId="{14824B5A-9C0D-462F-AFC1-9CC3E972764E}" type="presParOf" srcId="{B1C03034-C60B-4F81-8A93-2AD42C2D5A6E}" destId="{ACE91BF1-AC0C-4DBF-9616-1AF6D3FDE7C0}" srcOrd="0" destOrd="0" presId="urn:microsoft.com/office/officeart/2005/8/layout/orgChart1"/>
    <dgm:cxn modelId="{037F7DCA-6B9F-4A89-B0EB-64B7B0CA1EA1}" type="presParOf" srcId="{ACE91BF1-AC0C-4DBF-9616-1AF6D3FDE7C0}" destId="{45E25D1A-2EB5-4649-B985-0A0DB9E60444}" srcOrd="0" destOrd="0" presId="urn:microsoft.com/office/officeart/2005/8/layout/orgChart1"/>
    <dgm:cxn modelId="{D5452567-4036-4AB5-9949-80F9977C7CD4}" type="presParOf" srcId="{ACE91BF1-AC0C-4DBF-9616-1AF6D3FDE7C0}" destId="{C16D3DB5-A327-424C-B1AD-D198FA2D0126}" srcOrd="1" destOrd="0" presId="urn:microsoft.com/office/officeart/2005/8/layout/orgChart1"/>
    <dgm:cxn modelId="{E94682AF-1CCA-4AD4-B261-A7D755976900}" type="presParOf" srcId="{B1C03034-C60B-4F81-8A93-2AD42C2D5A6E}" destId="{542D27BE-96A5-4A57-B0DF-FC11B4292739}" srcOrd="1" destOrd="0" presId="urn:microsoft.com/office/officeart/2005/8/layout/orgChart1"/>
    <dgm:cxn modelId="{0301ABC9-C242-4DBB-8176-7DB85368626A}" type="presParOf" srcId="{B1C03034-C60B-4F81-8A93-2AD42C2D5A6E}" destId="{EEC67029-1830-4310-8737-36B840BB4D3B}" srcOrd="2" destOrd="0" presId="urn:microsoft.com/office/officeart/2005/8/layout/orgChart1"/>
    <dgm:cxn modelId="{20832942-2898-4F80-B126-8FB5D862D599}" type="presParOf" srcId="{335DCD90-7AED-4079-86C4-6826B7A9E9AE}" destId="{2E8DEDEE-6156-4057-96D1-2C535AE42F48}" srcOrd="2" destOrd="0" presId="urn:microsoft.com/office/officeart/2005/8/layout/orgChart1"/>
    <dgm:cxn modelId="{7A7AF263-F75D-4265-9FF3-51434DD9A5C3}" type="presParOf" srcId="{335DCD90-7AED-4079-86C4-6826B7A9E9AE}" destId="{2D88E1B5-94DF-492F-9602-9E94F84AFD42}" srcOrd="3" destOrd="0" presId="urn:microsoft.com/office/officeart/2005/8/layout/orgChart1"/>
    <dgm:cxn modelId="{71BC40E6-C598-42E0-A5CF-83CF7DDF5044}" type="presParOf" srcId="{2D88E1B5-94DF-492F-9602-9E94F84AFD42}" destId="{B4EB5FFA-3FCA-4334-8254-315646517DD8}" srcOrd="0" destOrd="0" presId="urn:microsoft.com/office/officeart/2005/8/layout/orgChart1"/>
    <dgm:cxn modelId="{596FB2C4-667B-446F-ABF3-EB7BD28A133B}" type="presParOf" srcId="{B4EB5FFA-3FCA-4334-8254-315646517DD8}" destId="{E7794FE3-A16F-4A8D-90D6-345C3CB664F4}" srcOrd="0" destOrd="0" presId="urn:microsoft.com/office/officeart/2005/8/layout/orgChart1"/>
    <dgm:cxn modelId="{EA3A74BC-1261-4342-AC94-E87B1C6A59C0}" type="presParOf" srcId="{B4EB5FFA-3FCA-4334-8254-315646517DD8}" destId="{183C0F01-E6E6-4874-B666-3B8B1FA76352}" srcOrd="1" destOrd="0" presId="urn:microsoft.com/office/officeart/2005/8/layout/orgChart1"/>
    <dgm:cxn modelId="{5C358200-547A-44E8-95C9-1C389250F1B8}" type="presParOf" srcId="{2D88E1B5-94DF-492F-9602-9E94F84AFD42}" destId="{E753363A-8D36-4A1D-B2D1-26EC0A1BD921}" srcOrd="1" destOrd="0" presId="urn:microsoft.com/office/officeart/2005/8/layout/orgChart1"/>
    <dgm:cxn modelId="{06667589-A5D1-42DF-BE9D-36A88804645E}" type="presParOf" srcId="{2D88E1B5-94DF-492F-9602-9E94F84AFD42}" destId="{6A02E896-C610-4D4C-937E-BF11DFDB5DED}" srcOrd="2" destOrd="0" presId="urn:microsoft.com/office/officeart/2005/8/layout/orgChart1"/>
    <dgm:cxn modelId="{559DFC88-7DAA-4B98-BED5-66F0DA571E00}" type="presParOf" srcId="{2199A573-D177-4B4E-BCD7-FCBB4C872E49}" destId="{277AEDF0-1E4D-4421-984A-F7E6CF8D59CD}" srcOrd="2" destOrd="0" presId="urn:microsoft.com/office/officeart/2005/8/layout/orgChart1"/>
    <dgm:cxn modelId="{2AE95036-F725-47A7-80CD-DD1945363F71}" type="presParOf" srcId="{571000DB-7E4B-4C6E-9ED1-2CBE1150BE35}" destId="{1591444F-E800-457D-B538-FAAD90BB3C53}"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DD9DEF-EEDC-4BB4-96E0-8CFDBA99C0F3}">
      <dsp:nvSpPr>
        <dsp:cNvPr id="0" name=""/>
        <dsp:cNvSpPr/>
      </dsp:nvSpPr>
      <dsp:spPr>
        <a:xfrm rot="5400000">
          <a:off x="-212790" y="226759"/>
          <a:ext cx="1418605" cy="993023"/>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1" kern="1200" dirty="0">
              <a:solidFill>
                <a:schemeClr val="tx1"/>
              </a:solidFill>
              <a:effectLst/>
              <a:latin typeface="Arial" panose="020B0604020202020204" pitchFamily="34" charset="0"/>
              <a:cs typeface="Arial" panose="020B0604020202020204" pitchFamily="34" charset="0"/>
            </a:rPr>
            <a:t>Dic. 2022</a:t>
          </a:r>
        </a:p>
      </dsp:txBody>
      <dsp:txXfrm rot="-5400000">
        <a:off x="2" y="510480"/>
        <a:ext cx="993023" cy="425582"/>
      </dsp:txXfrm>
    </dsp:sp>
    <dsp:sp modelId="{2D1294E8-3307-4D3A-9934-28C8E0FFC804}">
      <dsp:nvSpPr>
        <dsp:cNvPr id="0" name=""/>
        <dsp:cNvSpPr/>
      </dsp:nvSpPr>
      <dsp:spPr>
        <a:xfrm rot="5400000">
          <a:off x="5763676" y="-4762632"/>
          <a:ext cx="933988" cy="10475294"/>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44000" lvl="1" indent="-114300" algn="l" defTabSz="533400">
            <a:lnSpc>
              <a:spcPct val="90000"/>
            </a:lnSpc>
            <a:spcBef>
              <a:spcPct val="0"/>
            </a:spcBef>
            <a:spcAft>
              <a:spcPct val="15000"/>
            </a:spcAft>
            <a:buFont typeface="Arial" panose="020B0604020202020204" pitchFamily="34" charset="0"/>
            <a:buChar char="••"/>
          </a:pPr>
          <a:r>
            <a:rPr lang="it-IT" sz="1200" b="1" i="1" kern="1200" dirty="0">
              <a:latin typeface="Arial" panose="020B0604020202020204" pitchFamily="34" charset="0"/>
              <a:cs typeface="Arial" panose="020B0604020202020204" pitchFamily="34" charset="0"/>
            </a:rPr>
            <a:t>“Rapporto di Valutazione ex ante </a:t>
          </a:r>
          <a:r>
            <a:rPr lang="it-IT" sz="1200" b="0" i="1" kern="1200" dirty="0">
              <a:latin typeface="Arial" panose="020B0604020202020204" pitchFamily="34" charset="0"/>
              <a:cs typeface="Arial" panose="020B0604020202020204" pitchFamily="34" charset="0"/>
            </a:rPr>
            <a:t>degli strumenti finanziari da attivare nell’ambito del Complemento di programmazione Abruzzo per lo Sviluppo Rurale 2023/2027” </a:t>
          </a:r>
          <a:r>
            <a:rPr lang="it-IT" sz="1200" b="0" i="0" kern="1200" dirty="0">
              <a:latin typeface="Arial" panose="020B0604020202020204" pitchFamily="34" charset="0"/>
              <a:cs typeface="Arial" panose="020B0604020202020204" pitchFamily="34" charset="0"/>
            </a:rPr>
            <a:t>predisposto</a:t>
          </a:r>
          <a:r>
            <a:rPr lang="it-IT" sz="1200" b="0" kern="1200" dirty="0">
              <a:latin typeface="Arial" panose="020B0604020202020204" pitchFamily="34" charset="0"/>
              <a:cs typeface="Arial" panose="020B0604020202020204" pitchFamily="34" charset="0"/>
            </a:rPr>
            <a:t> da I.Z.I. </a:t>
          </a:r>
          <a:r>
            <a:rPr lang="it-IT" sz="1200" b="0" kern="1200" dirty="0" err="1">
              <a:latin typeface="Arial" panose="020B0604020202020204" pitchFamily="34" charset="0"/>
              <a:cs typeface="Arial" panose="020B0604020202020204" pitchFamily="34" charset="0"/>
            </a:rPr>
            <a:t>SpA</a:t>
          </a:r>
          <a:r>
            <a:rPr lang="it-IT" sz="1200" b="0" kern="1200" dirty="0">
              <a:latin typeface="Arial" panose="020B0604020202020204" pitchFamily="34" charset="0"/>
              <a:cs typeface="Arial" panose="020B0604020202020204" pitchFamily="34" charset="0"/>
            </a:rPr>
            <a:t> (affidamento effettuato con Det. DPD n. 310 dell’11/10/2022)</a:t>
          </a:r>
        </a:p>
        <a:p>
          <a:pPr marL="144000" lvl="1" indent="-114300" algn="l" defTabSz="533400">
            <a:lnSpc>
              <a:spcPct val="90000"/>
            </a:lnSpc>
            <a:spcBef>
              <a:spcPct val="0"/>
            </a:spcBef>
            <a:spcAft>
              <a:spcPct val="15000"/>
            </a:spcAft>
            <a:buFont typeface="Arial" panose="020B0604020202020204" pitchFamily="34" charset="0"/>
            <a:buChar char="••"/>
          </a:pPr>
          <a:r>
            <a:rPr lang="it-IT" sz="1200" b="1" kern="1200" dirty="0">
              <a:latin typeface="Arial" panose="020B0604020202020204" pitchFamily="34" charset="0"/>
              <a:cs typeface="Arial" panose="020B0604020202020204" pitchFamily="34" charset="0"/>
            </a:rPr>
            <a:t>Approvazione PSP vers. 1</a:t>
          </a:r>
          <a:r>
            <a:rPr lang="it-IT" sz="1200" b="0" kern="1200" dirty="0">
              <a:latin typeface="Arial" panose="020B0604020202020204" pitchFamily="34" charset="0"/>
              <a:cs typeface="Arial" panose="020B0604020202020204" pitchFamily="34" charset="0"/>
            </a:rPr>
            <a:t>, con interventi </a:t>
          </a:r>
          <a:r>
            <a:rPr lang="it-IT" sz="1200" b="1" kern="1200" dirty="0">
              <a:latin typeface="Arial" panose="020B0604020202020204" pitchFamily="34" charset="0"/>
              <a:cs typeface="Arial" panose="020B0604020202020204" pitchFamily="34" charset="0"/>
            </a:rPr>
            <a:t>SRD18</a:t>
          </a:r>
          <a:r>
            <a:rPr lang="it-IT" sz="1200" b="0" kern="1200" dirty="0">
              <a:latin typeface="Arial" panose="020B0604020202020204" pitchFamily="34" charset="0"/>
              <a:cs typeface="Arial" panose="020B0604020202020204" pitchFamily="34" charset="0"/>
            </a:rPr>
            <a:t> [</a:t>
          </a:r>
          <a:r>
            <a:rPr lang="it-IT" sz="1200" b="0" i="1" kern="1200" dirty="0">
              <a:solidFill>
                <a:schemeClr val="tx1"/>
              </a:solidFill>
              <a:latin typeface="Arial" panose="020B0604020202020204" pitchFamily="34" charset="0"/>
              <a:cs typeface="Arial" panose="020B0604020202020204" pitchFamily="34" charset="0"/>
            </a:rPr>
            <a:t>Investimenti produttivi agricoli per la competitività delle aziende agricole (SRD01), e per ambiente clima e benessere animale (SRD02)</a:t>
          </a:r>
          <a:r>
            <a:rPr lang="it-IT" sz="1200" b="0" kern="1200" dirty="0">
              <a:solidFill>
                <a:schemeClr val="tx1"/>
              </a:solidFill>
              <a:latin typeface="Arial" panose="020B0604020202020204" pitchFamily="34" charset="0"/>
              <a:cs typeface="Arial" panose="020B0604020202020204" pitchFamily="34" charset="0"/>
            </a:rPr>
            <a:t>] e </a:t>
          </a:r>
          <a:r>
            <a:rPr lang="it-IT" sz="1200" b="1" kern="1200" dirty="0">
              <a:solidFill>
                <a:schemeClr val="tx1"/>
              </a:solidFill>
              <a:latin typeface="Arial" panose="020B0604020202020204" pitchFamily="34" charset="0"/>
              <a:cs typeface="Arial" panose="020B0604020202020204" pitchFamily="34" charset="0"/>
            </a:rPr>
            <a:t>SRD19</a:t>
          </a:r>
          <a:r>
            <a:rPr lang="it-IT" sz="1200" kern="1200" dirty="0">
              <a:solidFill>
                <a:schemeClr val="tx1"/>
              </a:solidFill>
              <a:latin typeface="Arial" panose="020B0604020202020204" pitchFamily="34" charset="0"/>
              <a:cs typeface="Arial" panose="020B0604020202020204" pitchFamily="34" charset="0"/>
            </a:rPr>
            <a:t> [</a:t>
          </a:r>
          <a:r>
            <a:rPr lang="it-IT" sz="1200" b="0" i="1" kern="1200" dirty="0">
              <a:solidFill>
                <a:schemeClr val="tx1"/>
              </a:solidFill>
              <a:latin typeface="Arial" panose="020B0604020202020204" pitchFamily="34" charset="0"/>
              <a:cs typeface="Arial" panose="020B0604020202020204" pitchFamily="34" charset="0"/>
            </a:rPr>
            <a:t>Investimenti per la trasformazione e commercializzazione dei prodotti agricoli (SRD13)]</a:t>
          </a:r>
          <a:endParaRPr lang="it-IT" sz="1200" b="0" i="1" kern="1200" dirty="0">
            <a:latin typeface="Arial" panose="020B0604020202020204" pitchFamily="34" charset="0"/>
            <a:cs typeface="Arial" panose="020B0604020202020204" pitchFamily="34" charset="0"/>
          </a:endParaRPr>
        </a:p>
      </dsp:txBody>
      <dsp:txXfrm rot="-5400000">
        <a:off x="993023" y="53615"/>
        <a:ext cx="10429700" cy="842800"/>
      </dsp:txXfrm>
    </dsp:sp>
    <dsp:sp modelId="{AF8B8243-B96D-444D-BED4-00FCF7EA95D5}">
      <dsp:nvSpPr>
        <dsp:cNvPr id="0" name=""/>
        <dsp:cNvSpPr/>
      </dsp:nvSpPr>
      <dsp:spPr>
        <a:xfrm rot="5400000">
          <a:off x="-212790" y="1510791"/>
          <a:ext cx="1418605" cy="993023"/>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it-IT" sz="1600" b="1" kern="1200" dirty="0">
              <a:solidFill>
                <a:schemeClr val="tx1"/>
              </a:solidFill>
              <a:effectLst/>
              <a:latin typeface="Arial" panose="020B0604020202020204" pitchFamily="34" charset="0"/>
              <a:cs typeface="Arial" panose="020B0604020202020204" pitchFamily="34" charset="0"/>
            </a:rPr>
            <a:t>2023</a:t>
          </a:r>
        </a:p>
      </dsp:txBody>
      <dsp:txXfrm rot="-5400000">
        <a:off x="2" y="1794512"/>
        <a:ext cx="993023" cy="425582"/>
      </dsp:txXfrm>
    </dsp:sp>
    <dsp:sp modelId="{5D5B4F51-CB0D-4122-BC80-57F12E5A76FD}">
      <dsp:nvSpPr>
        <dsp:cNvPr id="0" name=""/>
        <dsp:cNvSpPr/>
      </dsp:nvSpPr>
      <dsp:spPr>
        <a:xfrm rot="5400000">
          <a:off x="5812104" y="-3478600"/>
          <a:ext cx="837131" cy="10475294"/>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44000" lvl="1" indent="-114300" algn="l" defTabSz="533400">
            <a:lnSpc>
              <a:spcPct val="90000"/>
            </a:lnSpc>
            <a:spcBef>
              <a:spcPct val="0"/>
            </a:spcBef>
            <a:spcAft>
              <a:spcPct val="15000"/>
            </a:spcAft>
            <a:buFont typeface="Arial" panose="020B0604020202020204" pitchFamily="34" charset="0"/>
            <a:buChar char="••"/>
          </a:pPr>
          <a:r>
            <a:rPr lang="it-IT" sz="1200" b="0" kern="1200" dirty="0">
              <a:solidFill>
                <a:prstClr val="black"/>
              </a:solidFill>
              <a:latin typeface="Arial" panose="020B0604020202020204" pitchFamily="34" charset="0"/>
              <a:ea typeface="+mn-ea"/>
              <a:cs typeface="Arial" panose="020B0604020202020204" pitchFamily="34" charset="0"/>
            </a:rPr>
            <a:t>Svolgimento verifiche preliminari all’affidamento del servizio di gestione degli strumenti finanziari alla società in house </a:t>
          </a:r>
          <a:r>
            <a:rPr lang="it-IT" sz="1200" b="0" kern="1200" dirty="0" err="1">
              <a:solidFill>
                <a:prstClr val="black"/>
              </a:solidFill>
              <a:latin typeface="Arial" panose="020B0604020202020204" pitchFamily="34" charset="0"/>
              <a:ea typeface="+mn-ea"/>
              <a:cs typeface="Arial" panose="020B0604020202020204" pitchFamily="34" charset="0"/>
            </a:rPr>
            <a:t>Fi.R.A</a:t>
          </a:r>
          <a:r>
            <a:rPr lang="it-IT" sz="1200" b="0" kern="1200" dirty="0">
              <a:solidFill>
                <a:prstClr val="black"/>
              </a:solidFill>
              <a:latin typeface="Arial" panose="020B0604020202020204" pitchFamily="34" charset="0"/>
              <a:ea typeface="+mn-ea"/>
              <a:cs typeface="Arial" panose="020B0604020202020204" pitchFamily="34" charset="0"/>
            </a:rPr>
            <a:t>. S.p.A.</a:t>
          </a:r>
        </a:p>
        <a:p>
          <a:pPr marL="144000" lvl="1" indent="-114300" algn="l" defTabSz="533400">
            <a:lnSpc>
              <a:spcPct val="90000"/>
            </a:lnSpc>
            <a:spcBef>
              <a:spcPct val="0"/>
            </a:spcBef>
            <a:spcAft>
              <a:spcPct val="15000"/>
            </a:spcAft>
            <a:buFont typeface="Arial" panose="020B0604020202020204" pitchFamily="34" charset="0"/>
            <a:buChar char="••"/>
          </a:pPr>
          <a:r>
            <a:rPr lang="it-IT" sz="1200" b="1" kern="1200" dirty="0">
              <a:solidFill>
                <a:prstClr val="black"/>
              </a:solidFill>
              <a:latin typeface="Arial" panose="020B0604020202020204" pitchFamily="34" charset="0"/>
              <a:ea typeface="+mn-ea"/>
              <a:cs typeface="Arial" panose="020B0604020202020204" pitchFamily="34" charset="0"/>
            </a:rPr>
            <a:t>20/12/2023</a:t>
          </a:r>
          <a:r>
            <a:rPr lang="it-IT" sz="1200" b="0" kern="1200" dirty="0">
              <a:solidFill>
                <a:prstClr val="black"/>
              </a:solidFill>
              <a:latin typeface="Arial" panose="020B0604020202020204" pitchFamily="34" charset="0"/>
              <a:ea typeface="+mn-ea"/>
              <a:cs typeface="Arial" panose="020B0604020202020204" pitchFamily="34" charset="0"/>
            </a:rPr>
            <a:t>: Approvazione dello schema di Accordo di finanziamento per l’affidamento della gestione degli interventi SRD18 e SRD19 alla FIRA S.P.A (DGR n. 897 del 20/12/2023)</a:t>
          </a:r>
        </a:p>
        <a:p>
          <a:pPr marL="144000" lvl="1" indent="-114300" algn="l" defTabSz="533400">
            <a:lnSpc>
              <a:spcPct val="90000"/>
            </a:lnSpc>
            <a:spcBef>
              <a:spcPct val="0"/>
            </a:spcBef>
            <a:spcAft>
              <a:spcPct val="15000"/>
            </a:spcAft>
            <a:buFont typeface="Arial" panose="020B0604020202020204" pitchFamily="34" charset="0"/>
            <a:buChar char="••"/>
          </a:pPr>
          <a:r>
            <a:rPr lang="it-IT" sz="1200" b="1" kern="1200" dirty="0">
              <a:latin typeface="Arial" panose="020B0604020202020204" pitchFamily="34" charset="0"/>
              <a:cs typeface="Arial" panose="020B0604020202020204" pitchFamily="34" charset="0"/>
            </a:rPr>
            <a:t>29.12.2023</a:t>
          </a:r>
          <a:r>
            <a:rPr lang="it-IT" sz="1200" kern="1200" dirty="0">
              <a:latin typeface="Arial" panose="020B0604020202020204" pitchFamily="34" charset="0"/>
              <a:cs typeface="Arial" panose="020B0604020202020204" pitchFamily="34" charset="0"/>
            </a:rPr>
            <a:t>: </a:t>
          </a:r>
          <a:r>
            <a:rPr lang="it-IT" sz="1200" b="0" kern="1200" dirty="0">
              <a:latin typeface="Arial" panose="020B0604020202020204" pitchFamily="34" charset="0"/>
              <a:cs typeface="Arial" panose="020B0604020202020204" pitchFamily="34" charset="0"/>
            </a:rPr>
            <a:t>Pubblicazione </a:t>
          </a:r>
          <a:r>
            <a:rPr lang="it-IT" sz="1200" kern="1200" dirty="0">
              <a:latin typeface="Arial" panose="020B0604020202020204" pitchFamily="34" charset="0"/>
              <a:cs typeface="Arial" panose="020B0604020202020204" pitchFamily="34" charset="0"/>
            </a:rPr>
            <a:t>Avviso Intervento </a:t>
          </a:r>
          <a:r>
            <a:rPr lang="it-IT" sz="1200" b="1" kern="1200" dirty="0">
              <a:latin typeface="Arial" panose="020B0604020202020204" pitchFamily="34" charset="0"/>
              <a:cs typeface="Arial" panose="020B0604020202020204" pitchFamily="34" charset="0"/>
            </a:rPr>
            <a:t>SRD13</a:t>
          </a:r>
          <a:r>
            <a:rPr lang="it-IT" sz="1200" kern="1200" dirty="0">
              <a:latin typeface="Arial" panose="020B0604020202020204" pitchFamily="34" charset="0"/>
              <a:cs typeface="Arial" panose="020B0604020202020204" pitchFamily="34" charset="0"/>
            </a:rPr>
            <a:t> approvato con Det. DPD018/745 del 29.12.2023 </a:t>
          </a:r>
          <a:endParaRPr lang="it-IT" sz="1200" b="0" kern="1200" dirty="0">
            <a:solidFill>
              <a:prstClr val="black"/>
            </a:solidFill>
            <a:latin typeface="Arial" panose="020B0604020202020204" pitchFamily="34" charset="0"/>
            <a:ea typeface="+mn-ea"/>
            <a:cs typeface="Arial" panose="020B0604020202020204" pitchFamily="34" charset="0"/>
          </a:endParaRPr>
        </a:p>
      </dsp:txBody>
      <dsp:txXfrm rot="-5400000">
        <a:off x="993023" y="1381346"/>
        <a:ext cx="10434429" cy="755401"/>
      </dsp:txXfrm>
    </dsp:sp>
    <dsp:sp modelId="{3A29AD11-64B9-494E-AC17-06AC8AF3EBE1}">
      <dsp:nvSpPr>
        <dsp:cNvPr id="0" name=""/>
        <dsp:cNvSpPr/>
      </dsp:nvSpPr>
      <dsp:spPr>
        <a:xfrm rot="5400000">
          <a:off x="-212790" y="2811116"/>
          <a:ext cx="1418605" cy="993023"/>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buNone/>
          </a:pPr>
          <a:r>
            <a:rPr lang="it-IT" sz="1600" b="1" kern="1200" dirty="0">
              <a:solidFill>
                <a:schemeClr val="bg1"/>
              </a:solidFill>
              <a:latin typeface="Arial" panose="020B0604020202020204" pitchFamily="34" charset="0"/>
              <a:cs typeface="Arial" panose="020B0604020202020204" pitchFamily="34" charset="0"/>
            </a:rPr>
            <a:t>2024</a:t>
          </a:r>
          <a:endParaRPr lang="it-IT" sz="1200" b="1" kern="1200" dirty="0">
            <a:solidFill>
              <a:schemeClr val="bg1"/>
            </a:solidFill>
            <a:latin typeface="Arial" panose="020B0604020202020204" pitchFamily="34" charset="0"/>
            <a:cs typeface="Arial" panose="020B0604020202020204" pitchFamily="34" charset="0"/>
          </a:endParaRPr>
        </a:p>
      </dsp:txBody>
      <dsp:txXfrm rot="-5400000">
        <a:off x="2" y="3094837"/>
        <a:ext cx="993023" cy="425582"/>
      </dsp:txXfrm>
    </dsp:sp>
    <dsp:sp modelId="{9FDE3578-CD8C-4C99-A12E-9A7D0E85E836}">
      <dsp:nvSpPr>
        <dsp:cNvPr id="0" name=""/>
        <dsp:cNvSpPr/>
      </dsp:nvSpPr>
      <dsp:spPr>
        <a:xfrm rot="5400000">
          <a:off x="5753330" y="-2178274"/>
          <a:ext cx="954680" cy="10475294"/>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0" lvl="1" indent="-114300" algn="just" defTabSz="533400">
            <a:lnSpc>
              <a:spcPct val="90000"/>
            </a:lnSpc>
            <a:spcBef>
              <a:spcPct val="0"/>
            </a:spcBef>
            <a:spcAft>
              <a:spcPct val="15000"/>
            </a:spcAft>
            <a:buFont typeface="Arial" panose="020B0604020202020204" pitchFamily="34" charset="0"/>
            <a:buChar char="••"/>
          </a:pPr>
          <a:r>
            <a:rPr lang="it-IT" sz="1200" b="1" kern="1200" dirty="0">
              <a:solidFill>
                <a:schemeClr val="tx1"/>
              </a:solidFill>
              <a:latin typeface="Arial" panose="020B0604020202020204" pitchFamily="34" charset="0"/>
              <a:cs typeface="Arial" panose="020B0604020202020204" pitchFamily="34" charset="0"/>
            </a:rPr>
            <a:t>14.02.2024</a:t>
          </a:r>
          <a:r>
            <a:rPr lang="it-IT" sz="1200" b="0" kern="1200" dirty="0">
              <a:solidFill>
                <a:schemeClr val="tx1"/>
              </a:solidFill>
              <a:latin typeface="Arial" panose="020B0604020202020204" pitchFamily="34" charset="0"/>
              <a:cs typeface="Arial" panose="020B0604020202020204" pitchFamily="34" charset="0"/>
            </a:rPr>
            <a:t>: Firma dell’Accordo di Finanziamento tra Regione Abruzzo e FIRA </a:t>
          </a:r>
          <a:r>
            <a:rPr lang="it-IT" sz="1200" b="0" kern="1200" dirty="0" err="1">
              <a:solidFill>
                <a:schemeClr val="tx1"/>
              </a:solidFill>
              <a:latin typeface="Arial" panose="020B0604020202020204" pitchFamily="34" charset="0"/>
              <a:cs typeface="Arial" panose="020B0604020202020204" pitchFamily="34" charset="0"/>
            </a:rPr>
            <a:t>SpA</a:t>
          </a:r>
          <a:endParaRPr lang="it-IT" sz="1200" b="0" kern="1200" dirty="0">
            <a:latin typeface="Arial" panose="020B0604020202020204" pitchFamily="34" charset="0"/>
            <a:cs typeface="Arial" panose="020B0604020202020204" pitchFamily="34" charset="0"/>
          </a:endParaRPr>
        </a:p>
        <a:p>
          <a:pPr marL="0" lvl="1" indent="-114300" algn="just" defTabSz="533400">
            <a:lnSpc>
              <a:spcPct val="90000"/>
            </a:lnSpc>
            <a:spcBef>
              <a:spcPct val="0"/>
            </a:spcBef>
            <a:spcAft>
              <a:spcPct val="15000"/>
            </a:spcAft>
            <a:buFont typeface="Arial" panose="020B0604020202020204" pitchFamily="34" charset="0"/>
            <a:buChar char="••"/>
          </a:pPr>
          <a:r>
            <a:rPr lang="it-IT" sz="1200" b="1" kern="1200" dirty="0">
              <a:latin typeface="Arial" panose="020B0604020202020204" pitchFamily="34" charset="0"/>
              <a:cs typeface="Arial" panose="020B0604020202020204" pitchFamily="34" charset="0"/>
            </a:rPr>
            <a:t>6.08.2014</a:t>
          </a:r>
          <a:r>
            <a:rPr lang="it-IT" sz="1200" b="0" kern="1200" dirty="0">
              <a:latin typeface="Arial" panose="020B0604020202020204" pitchFamily="34" charset="0"/>
              <a:cs typeface="Arial" panose="020B0604020202020204" pitchFamily="34" charset="0"/>
            </a:rPr>
            <a:t>: Pubblicazione </a:t>
          </a:r>
          <a:r>
            <a:rPr lang="it-IT" sz="1200" kern="1200" dirty="0">
              <a:latin typeface="Arial" panose="020B0604020202020204" pitchFamily="34" charset="0"/>
              <a:cs typeface="Arial" panose="020B0604020202020204" pitchFamily="34" charset="0"/>
            </a:rPr>
            <a:t>Avviso Intervento </a:t>
          </a:r>
          <a:r>
            <a:rPr lang="it-IT" sz="1200" b="1" kern="1200" dirty="0">
              <a:latin typeface="Arial" panose="020B0604020202020204" pitchFamily="34" charset="0"/>
              <a:cs typeface="Arial" panose="020B0604020202020204" pitchFamily="34" charset="0"/>
            </a:rPr>
            <a:t>SRD01</a:t>
          </a:r>
          <a:r>
            <a:rPr lang="it-IT" sz="1200" kern="1200" dirty="0">
              <a:latin typeface="Arial" panose="020B0604020202020204" pitchFamily="34" charset="0"/>
              <a:cs typeface="Arial" panose="020B0604020202020204" pitchFamily="34" charset="0"/>
            </a:rPr>
            <a:t> approvato con Det. DPD018/370 del 6.08.2024</a:t>
          </a:r>
          <a:endParaRPr lang="it-IT" sz="1200" b="0" kern="1200" dirty="0">
            <a:latin typeface="Arial" panose="020B0604020202020204" pitchFamily="34" charset="0"/>
            <a:cs typeface="Arial" panose="020B0604020202020204" pitchFamily="34" charset="0"/>
          </a:endParaRPr>
        </a:p>
        <a:p>
          <a:pPr marL="0" lvl="1" indent="-114300" algn="just" defTabSz="533400">
            <a:lnSpc>
              <a:spcPct val="90000"/>
            </a:lnSpc>
            <a:spcBef>
              <a:spcPct val="0"/>
            </a:spcBef>
            <a:spcAft>
              <a:spcPct val="15000"/>
            </a:spcAft>
            <a:buFont typeface="Arial" panose="020B0604020202020204" pitchFamily="34" charset="0"/>
            <a:buChar char="••"/>
          </a:pPr>
          <a:r>
            <a:rPr lang="it-IT" sz="1200" b="0" kern="1200" dirty="0">
              <a:latin typeface="Arial" panose="020B0604020202020204" pitchFamily="34" charset="0"/>
              <a:cs typeface="Arial" panose="020B0604020202020204" pitchFamily="34" charset="0"/>
            </a:rPr>
            <a:t>Predisposizioni sistema VECI su SIAN e presentazione domanda di sostegno per SRD19</a:t>
          </a:r>
        </a:p>
      </dsp:txBody>
      <dsp:txXfrm rot="-5400000">
        <a:off x="993023" y="2628637"/>
        <a:ext cx="10428690" cy="861472"/>
      </dsp:txXfrm>
    </dsp:sp>
    <dsp:sp modelId="{776AB04A-83DB-4972-8574-BDA8BF784064}">
      <dsp:nvSpPr>
        <dsp:cNvPr id="0" name=""/>
        <dsp:cNvSpPr/>
      </dsp:nvSpPr>
      <dsp:spPr>
        <a:xfrm rot="5400000">
          <a:off x="-212790" y="4216438"/>
          <a:ext cx="1418605" cy="993023"/>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algn="ctr" defTabSz="666750">
            <a:lnSpc>
              <a:spcPct val="90000"/>
            </a:lnSpc>
            <a:spcBef>
              <a:spcPct val="0"/>
            </a:spcBef>
            <a:spcAft>
              <a:spcPct val="35000"/>
            </a:spcAft>
            <a:buNone/>
          </a:pPr>
          <a:r>
            <a:rPr lang="it-IT" sz="1500" b="1" kern="1200" dirty="0">
              <a:effectLst/>
              <a:latin typeface="Arial" panose="020B0604020202020204" pitchFamily="34" charset="0"/>
              <a:cs typeface="Arial" panose="020B0604020202020204" pitchFamily="34" charset="0"/>
            </a:rPr>
            <a:t>Prossimi step</a:t>
          </a:r>
          <a:endParaRPr lang="it-IT" sz="1200" b="0" kern="1200" dirty="0">
            <a:latin typeface="Arial" panose="020B0604020202020204" pitchFamily="34" charset="0"/>
            <a:cs typeface="Arial" panose="020B0604020202020204" pitchFamily="34" charset="0"/>
          </a:endParaRPr>
        </a:p>
      </dsp:txBody>
      <dsp:txXfrm rot="-5400000">
        <a:off x="2" y="4500159"/>
        <a:ext cx="993023" cy="425582"/>
      </dsp:txXfrm>
    </dsp:sp>
    <dsp:sp modelId="{90448174-CC3F-4711-A76E-1FE041FAE858}">
      <dsp:nvSpPr>
        <dsp:cNvPr id="0" name=""/>
        <dsp:cNvSpPr/>
      </dsp:nvSpPr>
      <dsp:spPr>
        <a:xfrm rot="5400000">
          <a:off x="5431727" y="-556346"/>
          <a:ext cx="1597886" cy="10475294"/>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0" lvl="1" indent="-114300" algn="just" defTabSz="533400">
            <a:lnSpc>
              <a:spcPct val="90000"/>
            </a:lnSpc>
            <a:spcBef>
              <a:spcPct val="0"/>
            </a:spcBef>
            <a:spcAft>
              <a:spcPct val="15000"/>
            </a:spcAft>
            <a:buChar char="••"/>
          </a:pPr>
          <a:r>
            <a:rPr lang="it-IT" sz="1200" b="1" kern="1200" dirty="0">
              <a:latin typeface="Arial" panose="020B0604020202020204" pitchFamily="34" charset="0"/>
              <a:cs typeface="Arial" panose="020B0604020202020204" pitchFamily="34" charset="0"/>
            </a:rPr>
            <a:t>Regione Abruzzo: </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Pubblicazione Avviso SRD02;</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selezione beneficiari a valere su avvisi SRD13, SRD01 e SRD02;</a:t>
          </a:r>
        </a:p>
        <a:p>
          <a:pPr marL="0" lvl="1" indent="-114300" algn="just" defTabSz="533400">
            <a:lnSpc>
              <a:spcPct val="90000"/>
            </a:lnSpc>
            <a:spcBef>
              <a:spcPct val="0"/>
            </a:spcBef>
            <a:spcAft>
              <a:spcPct val="15000"/>
            </a:spcAft>
            <a:buChar char="••"/>
          </a:pPr>
          <a:r>
            <a:rPr lang="it-IT" sz="1200" b="1" kern="1200" dirty="0">
              <a:latin typeface="Arial" panose="020B0604020202020204" pitchFamily="34" charset="0"/>
              <a:cs typeface="Arial" panose="020B0604020202020204" pitchFamily="34" charset="0"/>
            </a:rPr>
            <a:t>FIRA </a:t>
          </a:r>
          <a:r>
            <a:rPr lang="it-IT" sz="1200" b="1" kern="1200" dirty="0" err="1">
              <a:latin typeface="Arial" panose="020B0604020202020204" pitchFamily="34" charset="0"/>
              <a:cs typeface="Arial" panose="020B0604020202020204" pitchFamily="34" charset="0"/>
            </a:rPr>
            <a:t>SpA</a:t>
          </a:r>
          <a:r>
            <a:rPr lang="it-IT" sz="1200" b="1" kern="1200" dirty="0">
              <a:latin typeface="Arial" panose="020B0604020202020204" pitchFamily="34" charset="0"/>
              <a:cs typeface="Arial" panose="020B0604020202020204" pitchFamily="34" charset="0"/>
            </a:rPr>
            <a:t>:</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Selezione Istituto di Credito che provvederà alla materiale erogazione dei prestiti;</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Presentazione domanda di sostegno per SRD18</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Effettuazione verifiche propedeutiche alla concessione del prestito per i richiedenti selezionati su avvisi SRD13, SRD01 e SRD02</a:t>
          </a:r>
        </a:p>
        <a:p>
          <a:pPr marL="0" lvl="1" indent="-114300" algn="just" defTabSz="533400">
            <a:lnSpc>
              <a:spcPct val="90000"/>
            </a:lnSpc>
            <a:spcBef>
              <a:spcPct val="0"/>
            </a:spcBef>
            <a:spcAft>
              <a:spcPct val="15000"/>
            </a:spcAft>
            <a:buChar char="••"/>
          </a:pPr>
          <a:r>
            <a:rPr lang="it-IT" sz="1200" b="0" kern="1200" dirty="0">
              <a:latin typeface="Arial" panose="020B0604020202020204" pitchFamily="34" charset="0"/>
              <a:cs typeface="Arial" panose="020B0604020202020204" pitchFamily="34" charset="0"/>
            </a:rPr>
            <a:t>- Erogazione dei prestiti (tramite Istituto di Credito) e gestione rientri </a:t>
          </a:r>
        </a:p>
      </dsp:txBody>
      <dsp:txXfrm rot="-5400000">
        <a:off x="993023" y="3960360"/>
        <a:ext cx="10397292" cy="14418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614489-4DEF-43DE-B16F-9BB3F3493254}">
      <dsp:nvSpPr>
        <dsp:cNvPr id="0" name=""/>
        <dsp:cNvSpPr/>
      </dsp:nvSpPr>
      <dsp:spPr>
        <a:xfrm>
          <a:off x="144340" y="376807"/>
          <a:ext cx="8502005" cy="1041410"/>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it-IT" sz="2000" kern="1200" dirty="0" smtClean="0">
              <a:latin typeface="Arial" panose="020B0604020202020204" pitchFamily="34" charset="0"/>
              <a:cs typeface="Arial" panose="020B0604020202020204" pitchFamily="34" charset="0"/>
            </a:rPr>
            <a:t>In data 21 giugno 2024 la </a:t>
          </a:r>
          <a:r>
            <a:rPr lang="it-IT" sz="2000" kern="1200" dirty="0">
              <a:latin typeface="Arial" panose="020B0604020202020204" pitchFamily="34" charset="0"/>
              <a:cs typeface="Arial" panose="020B0604020202020204" pitchFamily="34" charset="0"/>
            </a:rPr>
            <a:t>Regione Abruzzo ha </a:t>
          </a:r>
          <a:r>
            <a:rPr lang="it-IT" sz="2000" kern="1200" dirty="0" smtClean="0">
              <a:latin typeface="Arial" panose="020B0604020202020204" pitchFamily="34" charset="0"/>
              <a:cs typeface="Arial" panose="020B0604020202020204" pitchFamily="34" charset="0"/>
            </a:rPr>
            <a:t>trasmesso al MASAF le richieste di modifica di tipo TESTUALE per la parte degli Interventi di Sviluppo Rurale</a:t>
          </a:r>
          <a:endParaRPr lang="it-IT" sz="2000" kern="1200" dirty="0">
            <a:latin typeface="Arial" panose="020B0604020202020204" pitchFamily="34" charset="0"/>
            <a:cs typeface="Arial" panose="020B0604020202020204" pitchFamily="34" charset="0"/>
          </a:endParaRPr>
        </a:p>
      </dsp:txBody>
      <dsp:txXfrm>
        <a:off x="174842" y="407309"/>
        <a:ext cx="6851429" cy="980406"/>
      </dsp:txXfrm>
    </dsp:sp>
    <dsp:sp modelId="{BFD05BC4-75FF-48EC-B966-17EE0FE841A6}">
      <dsp:nvSpPr>
        <dsp:cNvPr id="0" name=""/>
        <dsp:cNvSpPr/>
      </dsp:nvSpPr>
      <dsp:spPr>
        <a:xfrm>
          <a:off x="857147" y="1649555"/>
          <a:ext cx="8996139" cy="1528678"/>
        </a:xfrm>
        <a:prstGeom prst="roundRect">
          <a:avLst>
            <a:gd name="adj" fmla="val 10000"/>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it-IT" sz="2000" b="0" kern="1200" dirty="0">
              <a:solidFill>
                <a:schemeClr val="bg1"/>
              </a:solidFill>
              <a:latin typeface="Arial" panose="020B0604020202020204" pitchFamily="34" charset="0"/>
              <a:cs typeface="Arial" panose="020B0604020202020204" pitchFamily="34" charset="0"/>
            </a:rPr>
            <a:t>In data </a:t>
          </a:r>
          <a:r>
            <a:rPr lang="it-IT" sz="2000" b="0" kern="1200" dirty="0" smtClean="0">
              <a:solidFill>
                <a:schemeClr val="bg1"/>
              </a:solidFill>
              <a:latin typeface="Arial" panose="020B0604020202020204" pitchFamily="34" charset="0"/>
              <a:cs typeface="Arial" panose="020B0604020202020204" pitchFamily="34" charset="0"/>
            </a:rPr>
            <a:t>25 giugno 2024 la Regione Abruzzo ha comunicato al MASAF l’avvenuto inserimento delle modifiche NUMERICO/FINANZIARIE </a:t>
          </a:r>
          <a:r>
            <a:rPr lang="it-IT" sz="2000" b="0" kern="1200" dirty="0" err="1" smtClean="0">
              <a:solidFill>
                <a:schemeClr val="bg1"/>
              </a:solidFill>
              <a:latin typeface="Arial" panose="020B0604020202020204" pitchFamily="34" charset="0"/>
              <a:cs typeface="Arial" panose="020B0604020202020204" pitchFamily="34" charset="0"/>
            </a:rPr>
            <a:t>nell</a:t>
          </a:r>
          <a:r>
            <a:rPr lang="en-US" sz="2000" b="0" kern="1200" dirty="0" smtClean="0">
              <a:solidFill>
                <a:schemeClr val="bg1"/>
              </a:solidFill>
              <a:latin typeface="Arial" panose="020B0604020202020204" pitchFamily="34" charset="0"/>
              <a:cs typeface="Arial" panose="020B0604020202020204" pitchFamily="34" charset="0"/>
            </a:rPr>
            <a:t>’</a:t>
          </a:r>
          <a:r>
            <a:rPr lang="it-IT" sz="2000" b="0" kern="1200" dirty="0" smtClean="0">
              <a:solidFill>
                <a:schemeClr val="bg1"/>
              </a:solidFill>
              <a:latin typeface="Arial" panose="020B0604020202020204" pitchFamily="34" charset="0"/>
              <a:cs typeface="Arial" panose="020B0604020202020204" pitchFamily="34" charset="0"/>
            </a:rPr>
            <a:t>applicativo informatico del Ministero</a:t>
          </a:r>
          <a:endParaRPr lang="it-IT" sz="2000" b="0" kern="1200" dirty="0">
            <a:solidFill>
              <a:schemeClr val="bg1"/>
            </a:solidFill>
            <a:latin typeface="Arial" panose="020B0604020202020204" pitchFamily="34" charset="0"/>
            <a:cs typeface="Arial" panose="020B0604020202020204" pitchFamily="34" charset="0"/>
          </a:endParaRPr>
        </a:p>
      </dsp:txBody>
      <dsp:txXfrm>
        <a:off x="901920" y="1694328"/>
        <a:ext cx="7041505" cy="1439132"/>
      </dsp:txXfrm>
    </dsp:sp>
    <dsp:sp modelId="{7E57F4E1-644C-4794-8CED-7D59E4D821B0}">
      <dsp:nvSpPr>
        <dsp:cNvPr id="0" name=""/>
        <dsp:cNvSpPr/>
      </dsp:nvSpPr>
      <dsp:spPr>
        <a:xfrm>
          <a:off x="163887" y="3351511"/>
          <a:ext cx="9476314" cy="1543367"/>
        </a:xfrm>
        <a:prstGeom prst="roundRect">
          <a:avLst>
            <a:gd name="adj" fmla="val 10000"/>
          </a:avLst>
        </a:prstGeom>
        <a:solidFill>
          <a:srgbClr val="CC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it-IT" sz="2000" b="0" kern="1200" dirty="0" smtClean="0">
              <a:latin typeface="Arial" panose="020B0604020202020204" pitchFamily="34" charset="0"/>
              <a:cs typeface="Arial" panose="020B0604020202020204" pitchFamily="34" charset="0"/>
            </a:rPr>
            <a:t>Lo scorso 28 ottobre il MASAF ha provveduto alla trasmissione della terza richiesta di Emendamento (versione 4.0) al testo del PSP ai sensi dell’articolo 119 del Regolamento (Ue) 2021/2115 (invio ufficiale in SFC2021)</a:t>
          </a:r>
        </a:p>
        <a:p>
          <a:pPr lvl="0" algn="just" defTabSz="889000">
            <a:lnSpc>
              <a:spcPct val="90000"/>
            </a:lnSpc>
            <a:spcBef>
              <a:spcPct val="0"/>
            </a:spcBef>
            <a:spcAft>
              <a:spcPct val="35000"/>
            </a:spcAft>
          </a:pPr>
          <a:endParaRPr lang="it-IT" sz="2000" b="0" kern="1200" dirty="0">
            <a:latin typeface="Arial" panose="020B0604020202020204" pitchFamily="34" charset="0"/>
            <a:cs typeface="Arial" panose="020B0604020202020204" pitchFamily="34" charset="0"/>
          </a:endParaRPr>
        </a:p>
      </dsp:txBody>
      <dsp:txXfrm>
        <a:off x="209091" y="3396715"/>
        <a:ext cx="7421268" cy="1452959"/>
      </dsp:txXfrm>
    </dsp:sp>
    <dsp:sp modelId="{7F677247-6616-46DC-B76C-8AD97D6160A1}">
      <dsp:nvSpPr>
        <dsp:cNvPr id="0" name=""/>
        <dsp:cNvSpPr/>
      </dsp:nvSpPr>
      <dsp:spPr>
        <a:xfrm>
          <a:off x="8089753" y="1151179"/>
          <a:ext cx="1038917" cy="1038917"/>
        </a:xfrm>
        <a:prstGeom prst="downArrow">
          <a:avLst>
            <a:gd name="adj1" fmla="val 55000"/>
            <a:gd name="adj2" fmla="val 45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it-IT" sz="3600" kern="1200" dirty="0"/>
        </a:p>
      </dsp:txBody>
      <dsp:txXfrm>
        <a:off x="8323509" y="1151179"/>
        <a:ext cx="571405" cy="781785"/>
      </dsp:txXfrm>
    </dsp:sp>
    <dsp:sp modelId="{EB589C50-EB6A-4728-A00A-9BCF0978A7C3}">
      <dsp:nvSpPr>
        <dsp:cNvPr id="0" name=""/>
        <dsp:cNvSpPr/>
      </dsp:nvSpPr>
      <dsp:spPr>
        <a:xfrm>
          <a:off x="8102091" y="2622286"/>
          <a:ext cx="1096587" cy="1115578"/>
        </a:xfrm>
        <a:prstGeom prst="downArrow">
          <a:avLst>
            <a:gd name="adj1" fmla="val 55000"/>
            <a:gd name="adj2" fmla="val 45000"/>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it-IT" sz="3600" kern="1200" dirty="0"/>
        </a:p>
      </dsp:txBody>
      <dsp:txXfrm>
        <a:off x="8348823" y="2622286"/>
        <a:ext cx="603123" cy="8441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4CD58-A99D-4001-B4BB-C5F473966486}">
      <dsp:nvSpPr>
        <dsp:cNvPr id="0" name=""/>
        <dsp:cNvSpPr/>
      </dsp:nvSpPr>
      <dsp:spPr>
        <a:xfrm>
          <a:off x="0" y="0"/>
          <a:ext cx="11266920" cy="1203210"/>
        </a:xfrm>
        <a:prstGeom prst="roundRect">
          <a:avLst>
            <a:gd name="adj" fmla="val 10000"/>
          </a:avLst>
        </a:prstGeom>
        <a:solidFill>
          <a:srgbClr val="FFFF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711200">
            <a:lnSpc>
              <a:spcPct val="100000"/>
            </a:lnSpc>
            <a:spcBef>
              <a:spcPct val="0"/>
            </a:spcBef>
            <a:spcAft>
              <a:spcPts val="0"/>
            </a:spcAft>
          </a:pPr>
          <a:r>
            <a:rPr lang="it-IT" sz="2000" b="1" kern="1200" dirty="0" smtClean="0">
              <a:solidFill>
                <a:schemeClr val="tx1"/>
              </a:solidFill>
            </a:rPr>
            <a:t>SRG06 - LEADER - attuazione strategie di sviluppo locale</a:t>
          </a:r>
        </a:p>
        <a:p>
          <a:pPr lvl="0" algn="l" defTabSz="711200">
            <a:lnSpc>
              <a:spcPct val="100000"/>
            </a:lnSpc>
            <a:spcBef>
              <a:spcPct val="0"/>
            </a:spcBef>
            <a:spcAft>
              <a:spcPts val="0"/>
            </a:spcAft>
          </a:pPr>
          <a:r>
            <a:rPr lang="it-IT" sz="2000" b="1" kern="1200" dirty="0" smtClean="0">
              <a:solidFill>
                <a:schemeClr val="bg2">
                  <a:lumMod val="10000"/>
                </a:schemeClr>
              </a:solidFill>
            </a:rPr>
            <a:t>Modifica </a:t>
          </a:r>
          <a:r>
            <a:rPr lang="it-IT" sz="2000" b="1" kern="1200" dirty="0">
              <a:solidFill>
                <a:schemeClr val="bg2">
                  <a:lumMod val="10000"/>
                </a:schemeClr>
              </a:solidFill>
            </a:rPr>
            <a:t>richiesta in </a:t>
          </a:r>
          <a:r>
            <a:rPr lang="it-IT" sz="2000" b="1" kern="1200" dirty="0" smtClean="0">
              <a:solidFill>
                <a:schemeClr val="bg2">
                  <a:lumMod val="10000"/>
                </a:schemeClr>
              </a:solidFill>
            </a:rPr>
            <a:t>sezione </a:t>
          </a:r>
          <a:r>
            <a:rPr lang="it-IT" sz="2000" b="1" kern="1200" dirty="0" smtClean="0">
              <a:solidFill>
                <a:schemeClr val="tx1"/>
              </a:solidFill>
            </a:rPr>
            <a:t>7 Forma e percentuale del sostegno /importi/metodi di calcolo - Spiegazione supplementare: </a:t>
          </a:r>
        </a:p>
        <a:p>
          <a:pPr algn="l">
            <a:spcBef>
              <a:spcPct val="0"/>
            </a:spcBef>
          </a:pPr>
          <a:r>
            <a:rPr lang="it-IT" sz="2000" b="1" kern="1200" dirty="0" smtClean="0">
              <a:solidFill>
                <a:srgbClr val="FF0000"/>
              </a:solidFill>
            </a:rPr>
            <a:t>Ampliamento delle Opzioni di Costo Semplificate utilizzate.</a:t>
          </a:r>
        </a:p>
      </dsp:txBody>
      <dsp:txXfrm>
        <a:off x="2376514" y="0"/>
        <a:ext cx="8890405" cy="1203210"/>
      </dsp:txXfrm>
    </dsp:sp>
    <dsp:sp modelId="{5390F0C6-E15F-4C33-B0B9-5C25F67988EE}">
      <dsp:nvSpPr>
        <dsp:cNvPr id="0" name=""/>
        <dsp:cNvSpPr/>
      </dsp:nvSpPr>
      <dsp:spPr>
        <a:xfrm>
          <a:off x="294038" y="128757"/>
          <a:ext cx="1080655" cy="96764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6B40C1-72D7-4766-8BA4-B06E2479B59F}">
      <dsp:nvSpPr>
        <dsp:cNvPr id="0" name=""/>
        <dsp:cNvSpPr/>
      </dsp:nvSpPr>
      <dsp:spPr>
        <a:xfrm>
          <a:off x="0" y="1254900"/>
          <a:ext cx="11266920" cy="1363046"/>
        </a:xfrm>
        <a:prstGeom prst="roundRect">
          <a:avLst>
            <a:gd name="adj" fmla="val 10000"/>
          </a:avLst>
        </a:prstGeom>
        <a:solidFill>
          <a:srgbClr val="0099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it-IT" sz="1800" b="1" kern="1200" dirty="0" smtClean="0"/>
            <a:t>SRG09 - Cooperazione per azioni di supporto all'innovazione e servizi rivolti ai settori agricolo, forestale e agroalimentare</a:t>
          </a:r>
        </a:p>
        <a:p>
          <a:pPr lvl="0" algn="l" defTabSz="800100">
            <a:lnSpc>
              <a:spcPct val="90000"/>
            </a:lnSpc>
            <a:spcBef>
              <a:spcPct val="0"/>
            </a:spcBef>
            <a:spcAft>
              <a:spcPts val="0"/>
            </a:spcAft>
          </a:pPr>
          <a:r>
            <a:rPr lang="it-IT" sz="1800" b="1" kern="1200" dirty="0" smtClean="0"/>
            <a:t>Modifica richiesta in sezione 7 Forma e percentuale del sostegno /importi/metodi di calcolo - Base per l'istituzione</a:t>
          </a:r>
          <a:r>
            <a:rPr lang="it-IT" sz="1800" b="1" kern="1200" dirty="0" smtClean="0">
              <a:solidFill>
                <a:schemeClr val="bg1"/>
              </a:solidFill>
            </a:rPr>
            <a:t>: </a:t>
          </a:r>
        </a:p>
        <a:p>
          <a:pPr lvl="0" algn="l" defTabSz="800100">
            <a:lnSpc>
              <a:spcPct val="90000"/>
            </a:lnSpc>
            <a:spcBef>
              <a:spcPct val="0"/>
            </a:spcBef>
            <a:spcAft>
              <a:spcPct val="35000"/>
            </a:spcAft>
          </a:pPr>
          <a:r>
            <a:rPr lang="it-IT" sz="1800" b="1" kern="1200" dirty="0" smtClean="0">
              <a:solidFill>
                <a:srgbClr val="FF0000"/>
              </a:solidFill>
            </a:rPr>
            <a:t>Ampliamento delle Opzioni di Costo Semplificate utilizzate.</a:t>
          </a:r>
          <a:endParaRPr lang="it-IT" sz="1800" b="1" kern="1200" dirty="0">
            <a:solidFill>
              <a:srgbClr val="FF0000"/>
            </a:solidFill>
          </a:endParaRPr>
        </a:p>
      </dsp:txBody>
      <dsp:txXfrm>
        <a:off x="2376514" y="1254900"/>
        <a:ext cx="8890405" cy="1363046"/>
      </dsp:txXfrm>
    </dsp:sp>
    <dsp:sp modelId="{99A8AB6F-731D-4BB6-8BDE-0F3B6FF5AC2E}">
      <dsp:nvSpPr>
        <dsp:cNvPr id="0" name=""/>
        <dsp:cNvSpPr/>
      </dsp:nvSpPr>
      <dsp:spPr>
        <a:xfrm>
          <a:off x="304133" y="1552442"/>
          <a:ext cx="1037705" cy="910843"/>
        </a:xfrm>
        <a:prstGeom prst="roundRect">
          <a:avLst>
            <a:gd name="adj" fmla="val 10000"/>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9BB23C-8D91-4F81-8A8A-239DF60A8E90}">
      <dsp:nvSpPr>
        <dsp:cNvPr id="0" name=""/>
        <dsp:cNvSpPr/>
      </dsp:nvSpPr>
      <dsp:spPr>
        <a:xfrm>
          <a:off x="0" y="2711218"/>
          <a:ext cx="11266920" cy="15229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it-IT" sz="1800" b="1" kern="1200" dirty="0" smtClean="0"/>
            <a:t>SRG10 - promozione dei prodotti di qualità</a:t>
          </a:r>
        </a:p>
        <a:p>
          <a:pPr marL="0" marR="0" lvl="0" indent="0" algn="l" defTabSz="914400" eaLnBrk="1" fontAlgn="auto" latinLnBrk="0" hangingPunct="1">
            <a:lnSpc>
              <a:spcPct val="100000"/>
            </a:lnSpc>
            <a:spcBef>
              <a:spcPct val="0"/>
            </a:spcBef>
            <a:spcAft>
              <a:spcPts val="0"/>
            </a:spcAft>
            <a:buClrTx/>
            <a:buSzTx/>
            <a:buFontTx/>
            <a:buNone/>
            <a:tabLst/>
            <a:defRPr/>
          </a:pPr>
          <a:r>
            <a:rPr lang="it-IT" sz="1800" b="1" kern="1200" dirty="0" smtClean="0"/>
            <a:t>Modifica richiesta in sezione 7 Forma e percentuale del sostegno /importi/metodi di calcolo </a:t>
          </a:r>
        </a:p>
        <a:p>
          <a:pPr marL="0" marR="0" lvl="0" indent="0" algn="l" defTabSz="914400" eaLnBrk="1" fontAlgn="auto" latinLnBrk="0" hangingPunct="1">
            <a:lnSpc>
              <a:spcPct val="100000"/>
            </a:lnSpc>
            <a:spcBef>
              <a:spcPct val="0"/>
            </a:spcBef>
            <a:spcAft>
              <a:spcPts val="0"/>
            </a:spcAft>
            <a:buClrTx/>
            <a:buSzTx/>
            <a:buFontTx/>
            <a:buNone/>
            <a:tabLst/>
            <a:defRPr/>
          </a:pPr>
          <a:r>
            <a:rPr lang="it-IT" sz="1800" b="1" kern="1200" dirty="0" smtClean="0"/>
            <a:t>Gamma del sostegno a livello di beneficiario:</a:t>
          </a:r>
        </a:p>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err="1" smtClean="0">
              <a:solidFill>
                <a:srgbClr val="FF0000"/>
              </a:solidFill>
            </a:rPr>
            <a:t>Rimodulazione</a:t>
          </a:r>
          <a:r>
            <a:rPr lang="en-US" sz="1800" b="1" kern="1200" dirty="0" smtClean="0">
              <a:solidFill>
                <a:srgbClr val="FF0000"/>
              </a:solidFill>
            </a:rPr>
            <a:t> </a:t>
          </a:r>
          <a:r>
            <a:rPr lang="en-US" sz="1800" b="1" kern="1200" dirty="0" err="1" smtClean="0">
              <a:solidFill>
                <a:srgbClr val="FF0000"/>
              </a:solidFill>
            </a:rPr>
            <a:t>delle</a:t>
          </a:r>
          <a:r>
            <a:rPr lang="en-US" sz="1800" b="1" kern="1200" dirty="0" smtClean="0">
              <a:solidFill>
                <a:srgbClr val="FF0000"/>
              </a:solidFill>
            </a:rPr>
            <a:t> </a:t>
          </a:r>
          <a:r>
            <a:rPr lang="en-US" sz="1800" b="1" kern="1200" dirty="0" err="1" smtClean="0">
              <a:solidFill>
                <a:srgbClr val="FF0000"/>
              </a:solidFill>
            </a:rPr>
            <a:t>dimensione</a:t>
          </a:r>
          <a:r>
            <a:rPr lang="en-US" sz="1800" b="1" kern="1200" dirty="0" smtClean="0">
              <a:solidFill>
                <a:srgbClr val="FF0000"/>
              </a:solidFill>
            </a:rPr>
            <a:t> minima e </a:t>
          </a:r>
          <a:r>
            <a:rPr lang="en-US" sz="1800" b="1" kern="1200" dirty="0" err="1" smtClean="0">
              <a:solidFill>
                <a:srgbClr val="FF0000"/>
              </a:solidFill>
            </a:rPr>
            <a:t>massima</a:t>
          </a:r>
          <a:r>
            <a:rPr lang="en-US" sz="1800" b="1" kern="1200" dirty="0" smtClean="0">
              <a:solidFill>
                <a:srgbClr val="FF0000"/>
              </a:solidFill>
            </a:rPr>
            <a:t> del </a:t>
          </a:r>
          <a:r>
            <a:rPr lang="en-US" sz="1800" b="1" kern="1200" dirty="0" err="1" smtClean="0">
              <a:solidFill>
                <a:srgbClr val="FF0000"/>
              </a:solidFill>
            </a:rPr>
            <a:t>sostegno</a:t>
          </a:r>
          <a:r>
            <a:rPr lang="en-US" sz="1800" b="1" kern="1200" dirty="0" smtClean="0">
              <a:solidFill>
                <a:srgbClr val="FF0000"/>
              </a:solidFill>
            </a:rPr>
            <a:t> al fine di </a:t>
          </a:r>
          <a:r>
            <a:rPr lang="en-US" sz="1800" b="1" kern="1200" dirty="0" err="1" smtClean="0">
              <a:solidFill>
                <a:srgbClr val="FF0000"/>
              </a:solidFill>
            </a:rPr>
            <a:t>ampliare</a:t>
          </a:r>
          <a:r>
            <a:rPr lang="en-US" sz="1800" b="1" kern="1200" dirty="0" smtClean="0">
              <a:solidFill>
                <a:srgbClr val="FF0000"/>
              </a:solidFill>
            </a:rPr>
            <a:t> </a:t>
          </a:r>
          <a:r>
            <a:rPr lang="en-US" sz="1800" b="1" kern="1200" dirty="0" err="1" smtClean="0">
              <a:solidFill>
                <a:srgbClr val="FF0000"/>
              </a:solidFill>
            </a:rPr>
            <a:t>il</a:t>
          </a:r>
          <a:r>
            <a:rPr lang="en-US" sz="1800" b="1" kern="1200" dirty="0" smtClean="0">
              <a:solidFill>
                <a:srgbClr val="FF0000"/>
              </a:solidFill>
            </a:rPr>
            <a:t> </a:t>
          </a:r>
          <a:r>
            <a:rPr lang="en-US" sz="1800" b="1" kern="1200" dirty="0" err="1" smtClean="0">
              <a:solidFill>
                <a:srgbClr val="FF0000"/>
              </a:solidFill>
            </a:rPr>
            <a:t>bacino</a:t>
          </a:r>
          <a:r>
            <a:rPr lang="en-US" sz="1800" b="1" kern="1200" dirty="0" smtClean="0">
              <a:solidFill>
                <a:srgbClr val="FF0000"/>
              </a:solidFill>
            </a:rPr>
            <a:t> </a:t>
          </a:r>
          <a:r>
            <a:rPr lang="en-US" sz="1800" b="1" kern="1200" dirty="0" err="1" smtClean="0">
              <a:solidFill>
                <a:srgbClr val="FF0000"/>
              </a:solidFill>
            </a:rPr>
            <a:t>dei</a:t>
          </a:r>
          <a:r>
            <a:rPr lang="en-US" sz="1800" b="1" kern="1200" dirty="0" smtClean="0">
              <a:solidFill>
                <a:srgbClr val="FF0000"/>
              </a:solidFill>
            </a:rPr>
            <a:t> </a:t>
          </a:r>
          <a:r>
            <a:rPr lang="en-US" sz="1800" b="1" kern="1200" dirty="0" err="1" smtClean="0">
              <a:solidFill>
                <a:srgbClr val="FF0000"/>
              </a:solidFill>
            </a:rPr>
            <a:t>potenziali</a:t>
          </a:r>
          <a:r>
            <a:rPr lang="en-US" sz="1800" b="1" kern="1200" dirty="0" smtClean="0">
              <a:solidFill>
                <a:srgbClr val="FF0000"/>
              </a:solidFill>
            </a:rPr>
            <a:t> </a:t>
          </a:r>
          <a:r>
            <a:rPr lang="en-US" sz="1800" b="1" kern="1200" dirty="0" err="1" smtClean="0">
              <a:solidFill>
                <a:srgbClr val="FF0000"/>
              </a:solidFill>
            </a:rPr>
            <a:t>beneficiari</a:t>
          </a:r>
          <a:r>
            <a:rPr lang="en-US" sz="1800" b="1" kern="1200" dirty="0" smtClean="0">
              <a:solidFill>
                <a:srgbClr val="FF0000"/>
              </a:solidFill>
            </a:rPr>
            <a:t>.</a:t>
          </a:r>
          <a:endParaRPr lang="it-IT" sz="1800" b="1" kern="1200" dirty="0" smtClean="0">
            <a:solidFill>
              <a:srgbClr val="FF0000"/>
            </a:solidFill>
          </a:endParaRPr>
        </a:p>
      </dsp:txBody>
      <dsp:txXfrm>
        <a:off x="2376514" y="2711218"/>
        <a:ext cx="8890405" cy="1522993"/>
      </dsp:txXfrm>
    </dsp:sp>
    <dsp:sp modelId="{8CB1348E-7C32-45A7-A752-75878147CB95}">
      <dsp:nvSpPr>
        <dsp:cNvPr id="0" name=""/>
        <dsp:cNvSpPr/>
      </dsp:nvSpPr>
      <dsp:spPr>
        <a:xfrm>
          <a:off x="268248" y="3031412"/>
          <a:ext cx="1093792" cy="933726"/>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2000" r="-3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8597E4-B651-4081-96C7-4A718F11771B}">
      <dsp:nvSpPr>
        <dsp:cNvPr id="0" name=""/>
        <dsp:cNvSpPr/>
      </dsp:nvSpPr>
      <dsp:spPr>
        <a:xfrm>
          <a:off x="0" y="4370543"/>
          <a:ext cx="11266920" cy="1472165"/>
        </a:xfrm>
        <a:prstGeom prst="roundRect">
          <a:avLst>
            <a:gd name="adj" fmla="val 10000"/>
          </a:avLst>
        </a:prstGeom>
        <a:solidFill>
          <a:schemeClr val="accent5">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it-IT" sz="1800" b="1" kern="1200" dirty="0" smtClean="0"/>
            <a:t>SRH04 - azioni di informazione</a:t>
          </a:r>
        </a:p>
        <a:p>
          <a:pPr marL="0" marR="0" lvl="0" indent="0" algn="l" defTabSz="914400" eaLnBrk="1" fontAlgn="auto" latinLnBrk="0" hangingPunct="1">
            <a:lnSpc>
              <a:spcPct val="100000"/>
            </a:lnSpc>
            <a:spcBef>
              <a:spcPct val="0"/>
            </a:spcBef>
            <a:spcAft>
              <a:spcPts val="0"/>
            </a:spcAft>
            <a:buClrTx/>
            <a:buSzTx/>
            <a:buFontTx/>
            <a:buNone/>
            <a:tabLst/>
            <a:defRPr/>
          </a:pPr>
          <a:r>
            <a:rPr lang="it-IT" sz="1800" b="1" kern="1200" dirty="0" smtClean="0"/>
            <a:t>Modifica richiesta in sezione 5 - </a:t>
          </a:r>
          <a:r>
            <a:rPr lang="it-IT" sz="1800" kern="1200" dirty="0" smtClean="0"/>
            <a:t>Concezione specifica, requisiti e condizioni di ammissibilità dell'intervento-Definire i beneficiari ammissibili e gli specifici criteri di ammissibilità, se pertinenti per il beneficiario e la zona: </a:t>
          </a:r>
          <a:r>
            <a:rPr lang="it-IT" sz="1800" kern="1200" dirty="0" smtClean="0">
              <a:solidFill>
                <a:srgbClr val="FF0000"/>
              </a:solidFill>
            </a:rPr>
            <a:t>l</a:t>
          </a:r>
          <a:r>
            <a:rPr lang="it-IT" sz="1800" b="1" kern="1200" dirty="0" smtClean="0">
              <a:solidFill>
                <a:srgbClr val="FF0000"/>
              </a:solidFill>
            </a:rPr>
            <a:t>a Regione Abruzzo ritiene opportuno attuare l’intervento a titolarità per un più efficace raggiungimento degli obiettivi dello stesso.</a:t>
          </a:r>
          <a:endParaRPr lang="it-IT" sz="3400" kern="1200" dirty="0">
            <a:solidFill>
              <a:srgbClr val="FF0000"/>
            </a:solidFill>
          </a:endParaRPr>
        </a:p>
      </dsp:txBody>
      <dsp:txXfrm>
        <a:off x="2376514" y="4370543"/>
        <a:ext cx="8890405" cy="1472165"/>
      </dsp:txXfrm>
    </dsp:sp>
    <dsp:sp modelId="{793038E9-22E9-4DDE-928B-134469E3F25B}">
      <dsp:nvSpPr>
        <dsp:cNvPr id="0" name=""/>
        <dsp:cNvSpPr/>
      </dsp:nvSpPr>
      <dsp:spPr>
        <a:xfrm>
          <a:off x="299244" y="4646054"/>
          <a:ext cx="1304191" cy="985047"/>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38000" r="-3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74B50-3662-4F3D-B883-97CCD164A1FA}">
      <dsp:nvSpPr>
        <dsp:cNvPr id="0" name=""/>
        <dsp:cNvSpPr/>
      </dsp:nvSpPr>
      <dsp:spPr>
        <a:xfrm>
          <a:off x="0" y="0"/>
          <a:ext cx="8617226" cy="15738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it-IT" sz="2400" kern="1200" dirty="0" smtClean="0"/>
            <a:t>Il MASAF in data 09/02/2024 ha trasmesso alle Regioni la versione definitiva del Piano di Valutazione (</a:t>
          </a:r>
          <a:r>
            <a:rPr lang="it-IT" sz="2400" kern="1200" dirty="0" err="1" smtClean="0"/>
            <a:t>PdV</a:t>
          </a:r>
          <a:r>
            <a:rPr lang="it-IT" sz="2400" kern="1200" dirty="0" smtClean="0"/>
            <a:t>) nazionale del PSP 2023-2027, approvato a seguito della sua presentazione al Comitato di Monitoraggio del PSP 2023-2027</a:t>
          </a:r>
          <a:endParaRPr lang="it-IT" sz="2400" kern="1200" dirty="0"/>
        </a:p>
      </dsp:txBody>
      <dsp:txXfrm>
        <a:off x="76830" y="76830"/>
        <a:ext cx="8463566" cy="1420204"/>
      </dsp:txXfrm>
    </dsp:sp>
    <dsp:sp modelId="{7A4FD832-0507-4996-8B57-C0E7BCB94DAE}">
      <dsp:nvSpPr>
        <dsp:cNvPr id="0" name=""/>
        <dsp:cNvSpPr/>
      </dsp:nvSpPr>
      <dsp:spPr>
        <a:xfrm>
          <a:off x="0" y="1817819"/>
          <a:ext cx="8617226" cy="2475720"/>
        </a:xfrm>
        <a:prstGeom prst="roundRect">
          <a:avLst/>
        </a:prstGeom>
        <a:solidFill>
          <a:srgbClr val="99CC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it-IT" sz="2400" kern="1200" dirty="0" smtClean="0"/>
            <a:t>Nel PdV nazionale è precisato che “Per quanto riguarda il livello regionale, le AdGR del PSP ne organizzano in autonomia la governance, prevedendo un’organizzazione funzionale e una pianificazione che rispondano alle loro specifiche esigenze di valutazione, e assicurano, in ogni caso, il coordinamento con l’AdGN</a:t>
          </a:r>
          <a:endParaRPr lang="it-IT" sz="2400" kern="1200" dirty="0"/>
        </a:p>
      </dsp:txBody>
      <dsp:txXfrm>
        <a:off x="120855" y="1938674"/>
        <a:ext cx="8375516" cy="22340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F3DE9-FED2-4731-99E5-628BA8904F0F}">
      <dsp:nvSpPr>
        <dsp:cNvPr id="0" name=""/>
        <dsp:cNvSpPr/>
      </dsp:nvSpPr>
      <dsp:spPr>
        <a:xfrm>
          <a:off x="4302980" y="1056"/>
          <a:ext cx="6454471" cy="83829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it-IT" sz="2400" kern="1200" dirty="0" smtClean="0">
              <a:latin typeface="Arial" panose="020B0604020202020204" pitchFamily="34" charset="0"/>
              <a:ea typeface="Calibri" panose="020F0502020204030204" pitchFamily="34" charset="0"/>
              <a:cs typeface="Arial" panose="020B0604020202020204" pitchFamily="34" charset="0"/>
            </a:rPr>
            <a:t>Approvazione del Piano di Valutazione Regionale (</a:t>
          </a:r>
          <a:r>
            <a:rPr lang="it-IT" sz="2400" kern="1200" dirty="0" err="1" smtClean="0">
              <a:latin typeface="Arial" panose="020B0604020202020204" pitchFamily="34" charset="0"/>
              <a:ea typeface="Calibri" panose="020F0502020204030204" pitchFamily="34" charset="0"/>
              <a:cs typeface="Arial" panose="020B0604020202020204" pitchFamily="34" charset="0"/>
            </a:rPr>
            <a:t>PdVR</a:t>
          </a:r>
          <a:r>
            <a:rPr lang="it-IT" sz="2400" kern="1200" dirty="0" smtClean="0">
              <a:latin typeface="Arial" panose="020B0604020202020204" pitchFamily="34" charset="0"/>
              <a:ea typeface="Calibri" panose="020F0502020204030204" pitchFamily="34" charset="0"/>
              <a:cs typeface="Arial" panose="020B0604020202020204" pitchFamily="34" charset="0"/>
            </a:rPr>
            <a:t>)</a:t>
          </a:r>
          <a:endParaRPr lang="it-IT" sz="1600" kern="1200" dirty="0">
            <a:latin typeface="Arial" panose="020B0604020202020204" pitchFamily="34" charset="0"/>
            <a:cs typeface="Arial" panose="020B0604020202020204" pitchFamily="34" charset="0"/>
          </a:endParaRPr>
        </a:p>
      </dsp:txBody>
      <dsp:txXfrm>
        <a:off x="4302980" y="105843"/>
        <a:ext cx="6140111" cy="628720"/>
      </dsp:txXfrm>
    </dsp:sp>
    <dsp:sp modelId="{CFEF19E3-DCD5-4FE2-89D1-79E5FABA64CA}">
      <dsp:nvSpPr>
        <dsp:cNvPr id="0" name=""/>
        <dsp:cNvSpPr/>
      </dsp:nvSpPr>
      <dsp:spPr>
        <a:xfrm>
          <a:off x="0" y="1056"/>
          <a:ext cx="4302980" cy="8382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it-IT" sz="2000" b="1" kern="1200" dirty="0" smtClean="0">
              <a:latin typeface="Arial" panose="020B0604020202020204" pitchFamily="34" charset="0"/>
              <a:ea typeface="Calibri" panose="020F0502020204030204" pitchFamily="34" charset="0"/>
              <a:cs typeface="Arial" panose="020B0604020202020204" pitchFamily="34" charset="0"/>
            </a:rPr>
            <a:t>Determinazione n. DPD/148 del 05/04/2024</a:t>
          </a:r>
          <a:endParaRPr lang="it-IT" sz="900" kern="1200" dirty="0" smtClean="0">
            <a:latin typeface="Arial" panose="020B0604020202020204" pitchFamily="34" charset="0"/>
            <a:cs typeface="Arial" panose="020B0604020202020204" pitchFamily="34" charset="0"/>
          </a:endParaRPr>
        </a:p>
        <a:p>
          <a:pPr lvl="0" algn="ctr" defTabSz="1778000">
            <a:lnSpc>
              <a:spcPct val="90000"/>
            </a:lnSpc>
            <a:spcBef>
              <a:spcPct val="0"/>
            </a:spcBef>
            <a:spcAft>
              <a:spcPct val="35000"/>
            </a:spcAft>
          </a:pPr>
          <a:endParaRPr lang="it-IT" sz="900" kern="1200" dirty="0">
            <a:latin typeface="Arial" panose="020B0604020202020204" pitchFamily="34" charset="0"/>
            <a:cs typeface="Arial" panose="020B0604020202020204" pitchFamily="34" charset="0"/>
          </a:endParaRPr>
        </a:p>
      </dsp:txBody>
      <dsp:txXfrm>
        <a:off x="40922" y="41978"/>
        <a:ext cx="4221136" cy="756450"/>
      </dsp:txXfrm>
    </dsp:sp>
    <dsp:sp modelId="{5A770DF4-E4D1-48B0-A1B1-AEFB096C86CB}">
      <dsp:nvSpPr>
        <dsp:cNvPr id="0" name=""/>
        <dsp:cNvSpPr/>
      </dsp:nvSpPr>
      <dsp:spPr>
        <a:xfrm>
          <a:off x="4302980" y="923180"/>
          <a:ext cx="6454471" cy="83829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it-IT" sz="2400" kern="1200" dirty="0" smtClean="0">
              <a:latin typeface="Arial" panose="020B0604020202020204" pitchFamily="34" charset="0"/>
              <a:ea typeface="Calibri" panose="020F0502020204030204" pitchFamily="34" charset="0"/>
              <a:cs typeface="Arial" panose="020B0604020202020204" pitchFamily="34" charset="0"/>
            </a:rPr>
            <a:t>  Indizione e approvazione documentazione          di gara</a:t>
          </a:r>
          <a:endParaRPr lang="it-IT" sz="1600" kern="1200" dirty="0">
            <a:latin typeface="Arial" panose="020B0604020202020204" pitchFamily="34" charset="0"/>
            <a:cs typeface="Arial" panose="020B0604020202020204" pitchFamily="34" charset="0"/>
          </a:endParaRPr>
        </a:p>
      </dsp:txBody>
      <dsp:txXfrm>
        <a:off x="4302980" y="1027967"/>
        <a:ext cx="6140111" cy="628720"/>
      </dsp:txXfrm>
    </dsp:sp>
    <dsp:sp modelId="{9C8D42BF-5F54-4D04-A27E-F2701D2D883E}">
      <dsp:nvSpPr>
        <dsp:cNvPr id="0" name=""/>
        <dsp:cNvSpPr/>
      </dsp:nvSpPr>
      <dsp:spPr>
        <a:xfrm>
          <a:off x="0" y="923180"/>
          <a:ext cx="4302980" cy="8382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it-IT" sz="2000" b="1" kern="1200" dirty="0" smtClean="0">
              <a:latin typeface="Arial" panose="020B0604020202020204" pitchFamily="34" charset="0"/>
              <a:ea typeface="Calibri" panose="020F0502020204030204" pitchFamily="34" charset="0"/>
              <a:cs typeface="Arial" panose="020B0604020202020204" pitchFamily="34" charset="0"/>
            </a:rPr>
            <a:t>Determinazione </a:t>
          </a:r>
          <a:r>
            <a:rPr lang="it-IT" sz="2000" b="1" kern="1200" dirty="0" err="1" smtClean="0">
              <a:latin typeface="Arial" panose="020B0604020202020204" pitchFamily="34" charset="0"/>
              <a:ea typeface="Calibri" panose="020F0502020204030204" pitchFamily="34" charset="0"/>
              <a:cs typeface="Arial" panose="020B0604020202020204" pitchFamily="34" charset="0"/>
            </a:rPr>
            <a:t>AreaCom</a:t>
          </a:r>
          <a:r>
            <a:rPr lang="it-IT" sz="2000" b="1" kern="1200" dirty="0" smtClean="0">
              <a:latin typeface="Arial" panose="020B0604020202020204" pitchFamily="34" charset="0"/>
              <a:ea typeface="Calibri" panose="020F0502020204030204" pitchFamily="34" charset="0"/>
              <a:cs typeface="Arial" panose="020B0604020202020204" pitchFamily="34" charset="0"/>
            </a:rPr>
            <a:t> n. 116 del 30/05/2024</a:t>
          </a:r>
        </a:p>
        <a:p>
          <a:pPr algn="ctr">
            <a:spcBef>
              <a:spcPct val="0"/>
            </a:spcBef>
          </a:pPr>
          <a:endParaRPr lang="it-IT" sz="900" kern="1200" dirty="0">
            <a:latin typeface="Arial" panose="020B0604020202020204" pitchFamily="34" charset="0"/>
            <a:cs typeface="Arial" panose="020B0604020202020204" pitchFamily="34" charset="0"/>
          </a:endParaRPr>
        </a:p>
      </dsp:txBody>
      <dsp:txXfrm>
        <a:off x="40922" y="964102"/>
        <a:ext cx="4221136" cy="756450"/>
      </dsp:txXfrm>
    </dsp:sp>
    <dsp:sp modelId="{7D76ADEA-C239-4566-8D36-1CD90D19592C}">
      <dsp:nvSpPr>
        <dsp:cNvPr id="0" name=""/>
        <dsp:cNvSpPr/>
      </dsp:nvSpPr>
      <dsp:spPr>
        <a:xfrm>
          <a:off x="4302980" y="1845305"/>
          <a:ext cx="6454471" cy="83829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0" lvl="1" indent="0" algn="l" defTabSz="1066800">
            <a:lnSpc>
              <a:spcPct val="90000"/>
            </a:lnSpc>
            <a:spcBef>
              <a:spcPct val="0"/>
            </a:spcBef>
            <a:spcAft>
              <a:spcPct val="15000"/>
            </a:spcAft>
            <a:buFont typeface="Arial" panose="020B0604020202020204" pitchFamily="34" charset="0"/>
            <a:buChar char="••"/>
          </a:pPr>
          <a:r>
            <a:rPr lang="it-IT" sz="2400" kern="1200" dirty="0" smtClean="0">
              <a:latin typeface="Arial" panose="020B0604020202020204" pitchFamily="34" charset="0"/>
              <a:ea typeface="Calibri" panose="020F0502020204030204" pitchFamily="34" charset="0"/>
              <a:cs typeface="Arial" panose="020B0604020202020204" pitchFamily="34" charset="0"/>
            </a:rPr>
            <a:t>   Data di pubblicazione: 31/05/2024</a:t>
          </a:r>
          <a:endParaRPr lang="it-IT" sz="1600" kern="1200" dirty="0">
            <a:latin typeface="Arial" panose="020B0604020202020204" pitchFamily="34" charset="0"/>
            <a:cs typeface="Arial" panose="020B0604020202020204" pitchFamily="34" charset="0"/>
          </a:endParaRPr>
        </a:p>
        <a:p>
          <a:pPr marL="0" lvl="1" indent="0" algn="l" defTabSz="1066800">
            <a:lnSpc>
              <a:spcPct val="90000"/>
            </a:lnSpc>
            <a:spcBef>
              <a:spcPct val="0"/>
            </a:spcBef>
            <a:spcAft>
              <a:spcPct val="15000"/>
            </a:spcAft>
            <a:buFont typeface="Arial" panose="020B0604020202020204" pitchFamily="34" charset="0"/>
            <a:buChar char="••"/>
          </a:pPr>
          <a:r>
            <a:rPr lang="it-IT" sz="2400" kern="1200" dirty="0" smtClean="0">
              <a:latin typeface="Arial" panose="020B0604020202020204" pitchFamily="34" charset="0"/>
              <a:ea typeface="Calibri" panose="020F0502020204030204" pitchFamily="34" charset="0"/>
              <a:cs typeface="Arial" panose="020B0604020202020204" pitchFamily="34" charset="0"/>
            </a:rPr>
            <a:t>   Data di chiusura: 05/07/2024</a:t>
          </a:r>
        </a:p>
        <a:p>
          <a:pPr lvl="1" algn="l" defTabSz="1066800">
            <a:lnSpc>
              <a:spcPct val="90000"/>
            </a:lnSpc>
            <a:spcBef>
              <a:spcPct val="0"/>
            </a:spcBef>
            <a:spcAft>
              <a:spcPct val="15000"/>
            </a:spcAft>
            <a:buChar char="••"/>
          </a:pPr>
          <a:endParaRPr lang="it-IT" sz="1600" kern="1200" dirty="0">
            <a:latin typeface="Arial" panose="020B0604020202020204" pitchFamily="34" charset="0"/>
            <a:cs typeface="Arial" panose="020B0604020202020204" pitchFamily="34" charset="0"/>
          </a:endParaRPr>
        </a:p>
      </dsp:txBody>
      <dsp:txXfrm>
        <a:off x="4302980" y="1950092"/>
        <a:ext cx="6140111" cy="628720"/>
      </dsp:txXfrm>
    </dsp:sp>
    <dsp:sp modelId="{0CF9B3FB-BF54-4E18-9ABF-7BF9D9EE7EFD}">
      <dsp:nvSpPr>
        <dsp:cNvPr id="0" name=""/>
        <dsp:cNvSpPr/>
      </dsp:nvSpPr>
      <dsp:spPr>
        <a:xfrm>
          <a:off x="0" y="1834927"/>
          <a:ext cx="4302980" cy="8382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panose="020B0604020202020204" pitchFamily="34" charset="0"/>
              <a:ea typeface="Calibri" panose="020F0502020204030204" pitchFamily="34" charset="0"/>
              <a:cs typeface="Arial" panose="020B0604020202020204" pitchFamily="34" charset="0"/>
            </a:rPr>
            <a:t>Bando di gara </a:t>
          </a:r>
          <a:r>
            <a:rPr lang="it-IT" sz="2000" b="1" kern="1200" dirty="0" err="1" smtClean="0">
              <a:latin typeface="Arial" panose="020B0604020202020204" pitchFamily="34" charset="0"/>
              <a:ea typeface="Calibri" panose="020F0502020204030204" pitchFamily="34" charset="0"/>
              <a:cs typeface="Arial" panose="020B0604020202020204" pitchFamily="34" charset="0"/>
            </a:rPr>
            <a:t>AreaCom</a:t>
          </a:r>
          <a:endParaRPr lang="it-IT" sz="2000" b="1" kern="1200" dirty="0">
            <a:latin typeface="Arial" panose="020B0604020202020204" pitchFamily="34" charset="0"/>
            <a:ea typeface="Calibri" panose="020F0502020204030204" pitchFamily="34" charset="0"/>
            <a:cs typeface="Arial" panose="020B0604020202020204" pitchFamily="34" charset="0"/>
          </a:endParaRPr>
        </a:p>
      </dsp:txBody>
      <dsp:txXfrm>
        <a:off x="40922" y="1875849"/>
        <a:ext cx="4221136" cy="756450"/>
      </dsp:txXfrm>
    </dsp:sp>
    <dsp:sp modelId="{F20804B6-200C-41A4-BFC2-551A3B470E8C}">
      <dsp:nvSpPr>
        <dsp:cNvPr id="0" name=""/>
        <dsp:cNvSpPr/>
      </dsp:nvSpPr>
      <dsp:spPr>
        <a:xfrm>
          <a:off x="4302980" y="2767429"/>
          <a:ext cx="6454471" cy="83829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marR="0" lvl="0" indent="0" algn="l" defTabSz="0" eaLnBrk="1" fontAlgn="auto" latinLnBrk="0" hangingPunct="1">
            <a:lnSpc>
              <a:spcPct val="100000"/>
            </a:lnSpc>
            <a:spcBef>
              <a:spcPct val="0"/>
            </a:spcBef>
            <a:spcAft>
              <a:spcPts val="0"/>
            </a:spcAft>
            <a:buClrTx/>
            <a:buSzTx/>
            <a:buFontTx/>
            <a:buChar char="••"/>
            <a:tabLst/>
            <a:defRPr/>
          </a:pPr>
          <a:r>
            <a:rPr lang="it-IT" sz="2400" kern="1200" dirty="0" smtClean="0">
              <a:latin typeface="Arial" panose="020B0604020202020204" pitchFamily="34" charset="0"/>
              <a:ea typeface="Calibri" panose="020F0502020204030204" pitchFamily="34" charset="0"/>
              <a:cs typeface="Arial" panose="020B0604020202020204" pitchFamily="34" charset="0"/>
            </a:rPr>
            <a:t>   Nomina della commissione giudicatrice</a:t>
          </a:r>
          <a:endParaRPr lang="it-IT" sz="2400" kern="1200" dirty="0">
            <a:latin typeface="Arial" panose="020B0604020202020204" pitchFamily="34" charset="0"/>
            <a:ea typeface="Calibri" panose="020F0502020204030204" pitchFamily="34" charset="0"/>
            <a:cs typeface="Arial" panose="020B0604020202020204" pitchFamily="34" charset="0"/>
          </a:endParaRPr>
        </a:p>
      </dsp:txBody>
      <dsp:txXfrm>
        <a:off x="4302980" y="2872216"/>
        <a:ext cx="6140111" cy="628720"/>
      </dsp:txXfrm>
    </dsp:sp>
    <dsp:sp modelId="{E685F0D4-50A3-48AE-B90E-578F7343EBFD}">
      <dsp:nvSpPr>
        <dsp:cNvPr id="0" name=""/>
        <dsp:cNvSpPr/>
      </dsp:nvSpPr>
      <dsp:spPr>
        <a:xfrm>
          <a:off x="0" y="2767429"/>
          <a:ext cx="4302980" cy="8382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marR="0" lvl="0" indent="0" algn="ctr" defTabSz="1289050" eaLnBrk="1" fontAlgn="auto" latinLnBrk="0" hangingPunct="1">
            <a:lnSpc>
              <a:spcPct val="90000"/>
            </a:lnSpc>
            <a:spcBef>
              <a:spcPct val="0"/>
            </a:spcBef>
            <a:spcAft>
              <a:spcPct val="35000"/>
            </a:spcAft>
            <a:buClrTx/>
            <a:buSzTx/>
            <a:buFontTx/>
            <a:buNone/>
            <a:tabLst/>
            <a:defRPr/>
          </a:pPr>
          <a:r>
            <a:rPr lang="it-IT" sz="2000" b="1" kern="1200" dirty="0" smtClean="0">
              <a:latin typeface="Arial" panose="020B0604020202020204" pitchFamily="34" charset="0"/>
              <a:ea typeface="Calibri" panose="020F0502020204030204" pitchFamily="34" charset="0"/>
              <a:cs typeface="Arial" panose="020B0604020202020204" pitchFamily="34" charset="0"/>
            </a:rPr>
            <a:t>Determinazione </a:t>
          </a:r>
          <a:r>
            <a:rPr lang="it-IT" sz="2000" b="1" kern="1200" dirty="0" err="1" smtClean="0">
              <a:latin typeface="Arial" panose="020B0604020202020204" pitchFamily="34" charset="0"/>
              <a:ea typeface="Calibri" panose="020F0502020204030204" pitchFamily="34" charset="0"/>
              <a:cs typeface="Arial" panose="020B0604020202020204" pitchFamily="34" charset="0"/>
            </a:rPr>
            <a:t>AreaCom</a:t>
          </a:r>
          <a:r>
            <a:rPr lang="it-IT" sz="2000" b="1" kern="1200" dirty="0" smtClean="0">
              <a:latin typeface="Arial" panose="020B0604020202020204" pitchFamily="34" charset="0"/>
              <a:ea typeface="Calibri" panose="020F0502020204030204" pitchFamily="34" charset="0"/>
              <a:cs typeface="Arial" panose="020B0604020202020204" pitchFamily="34" charset="0"/>
            </a:rPr>
            <a:t> n. 157 del 27/08/2024 </a:t>
          </a:r>
        </a:p>
        <a:p>
          <a:pPr lvl="0" algn="ctr" defTabSz="1289050">
            <a:lnSpc>
              <a:spcPct val="90000"/>
            </a:lnSpc>
            <a:spcBef>
              <a:spcPct val="0"/>
            </a:spcBef>
            <a:spcAft>
              <a:spcPct val="35000"/>
            </a:spcAft>
          </a:pPr>
          <a:endParaRPr lang="it-IT" sz="900" kern="1200" dirty="0">
            <a:latin typeface="Arial" panose="020B0604020202020204" pitchFamily="34" charset="0"/>
            <a:cs typeface="Arial" panose="020B0604020202020204" pitchFamily="34" charset="0"/>
          </a:endParaRPr>
        </a:p>
      </dsp:txBody>
      <dsp:txXfrm>
        <a:off x="40922" y="2808351"/>
        <a:ext cx="4221136" cy="7564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1E8E3-D5EF-43F3-9C48-F13FF720DEBF}">
      <dsp:nvSpPr>
        <dsp:cNvPr id="0" name=""/>
        <dsp:cNvSpPr/>
      </dsp:nvSpPr>
      <dsp:spPr>
        <a:xfrm>
          <a:off x="-5971003" y="-913697"/>
          <a:ext cx="7108197" cy="7108197"/>
        </a:xfrm>
        <a:prstGeom prst="blockArc">
          <a:avLst>
            <a:gd name="adj1" fmla="val 18900000"/>
            <a:gd name="adj2" fmla="val 2700000"/>
            <a:gd name="adj3" fmla="val 304"/>
          </a:avLst>
        </a:prstGeom>
        <a:solidFill>
          <a:srgbClr val="548235"/>
        </a:solidFill>
        <a:ln w="12700" cap="flat" cmpd="sng" algn="ctr">
          <a:solidFill>
            <a:srgbClr val="548235"/>
          </a:solidFill>
          <a:prstDash val="solid"/>
          <a:miter lim="800000"/>
        </a:ln>
        <a:effectLst/>
      </dsp:spPr>
      <dsp:style>
        <a:lnRef idx="2">
          <a:scrgbClr r="0" g="0" b="0"/>
        </a:lnRef>
        <a:fillRef idx="0">
          <a:scrgbClr r="0" g="0" b="0"/>
        </a:fillRef>
        <a:effectRef idx="0">
          <a:scrgbClr r="0" g="0" b="0"/>
        </a:effectRef>
        <a:fontRef idx="minor"/>
      </dsp:style>
    </dsp:sp>
    <dsp:sp modelId="{C0834533-C96E-420B-8E84-D17FD147A58A}">
      <dsp:nvSpPr>
        <dsp:cNvPr id="0" name=""/>
        <dsp:cNvSpPr/>
      </dsp:nvSpPr>
      <dsp:spPr>
        <a:xfrm>
          <a:off x="496978" y="329944"/>
          <a:ext cx="6722045" cy="660311"/>
        </a:xfrm>
        <a:prstGeom prst="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4122" tIns="101600" rIns="101600" bIns="101600" numCol="1" spcCol="1270" anchor="ctr" anchorCtr="0">
          <a:noAutofit/>
        </a:bodyPr>
        <a:lstStyle/>
        <a:p>
          <a:pPr lvl="0" algn="l" defTabSz="1778000">
            <a:lnSpc>
              <a:spcPct val="90000"/>
            </a:lnSpc>
            <a:spcBef>
              <a:spcPct val="0"/>
            </a:spcBef>
            <a:spcAft>
              <a:spcPct val="35000"/>
            </a:spcAft>
          </a:pPr>
          <a:r>
            <a:rPr lang="it-IT" sz="4000" kern="1200" dirty="0" smtClean="0"/>
            <a:t>Settore Vitivinicolo</a:t>
          </a:r>
          <a:endParaRPr lang="it-IT" sz="4000" kern="1200" dirty="0"/>
        </a:p>
      </dsp:txBody>
      <dsp:txXfrm>
        <a:off x="496978" y="329944"/>
        <a:ext cx="6722045" cy="660311"/>
      </dsp:txXfrm>
    </dsp:sp>
    <dsp:sp modelId="{0B0E8420-0E41-449B-8338-B6A34A1E1E37}">
      <dsp:nvSpPr>
        <dsp:cNvPr id="0" name=""/>
        <dsp:cNvSpPr/>
      </dsp:nvSpPr>
      <dsp:spPr>
        <a:xfrm>
          <a:off x="84283" y="247405"/>
          <a:ext cx="825389" cy="825389"/>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752A76-B6B6-4685-8F55-73518259571E}">
      <dsp:nvSpPr>
        <dsp:cNvPr id="0" name=""/>
        <dsp:cNvSpPr/>
      </dsp:nvSpPr>
      <dsp:spPr>
        <a:xfrm>
          <a:off x="970137" y="1320094"/>
          <a:ext cx="6248885" cy="660311"/>
        </a:xfrm>
        <a:prstGeom prst="rect">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4122" tIns="101600" rIns="101600" bIns="101600" numCol="1" spcCol="1270" anchor="ctr" anchorCtr="0">
          <a:noAutofit/>
        </a:bodyPr>
        <a:lstStyle/>
        <a:p>
          <a:pPr lvl="0" algn="l" defTabSz="1778000">
            <a:lnSpc>
              <a:spcPct val="90000"/>
            </a:lnSpc>
            <a:spcBef>
              <a:spcPct val="0"/>
            </a:spcBef>
            <a:spcAft>
              <a:spcPct val="35000"/>
            </a:spcAft>
          </a:pPr>
          <a:r>
            <a:rPr lang="it-IT" sz="4000" kern="1200" dirty="0" smtClean="0"/>
            <a:t>Settore Ortofrutticolo</a:t>
          </a:r>
          <a:endParaRPr lang="it-IT" sz="4000" kern="1200" dirty="0"/>
        </a:p>
      </dsp:txBody>
      <dsp:txXfrm>
        <a:off x="970137" y="1320094"/>
        <a:ext cx="6248885" cy="660311"/>
      </dsp:txXfrm>
    </dsp:sp>
    <dsp:sp modelId="{185D8AFE-9B71-4930-8E69-92D38A02BEF4}">
      <dsp:nvSpPr>
        <dsp:cNvPr id="0" name=""/>
        <dsp:cNvSpPr/>
      </dsp:nvSpPr>
      <dsp:spPr>
        <a:xfrm>
          <a:off x="557443" y="1237555"/>
          <a:ext cx="825389" cy="825389"/>
        </a:xfrm>
        <a:prstGeom prst="ellipse">
          <a:avLst/>
        </a:prstGeom>
        <a:solidFill>
          <a:schemeClr val="lt1">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sp>
    <dsp:sp modelId="{74FF71BC-6004-4EC1-8F4F-7C5088E2AE3F}">
      <dsp:nvSpPr>
        <dsp:cNvPr id="0" name=""/>
        <dsp:cNvSpPr/>
      </dsp:nvSpPr>
      <dsp:spPr>
        <a:xfrm>
          <a:off x="1115360" y="2310245"/>
          <a:ext cx="6103663" cy="660311"/>
        </a:xfrm>
        <a:prstGeom prst="rect">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4122" tIns="101600" rIns="101600" bIns="101600" numCol="1" spcCol="1270" anchor="ctr" anchorCtr="0">
          <a:noAutofit/>
        </a:bodyPr>
        <a:lstStyle/>
        <a:p>
          <a:pPr lvl="0" algn="l" defTabSz="1778000">
            <a:lnSpc>
              <a:spcPct val="90000"/>
            </a:lnSpc>
            <a:spcBef>
              <a:spcPct val="0"/>
            </a:spcBef>
            <a:spcAft>
              <a:spcPct val="35000"/>
            </a:spcAft>
          </a:pPr>
          <a:r>
            <a:rPr lang="it-IT" sz="4000" kern="1200" dirty="0" smtClean="0"/>
            <a:t>Settore </a:t>
          </a:r>
          <a:r>
            <a:rPr lang="it-IT" sz="4000" kern="1200" dirty="0" err="1" smtClean="0"/>
            <a:t>Pataticolo</a:t>
          </a:r>
          <a:endParaRPr lang="it-IT" sz="4000" kern="1200" dirty="0"/>
        </a:p>
      </dsp:txBody>
      <dsp:txXfrm>
        <a:off x="1115360" y="2310245"/>
        <a:ext cx="6103663" cy="660311"/>
      </dsp:txXfrm>
    </dsp:sp>
    <dsp:sp modelId="{0639456D-F89A-48BB-BAA4-7BC6AD79D852}">
      <dsp:nvSpPr>
        <dsp:cNvPr id="0" name=""/>
        <dsp:cNvSpPr/>
      </dsp:nvSpPr>
      <dsp:spPr>
        <a:xfrm>
          <a:off x="702665" y="2227706"/>
          <a:ext cx="825389" cy="825389"/>
        </a:xfrm>
        <a:prstGeom prst="ellipse">
          <a:avLst/>
        </a:prstGeom>
        <a:solidFill>
          <a:schemeClr val="lt1">
            <a:hueOff val="0"/>
            <a:satOff val="0"/>
            <a:lumOff val="0"/>
            <a:alphaOff val="0"/>
          </a:schemeClr>
        </a:solidFill>
        <a:ln w="12700" cap="flat" cmpd="sng" algn="ctr">
          <a:solidFill>
            <a:schemeClr val="accent4">
              <a:lumMod val="75000"/>
            </a:schemeClr>
          </a:solidFill>
          <a:prstDash val="solid"/>
          <a:miter lim="800000"/>
        </a:ln>
        <a:effectLst/>
      </dsp:spPr>
      <dsp:style>
        <a:lnRef idx="2">
          <a:scrgbClr r="0" g="0" b="0"/>
        </a:lnRef>
        <a:fillRef idx="1">
          <a:scrgbClr r="0" g="0" b="0"/>
        </a:fillRef>
        <a:effectRef idx="0">
          <a:scrgbClr r="0" g="0" b="0"/>
        </a:effectRef>
        <a:fontRef idx="minor"/>
      </dsp:style>
    </dsp:sp>
    <dsp:sp modelId="{E1F6BEF2-9EED-4E8A-8041-38C040F9F565}">
      <dsp:nvSpPr>
        <dsp:cNvPr id="0" name=""/>
        <dsp:cNvSpPr/>
      </dsp:nvSpPr>
      <dsp:spPr>
        <a:xfrm>
          <a:off x="970137" y="3300395"/>
          <a:ext cx="6248885" cy="660311"/>
        </a:xfrm>
        <a:prstGeom prst="rect">
          <a:avLst/>
        </a:prstGeom>
        <a:solidFill>
          <a:srgbClr val="5482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4122" tIns="101600" rIns="101600" bIns="101600" numCol="1" spcCol="1270" anchor="ctr" anchorCtr="0">
          <a:noAutofit/>
        </a:bodyPr>
        <a:lstStyle/>
        <a:p>
          <a:pPr lvl="0" algn="l" defTabSz="1778000">
            <a:lnSpc>
              <a:spcPct val="90000"/>
            </a:lnSpc>
            <a:spcBef>
              <a:spcPct val="0"/>
            </a:spcBef>
            <a:spcAft>
              <a:spcPct val="35000"/>
            </a:spcAft>
          </a:pPr>
          <a:r>
            <a:rPr lang="it-IT" sz="4000" kern="1200" dirty="0" smtClean="0"/>
            <a:t>Settore Olivicolo-Oleario</a:t>
          </a:r>
          <a:endParaRPr lang="it-IT" sz="4000" kern="1200" dirty="0"/>
        </a:p>
      </dsp:txBody>
      <dsp:txXfrm>
        <a:off x="970137" y="3300395"/>
        <a:ext cx="6248885" cy="660311"/>
      </dsp:txXfrm>
    </dsp:sp>
    <dsp:sp modelId="{6DB8A9E9-0B47-4BAA-8939-D8E03A3591D1}">
      <dsp:nvSpPr>
        <dsp:cNvPr id="0" name=""/>
        <dsp:cNvSpPr/>
      </dsp:nvSpPr>
      <dsp:spPr>
        <a:xfrm>
          <a:off x="557443" y="3217856"/>
          <a:ext cx="825389" cy="825389"/>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1711FB-07BA-4C8A-9962-912D08ACAC44}">
      <dsp:nvSpPr>
        <dsp:cNvPr id="0" name=""/>
        <dsp:cNvSpPr/>
      </dsp:nvSpPr>
      <dsp:spPr>
        <a:xfrm>
          <a:off x="496978" y="4290546"/>
          <a:ext cx="6722045" cy="660311"/>
        </a:xfrm>
        <a:prstGeom prst="rect">
          <a:avLst/>
        </a:prstGeom>
        <a:solidFill>
          <a:srgbClr val="C9C92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24122" tIns="86360" rIns="86360" bIns="86360" numCol="1" spcCol="1270" anchor="ctr" anchorCtr="0">
          <a:noAutofit/>
        </a:bodyPr>
        <a:lstStyle/>
        <a:p>
          <a:pPr lvl="0" algn="l" defTabSz="1511300">
            <a:lnSpc>
              <a:spcPct val="90000"/>
            </a:lnSpc>
            <a:spcBef>
              <a:spcPct val="0"/>
            </a:spcBef>
            <a:spcAft>
              <a:spcPct val="35000"/>
            </a:spcAft>
          </a:pPr>
          <a:r>
            <a:rPr lang="it-IT" sz="3400" kern="1200" dirty="0" smtClean="0"/>
            <a:t>Settore Apicoltura</a:t>
          </a:r>
          <a:endParaRPr lang="it-IT" sz="3400" kern="1200" dirty="0"/>
        </a:p>
      </dsp:txBody>
      <dsp:txXfrm>
        <a:off x="496978" y="4290546"/>
        <a:ext cx="6722045" cy="660311"/>
      </dsp:txXfrm>
    </dsp:sp>
    <dsp:sp modelId="{EE3B8415-8304-4118-852C-A7AF040FD51F}">
      <dsp:nvSpPr>
        <dsp:cNvPr id="0" name=""/>
        <dsp:cNvSpPr/>
      </dsp:nvSpPr>
      <dsp:spPr>
        <a:xfrm>
          <a:off x="84283" y="4208007"/>
          <a:ext cx="825389" cy="825389"/>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DEDEE-6156-4057-96D1-2C535AE42F48}">
      <dsp:nvSpPr>
        <dsp:cNvPr id="0" name=""/>
        <dsp:cNvSpPr/>
      </dsp:nvSpPr>
      <dsp:spPr>
        <a:xfrm>
          <a:off x="7442413" y="2725845"/>
          <a:ext cx="91440" cy="1822420"/>
        </a:xfrm>
        <a:custGeom>
          <a:avLst/>
          <a:gdLst/>
          <a:ahLst/>
          <a:cxnLst/>
          <a:rect l="0" t="0" r="0" b="0"/>
          <a:pathLst>
            <a:path>
              <a:moveTo>
                <a:pt x="45720" y="0"/>
              </a:moveTo>
              <a:lnTo>
                <a:pt x="45720" y="1822420"/>
              </a:lnTo>
              <a:lnTo>
                <a:pt x="130098" y="18224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CE2CE074-E699-4577-8706-218F562A9C3D}">
      <dsp:nvSpPr>
        <dsp:cNvPr id="0" name=""/>
        <dsp:cNvSpPr/>
      </dsp:nvSpPr>
      <dsp:spPr>
        <a:xfrm>
          <a:off x="7488133" y="2725845"/>
          <a:ext cx="91441" cy="908378"/>
        </a:xfrm>
        <a:custGeom>
          <a:avLst/>
          <a:gdLst/>
          <a:ahLst/>
          <a:cxnLst/>
          <a:rect l="0" t="0" r="0" b="0"/>
          <a:pathLst>
            <a:path>
              <a:moveTo>
                <a:pt x="0" y="0"/>
              </a:moveTo>
              <a:lnTo>
                <a:pt x="0" y="908378"/>
              </a:lnTo>
              <a:lnTo>
                <a:pt x="91441" y="9083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7D97644A-281C-46A4-97DD-2741E9C5D492}">
      <dsp:nvSpPr>
        <dsp:cNvPr id="0" name=""/>
        <dsp:cNvSpPr/>
      </dsp:nvSpPr>
      <dsp:spPr>
        <a:xfrm>
          <a:off x="2046180" y="1338704"/>
          <a:ext cx="6244598" cy="761710"/>
        </a:xfrm>
        <a:custGeom>
          <a:avLst/>
          <a:gdLst/>
          <a:ahLst/>
          <a:cxnLst/>
          <a:rect l="0" t="0" r="0" b="0"/>
          <a:pathLst>
            <a:path>
              <a:moveTo>
                <a:pt x="0" y="0"/>
              </a:moveTo>
              <a:lnTo>
                <a:pt x="0" y="551015"/>
              </a:lnTo>
              <a:lnTo>
                <a:pt x="6244598" y="551015"/>
              </a:lnTo>
              <a:lnTo>
                <a:pt x="6244598"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F51EBB7A-C4B0-48C2-B401-3233752272AC}">
      <dsp:nvSpPr>
        <dsp:cNvPr id="0" name=""/>
        <dsp:cNvSpPr/>
      </dsp:nvSpPr>
      <dsp:spPr>
        <a:xfrm>
          <a:off x="5014412" y="2725845"/>
          <a:ext cx="91440" cy="1846820"/>
        </a:xfrm>
        <a:custGeom>
          <a:avLst/>
          <a:gdLst/>
          <a:ahLst/>
          <a:cxnLst/>
          <a:rect l="0" t="0" r="0" b="0"/>
          <a:pathLst>
            <a:path>
              <a:moveTo>
                <a:pt x="45720" y="0"/>
              </a:moveTo>
              <a:lnTo>
                <a:pt x="45720" y="1846820"/>
              </a:lnTo>
              <a:lnTo>
                <a:pt x="130098" y="18468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762B2C9C-02FD-4229-9323-D126391A4DD7}">
      <dsp:nvSpPr>
        <dsp:cNvPr id="0" name=""/>
        <dsp:cNvSpPr/>
      </dsp:nvSpPr>
      <dsp:spPr>
        <a:xfrm>
          <a:off x="5014412" y="2725845"/>
          <a:ext cx="91440" cy="920578"/>
        </a:xfrm>
        <a:custGeom>
          <a:avLst/>
          <a:gdLst/>
          <a:ahLst/>
          <a:cxnLst/>
          <a:rect l="0" t="0" r="0" b="0"/>
          <a:pathLst>
            <a:path>
              <a:moveTo>
                <a:pt x="45720" y="0"/>
              </a:moveTo>
              <a:lnTo>
                <a:pt x="45720" y="920578"/>
              </a:lnTo>
              <a:lnTo>
                <a:pt x="135114" y="9205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85A19AF1-6E55-4B2D-9066-80CB68CEB3C4}">
      <dsp:nvSpPr>
        <dsp:cNvPr id="0" name=""/>
        <dsp:cNvSpPr/>
      </dsp:nvSpPr>
      <dsp:spPr>
        <a:xfrm>
          <a:off x="2046180" y="1338704"/>
          <a:ext cx="3816597" cy="761710"/>
        </a:xfrm>
        <a:custGeom>
          <a:avLst/>
          <a:gdLst/>
          <a:ahLst/>
          <a:cxnLst/>
          <a:rect l="0" t="0" r="0" b="0"/>
          <a:pathLst>
            <a:path>
              <a:moveTo>
                <a:pt x="0" y="0"/>
              </a:moveTo>
              <a:lnTo>
                <a:pt x="0" y="551015"/>
              </a:lnTo>
              <a:lnTo>
                <a:pt x="3816597" y="551015"/>
              </a:lnTo>
              <a:lnTo>
                <a:pt x="3816597"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DFFBC24B-1473-41CB-99D2-650A1C315B87}">
      <dsp:nvSpPr>
        <dsp:cNvPr id="0" name=""/>
        <dsp:cNvSpPr/>
      </dsp:nvSpPr>
      <dsp:spPr>
        <a:xfrm>
          <a:off x="2575605" y="2726918"/>
          <a:ext cx="140904" cy="1821347"/>
        </a:xfrm>
        <a:custGeom>
          <a:avLst/>
          <a:gdLst/>
          <a:ahLst/>
          <a:cxnLst/>
          <a:rect l="0" t="0" r="0" b="0"/>
          <a:pathLst>
            <a:path>
              <a:moveTo>
                <a:pt x="0" y="0"/>
              </a:moveTo>
              <a:lnTo>
                <a:pt x="0" y="1821347"/>
              </a:lnTo>
              <a:lnTo>
                <a:pt x="140904" y="1821347"/>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F23056C2-CE88-4916-A2AC-0F3E13AFA847}">
      <dsp:nvSpPr>
        <dsp:cNvPr id="0" name=""/>
        <dsp:cNvSpPr/>
      </dsp:nvSpPr>
      <dsp:spPr>
        <a:xfrm>
          <a:off x="2575605" y="2726918"/>
          <a:ext cx="147967" cy="907304"/>
        </a:xfrm>
        <a:custGeom>
          <a:avLst/>
          <a:gdLst/>
          <a:ahLst/>
          <a:cxnLst/>
          <a:rect l="0" t="0" r="0" b="0"/>
          <a:pathLst>
            <a:path>
              <a:moveTo>
                <a:pt x="0" y="0"/>
              </a:moveTo>
              <a:lnTo>
                <a:pt x="0" y="907304"/>
              </a:lnTo>
              <a:lnTo>
                <a:pt x="147967" y="907304"/>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82F57702-2285-40C6-93DF-0C10DF224BAB}">
      <dsp:nvSpPr>
        <dsp:cNvPr id="0" name=""/>
        <dsp:cNvSpPr/>
      </dsp:nvSpPr>
      <dsp:spPr>
        <a:xfrm>
          <a:off x="2046180" y="1338704"/>
          <a:ext cx="1332069" cy="762783"/>
        </a:xfrm>
        <a:custGeom>
          <a:avLst/>
          <a:gdLst/>
          <a:ahLst/>
          <a:cxnLst/>
          <a:rect l="0" t="0" r="0" b="0"/>
          <a:pathLst>
            <a:path>
              <a:moveTo>
                <a:pt x="0" y="0"/>
              </a:moveTo>
              <a:lnTo>
                <a:pt x="0" y="552089"/>
              </a:lnTo>
              <a:lnTo>
                <a:pt x="1332069" y="552089"/>
              </a:lnTo>
              <a:lnTo>
                <a:pt x="1332069" y="762783"/>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68C0C3BA-E7ED-468D-ACBE-BD56E8DBA7DD}">
      <dsp:nvSpPr>
        <dsp:cNvPr id="0" name=""/>
        <dsp:cNvSpPr/>
      </dsp:nvSpPr>
      <dsp:spPr>
        <a:xfrm>
          <a:off x="158410" y="2725845"/>
          <a:ext cx="91440" cy="1822420"/>
        </a:xfrm>
        <a:custGeom>
          <a:avLst/>
          <a:gdLst/>
          <a:ahLst/>
          <a:cxnLst/>
          <a:rect l="0" t="0" r="0" b="0"/>
          <a:pathLst>
            <a:path>
              <a:moveTo>
                <a:pt x="45720" y="0"/>
              </a:moveTo>
              <a:lnTo>
                <a:pt x="45720" y="1822420"/>
              </a:lnTo>
              <a:lnTo>
                <a:pt x="130098" y="18224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CD510307-92D0-4C41-B29D-85C05EE09010}">
      <dsp:nvSpPr>
        <dsp:cNvPr id="0" name=""/>
        <dsp:cNvSpPr/>
      </dsp:nvSpPr>
      <dsp:spPr>
        <a:xfrm>
          <a:off x="204130" y="2725845"/>
          <a:ext cx="91441" cy="908378"/>
        </a:xfrm>
        <a:custGeom>
          <a:avLst/>
          <a:gdLst/>
          <a:ahLst/>
          <a:cxnLst/>
          <a:rect l="0" t="0" r="0" b="0"/>
          <a:pathLst>
            <a:path>
              <a:moveTo>
                <a:pt x="0" y="0"/>
              </a:moveTo>
              <a:lnTo>
                <a:pt x="0" y="908378"/>
              </a:lnTo>
              <a:lnTo>
                <a:pt x="91441" y="9083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B356777A-C625-4F26-A8A8-5CB7EA474A0A}">
      <dsp:nvSpPr>
        <dsp:cNvPr id="0" name=""/>
        <dsp:cNvSpPr/>
      </dsp:nvSpPr>
      <dsp:spPr>
        <a:xfrm>
          <a:off x="1006775" y="1338704"/>
          <a:ext cx="1039405" cy="761710"/>
        </a:xfrm>
        <a:custGeom>
          <a:avLst/>
          <a:gdLst/>
          <a:ahLst/>
          <a:cxnLst/>
          <a:rect l="0" t="0" r="0" b="0"/>
          <a:pathLst>
            <a:path>
              <a:moveTo>
                <a:pt x="1039405" y="0"/>
              </a:moveTo>
              <a:lnTo>
                <a:pt x="1039405" y="551015"/>
              </a:lnTo>
              <a:lnTo>
                <a:pt x="0" y="551015"/>
              </a:lnTo>
              <a:lnTo>
                <a:pt x="0"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A0B80226-3402-40D3-A4DC-FA1F4870B398}">
      <dsp:nvSpPr>
        <dsp:cNvPr id="0" name=""/>
        <dsp:cNvSpPr/>
      </dsp:nvSpPr>
      <dsp:spPr>
        <a:xfrm>
          <a:off x="24177" y="313134"/>
          <a:ext cx="4044006" cy="1025569"/>
        </a:xfrm>
        <a:prstGeom prst="rect">
          <a:avLst/>
        </a:prstGeom>
        <a:solidFill>
          <a:srgbClr val="C55A11"/>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ts val="400"/>
            </a:spcAft>
          </a:pPr>
          <a:r>
            <a:rPr lang="it-IT" sz="2100" kern="1200" dirty="0" smtClean="0"/>
            <a:t>Settore Vitivinicolo</a:t>
          </a:r>
        </a:p>
        <a:p>
          <a:pPr lvl="0" algn="ctr" defTabSz="933450">
            <a:lnSpc>
              <a:spcPct val="90000"/>
            </a:lnSpc>
            <a:spcBef>
              <a:spcPct val="0"/>
            </a:spcBef>
            <a:spcAft>
              <a:spcPct val="35000"/>
            </a:spcAft>
          </a:pPr>
          <a:r>
            <a:rPr lang="it-IT" sz="1200" kern="1200" dirty="0" smtClean="0"/>
            <a:t>Reg. (UE) 2021/2115 art 58 comma 1) paragrafo b)                          Reg. (UE) 1308/2013</a:t>
          </a:r>
          <a:endParaRPr lang="it-IT" sz="1200" kern="1200" dirty="0"/>
        </a:p>
      </dsp:txBody>
      <dsp:txXfrm>
        <a:off x="24177" y="313134"/>
        <a:ext cx="4044006" cy="1025569"/>
      </dsp:txXfrm>
    </dsp:sp>
    <dsp:sp modelId="{2614CF09-C1D7-402D-833F-15C6F0810A04}">
      <dsp:nvSpPr>
        <dsp:cNvPr id="0" name=""/>
        <dsp:cNvSpPr/>
      </dsp:nvSpPr>
      <dsp:spPr>
        <a:xfrm>
          <a:off x="3468"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Promozione sui mercati dei Paesi Terzi</a:t>
          </a:r>
          <a:endParaRPr lang="it-IT" sz="1400" kern="1200" dirty="0"/>
        </a:p>
      </dsp:txBody>
      <dsp:txXfrm>
        <a:off x="3468" y="2100414"/>
        <a:ext cx="2006612" cy="625431"/>
      </dsp:txXfrm>
    </dsp:sp>
    <dsp:sp modelId="{9B67C4A7-E258-4DA1-B3BB-A7A699A456E8}">
      <dsp:nvSpPr>
        <dsp:cNvPr id="0" name=""/>
        <dsp:cNvSpPr/>
      </dsp:nvSpPr>
      <dsp:spPr>
        <a:xfrm>
          <a:off x="295571"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u="none" kern="1200" dirty="0" smtClean="0">
              <a:solidFill>
                <a:schemeClr val="tx1"/>
              </a:solidFill>
            </a:rPr>
            <a:t>D.M. 331843 del 26/06/2023 D.D. 385535 del 21/07/2023</a:t>
          </a:r>
          <a:endParaRPr lang="it-IT" sz="1200" u="none" kern="1200" dirty="0">
            <a:solidFill>
              <a:schemeClr val="tx1"/>
            </a:solidFill>
          </a:endParaRPr>
        </a:p>
      </dsp:txBody>
      <dsp:txXfrm>
        <a:off x="295571" y="3366305"/>
        <a:ext cx="2006612" cy="535835"/>
      </dsp:txXfrm>
    </dsp:sp>
    <dsp:sp modelId="{FF62CB53-E271-46EF-88B2-C84D441FCC70}">
      <dsp:nvSpPr>
        <dsp:cNvPr id="0" name=""/>
        <dsp:cNvSpPr/>
      </dsp:nvSpPr>
      <dsp:spPr>
        <a:xfrm>
          <a:off x="288508"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smtClean="0">
              <a:solidFill>
                <a:schemeClr val="tx1"/>
              </a:solidFill>
            </a:rPr>
            <a:t>€ 2.923.230,00</a:t>
          </a:r>
          <a:endParaRPr lang="it-IT" sz="1400" b="1" kern="1200" dirty="0">
            <a:solidFill>
              <a:schemeClr val="tx1"/>
            </a:solidFill>
          </a:endParaRPr>
        </a:p>
      </dsp:txBody>
      <dsp:txXfrm>
        <a:off x="288508" y="4323530"/>
        <a:ext cx="2006612" cy="449471"/>
      </dsp:txXfrm>
    </dsp:sp>
    <dsp:sp modelId="{4DE553F0-7E2F-4CD9-9E7F-4C22399289A4}">
      <dsp:nvSpPr>
        <dsp:cNvPr id="0" name=""/>
        <dsp:cNvSpPr/>
      </dsp:nvSpPr>
      <dsp:spPr>
        <a:xfrm>
          <a:off x="2374943" y="2101487"/>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Ristrutturazione e riconversione dei vigneti</a:t>
          </a:r>
          <a:endParaRPr lang="it-IT" sz="1400" kern="1200" dirty="0"/>
        </a:p>
      </dsp:txBody>
      <dsp:txXfrm>
        <a:off x="2374943" y="2101487"/>
        <a:ext cx="2006612" cy="625431"/>
      </dsp:txXfrm>
    </dsp:sp>
    <dsp:sp modelId="{CB04DF80-8E29-49DD-B162-51B36387F5A5}">
      <dsp:nvSpPr>
        <dsp:cNvPr id="0" name=""/>
        <dsp:cNvSpPr/>
      </dsp:nvSpPr>
      <dsp:spPr>
        <a:xfrm>
          <a:off x="2723572"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solidFill>
                <a:schemeClr val="tx1"/>
              </a:solidFill>
            </a:rPr>
            <a:t>D.M. 646643 del 16/12/2022</a:t>
          </a:r>
          <a:endParaRPr lang="it-IT" sz="1200" kern="1200" dirty="0">
            <a:solidFill>
              <a:schemeClr val="tx1"/>
            </a:solidFill>
          </a:endParaRPr>
        </a:p>
      </dsp:txBody>
      <dsp:txXfrm>
        <a:off x="2723572" y="3366305"/>
        <a:ext cx="2006612" cy="535835"/>
      </dsp:txXfrm>
    </dsp:sp>
    <dsp:sp modelId="{6C2C6643-A61C-4D93-80AD-A798585F740C}">
      <dsp:nvSpPr>
        <dsp:cNvPr id="0" name=""/>
        <dsp:cNvSpPr/>
      </dsp:nvSpPr>
      <dsp:spPr>
        <a:xfrm>
          <a:off x="2716509"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smtClean="0">
              <a:solidFill>
                <a:schemeClr val="tx1"/>
              </a:solidFill>
            </a:rPr>
            <a:t>€ 6.391.121,00</a:t>
          </a:r>
          <a:endParaRPr lang="it-IT" sz="1400" b="1" kern="1200" dirty="0">
            <a:solidFill>
              <a:schemeClr val="tx1"/>
            </a:solidFill>
          </a:endParaRPr>
        </a:p>
      </dsp:txBody>
      <dsp:txXfrm>
        <a:off x="2716509" y="4323530"/>
        <a:ext cx="2006612" cy="449471"/>
      </dsp:txXfrm>
    </dsp:sp>
    <dsp:sp modelId="{731D7F30-BFFC-4B0C-8889-80E2F460C83E}">
      <dsp:nvSpPr>
        <dsp:cNvPr id="0" name=""/>
        <dsp:cNvSpPr/>
      </dsp:nvSpPr>
      <dsp:spPr>
        <a:xfrm>
          <a:off x="4859471"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Vendemmia Verde</a:t>
          </a:r>
          <a:endParaRPr lang="it-IT" sz="1400" kern="1200" dirty="0"/>
        </a:p>
      </dsp:txBody>
      <dsp:txXfrm>
        <a:off x="4859471" y="2100414"/>
        <a:ext cx="2006612" cy="625431"/>
      </dsp:txXfrm>
    </dsp:sp>
    <dsp:sp modelId="{6CDD4C9D-50CB-4C7E-8A63-0E8F9DFACA0B}">
      <dsp:nvSpPr>
        <dsp:cNvPr id="0" name=""/>
        <dsp:cNvSpPr/>
      </dsp:nvSpPr>
      <dsp:spPr>
        <a:xfrm>
          <a:off x="5149527" y="3366305"/>
          <a:ext cx="2006612" cy="560236"/>
        </a:xfrm>
        <a:prstGeom prst="rect">
          <a:avLst/>
        </a:prstGeom>
        <a:no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0" kern="1200" dirty="0" smtClean="0">
              <a:solidFill>
                <a:schemeClr val="tx1"/>
              </a:solidFill>
            </a:rPr>
            <a:t>D.M. n. 185108 del 30/03/2023 </a:t>
          </a:r>
          <a:endParaRPr lang="it-IT" sz="1200" b="0" kern="1200" dirty="0">
            <a:solidFill>
              <a:schemeClr val="tx1"/>
            </a:solidFill>
          </a:endParaRPr>
        </a:p>
      </dsp:txBody>
      <dsp:txXfrm>
        <a:off x="5149527" y="3366305"/>
        <a:ext cx="2006612" cy="560236"/>
      </dsp:txXfrm>
    </dsp:sp>
    <dsp:sp modelId="{B3387D49-1DF0-4EAB-B4EC-9693B0937562}">
      <dsp:nvSpPr>
        <dsp:cNvPr id="0" name=""/>
        <dsp:cNvSpPr/>
      </dsp:nvSpPr>
      <dsp:spPr>
        <a:xfrm>
          <a:off x="5144510" y="43479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smtClean="0">
              <a:solidFill>
                <a:schemeClr val="tx1"/>
              </a:solidFill>
            </a:rPr>
            <a:t>€ 243.373,00</a:t>
          </a:r>
          <a:endParaRPr lang="it-IT" sz="1400" b="1" kern="1200" dirty="0">
            <a:solidFill>
              <a:schemeClr val="tx1"/>
            </a:solidFill>
          </a:endParaRPr>
        </a:p>
      </dsp:txBody>
      <dsp:txXfrm>
        <a:off x="5144510" y="4347930"/>
        <a:ext cx="2006612" cy="449471"/>
      </dsp:txXfrm>
    </dsp:sp>
    <dsp:sp modelId="{FDAE37E4-1BDE-47E0-BDA2-6269173E25F9}">
      <dsp:nvSpPr>
        <dsp:cNvPr id="0" name=""/>
        <dsp:cNvSpPr/>
      </dsp:nvSpPr>
      <dsp:spPr>
        <a:xfrm>
          <a:off x="7287472"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Investimenti</a:t>
          </a:r>
          <a:endParaRPr lang="it-IT" sz="1400" kern="1200" dirty="0"/>
        </a:p>
      </dsp:txBody>
      <dsp:txXfrm>
        <a:off x="7287472" y="2100414"/>
        <a:ext cx="2006612" cy="625431"/>
      </dsp:txXfrm>
    </dsp:sp>
    <dsp:sp modelId="{45E25D1A-2EB5-4649-B985-0A0DB9E60444}">
      <dsp:nvSpPr>
        <dsp:cNvPr id="0" name=""/>
        <dsp:cNvSpPr/>
      </dsp:nvSpPr>
      <dsp:spPr>
        <a:xfrm>
          <a:off x="7579574"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solidFill>
                <a:schemeClr val="tx1"/>
              </a:solidFill>
            </a:rPr>
            <a:t>D.M. 640042 del 16/12/2022</a:t>
          </a:r>
          <a:endParaRPr lang="it-IT" sz="1200" kern="1200" dirty="0">
            <a:solidFill>
              <a:schemeClr val="tx1"/>
            </a:solidFill>
          </a:endParaRPr>
        </a:p>
      </dsp:txBody>
      <dsp:txXfrm>
        <a:off x="7579574" y="3366305"/>
        <a:ext cx="2006612" cy="535835"/>
      </dsp:txXfrm>
    </dsp:sp>
    <dsp:sp modelId="{E7794FE3-A16F-4A8D-90D6-345C3CB664F4}">
      <dsp:nvSpPr>
        <dsp:cNvPr id="0" name=""/>
        <dsp:cNvSpPr/>
      </dsp:nvSpPr>
      <dsp:spPr>
        <a:xfrm>
          <a:off x="7572511"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smtClean="0">
              <a:solidFill>
                <a:schemeClr val="tx1"/>
              </a:solidFill>
            </a:rPr>
            <a:t>€ 2.738.467,00</a:t>
          </a:r>
          <a:endParaRPr lang="it-IT" sz="1400" b="1" kern="1200" dirty="0">
            <a:solidFill>
              <a:schemeClr val="tx1"/>
            </a:solidFill>
          </a:endParaRPr>
        </a:p>
      </dsp:txBody>
      <dsp:txXfrm>
        <a:off x="7572511" y="4323530"/>
        <a:ext cx="2006612" cy="44947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DEDEE-6156-4057-96D1-2C535AE42F48}">
      <dsp:nvSpPr>
        <dsp:cNvPr id="0" name=""/>
        <dsp:cNvSpPr/>
      </dsp:nvSpPr>
      <dsp:spPr>
        <a:xfrm>
          <a:off x="7442413" y="2725845"/>
          <a:ext cx="91440" cy="1822420"/>
        </a:xfrm>
        <a:custGeom>
          <a:avLst/>
          <a:gdLst/>
          <a:ahLst/>
          <a:cxnLst/>
          <a:rect l="0" t="0" r="0" b="0"/>
          <a:pathLst>
            <a:path>
              <a:moveTo>
                <a:pt x="45720" y="0"/>
              </a:moveTo>
              <a:lnTo>
                <a:pt x="45720" y="1822420"/>
              </a:lnTo>
              <a:lnTo>
                <a:pt x="130098" y="18224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CE2CE074-E699-4577-8706-218F562A9C3D}">
      <dsp:nvSpPr>
        <dsp:cNvPr id="0" name=""/>
        <dsp:cNvSpPr/>
      </dsp:nvSpPr>
      <dsp:spPr>
        <a:xfrm>
          <a:off x="7488133" y="2725845"/>
          <a:ext cx="91441" cy="908378"/>
        </a:xfrm>
        <a:custGeom>
          <a:avLst/>
          <a:gdLst/>
          <a:ahLst/>
          <a:cxnLst/>
          <a:rect l="0" t="0" r="0" b="0"/>
          <a:pathLst>
            <a:path>
              <a:moveTo>
                <a:pt x="0" y="0"/>
              </a:moveTo>
              <a:lnTo>
                <a:pt x="0" y="908378"/>
              </a:lnTo>
              <a:lnTo>
                <a:pt x="91441" y="9083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7D97644A-281C-46A4-97DD-2741E9C5D492}">
      <dsp:nvSpPr>
        <dsp:cNvPr id="0" name=""/>
        <dsp:cNvSpPr/>
      </dsp:nvSpPr>
      <dsp:spPr>
        <a:xfrm>
          <a:off x="2046180" y="1338704"/>
          <a:ext cx="6244598" cy="761710"/>
        </a:xfrm>
        <a:custGeom>
          <a:avLst/>
          <a:gdLst/>
          <a:ahLst/>
          <a:cxnLst/>
          <a:rect l="0" t="0" r="0" b="0"/>
          <a:pathLst>
            <a:path>
              <a:moveTo>
                <a:pt x="0" y="0"/>
              </a:moveTo>
              <a:lnTo>
                <a:pt x="0" y="551015"/>
              </a:lnTo>
              <a:lnTo>
                <a:pt x="6244598" y="551015"/>
              </a:lnTo>
              <a:lnTo>
                <a:pt x="6244598"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F51EBB7A-C4B0-48C2-B401-3233752272AC}">
      <dsp:nvSpPr>
        <dsp:cNvPr id="0" name=""/>
        <dsp:cNvSpPr/>
      </dsp:nvSpPr>
      <dsp:spPr>
        <a:xfrm>
          <a:off x="5014412" y="2725845"/>
          <a:ext cx="91440" cy="1846820"/>
        </a:xfrm>
        <a:custGeom>
          <a:avLst/>
          <a:gdLst/>
          <a:ahLst/>
          <a:cxnLst/>
          <a:rect l="0" t="0" r="0" b="0"/>
          <a:pathLst>
            <a:path>
              <a:moveTo>
                <a:pt x="45720" y="0"/>
              </a:moveTo>
              <a:lnTo>
                <a:pt x="45720" y="1846820"/>
              </a:lnTo>
              <a:lnTo>
                <a:pt x="130098" y="18468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B809A082-BCF5-4EFF-AFA5-EB6F5827C1D4}">
      <dsp:nvSpPr>
        <dsp:cNvPr id="0" name=""/>
        <dsp:cNvSpPr/>
      </dsp:nvSpPr>
      <dsp:spPr>
        <a:xfrm>
          <a:off x="5014412" y="2725845"/>
          <a:ext cx="91440" cy="920578"/>
        </a:xfrm>
        <a:custGeom>
          <a:avLst/>
          <a:gdLst/>
          <a:ahLst/>
          <a:cxnLst/>
          <a:rect l="0" t="0" r="0" b="0"/>
          <a:pathLst>
            <a:path>
              <a:moveTo>
                <a:pt x="45720" y="0"/>
              </a:moveTo>
              <a:lnTo>
                <a:pt x="45720" y="920578"/>
              </a:lnTo>
              <a:lnTo>
                <a:pt x="135114" y="9205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85A19AF1-6E55-4B2D-9066-80CB68CEB3C4}">
      <dsp:nvSpPr>
        <dsp:cNvPr id="0" name=""/>
        <dsp:cNvSpPr/>
      </dsp:nvSpPr>
      <dsp:spPr>
        <a:xfrm>
          <a:off x="2046180" y="1338704"/>
          <a:ext cx="3816597" cy="761710"/>
        </a:xfrm>
        <a:custGeom>
          <a:avLst/>
          <a:gdLst/>
          <a:ahLst/>
          <a:cxnLst/>
          <a:rect l="0" t="0" r="0" b="0"/>
          <a:pathLst>
            <a:path>
              <a:moveTo>
                <a:pt x="0" y="0"/>
              </a:moveTo>
              <a:lnTo>
                <a:pt x="0" y="551015"/>
              </a:lnTo>
              <a:lnTo>
                <a:pt x="3816597" y="551015"/>
              </a:lnTo>
              <a:lnTo>
                <a:pt x="3816597"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DFFBC24B-1473-41CB-99D2-650A1C315B87}">
      <dsp:nvSpPr>
        <dsp:cNvPr id="0" name=""/>
        <dsp:cNvSpPr/>
      </dsp:nvSpPr>
      <dsp:spPr>
        <a:xfrm>
          <a:off x="2575605" y="2726918"/>
          <a:ext cx="93287" cy="1821347"/>
        </a:xfrm>
        <a:custGeom>
          <a:avLst/>
          <a:gdLst/>
          <a:ahLst/>
          <a:cxnLst/>
          <a:rect l="0" t="0" r="0" b="0"/>
          <a:pathLst>
            <a:path>
              <a:moveTo>
                <a:pt x="0" y="0"/>
              </a:moveTo>
              <a:lnTo>
                <a:pt x="0" y="1821347"/>
              </a:lnTo>
              <a:lnTo>
                <a:pt x="93287" y="1821347"/>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F23056C2-CE88-4916-A2AC-0F3E13AFA847}">
      <dsp:nvSpPr>
        <dsp:cNvPr id="0" name=""/>
        <dsp:cNvSpPr/>
      </dsp:nvSpPr>
      <dsp:spPr>
        <a:xfrm>
          <a:off x="2575605" y="2726918"/>
          <a:ext cx="100350" cy="907304"/>
        </a:xfrm>
        <a:custGeom>
          <a:avLst/>
          <a:gdLst/>
          <a:ahLst/>
          <a:cxnLst/>
          <a:rect l="0" t="0" r="0" b="0"/>
          <a:pathLst>
            <a:path>
              <a:moveTo>
                <a:pt x="0" y="0"/>
              </a:moveTo>
              <a:lnTo>
                <a:pt x="0" y="907304"/>
              </a:lnTo>
              <a:lnTo>
                <a:pt x="100350" y="907304"/>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82F57702-2285-40C6-93DF-0C10DF224BAB}">
      <dsp:nvSpPr>
        <dsp:cNvPr id="0" name=""/>
        <dsp:cNvSpPr/>
      </dsp:nvSpPr>
      <dsp:spPr>
        <a:xfrm>
          <a:off x="2046180" y="1338704"/>
          <a:ext cx="1332069" cy="762783"/>
        </a:xfrm>
        <a:custGeom>
          <a:avLst/>
          <a:gdLst/>
          <a:ahLst/>
          <a:cxnLst/>
          <a:rect l="0" t="0" r="0" b="0"/>
          <a:pathLst>
            <a:path>
              <a:moveTo>
                <a:pt x="0" y="0"/>
              </a:moveTo>
              <a:lnTo>
                <a:pt x="0" y="552089"/>
              </a:lnTo>
              <a:lnTo>
                <a:pt x="1332069" y="552089"/>
              </a:lnTo>
              <a:lnTo>
                <a:pt x="1332069" y="762783"/>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68C0C3BA-E7ED-468D-ACBE-BD56E8DBA7DD}">
      <dsp:nvSpPr>
        <dsp:cNvPr id="0" name=""/>
        <dsp:cNvSpPr/>
      </dsp:nvSpPr>
      <dsp:spPr>
        <a:xfrm>
          <a:off x="158410" y="2725845"/>
          <a:ext cx="91440" cy="1822420"/>
        </a:xfrm>
        <a:custGeom>
          <a:avLst/>
          <a:gdLst/>
          <a:ahLst/>
          <a:cxnLst/>
          <a:rect l="0" t="0" r="0" b="0"/>
          <a:pathLst>
            <a:path>
              <a:moveTo>
                <a:pt x="45720" y="0"/>
              </a:moveTo>
              <a:lnTo>
                <a:pt x="45720" y="1822420"/>
              </a:lnTo>
              <a:lnTo>
                <a:pt x="130098" y="1822420"/>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CD510307-92D0-4C41-B29D-85C05EE09010}">
      <dsp:nvSpPr>
        <dsp:cNvPr id="0" name=""/>
        <dsp:cNvSpPr/>
      </dsp:nvSpPr>
      <dsp:spPr>
        <a:xfrm>
          <a:off x="204130" y="2725845"/>
          <a:ext cx="91441" cy="908378"/>
        </a:xfrm>
        <a:custGeom>
          <a:avLst/>
          <a:gdLst/>
          <a:ahLst/>
          <a:cxnLst/>
          <a:rect l="0" t="0" r="0" b="0"/>
          <a:pathLst>
            <a:path>
              <a:moveTo>
                <a:pt x="0" y="0"/>
              </a:moveTo>
              <a:lnTo>
                <a:pt x="0" y="908378"/>
              </a:lnTo>
              <a:lnTo>
                <a:pt x="91441" y="908378"/>
              </a:lnTo>
            </a:path>
          </a:pathLst>
        </a:custGeom>
        <a:noFill/>
        <a:ln w="12700" cap="flat" cmpd="sng" algn="ctr">
          <a:solidFill>
            <a:schemeClr val="accent6">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B356777A-C625-4F26-A8A8-5CB7EA474A0A}">
      <dsp:nvSpPr>
        <dsp:cNvPr id="0" name=""/>
        <dsp:cNvSpPr/>
      </dsp:nvSpPr>
      <dsp:spPr>
        <a:xfrm>
          <a:off x="1006775" y="1338704"/>
          <a:ext cx="1039405" cy="761710"/>
        </a:xfrm>
        <a:custGeom>
          <a:avLst/>
          <a:gdLst/>
          <a:ahLst/>
          <a:cxnLst/>
          <a:rect l="0" t="0" r="0" b="0"/>
          <a:pathLst>
            <a:path>
              <a:moveTo>
                <a:pt x="1039405" y="0"/>
              </a:moveTo>
              <a:lnTo>
                <a:pt x="1039405" y="551015"/>
              </a:lnTo>
              <a:lnTo>
                <a:pt x="0" y="551015"/>
              </a:lnTo>
              <a:lnTo>
                <a:pt x="0" y="761710"/>
              </a:lnTo>
            </a:path>
          </a:pathLst>
        </a:custGeom>
        <a:noFill/>
        <a:ln w="12700" cap="flat" cmpd="sng" algn="ctr">
          <a:solidFill>
            <a:srgbClr val="385723"/>
          </a:solidFill>
          <a:prstDash val="solid"/>
          <a:miter lim="800000"/>
        </a:ln>
        <a:effectLst/>
      </dsp:spPr>
      <dsp:style>
        <a:lnRef idx="2">
          <a:scrgbClr r="0" g="0" b="0"/>
        </a:lnRef>
        <a:fillRef idx="0">
          <a:scrgbClr r="0" g="0" b="0"/>
        </a:fillRef>
        <a:effectRef idx="0">
          <a:scrgbClr r="0" g="0" b="0"/>
        </a:effectRef>
        <a:fontRef idx="minor"/>
      </dsp:style>
    </dsp:sp>
    <dsp:sp modelId="{A0B80226-3402-40D3-A4DC-FA1F4870B398}">
      <dsp:nvSpPr>
        <dsp:cNvPr id="0" name=""/>
        <dsp:cNvSpPr/>
      </dsp:nvSpPr>
      <dsp:spPr>
        <a:xfrm>
          <a:off x="24177" y="313134"/>
          <a:ext cx="4044006" cy="1025569"/>
        </a:xfrm>
        <a:prstGeom prst="rect">
          <a:avLst/>
        </a:prstGeom>
        <a:solidFill>
          <a:srgbClr val="C55A11"/>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ts val="400"/>
            </a:spcAft>
          </a:pPr>
          <a:r>
            <a:rPr lang="it-IT" sz="2100" kern="1200" dirty="0" smtClean="0"/>
            <a:t>Settore Vitivinicolo</a:t>
          </a:r>
        </a:p>
        <a:p>
          <a:pPr lvl="0" algn="ctr" defTabSz="933450">
            <a:lnSpc>
              <a:spcPct val="90000"/>
            </a:lnSpc>
            <a:spcBef>
              <a:spcPct val="0"/>
            </a:spcBef>
            <a:spcAft>
              <a:spcPct val="35000"/>
            </a:spcAft>
          </a:pPr>
          <a:r>
            <a:rPr lang="it-IT" sz="1200" kern="1200" dirty="0" smtClean="0"/>
            <a:t>Reg. (UE) 2021/2115 art 58 comma 1) paragrafo b)                          Reg. (UE) 1308/2013</a:t>
          </a:r>
          <a:endParaRPr lang="it-IT" sz="1200" kern="1200" dirty="0"/>
        </a:p>
      </dsp:txBody>
      <dsp:txXfrm>
        <a:off x="24177" y="313134"/>
        <a:ext cx="4044006" cy="1025569"/>
      </dsp:txXfrm>
    </dsp:sp>
    <dsp:sp modelId="{2614CF09-C1D7-402D-833F-15C6F0810A04}">
      <dsp:nvSpPr>
        <dsp:cNvPr id="0" name=""/>
        <dsp:cNvSpPr/>
      </dsp:nvSpPr>
      <dsp:spPr>
        <a:xfrm>
          <a:off x="3468"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Promozione sui mercati dei Paesi Terzi</a:t>
          </a:r>
          <a:endParaRPr lang="it-IT" sz="1400" kern="1200" dirty="0"/>
        </a:p>
      </dsp:txBody>
      <dsp:txXfrm>
        <a:off x="3468" y="2100414"/>
        <a:ext cx="2006612" cy="625431"/>
      </dsp:txXfrm>
    </dsp:sp>
    <dsp:sp modelId="{9B67C4A7-E258-4DA1-B3BB-A7A699A456E8}">
      <dsp:nvSpPr>
        <dsp:cNvPr id="0" name=""/>
        <dsp:cNvSpPr/>
      </dsp:nvSpPr>
      <dsp:spPr>
        <a:xfrm>
          <a:off x="295571"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u="none" kern="1200" dirty="0" smtClean="0">
              <a:solidFill>
                <a:schemeClr val="tx1"/>
              </a:solidFill>
            </a:rPr>
            <a:t>D.M. 331843 del 26/06/2023 D.D. 0198090 del 05/05/2024</a:t>
          </a:r>
          <a:endParaRPr lang="it-IT" sz="1200" u="none" kern="1200" dirty="0">
            <a:solidFill>
              <a:schemeClr val="tx1"/>
            </a:solidFill>
          </a:endParaRPr>
        </a:p>
      </dsp:txBody>
      <dsp:txXfrm>
        <a:off x="295571" y="3366305"/>
        <a:ext cx="2006612" cy="535835"/>
      </dsp:txXfrm>
    </dsp:sp>
    <dsp:sp modelId="{FF62CB53-E271-46EF-88B2-C84D441FCC70}">
      <dsp:nvSpPr>
        <dsp:cNvPr id="0" name=""/>
        <dsp:cNvSpPr/>
      </dsp:nvSpPr>
      <dsp:spPr>
        <a:xfrm>
          <a:off x="288508"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dirty="0" smtClean="0">
              <a:solidFill>
                <a:schemeClr val="tx1"/>
              </a:solidFill>
            </a:rPr>
            <a:t>€ 2.931.479,00</a:t>
          </a:r>
          <a:endParaRPr lang="it-IT" sz="1400" b="1" kern="1200" dirty="0">
            <a:solidFill>
              <a:schemeClr val="tx1"/>
            </a:solidFill>
          </a:endParaRPr>
        </a:p>
      </dsp:txBody>
      <dsp:txXfrm>
        <a:off x="288508" y="4323530"/>
        <a:ext cx="2006612" cy="449471"/>
      </dsp:txXfrm>
    </dsp:sp>
    <dsp:sp modelId="{4DE553F0-7E2F-4CD9-9E7F-4C22399289A4}">
      <dsp:nvSpPr>
        <dsp:cNvPr id="0" name=""/>
        <dsp:cNvSpPr/>
      </dsp:nvSpPr>
      <dsp:spPr>
        <a:xfrm>
          <a:off x="2374943" y="2101487"/>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Ristrutturazione e riconversione dei vigneti</a:t>
          </a:r>
          <a:endParaRPr lang="it-IT" sz="1400" kern="1200" dirty="0"/>
        </a:p>
      </dsp:txBody>
      <dsp:txXfrm>
        <a:off x="2374943" y="2101487"/>
        <a:ext cx="2006612" cy="625431"/>
      </dsp:txXfrm>
    </dsp:sp>
    <dsp:sp modelId="{CB04DF80-8E29-49DD-B162-51B36387F5A5}">
      <dsp:nvSpPr>
        <dsp:cNvPr id="0" name=""/>
        <dsp:cNvSpPr/>
      </dsp:nvSpPr>
      <dsp:spPr>
        <a:xfrm>
          <a:off x="2675955"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solidFill>
                <a:schemeClr val="tx1"/>
              </a:solidFill>
            </a:rPr>
            <a:t>D.M. 646643 del 16/12/2022</a:t>
          </a:r>
          <a:endParaRPr lang="it-IT" sz="1200" kern="1200" dirty="0">
            <a:solidFill>
              <a:schemeClr val="tx1"/>
            </a:solidFill>
          </a:endParaRPr>
        </a:p>
      </dsp:txBody>
      <dsp:txXfrm>
        <a:off x="2675955" y="3366305"/>
        <a:ext cx="2006612" cy="535835"/>
      </dsp:txXfrm>
    </dsp:sp>
    <dsp:sp modelId="{6C2C6643-A61C-4D93-80AD-A798585F740C}">
      <dsp:nvSpPr>
        <dsp:cNvPr id="0" name=""/>
        <dsp:cNvSpPr/>
      </dsp:nvSpPr>
      <dsp:spPr>
        <a:xfrm>
          <a:off x="2668892"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dirty="0" smtClean="0">
              <a:solidFill>
                <a:schemeClr val="tx1"/>
              </a:solidFill>
            </a:rPr>
            <a:t>€ 6.318.654,00</a:t>
          </a:r>
          <a:endParaRPr lang="it-IT" sz="1400" b="1" kern="1200" dirty="0">
            <a:solidFill>
              <a:schemeClr val="tx1"/>
            </a:solidFill>
          </a:endParaRPr>
        </a:p>
      </dsp:txBody>
      <dsp:txXfrm>
        <a:off x="2668892" y="4323530"/>
        <a:ext cx="2006612" cy="449471"/>
      </dsp:txXfrm>
    </dsp:sp>
    <dsp:sp modelId="{731D7F30-BFFC-4B0C-8889-80E2F460C83E}">
      <dsp:nvSpPr>
        <dsp:cNvPr id="0" name=""/>
        <dsp:cNvSpPr/>
      </dsp:nvSpPr>
      <dsp:spPr>
        <a:xfrm>
          <a:off x="4859471"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Vendemmia Verde</a:t>
          </a:r>
          <a:endParaRPr lang="it-IT" sz="1400" kern="1200" dirty="0"/>
        </a:p>
      </dsp:txBody>
      <dsp:txXfrm>
        <a:off x="4859471" y="2100414"/>
        <a:ext cx="2006612" cy="625431"/>
      </dsp:txXfrm>
    </dsp:sp>
    <dsp:sp modelId="{BE7F00DA-B7E9-4FDA-A99D-F50090E4D55D}">
      <dsp:nvSpPr>
        <dsp:cNvPr id="0" name=""/>
        <dsp:cNvSpPr/>
      </dsp:nvSpPr>
      <dsp:spPr>
        <a:xfrm>
          <a:off x="5149527" y="3366305"/>
          <a:ext cx="2006612" cy="560236"/>
        </a:xfrm>
        <a:prstGeom prst="rect">
          <a:avLst/>
        </a:prstGeom>
        <a:no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0" kern="1200" dirty="0" smtClean="0">
              <a:solidFill>
                <a:schemeClr val="tx1"/>
              </a:solidFill>
            </a:rPr>
            <a:t>D.M. n. 185108 del 30/03/2023 </a:t>
          </a:r>
          <a:endParaRPr lang="it-IT" sz="1200" b="0" kern="1200" dirty="0">
            <a:solidFill>
              <a:schemeClr val="tx1"/>
            </a:solidFill>
          </a:endParaRPr>
        </a:p>
      </dsp:txBody>
      <dsp:txXfrm>
        <a:off x="5149527" y="3366305"/>
        <a:ext cx="2006612" cy="560236"/>
      </dsp:txXfrm>
    </dsp:sp>
    <dsp:sp modelId="{B3387D49-1DF0-4EAB-B4EC-9693B0937562}">
      <dsp:nvSpPr>
        <dsp:cNvPr id="0" name=""/>
        <dsp:cNvSpPr/>
      </dsp:nvSpPr>
      <dsp:spPr>
        <a:xfrm>
          <a:off x="5144510" y="43479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dirty="0" smtClean="0">
              <a:solidFill>
                <a:schemeClr val="tx1"/>
              </a:solidFill>
            </a:rPr>
            <a:t>€ 244.516,00</a:t>
          </a:r>
          <a:endParaRPr lang="it-IT" sz="1400" b="1" kern="1200" dirty="0">
            <a:solidFill>
              <a:schemeClr val="tx1"/>
            </a:solidFill>
          </a:endParaRPr>
        </a:p>
      </dsp:txBody>
      <dsp:txXfrm>
        <a:off x="5144510" y="4347930"/>
        <a:ext cx="2006612" cy="449471"/>
      </dsp:txXfrm>
    </dsp:sp>
    <dsp:sp modelId="{FDAE37E4-1BDE-47E0-BDA2-6269173E25F9}">
      <dsp:nvSpPr>
        <dsp:cNvPr id="0" name=""/>
        <dsp:cNvSpPr/>
      </dsp:nvSpPr>
      <dsp:spPr>
        <a:xfrm>
          <a:off x="7287472" y="2100414"/>
          <a:ext cx="2006612" cy="625431"/>
        </a:xfrm>
        <a:prstGeom prst="rect">
          <a:avLst/>
        </a:prstGeom>
        <a:solidFill>
          <a:srgbClr val="385723"/>
        </a:solidFill>
        <a:ln w="12700" cap="flat" cmpd="sng" algn="ctr">
          <a:noFill/>
          <a:prstDash val="solid"/>
          <a:miter lim="800000"/>
        </a:ln>
        <a:effectLst>
          <a:reflection blurRad="6350" stA="52000" endA="300" endPos="35000" dir="5400000" sy="-100000" algn="bl" rotWithShape="0"/>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t>Misura Investimenti</a:t>
          </a:r>
          <a:endParaRPr lang="it-IT" sz="1400" kern="1200" dirty="0"/>
        </a:p>
      </dsp:txBody>
      <dsp:txXfrm>
        <a:off x="7287472" y="2100414"/>
        <a:ext cx="2006612" cy="625431"/>
      </dsp:txXfrm>
    </dsp:sp>
    <dsp:sp modelId="{45E25D1A-2EB5-4649-B985-0A0DB9E60444}">
      <dsp:nvSpPr>
        <dsp:cNvPr id="0" name=""/>
        <dsp:cNvSpPr/>
      </dsp:nvSpPr>
      <dsp:spPr>
        <a:xfrm>
          <a:off x="7579574" y="3366305"/>
          <a:ext cx="2006612" cy="535835"/>
        </a:xfrm>
        <a:prstGeom prst="rect">
          <a:avLst/>
        </a:prstGeom>
        <a:solidFill>
          <a:schemeClr val="bg1"/>
        </a:solidFill>
        <a:ln w="25400" cap="flat" cmpd="sng" algn="ctr">
          <a:solidFill>
            <a:schemeClr val="accent6">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dirty="0" smtClean="0">
              <a:solidFill>
                <a:schemeClr val="tx1"/>
              </a:solidFill>
            </a:rPr>
            <a:t>D.M. 640042 del 16/12/2022</a:t>
          </a:r>
          <a:endParaRPr lang="it-IT" sz="1200" kern="1200" dirty="0">
            <a:solidFill>
              <a:schemeClr val="tx1"/>
            </a:solidFill>
          </a:endParaRPr>
        </a:p>
      </dsp:txBody>
      <dsp:txXfrm>
        <a:off x="7579574" y="3366305"/>
        <a:ext cx="2006612" cy="535835"/>
      </dsp:txXfrm>
    </dsp:sp>
    <dsp:sp modelId="{E7794FE3-A16F-4A8D-90D6-345C3CB664F4}">
      <dsp:nvSpPr>
        <dsp:cNvPr id="0" name=""/>
        <dsp:cNvSpPr/>
      </dsp:nvSpPr>
      <dsp:spPr>
        <a:xfrm>
          <a:off x="7572511" y="4323530"/>
          <a:ext cx="2006612" cy="449471"/>
        </a:xfrm>
        <a:prstGeom prst="rect">
          <a:avLst/>
        </a:prstGeom>
        <a:noFill/>
        <a:ln w="25400" cap="flat" cmpd="sng" algn="ctr">
          <a:solidFill>
            <a:schemeClr val="accent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b="1" kern="1200" dirty="0" smtClean="0">
              <a:solidFill>
                <a:schemeClr val="tx1"/>
              </a:solidFill>
            </a:rPr>
            <a:t>€ 2.730.194,00</a:t>
          </a:r>
          <a:endParaRPr lang="it-IT" sz="1400" b="1" kern="1200" dirty="0">
            <a:solidFill>
              <a:schemeClr val="tx1"/>
            </a:solidFill>
          </a:endParaRPr>
        </a:p>
      </dsp:txBody>
      <dsp:txXfrm>
        <a:off x="7572511" y="4323530"/>
        <a:ext cx="2006612" cy="44947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emf"/></Relationships>
</file>

<file path=ppt/drawings/drawing1.xml><?xml version="1.0" encoding="utf-8"?>
<c:userShapes xmlns:c="http://schemas.openxmlformats.org/drawingml/2006/chart">
  <cdr:relSizeAnchor xmlns:cdr="http://schemas.openxmlformats.org/drawingml/2006/chartDrawing">
    <cdr:from>
      <cdr:x>0.33798</cdr:x>
      <cdr:y>0.16243</cdr:y>
    </cdr:from>
    <cdr:to>
      <cdr:x>0.418</cdr:x>
      <cdr:y>0.24333</cdr:y>
    </cdr:to>
    <cdr:sp macro="" textlink="">
      <cdr:nvSpPr>
        <cdr:cNvPr id="2" name="Freccia in giù 1">
          <a:extLst xmlns:a="http://schemas.openxmlformats.org/drawingml/2006/main">
            <a:ext uri="{FF2B5EF4-FFF2-40B4-BE49-F238E27FC236}">
              <a16:creationId xmlns="" xmlns:a16="http://schemas.microsoft.com/office/drawing/2014/main" id="{A53BBCD2-8093-7757-EC08-FD9160986A00}"/>
            </a:ext>
          </a:extLst>
        </cdr:cNvPr>
        <cdr:cNvSpPr/>
      </cdr:nvSpPr>
      <cdr:spPr>
        <a:xfrm xmlns:a="http://schemas.openxmlformats.org/drawingml/2006/main">
          <a:off x="3466781" y="764207"/>
          <a:ext cx="820793" cy="380622"/>
        </a:xfrm>
        <a:prstGeom xmlns:a="http://schemas.openxmlformats.org/drawingml/2006/main" prst="down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it-IT" sz="900" b="1" dirty="0">
            <a:solidFill>
              <a:schemeClr val="tx1"/>
            </a:solidFill>
          </a:endParaRPr>
        </a:p>
        <a:p xmlns:a="http://schemas.openxmlformats.org/drawingml/2006/main">
          <a:pPr algn="ctr"/>
          <a:endParaRPr lang="it-IT" sz="800" b="1" dirty="0">
            <a:solidFill>
              <a:schemeClr val="tx1"/>
            </a:solidFill>
          </a:endParaRPr>
        </a:p>
        <a:p xmlns:a="http://schemas.openxmlformats.org/drawingml/2006/main">
          <a:pPr algn="ctr"/>
          <a:r>
            <a:rPr lang="it-IT" sz="800" b="1" dirty="0">
              <a:solidFill>
                <a:srgbClr val="FF0000"/>
              </a:solidFill>
            </a:rPr>
            <a:t>NEW</a:t>
          </a:r>
          <a:endParaRPr lang="it-IT" sz="800" b="1" dirty="0">
            <a:solidFill>
              <a:schemeClr val="tx1"/>
            </a:solidFill>
          </a:endParaRPr>
        </a:p>
        <a:p xmlns:a="http://schemas.openxmlformats.org/drawingml/2006/main">
          <a:pPr algn="ctr"/>
          <a:endParaRPr lang="it-IT" sz="900" b="1" dirty="0">
            <a:solidFill>
              <a:srgbClr val="FF0000"/>
            </a:solidFill>
          </a:endParaRPr>
        </a:p>
      </cdr:txBody>
    </cdr:sp>
  </cdr:relSizeAnchor>
  <cdr:relSizeAnchor xmlns:cdr="http://schemas.openxmlformats.org/drawingml/2006/chartDrawing">
    <cdr:from>
      <cdr:x>0.4333</cdr:x>
      <cdr:y>0.80462</cdr:y>
    </cdr:from>
    <cdr:to>
      <cdr:x>0.51332</cdr:x>
      <cdr:y>0.88551</cdr:y>
    </cdr:to>
    <cdr:sp macro="" textlink="">
      <cdr:nvSpPr>
        <cdr:cNvPr id="3" name="Freccia in giù 2">
          <a:extLst xmlns:a="http://schemas.openxmlformats.org/drawingml/2006/main">
            <a:ext uri="{FF2B5EF4-FFF2-40B4-BE49-F238E27FC236}">
              <a16:creationId xmlns="" xmlns:a16="http://schemas.microsoft.com/office/drawing/2014/main" id="{58BAA9E4-2EB6-B9E8-EF0B-42B0D24C2500}"/>
            </a:ext>
          </a:extLst>
        </cdr:cNvPr>
        <cdr:cNvSpPr/>
      </cdr:nvSpPr>
      <cdr:spPr>
        <a:xfrm xmlns:a="http://schemas.openxmlformats.org/drawingml/2006/main">
          <a:off x="4745103" y="5093267"/>
          <a:ext cx="876301" cy="512067"/>
        </a:xfrm>
        <a:prstGeom xmlns:a="http://schemas.openxmlformats.org/drawingml/2006/main" prst="down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r>
            <a:rPr lang="it-IT" sz="800" b="1" dirty="0">
              <a:solidFill>
                <a:srgbClr val="FF0000"/>
              </a:solidFill>
            </a:rPr>
            <a:t>NEW</a:t>
          </a:r>
          <a:endParaRPr lang="it-IT" sz="900" b="1" dirty="0">
            <a:solidFill>
              <a:schemeClr val="tx1"/>
            </a:solidFill>
          </a:endParaRPr>
        </a:p>
      </cdr:txBody>
    </cdr:sp>
  </cdr:relSizeAnchor>
  <cdr:relSizeAnchor xmlns:cdr="http://schemas.openxmlformats.org/drawingml/2006/chartDrawing">
    <cdr:from>
      <cdr:x>0.62097</cdr:x>
      <cdr:y>0.81588</cdr:y>
    </cdr:from>
    <cdr:to>
      <cdr:x>0.70099</cdr:x>
      <cdr:y>0.89677</cdr:y>
    </cdr:to>
    <cdr:sp macro="" textlink="">
      <cdr:nvSpPr>
        <cdr:cNvPr id="4" name="Freccia in giù 3">
          <a:extLst xmlns:a="http://schemas.openxmlformats.org/drawingml/2006/main">
            <a:ext uri="{FF2B5EF4-FFF2-40B4-BE49-F238E27FC236}">
              <a16:creationId xmlns="" xmlns:a16="http://schemas.microsoft.com/office/drawing/2014/main" id="{0243E50D-13E1-7035-4D22-3B5E9AF71AEE}"/>
            </a:ext>
          </a:extLst>
        </cdr:cNvPr>
        <cdr:cNvSpPr/>
      </cdr:nvSpPr>
      <cdr:spPr>
        <a:xfrm xmlns:a="http://schemas.openxmlformats.org/drawingml/2006/main">
          <a:off x="7584377" y="5408791"/>
          <a:ext cx="977345" cy="536284"/>
        </a:xfrm>
        <a:prstGeom xmlns:a="http://schemas.openxmlformats.org/drawingml/2006/main" prst="down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it-IT" sz="900" b="1" dirty="0">
            <a:solidFill>
              <a:schemeClr val="tx1"/>
            </a:solidFill>
          </a:endParaRPr>
        </a:p>
        <a:p xmlns:a="http://schemas.openxmlformats.org/drawingml/2006/main">
          <a:pPr algn="ctr"/>
          <a:endParaRPr lang="it-IT" sz="900" b="1" dirty="0">
            <a:solidFill>
              <a:schemeClr val="tx1"/>
            </a:solidFill>
          </a:endParaRPr>
        </a:p>
        <a:p xmlns:a="http://schemas.openxmlformats.org/drawingml/2006/main">
          <a:pPr algn="ctr"/>
          <a:r>
            <a:rPr lang="it-IT" sz="800" b="1" dirty="0">
              <a:solidFill>
                <a:srgbClr val="FF0000"/>
              </a:solidFill>
            </a:rPr>
            <a:t>NEW</a:t>
          </a:r>
          <a:endParaRPr lang="it-IT" sz="900" b="1" dirty="0">
            <a:solidFill>
              <a:schemeClr val="tx1"/>
            </a:solidFill>
          </a:endParaRPr>
        </a:p>
        <a:p xmlns:a="http://schemas.openxmlformats.org/drawingml/2006/main">
          <a:pPr algn="ctr"/>
          <a:endParaRPr lang="it-IT" sz="900" b="1" dirty="0">
            <a:solidFill>
              <a:srgbClr val="FF0000"/>
            </a:solidFill>
          </a:endParaRPr>
        </a:p>
      </cdr:txBody>
    </cdr:sp>
  </cdr:relSizeAnchor>
  <cdr:relSizeAnchor xmlns:cdr="http://schemas.openxmlformats.org/drawingml/2006/chartDrawing">
    <cdr:from>
      <cdr:x>0.80637</cdr:x>
      <cdr:y>0.14179</cdr:y>
    </cdr:from>
    <cdr:to>
      <cdr:x>0.88639</cdr:x>
      <cdr:y>0.22269</cdr:y>
    </cdr:to>
    <cdr:sp macro="" textlink="">
      <cdr:nvSpPr>
        <cdr:cNvPr id="5" name="Freccia in giù 4">
          <a:extLst xmlns:a="http://schemas.openxmlformats.org/drawingml/2006/main">
            <a:ext uri="{FF2B5EF4-FFF2-40B4-BE49-F238E27FC236}">
              <a16:creationId xmlns="" xmlns:a16="http://schemas.microsoft.com/office/drawing/2014/main" id="{E2BD5456-ED9A-CC1F-5075-5E7CBCA07A09}"/>
            </a:ext>
          </a:extLst>
        </cdr:cNvPr>
        <cdr:cNvSpPr/>
      </cdr:nvSpPr>
      <cdr:spPr>
        <a:xfrm xmlns:a="http://schemas.openxmlformats.org/drawingml/2006/main">
          <a:off x="9848865" y="940012"/>
          <a:ext cx="977346" cy="536283"/>
        </a:xfrm>
        <a:prstGeom xmlns:a="http://schemas.openxmlformats.org/drawingml/2006/main" prst="down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it-IT" sz="900" b="1" dirty="0">
            <a:solidFill>
              <a:schemeClr val="tx1"/>
            </a:solidFill>
          </a:endParaRPr>
        </a:p>
        <a:p xmlns:a="http://schemas.openxmlformats.org/drawingml/2006/main">
          <a:pPr algn="ctr"/>
          <a:r>
            <a:rPr lang="it-IT" sz="800" b="1" dirty="0">
              <a:solidFill>
                <a:srgbClr val="FF0000"/>
              </a:solidFill>
            </a:rPr>
            <a:t>NEW</a:t>
          </a:r>
          <a:endParaRPr lang="it-IT" sz="900" b="1" dirty="0">
            <a:solidFill>
              <a:srgbClr val="FF0000"/>
            </a:solidFill>
          </a:endParaRPr>
        </a:p>
      </cdr:txBody>
    </cdr:sp>
  </cdr:relSizeAnchor>
  <cdr:relSizeAnchor xmlns:cdr="http://schemas.openxmlformats.org/drawingml/2006/chartDrawing">
    <cdr:from>
      <cdr:x>0.89946</cdr:x>
      <cdr:y>0.79979</cdr:y>
    </cdr:from>
    <cdr:to>
      <cdr:x>0.97948</cdr:x>
      <cdr:y>0.88068</cdr:y>
    </cdr:to>
    <cdr:sp macro="" textlink="">
      <cdr:nvSpPr>
        <cdr:cNvPr id="6" name="Freccia in giù 5">
          <a:extLst xmlns:a="http://schemas.openxmlformats.org/drawingml/2006/main">
            <a:ext uri="{FF2B5EF4-FFF2-40B4-BE49-F238E27FC236}">
              <a16:creationId xmlns="" xmlns:a16="http://schemas.microsoft.com/office/drawing/2014/main" id="{8E1FD52F-B93A-B535-E020-1FB5A6D0A442}"/>
            </a:ext>
          </a:extLst>
        </cdr:cNvPr>
        <cdr:cNvSpPr/>
      </cdr:nvSpPr>
      <cdr:spPr>
        <a:xfrm xmlns:a="http://schemas.openxmlformats.org/drawingml/2006/main">
          <a:off x="9226063" y="3762882"/>
          <a:ext cx="820794" cy="380575"/>
        </a:xfrm>
        <a:prstGeom xmlns:a="http://schemas.openxmlformats.org/drawingml/2006/main" prst="downArrow">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it-IT" sz="900" b="1" dirty="0">
            <a:solidFill>
              <a:schemeClr val="tx1"/>
            </a:solidFill>
          </a:endParaRPr>
        </a:p>
        <a:p xmlns:a="http://schemas.openxmlformats.org/drawingml/2006/main">
          <a:pPr algn="ctr"/>
          <a:endParaRPr lang="it-IT" sz="900" b="1" dirty="0">
            <a:solidFill>
              <a:schemeClr val="tx1"/>
            </a:solidFill>
          </a:endParaRPr>
        </a:p>
        <a:p xmlns:a="http://schemas.openxmlformats.org/drawingml/2006/main">
          <a:pPr algn="ctr"/>
          <a:r>
            <a:rPr lang="it-IT" sz="800" b="1" dirty="0">
              <a:solidFill>
                <a:srgbClr val="FF0000"/>
              </a:solidFill>
            </a:rPr>
            <a:t>NEW</a:t>
          </a:r>
          <a:endParaRPr lang="it-IT" sz="900" b="1" dirty="0">
            <a:solidFill>
              <a:schemeClr val="tx1"/>
            </a:solidFill>
          </a:endParaRPr>
        </a:p>
        <a:p xmlns:a="http://schemas.openxmlformats.org/drawingml/2006/main">
          <a:pPr algn="ctr"/>
          <a:endParaRPr lang="it-IT" sz="900" b="1" dirty="0">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847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it-IT" dirty="0"/>
          </a:p>
        </p:txBody>
      </p:sp>
      <p:sp>
        <p:nvSpPr>
          <p:cNvPr id="3" name="Segnaposto data 2"/>
          <p:cNvSpPr>
            <a:spLocks noGrp="1"/>
          </p:cNvSpPr>
          <p:nvPr>
            <p:ph type="dt" idx="1"/>
          </p:nvPr>
        </p:nvSpPr>
        <p:spPr>
          <a:xfrm>
            <a:off x="3849688" y="0"/>
            <a:ext cx="2946400" cy="498475"/>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470A3C7-F302-49B1-B566-22A66D51D297}" type="datetimeFigureOut">
              <a:rPr lang="it-IT"/>
              <a:pPr>
                <a:defRPr/>
              </a:pPr>
              <a:t>29/11/2024</a:t>
            </a:fld>
            <a:endParaRPr lang="it-IT" dirty="0"/>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lvl="0"/>
            <a:endParaRPr lang="it-IT" noProof="0" dirty="0"/>
          </a:p>
        </p:txBody>
      </p:sp>
      <p:sp>
        <p:nvSpPr>
          <p:cNvPr id="5" name="Segnaposto note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it-IT" noProof="0"/>
              <a:t>Modifica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163"/>
            <a:ext cx="2946400" cy="49847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it-IT" dirty="0"/>
          </a:p>
        </p:txBody>
      </p:sp>
      <p:sp>
        <p:nvSpPr>
          <p:cNvPr id="7" name="Segnaposto numero diapositiva 6"/>
          <p:cNvSpPr>
            <a:spLocks noGrp="1"/>
          </p:cNvSpPr>
          <p:nvPr>
            <p:ph type="sldNum" sz="quarter" idx="5"/>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EA8C9D3-07AE-4B72-A64E-F3F8F6F61F38}" type="slidenum">
              <a:rPr lang="it-IT" altLang="it-IT"/>
              <a:pPr>
                <a:defRPr/>
              </a:pPr>
              <a:t>‹N›</a:t>
            </a:fld>
            <a:endParaRPr lang="it-IT" altLang="it-IT" dirty="0"/>
          </a:p>
        </p:txBody>
      </p:sp>
    </p:spTree>
    <p:extLst>
      <p:ext uri="{BB962C8B-B14F-4D97-AF65-F5344CB8AC3E}">
        <p14:creationId xmlns:p14="http://schemas.microsoft.com/office/powerpoint/2010/main" val="30535294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EEA8C9D3-07AE-4B72-A64E-F3F8F6F61F38}" type="slidenum">
              <a:rPr lang="it-IT" altLang="it-IT" smtClean="0"/>
              <a:pPr>
                <a:defRPr/>
              </a:pPr>
              <a:t>8</a:t>
            </a:fld>
            <a:endParaRPr lang="it-IT" altLang="it-IT" dirty="0"/>
          </a:p>
        </p:txBody>
      </p:sp>
    </p:spTree>
    <p:extLst>
      <p:ext uri="{BB962C8B-B14F-4D97-AF65-F5344CB8AC3E}">
        <p14:creationId xmlns:p14="http://schemas.microsoft.com/office/powerpoint/2010/main" val="3797957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29495C0-1287-4128-9EC3-FA19005491EB}" type="slidenum">
              <a:rPr lang="it-IT" smtClean="0"/>
              <a:t>82</a:t>
            </a:fld>
            <a:endParaRPr lang="it-IT"/>
          </a:p>
        </p:txBody>
      </p:sp>
    </p:spTree>
    <p:extLst>
      <p:ext uri="{BB962C8B-B14F-4D97-AF65-F5344CB8AC3E}">
        <p14:creationId xmlns:p14="http://schemas.microsoft.com/office/powerpoint/2010/main" val="341942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EEA8C9D3-07AE-4B72-A64E-F3F8F6F61F38}" type="slidenum">
              <a:rPr lang="it-IT" altLang="it-IT" smtClean="0"/>
              <a:pPr>
                <a:defRPr/>
              </a:pPr>
              <a:t>11</a:t>
            </a:fld>
            <a:endParaRPr lang="it-IT" altLang="it-IT" dirty="0"/>
          </a:p>
        </p:txBody>
      </p:sp>
    </p:spTree>
    <p:extLst>
      <p:ext uri="{BB962C8B-B14F-4D97-AF65-F5344CB8AC3E}">
        <p14:creationId xmlns:p14="http://schemas.microsoft.com/office/powerpoint/2010/main" val="2469492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defRPr/>
            </a:pPr>
            <a:fld id="{EEA8C9D3-07AE-4B72-A64E-F3F8F6F61F38}" type="slidenum">
              <a:rPr lang="it-IT" altLang="it-IT" smtClean="0"/>
              <a:pPr>
                <a:defRPr/>
              </a:pPr>
              <a:t>12</a:t>
            </a:fld>
            <a:endParaRPr lang="it-IT" altLang="it-IT" dirty="0"/>
          </a:p>
        </p:txBody>
      </p:sp>
    </p:spTree>
    <p:extLst>
      <p:ext uri="{BB962C8B-B14F-4D97-AF65-F5344CB8AC3E}">
        <p14:creationId xmlns:p14="http://schemas.microsoft.com/office/powerpoint/2010/main" val="488964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a:extLst>
              <a:ext uri="{FF2B5EF4-FFF2-40B4-BE49-F238E27FC236}">
                <a16:creationId xmlns="" xmlns:a16="http://schemas.microsoft.com/office/drawing/2014/main" id="{F66CE85E-3FCF-E909-6D36-88DFB5B5E9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0" name="Rectangle 3">
            <a:extLst>
              <a:ext uri="{FF2B5EF4-FFF2-40B4-BE49-F238E27FC236}">
                <a16:creationId xmlns="" xmlns:a16="http://schemas.microsoft.com/office/drawing/2014/main" id="{395B69F1-A94E-57C5-FF7D-01B168C7EB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a:latin typeface="Arial" panose="020B0604020202020204" pitchFamily="34" charset="0"/>
            </a:endParaRPr>
          </a:p>
        </p:txBody>
      </p:sp>
    </p:spTree>
    <p:extLst>
      <p:ext uri="{BB962C8B-B14F-4D97-AF65-F5344CB8AC3E}">
        <p14:creationId xmlns:p14="http://schemas.microsoft.com/office/powerpoint/2010/main" val="689288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a:extLst>
              <a:ext uri="{FF2B5EF4-FFF2-40B4-BE49-F238E27FC236}">
                <a16:creationId xmlns="" xmlns:a16="http://schemas.microsoft.com/office/drawing/2014/main" id="{F66CE85E-3FCF-E909-6D36-88DFB5B5E9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0" name="Rectangle 3">
            <a:extLst>
              <a:ext uri="{FF2B5EF4-FFF2-40B4-BE49-F238E27FC236}">
                <a16:creationId xmlns="" xmlns:a16="http://schemas.microsoft.com/office/drawing/2014/main" id="{395B69F1-A94E-57C5-FF7D-01B168C7EB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a:latin typeface="Arial" panose="020B0604020202020204" pitchFamily="34" charset="0"/>
            </a:endParaRPr>
          </a:p>
        </p:txBody>
      </p:sp>
    </p:spTree>
    <p:extLst>
      <p:ext uri="{BB962C8B-B14F-4D97-AF65-F5344CB8AC3E}">
        <p14:creationId xmlns:p14="http://schemas.microsoft.com/office/powerpoint/2010/main" val="2704352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495C0-1287-4128-9EC3-FA19005491E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7969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495C0-1287-4128-9EC3-FA19005491E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4594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495C0-1287-4128-9EC3-FA19005491E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6835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9495C0-1287-4128-9EC3-FA19005491EB}"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980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jpeg"/><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uoto">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939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hi">
    <p:spTree>
      <p:nvGrpSpPr>
        <p:cNvPr id="1" name=""/>
        <p:cNvGrpSpPr/>
        <p:nvPr/>
      </p:nvGrpSpPr>
      <p:grpSpPr>
        <a:xfrm>
          <a:off x="0" y="0"/>
          <a:ext cx="0" cy="0"/>
          <a:chOff x="0" y="0"/>
          <a:chExt cx="0" cy="0"/>
        </a:xfrm>
      </p:grpSpPr>
      <p:sp>
        <p:nvSpPr>
          <p:cNvPr id="4" name="Segnaposto numero diapositiva 5"/>
          <p:cNvSpPr txBox="1">
            <a:spLocks/>
          </p:cNvSpPr>
          <p:nvPr userDrawn="1"/>
        </p:nvSpPr>
        <p:spPr>
          <a:xfrm>
            <a:off x="8610600" y="6429375"/>
            <a:ext cx="2700000" cy="360000"/>
          </a:xfrm>
          <a:prstGeom prst="rect">
            <a:avLst/>
          </a:prstGeom>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defRPr/>
            </a:pPr>
            <a:fld id="{093640AB-44BA-43C8-B692-D99BE21B16CC}" type="slidenum">
              <a:rPr lang="it-IT" altLang="it-IT" sz="1200" smtClean="0">
                <a:solidFill>
                  <a:srgbClr val="898989"/>
                </a:solidFill>
              </a:rPr>
              <a:pPr algn="r" eaLnBrk="1" hangingPunct="1">
                <a:defRPr/>
              </a:pPr>
              <a:t>‹N›</a:t>
            </a:fld>
            <a:endParaRPr lang="it-IT" altLang="it-IT" sz="1200" dirty="0">
              <a:solidFill>
                <a:srgbClr val="898989"/>
              </a:solidFill>
            </a:endParaRPr>
          </a:p>
        </p:txBody>
      </p:sp>
      <p:sp>
        <p:nvSpPr>
          <p:cNvPr id="5" name="Rettangolo 4"/>
          <p:cNvSpPr/>
          <p:nvPr userDrawn="1"/>
        </p:nvSpPr>
        <p:spPr>
          <a:xfrm>
            <a:off x="8843760" y="6443981"/>
            <a:ext cx="2887865" cy="4571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dirty="0"/>
          </a:p>
        </p:txBody>
      </p:sp>
      <p:sp>
        <p:nvSpPr>
          <p:cNvPr id="13" name="Segnaposto piè di pagina 4"/>
          <p:cNvSpPr txBox="1">
            <a:spLocks/>
          </p:cNvSpPr>
          <p:nvPr userDrawn="1"/>
        </p:nvSpPr>
        <p:spPr>
          <a:xfrm>
            <a:off x="2655858" y="6579234"/>
            <a:ext cx="6629400" cy="365125"/>
          </a:xfrm>
          <a:prstGeom prst="rect">
            <a:avLst/>
          </a:prstGeom>
        </p:spPr>
        <p:txBody>
          <a:bodyPr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it-IT" i="1" dirty="0">
                <a:solidFill>
                  <a:srgbClr val="002060"/>
                </a:solidFill>
              </a:rPr>
              <a:t>Fondo Europeo Agricolo per lo Sviluppo Rurale: l’Europa investe nelle zone rurali</a:t>
            </a:r>
          </a:p>
        </p:txBody>
      </p:sp>
      <p:pic>
        <p:nvPicPr>
          <p:cNvPr id="17" name="Immagin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98718" y="6165343"/>
            <a:ext cx="529292" cy="52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magine 16"/>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75266" y="6047787"/>
            <a:ext cx="693223" cy="65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Immagine 18"/>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409976" y="6063049"/>
            <a:ext cx="523098" cy="660553"/>
          </a:xfrm>
          <a:prstGeom prst="rect">
            <a:avLst/>
          </a:prstGeom>
          <a:noFill/>
          <a:ln>
            <a:noFill/>
          </a:ln>
        </p:spPr>
      </p:pic>
      <p:pic>
        <p:nvPicPr>
          <p:cNvPr id="20" name="Immagine 19" descr="IT Cofinanziato dall'Unione europea_POS"/>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279428" y="6356350"/>
            <a:ext cx="1397261" cy="289876"/>
          </a:xfrm>
          <a:prstGeom prst="rect">
            <a:avLst/>
          </a:prstGeom>
          <a:noFill/>
          <a:ln>
            <a:noFill/>
          </a:ln>
        </p:spPr>
      </p:pic>
      <p:pic>
        <p:nvPicPr>
          <p:cNvPr id="22" name="Immagine 21" descr="MASAF LOGO_ORIZ_POSITIVO_CMYK"/>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4733367" y="6356350"/>
            <a:ext cx="1958522" cy="270510"/>
          </a:xfrm>
          <a:prstGeom prst="rect">
            <a:avLst/>
          </a:prstGeom>
          <a:noFill/>
          <a:ln>
            <a:noFill/>
          </a:ln>
        </p:spPr>
      </p:pic>
      <p:sp>
        <p:nvSpPr>
          <p:cNvPr id="14" name="Rettangolo 13"/>
          <p:cNvSpPr/>
          <p:nvPr userDrawn="1"/>
        </p:nvSpPr>
        <p:spPr>
          <a:xfrm>
            <a:off x="179164" y="6438459"/>
            <a:ext cx="2887865" cy="4571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t-IT" dirty="0"/>
          </a:p>
        </p:txBody>
      </p:sp>
    </p:spTree>
    <p:extLst>
      <p:ext uri="{BB962C8B-B14F-4D97-AF65-F5344CB8AC3E}">
        <p14:creationId xmlns:p14="http://schemas.microsoft.com/office/powerpoint/2010/main" val="1952383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lo numero">
    <p:spTree>
      <p:nvGrpSpPr>
        <p:cNvPr id="1" name=""/>
        <p:cNvGrpSpPr/>
        <p:nvPr/>
      </p:nvGrpSpPr>
      <p:grpSpPr>
        <a:xfrm>
          <a:off x="0" y="0"/>
          <a:ext cx="0" cy="0"/>
          <a:chOff x="0" y="0"/>
          <a:chExt cx="0" cy="0"/>
        </a:xfrm>
      </p:grpSpPr>
      <p:sp>
        <p:nvSpPr>
          <p:cNvPr id="4" name="Segnaposto numero diapositiva 5"/>
          <p:cNvSpPr txBox="1">
            <a:spLocks/>
          </p:cNvSpPr>
          <p:nvPr userDrawn="1"/>
        </p:nvSpPr>
        <p:spPr>
          <a:xfrm>
            <a:off x="8610600" y="6429375"/>
            <a:ext cx="2700000" cy="360000"/>
          </a:xfrm>
          <a:prstGeom prst="rect">
            <a:avLst/>
          </a:prstGeom>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defRPr/>
            </a:pPr>
            <a:fld id="{093640AB-44BA-43C8-B692-D99BE21B16CC}" type="slidenum">
              <a:rPr lang="it-IT" altLang="it-IT" sz="1200" smtClean="0">
                <a:solidFill>
                  <a:srgbClr val="898989"/>
                </a:solidFill>
              </a:rPr>
              <a:pPr algn="r" eaLnBrk="1" hangingPunct="1">
                <a:defRPr/>
              </a:pPr>
              <a:t>‹N›</a:t>
            </a:fld>
            <a:endParaRPr lang="it-IT" altLang="it-IT" sz="1200" dirty="0">
              <a:solidFill>
                <a:srgbClr val="898989"/>
              </a:solidFill>
            </a:endParaRPr>
          </a:p>
        </p:txBody>
      </p:sp>
    </p:spTree>
    <p:extLst>
      <p:ext uri="{BB962C8B-B14F-4D97-AF65-F5344CB8AC3E}">
        <p14:creationId xmlns:p14="http://schemas.microsoft.com/office/powerpoint/2010/main" val="1170299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LD">
    <p:spTree>
      <p:nvGrpSpPr>
        <p:cNvPr id="1" name=""/>
        <p:cNvGrpSpPr/>
        <p:nvPr/>
      </p:nvGrpSpPr>
      <p:grpSpPr>
        <a:xfrm>
          <a:off x="0" y="0"/>
          <a:ext cx="0" cy="0"/>
          <a:chOff x="0" y="0"/>
          <a:chExt cx="0" cy="0"/>
        </a:xfrm>
      </p:grpSpPr>
      <p:sp>
        <p:nvSpPr>
          <p:cNvPr id="11" name="Segnaposto numero diapositiva 5"/>
          <p:cNvSpPr txBox="1">
            <a:spLocks/>
          </p:cNvSpPr>
          <p:nvPr userDrawn="1"/>
        </p:nvSpPr>
        <p:spPr>
          <a:xfrm>
            <a:off x="9067800" y="6492875"/>
            <a:ext cx="2743200" cy="360000"/>
          </a:xfrm>
          <a:prstGeom prst="rect">
            <a:avLst/>
          </a:prstGeom>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defRPr/>
            </a:pPr>
            <a:fld id="{093640AB-44BA-43C8-B692-D99BE21B16CC}" type="slidenum">
              <a:rPr lang="it-IT" altLang="it-IT" sz="1200" smtClean="0">
                <a:solidFill>
                  <a:srgbClr val="898989"/>
                </a:solidFill>
              </a:rPr>
              <a:pPr algn="r" eaLnBrk="1" hangingPunct="1">
                <a:defRPr/>
              </a:pPr>
              <a:t>‹N›</a:t>
            </a:fld>
            <a:endParaRPr lang="it-IT" altLang="it-IT" sz="1200" dirty="0">
              <a:solidFill>
                <a:srgbClr val="898989"/>
              </a:solidFill>
            </a:endParaRPr>
          </a:p>
        </p:txBody>
      </p:sp>
    </p:spTree>
    <p:extLst>
      <p:ext uri="{BB962C8B-B14F-4D97-AF65-F5344CB8AC3E}">
        <p14:creationId xmlns:p14="http://schemas.microsoft.com/office/powerpoint/2010/main" val="1415506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Diapositiva titolo">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11/29/2024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882351072"/>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11/29/2024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a:t>
            </a:fld>
            <a:endParaRPr lang="en-US" dirty="0"/>
          </a:p>
        </p:txBody>
      </p:sp>
    </p:spTree>
    <p:extLst>
      <p:ext uri="{BB962C8B-B14F-4D97-AF65-F5344CB8AC3E}">
        <p14:creationId xmlns:p14="http://schemas.microsoft.com/office/powerpoint/2010/main" val="1939247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9" name="Rettangolo 28"/>
          <p:cNvSpPr/>
          <p:nvPr userDrawn="1"/>
        </p:nvSpPr>
        <p:spPr>
          <a:xfrm>
            <a:off x="2112555" y="6632911"/>
            <a:ext cx="7910623" cy="276999"/>
          </a:xfrm>
          <a:prstGeom prst="rect">
            <a:avLst/>
          </a:prstGeom>
        </p:spPr>
        <p:txBody>
          <a:bodyPr wrap="square">
            <a:spAutoFit/>
          </a:bodyPr>
          <a:lstStyle/>
          <a:p>
            <a:pPr algn="ctr"/>
            <a:r>
              <a:rPr lang="it-IT" sz="1200" b="0" dirty="0">
                <a:solidFill>
                  <a:srgbClr val="002060"/>
                </a:solidFill>
                <a:effectLst/>
                <a:latin typeface="Monotype Corsiva" panose="03010101010201010101" pitchFamily="66" charset="0"/>
              </a:rPr>
              <a:t>Fondo Europeo per lo Sviluppo Rurale: l’Europa</a:t>
            </a:r>
            <a:r>
              <a:rPr lang="it-IT" sz="1200" b="0" baseline="0" dirty="0">
                <a:solidFill>
                  <a:srgbClr val="002060"/>
                </a:solidFill>
                <a:effectLst/>
                <a:latin typeface="Monotype Corsiva" panose="03010101010201010101" pitchFamily="66" charset="0"/>
              </a:rPr>
              <a:t> investe nelle zone rurali</a:t>
            </a:r>
            <a:endParaRPr lang="it-IT" sz="1200" b="0" dirty="0">
              <a:solidFill>
                <a:srgbClr val="002060"/>
              </a:solidFill>
              <a:effectLst/>
              <a:latin typeface="Monotype Corsiva" panose="03010101010201010101" pitchFamily="66" charset="0"/>
            </a:endParaRPr>
          </a:p>
        </p:txBody>
      </p:sp>
      <p:sp>
        <p:nvSpPr>
          <p:cNvPr id="14" name="Rettangolo 13"/>
          <p:cNvSpPr/>
          <p:nvPr userDrawn="1"/>
        </p:nvSpPr>
        <p:spPr>
          <a:xfrm>
            <a:off x="281914" y="6464560"/>
            <a:ext cx="2930844" cy="4571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lide Number Placeholder 8"/>
          <p:cNvSpPr>
            <a:spLocks noGrp="1"/>
          </p:cNvSpPr>
          <p:nvPr>
            <p:ph type="sldNum" sz="quarter" idx="12"/>
          </p:nvPr>
        </p:nvSpPr>
        <p:spPr>
          <a:xfrm>
            <a:off x="10668991" y="6487989"/>
            <a:ext cx="759884" cy="330200"/>
          </a:xfrm>
        </p:spPr>
        <p:txBody>
          <a:bodyPr/>
          <a:lstStyle/>
          <a:p>
            <a:fld id="{6E40F3D7-A753-4C73-954B-24A7AED568F6}" type="slidenum">
              <a:rPr lang="it-IT" smtClean="0"/>
              <a:t>‹N›</a:t>
            </a:fld>
            <a:endParaRPr lang="it-IT"/>
          </a:p>
        </p:txBody>
      </p:sp>
      <p:pic>
        <p:nvPicPr>
          <p:cNvPr id="15" name="Immagin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0831" y="6177158"/>
            <a:ext cx="469557" cy="624138"/>
          </a:xfrm>
          <a:prstGeom prst="rect">
            <a:avLst/>
          </a:prstGeom>
        </p:spPr>
      </p:pic>
      <p:pic>
        <p:nvPicPr>
          <p:cNvPr id="12" name="Immagine 1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36777" y="5948794"/>
            <a:ext cx="628015" cy="789305"/>
          </a:xfrm>
          <a:prstGeom prst="rect">
            <a:avLst/>
          </a:prstGeom>
          <a:noFill/>
          <a:ln>
            <a:noFill/>
          </a:ln>
        </p:spPr>
      </p:pic>
      <p:pic>
        <p:nvPicPr>
          <p:cNvPr id="20" name="Immagine 19" descr="IT Cofinanziato dall'Unione europea_POS"/>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456713" y="6290651"/>
            <a:ext cx="1527175" cy="318135"/>
          </a:xfrm>
          <a:prstGeom prst="rect">
            <a:avLst/>
          </a:prstGeom>
          <a:noFill/>
          <a:ln>
            <a:noFill/>
          </a:ln>
        </p:spPr>
      </p:pic>
      <p:pic>
        <p:nvPicPr>
          <p:cNvPr id="21" name="Immagine 20" descr="MASAF LOGO_ORIZ_POSITIVO_CMYK"/>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5199316" y="6288746"/>
            <a:ext cx="2201545" cy="314960"/>
          </a:xfrm>
          <a:prstGeom prst="rect">
            <a:avLst/>
          </a:prstGeom>
          <a:noFill/>
          <a:ln>
            <a:noFill/>
          </a:ln>
        </p:spPr>
      </p:pic>
      <p:sp>
        <p:nvSpPr>
          <p:cNvPr id="22" name="Rettangolo 21"/>
          <p:cNvSpPr/>
          <p:nvPr userDrawn="1"/>
        </p:nvSpPr>
        <p:spPr>
          <a:xfrm>
            <a:off x="8933154" y="6464560"/>
            <a:ext cx="2930844" cy="4571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31770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C63F6C1-4050-4679-96F6-FB507F538602}" type="datetimeFigureOut">
              <a:rPr lang="it-IT" smtClean="0"/>
              <a:t>29/11/2024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62811FA-CB20-45C6-B0F3-8DD0A1B7A7F2}" type="slidenum">
              <a:rPr lang="it-IT" smtClean="0"/>
              <a:t>‹N›</a:t>
            </a:fld>
            <a:endParaRPr lang="it-IT"/>
          </a:p>
        </p:txBody>
      </p:sp>
    </p:spTree>
    <p:extLst>
      <p:ext uri="{BB962C8B-B14F-4D97-AF65-F5344CB8AC3E}">
        <p14:creationId xmlns:p14="http://schemas.microsoft.com/office/powerpoint/2010/main" val="4130772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Layout personalizzato">
    <p:spTree>
      <p:nvGrpSpPr>
        <p:cNvPr id="1" name=""/>
        <p:cNvGrpSpPr/>
        <p:nvPr/>
      </p:nvGrpSpPr>
      <p:grpSpPr>
        <a:xfrm>
          <a:off x="0" y="0"/>
          <a:ext cx="0" cy="0"/>
          <a:chOff x="0" y="0"/>
          <a:chExt cx="0" cy="0"/>
        </a:xfrm>
      </p:grpSpPr>
      <p:sp>
        <p:nvSpPr>
          <p:cNvPr id="3" name="Segnaposto numero diapositiva 2"/>
          <p:cNvSpPr>
            <a:spLocks noGrp="1"/>
          </p:cNvSpPr>
          <p:nvPr>
            <p:ph type="sldNum" sz="quarter" idx="10"/>
          </p:nvPr>
        </p:nvSpPr>
        <p:spPr/>
        <p:txBody>
          <a:bodyPr/>
          <a:lstStyle/>
          <a:p>
            <a:pPr>
              <a:defRPr/>
            </a:pPr>
            <a:fld id="{36829C95-17DC-4940-9831-A1E891D52CD5}" type="slidenum">
              <a:rPr lang="it-IT" altLang="it-IT" smtClean="0"/>
              <a:pPr>
                <a:defRPr/>
              </a:pPr>
              <a:t>‹N›</a:t>
            </a:fld>
            <a:endParaRPr lang="it-IT" altLang="it-IT"/>
          </a:p>
        </p:txBody>
      </p:sp>
    </p:spTree>
    <p:extLst>
      <p:ext uri="{BB962C8B-B14F-4D97-AF65-F5344CB8AC3E}">
        <p14:creationId xmlns:p14="http://schemas.microsoft.com/office/powerpoint/2010/main" val="697725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Segnaposto titolo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a:t>
            </a:r>
          </a:p>
        </p:txBody>
      </p:sp>
      <p:sp>
        <p:nvSpPr>
          <p:cNvPr id="2051" name="Segnaposto testo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Modifica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it-IT" dirty="0"/>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it-IT" dirty="0"/>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574F491F-1DF3-4120-96CA-39A57E567486}" type="slidenum">
              <a:rPr lang="it-IT" altLang="it-IT"/>
              <a:pPr>
                <a:defRPr/>
              </a:pPr>
              <a:t>‹N›</a:t>
            </a:fld>
            <a:endParaRPr lang="it-IT" altLang="it-IT" dirty="0"/>
          </a:p>
        </p:txBody>
      </p:sp>
    </p:spTree>
  </p:cSld>
  <p:clrMap bg1="lt1" tx1="dk1" bg2="lt2" tx2="dk2" accent1="accent1" accent2="accent2" accent3="accent3" accent4="accent4" accent5="accent5" accent6="accent6" hlink="hlink" folHlink="folHlink"/>
  <p:sldLayoutIdLst>
    <p:sldLayoutId id="2147485925" r:id="rId1"/>
    <p:sldLayoutId id="2147485926" r:id="rId2"/>
    <p:sldLayoutId id="2147485936" r:id="rId3"/>
    <p:sldLayoutId id="2147485935" r:id="rId4"/>
    <p:sldLayoutId id="2147485937" r:id="rId5"/>
    <p:sldLayoutId id="2147485938" r:id="rId6"/>
    <p:sldLayoutId id="2147485939" r:id="rId7"/>
    <p:sldLayoutId id="2147485940" r:id="rId8"/>
    <p:sldLayoutId id="2147485941" r:id="rId9"/>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1.jpeg"/><Relationship Id="rId7"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hyperlink" Target="http://www.regione.abruzzo.it/" TargetMode="External"/><Relationship Id="rId9" Type="http://schemas.openxmlformats.org/officeDocument/2006/relationships/image" Target="../media/image1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Foglio_di_lavoro_di_Microsoft_Excel1.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7.emf"/><Relationship Id="rId4" Type="http://schemas.openxmlformats.org/officeDocument/2006/relationships/oleObject" Target="../embeddings/Foglio_di_lavoro_di_Microsoft_Excel_97-20031.xls"/></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8.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chart" Target="../charts/chart3.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regione.abruzzo.it/content/programma-di-sviluppo-rurale-2014-2020-psr-e-transizione" TargetMode="External"/><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55.jpe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chart" Target="../charts/chart7.xml"/><Relationship Id="rId4" Type="http://schemas.openxmlformats.org/officeDocument/2006/relationships/chart" Target="../charts/chart6.xml"/></Relationships>
</file>

<file path=ppt/slides/_rels/slide7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56.png"/><Relationship Id="rId4" Type="http://schemas.openxmlformats.org/officeDocument/2006/relationships/chart" Target="../charts/chart9.xml"/></Relationships>
</file>

<file path=ppt/slides/_rels/slide7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chart" Target="../charts/char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4859" y="1082453"/>
            <a:ext cx="7509908" cy="4998783"/>
          </a:xfrm>
          <a:prstGeom prst="rect">
            <a:avLst/>
          </a:prstGeom>
        </p:spPr>
      </p:pic>
      <p:pic>
        <p:nvPicPr>
          <p:cNvPr id="26627" name="Immagin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1163" y="146304"/>
            <a:ext cx="974725"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ottotitolo 2"/>
          <p:cNvSpPr txBox="1">
            <a:spLocks/>
          </p:cNvSpPr>
          <p:nvPr/>
        </p:nvSpPr>
        <p:spPr bwMode="auto">
          <a:xfrm>
            <a:off x="23813" y="6064250"/>
            <a:ext cx="12192000" cy="795338"/>
          </a:xfrm>
          <a:prstGeom prst="rect">
            <a:avLst/>
          </a:prstGeom>
          <a:noFill/>
          <a:ln>
            <a:noFill/>
          </a:ln>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fontAlgn="auto" hangingPunct="1">
              <a:spcBef>
                <a:spcPts val="0"/>
              </a:spcBef>
              <a:spcAft>
                <a:spcPts val="0"/>
              </a:spcAft>
              <a:buFont typeface="Arial" panose="020B0604020202020204" pitchFamily="34" charset="0"/>
              <a:buNone/>
              <a:defRPr/>
            </a:pPr>
            <a:endParaRPr lang="it-IT" sz="1400" kern="1700" dirty="0">
              <a:solidFill>
                <a:prstClr val="white">
                  <a:lumMod val="50000"/>
                </a:prstClr>
              </a:solidFill>
              <a:latin typeface="Arial" panose="020B0604020202020204" pitchFamily="34" charset="0"/>
              <a:ea typeface="Montserrat" charset="0"/>
              <a:cs typeface="Arial" panose="020B0604020202020204" pitchFamily="34" charset="0"/>
            </a:endParaRPr>
          </a:p>
        </p:txBody>
      </p:sp>
      <p:sp>
        <p:nvSpPr>
          <p:cNvPr id="3" name="CasellaDiTesto 2"/>
          <p:cNvSpPr txBox="1"/>
          <p:nvPr/>
        </p:nvSpPr>
        <p:spPr>
          <a:xfrm>
            <a:off x="103690" y="5453483"/>
            <a:ext cx="12176126" cy="1369606"/>
          </a:xfrm>
          <a:prstGeom prst="rect">
            <a:avLst/>
          </a:prstGeom>
          <a:noFill/>
        </p:spPr>
        <p:txBody>
          <a:bodyPr>
            <a:spAutoFit/>
          </a:bodyPr>
          <a:lstStyle/>
          <a:p>
            <a:pPr algn="ctr" eaLnBrk="1" fontAlgn="auto" hangingPunct="1">
              <a:spcBef>
                <a:spcPts val="0"/>
              </a:spcBef>
              <a:spcAft>
                <a:spcPts val="0"/>
              </a:spcAft>
              <a:defRPr/>
            </a:pPr>
            <a:r>
              <a:rPr lang="it-IT" b="1" dirty="0">
                <a:solidFill>
                  <a:schemeClr val="bg1"/>
                </a:solidFill>
                <a:latin typeface="Arial" panose="020B0604020202020204" pitchFamily="34" charset="0"/>
                <a:cs typeface="Arial" panose="020B0604020202020204" pitchFamily="34" charset="0"/>
              </a:rPr>
              <a:t>CSR 2023-2027</a:t>
            </a:r>
          </a:p>
          <a:p>
            <a:pPr algn="ctr" eaLnBrk="1" fontAlgn="auto" hangingPunct="1">
              <a:spcBef>
                <a:spcPts val="0"/>
              </a:spcBef>
              <a:spcAft>
                <a:spcPts val="600"/>
              </a:spcAft>
              <a:defRPr/>
            </a:pPr>
            <a:r>
              <a:rPr lang="it-IT" b="1" dirty="0">
                <a:solidFill>
                  <a:schemeClr val="bg1"/>
                </a:solidFill>
                <a:latin typeface="Arial" panose="020B0604020202020204" pitchFamily="34" charset="0"/>
                <a:cs typeface="Arial" panose="020B0604020202020204" pitchFamily="34" charset="0"/>
              </a:rPr>
              <a:t>Regione Abruzzo</a:t>
            </a:r>
          </a:p>
          <a:p>
            <a:pPr algn="ctr" eaLnBrk="1" fontAlgn="auto" hangingPunct="1">
              <a:spcBef>
                <a:spcPts val="0"/>
              </a:spcBef>
              <a:spcAft>
                <a:spcPts val="0"/>
              </a:spcAft>
              <a:defRPr/>
            </a:pPr>
            <a:r>
              <a:rPr lang="it-IT" sz="1400" b="1" dirty="0">
                <a:solidFill>
                  <a:schemeClr val="bg1"/>
                </a:solidFill>
                <a:latin typeface="Arial" panose="020B0604020202020204" pitchFamily="34" charset="0"/>
                <a:cs typeface="Arial" panose="020B0604020202020204" pitchFamily="34" charset="0"/>
                <a:hlinkClick r:id="rId4"/>
              </a:rPr>
              <a:t>Riserva Naturale Regionale Bosco di Don Venanzio </a:t>
            </a:r>
            <a:endParaRPr lang="it-IT" sz="1400" b="1" dirty="0" smtClean="0">
              <a:solidFill>
                <a:schemeClr val="bg1"/>
              </a:solidFill>
              <a:latin typeface="Arial" panose="020B0604020202020204" pitchFamily="34" charset="0"/>
              <a:cs typeface="Arial" panose="020B0604020202020204" pitchFamily="34" charset="0"/>
              <a:hlinkClick r:id="rId4"/>
            </a:endParaRPr>
          </a:p>
          <a:p>
            <a:pPr algn="ctr" eaLnBrk="1" fontAlgn="auto" hangingPunct="1">
              <a:spcBef>
                <a:spcPts val="0"/>
              </a:spcBef>
              <a:spcAft>
                <a:spcPts val="0"/>
              </a:spcAft>
              <a:defRPr/>
            </a:pPr>
            <a:r>
              <a:rPr lang="it-IT" sz="1400" b="1" dirty="0" smtClean="0">
                <a:solidFill>
                  <a:schemeClr val="bg1"/>
                </a:solidFill>
                <a:latin typeface="Arial" panose="020B0604020202020204" pitchFamily="34" charset="0"/>
                <a:cs typeface="Arial" panose="020B0604020202020204" pitchFamily="34" charset="0"/>
                <a:hlinkClick r:id="rId4"/>
              </a:rPr>
              <a:t>Pollutri </a:t>
            </a:r>
            <a:r>
              <a:rPr lang="it-IT" sz="1400" b="1" dirty="0">
                <a:solidFill>
                  <a:schemeClr val="bg1"/>
                </a:solidFill>
                <a:latin typeface="Arial" panose="020B0604020202020204" pitchFamily="34" charset="0"/>
                <a:cs typeface="Arial" panose="020B0604020202020204" pitchFamily="34" charset="0"/>
                <a:hlinkClick r:id="rId4"/>
              </a:rPr>
              <a:t>(</a:t>
            </a:r>
            <a:r>
              <a:rPr lang="it-IT" sz="1400" b="1" dirty="0" smtClean="0">
                <a:solidFill>
                  <a:schemeClr val="bg1"/>
                </a:solidFill>
                <a:latin typeface="Arial" panose="020B0604020202020204" pitchFamily="34" charset="0"/>
                <a:cs typeface="Arial" panose="020B0604020202020204" pitchFamily="34" charset="0"/>
                <a:hlinkClick r:id="rId4"/>
              </a:rPr>
              <a:t>CH)</a:t>
            </a:r>
          </a:p>
          <a:p>
            <a:pPr algn="ctr" eaLnBrk="1" fontAlgn="auto" hangingPunct="1">
              <a:spcBef>
                <a:spcPts val="0"/>
              </a:spcBef>
              <a:spcAft>
                <a:spcPts val="0"/>
              </a:spcAft>
              <a:defRPr/>
            </a:pPr>
            <a:r>
              <a:rPr lang="it-IT" sz="1400" b="1" dirty="0" smtClean="0">
                <a:solidFill>
                  <a:schemeClr val="bg1"/>
                </a:solidFill>
                <a:latin typeface="Arial" panose="020B0604020202020204" pitchFamily="34" charset="0"/>
                <a:cs typeface="Arial" panose="020B0604020202020204" pitchFamily="34" charset="0"/>
                <a:hlinkClick r:id="rId4"/>
              </a:rPr>
              <a:t>www.regione.abruzzo.it</a:t>
            </a:r>
            <a:r>
              <a:rPr lang="it-IT" sz="1400" b="1" dirty="0" smtClean="0">
                <a:solidFill>
                  <a:schemeClr val="bg1"/>
                </a:solidFill>
                <a:latin typeface="Arial" panose="020B0604020202020204" pitchFamily="34" charset="0"/>
                <a:cs typeface="Arial" panose="020B0604020202020204" pitchFamily="34" charset="0"/>
              </a:rPr>
              <a:t> </a:t>
            </a:r>
            <a:endParaRPr lang="it-IT" sz="1400" b="1" dirty="0">
              <a:solidFill>
                <a:schemeClr val="bg1"/>
              </a:solidFill>
              <a:latin typeface="Arial" panose="020B0604020202020204" pitchFamily="34" charset="0"/>
              <a:cs typeface="Arial" panose="020B0604020202020204" pitchFamily="34" charset="0"/>
            </a:endParaRPr>
          </a:p>
        </p:txBody>
      </p:sp>
      <p:pic>
        <p:nvPicPr>
          <p:cNvPr id="26630" name="Immagin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62610" y="353956"/>
            <a:ext cx="684212"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magine 10"/>
          <p:cNvPicPr>
            <a:picLocks noChangeAspect="1"/>
          </p:cNvPicPr>
          <p:nvPr/>
        </p:nvPicPr>
        <p:blipFill>
          <a:blip r:embed="rId6"/>
          <a:stretch>
            <a:fillRect/>
          </a:stretch>
        </p:blipFill>
        <p:spPr>
          <a:xfrm>
            <a:off x="7324546" y="6461919"/>
            <a:ext cx="321374" cy="321374"/>
          </a:xfrm>
          <a:prstGeom prst="rect">
            <a:avLst/>
          </a:prstGeom>
        </p:spPr>
      </p:pic>
      <p:sp>
        <p:nvSpPr>
          <p:cNvPr id="12" name="Rettangolo 11">
            <a:extLst>
              <a:ext uri="{FF2B5EF4-FFF2-40B4-BE49-F238E27FC236}">
                <a16:creationId xmlns:a16="http://schemas.microsoft.com/office/drawing/2014/main" xmlns="" id="{3F458301-2E57-4B23-9C4F-A28D03700227}"/>
              </a:ext>
            </a:extLst>
          </p:cNvPr>
          <p:cNvSpPr/>
          <p:nvPr/>
        </p:nvSpPr>
        <p:spPr>
          <a:xfrm>
            <a:off x="1243013" y="1087937"/>
            <a:ext cx="9753600" cy="181588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it-IT" sz="2800" b="1" dirty="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Comitato di Sorveglianza del PSR Abruzzo </a:t>
            </a:r>
            <a:endParaRPr lang="it-IT" sz="2800" b="1" dirty="0" smtClean="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endParaRPr>
          </a:p>
          <a:p>
            <a:pPr algn="ctr"/>
            <a:r>
              <a:rPr lang="it-IT" sz="2800" b="1" dirty="0" smtClean="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2014/2022 </a:t>
            </a:r>
            <a:r>
              <a:rPr lang="it-IT" sz="2800" b="1" dirty="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con funzioni del </a:t>
            </a:r>
          </a:p>
          <a:p>
            <a:pPr algn="ctr"/>
            <a:r>
              <a:rPr lang="it-IT" sz="2800" b="1" dirty="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Comitato di Monitoraggio Regionale del </a:t>
            </a:r>
          </a:p>
          <a:p>
            <a:pPr algn="ctr"/>
            <a:r>
              <a:rPr lang="it-IT" sz="2800" b="1" dirty="0">
                <a:ln w="12700">
                  <a:solidFill>
                    <a:schemeClr val="accent3">
                      <a:lumMod val="50000"/>
                    </a:schemeClr>
                  </a:solidFill>
                  <a:prstDash val="solid"/>
                </a:ln>
                <a:solidFill>
                  <a:srgbClr val="FFFF00"/>
                </a:solidFill>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CSR Abruzzo 2023/2027 </a:t>
            </a:r>
          </a:p>
        </p:txBody>
      </p:sp>
      <p:pic>
        <p:nvPicPr>
          <p:cNvPr id="15" name="Immagine 14"/>
          <p:cNvPicPr/>
          <p:nvPr/>
        </p:nvPicPr>
        <p:blipFill>
          <a:blip r:embed="rId7">
            <a:extLst>
              <a:ext uri="{28A0092B-C50C-407E-A947-70E740481C1C}">
                <a14:useLocalDpi xmlns:a14="http://schemas.microsoft.com/office/drawing/2010/main" val="0"/>
              </a:ext>
            </a:extLst>
          </a:blip>
          <a:srcRect/>
          <a:stretch>
            <a:fillRect/>
          </a:stretch>
        </p:blipFill>
        <p:spPr bwMode="auto">
          <a:xfrm>
            <a:off x="7034091" y="89681"/>
            <a:ext cx="834178" cy="975786"/>
          </a:xfrm>
          <a:prstGeom prst="rect">
            <a:avLst/>
          </a:prstGeom>
          <a:noFill/>
          <a:ln>
            <a:noFill/>
          </a:ln>
        </p:spPr>
      </p:pic>
      <p:pic>
        <p:nvPicPr>
          <p:cNvPr id="16" name="Immagine 15" descr="IT Cofinanziato dall'Unione europea_POS"/>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7542" y="439460"/>
            <a:ext cx="1938421" cy="396485"/>
          </a:xfrm>
          <a:prstGeom prst="rect">
            <a:avLst/>
          </a:prstGeom>
          <a:noFill/>
          <a:ln>
            <a:noFill/>
          </a:ln>
        </p:spPr>
      </p:pic>
      <p:pic>
        <p:nvPicPr>
          <p:cNvPr id="17" name="Immagine 16" descr="MASAF LOGO_ORIZ_POSITIVO_CMYK"/>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45963" y="439460"/>
            <a:ext cx="2401254" cy="40117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3">
            <a:extLst>
              <a:ext uri="{FF2B5EF4-FFF2-40B4-BE49-F238E27FC236}">
                <a16:creationId xmlns:a16="http://schemas.microsoft.com/office/drawing/2014/main" xmlns="" id="{E9841177-774E-4201-995D-3B41CC423934}"/>
              </a:ext>
            </a:extLst>
          </p:cNvPr>
          <p:cNvSpPr txBox="1"/>
          <p:nvPr/>
        </p:nvSpPr>
        <p:spPr>
          <a:xfrm>
            <a:off x="631402" y="376406"/>
            <a:ext cx="11238865" cy="954107"/>
          </a:xfrm>
          <a:prstGeom prst="rect">
            <a:avLst/>
          </a:prstGeom>
          <a:noFill/>
        </p:spPr>
        <p:txBody>
          <a:bodyPr wrap="square" rtlCol="0">
            <a:spAutoFit/>
          </a:bodyPr>
          <a:lstStyle/>
          <a:p>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 procedurale CSR – Riepilogo bandi 2023-2024</a:t>
            </a:r>
          </a:p>
          <a:p>
            <a:endPar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endParaRPr>
          </a:p>
        </p:txBody>
      </p:sp>
      <p:cxnSp>
        <p:nvCxnSpPr>
          <p:cNvPr id="12" name="Connettore 1 11"/>
          <p:cNvCxnSpPr/>
          <p:nvPr/>
        </p:nvCxnSpPr>
        <p:spPr>
          <a:xfrm>
            <a:off x="674920" y="893804"/>
            <a:ext cx="8868127" cy="2151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8" name="Rettangolo 7"/>
          <p:cNvSpPr/>
          <p:nvPr/>
        </p:nvSpPr>
        <p:spPr>
          <a:xfrm>
            <a:off x="2303253" y="4497348"/>
            <a:ext cx="7513607" cy="1477328"/>
          </a:xfrm>
          <a:prstGeom prst="rect">
            <a:avLst/>
          </a:prstGeom>
          <a:solidFill>
            <a:srgbClr val="A80044"/>
          </a:solidFill>
        </p:spPr>
        <p:txBody>
          <a:bodyPr wrap="square">
            <a:spAutoFit/>
          </a:bodyPr>
          <a:lstStyle/>
          <a:p>
            <a:r>
              <a:rPr lang="it-IT" b="1" dirty="0" smtClean="0">
                <a:solidFill>
                  <a:schemeClr val="bg1"/>
                </a:solidFill>
              </a:rPr>
              <a:t>*Nella dotazione finanziaria del CSR è ricompresa anche la Spesa programmata </a:t>
            </a:r>
            <a:r>
              <a:rPr lang="it-IT" b="1" dirty="0">
                <a:solidFill>
                  <a:schemeClr val="bg1"/>
                </a:solidFill>
              </a:rPr>
              <a:t>per </a:t>
            </a:r>
            <a:r>
              <a:rPr lang="it-IT" b="1" dirty="0" smtClean="0">
                <a:solidFill>
                  <a:schemeClr val="bg1"/>
                </a:solidFill>
              </a:rPr>
              <a:t>interventi PSR 2014-2022 in transizione:   </a:t>
            </a:r>
            <a:r>
              <a:rPr lang="it-IT" b="1" dirty="0">
                <a:solidFill>
                  <a:schemeClr val="bg1"/>
                </a:solidFill>
              </a:rPr>
              <a:t>SRD01 (€ 10 Milioni),  SRE01 (€ 5 Milioni), richieste in Emendamento </a:t>
            </a:r>
            <a:r>
              <a:rPr lang="it-IT" b="1" dirty="0" smtClean="0">
                <a:solidFill>
                  <a:schemeClr val="bg1"/>
                </a:solidFill>
              </a:rPr>
              <a:t>3</a:t>
            </a:r>
          </a:p>
          <a:p>
            <a:r>
              <a:rPr lang="it-IT" b="1" dirty="0" smtClean="0">
                <a:solidFill>
                  <a:schemeClr val="bg1"/>
                </a:solidFill>
              </a:rPr>
              <a:t>E TRABR-8.1.1 </a:t>
            </a:r>
            <a:r>
              <a:rPr lang="it-IT" b="1" dirty="0">
                <a:solidFill>
                  <a:schemeClr val="bg1"/>
                </a:solidFill>
              </a:rPr>
              <a:t>(€ 3,3 </a:t>
            </a:r>
            <a:r>
              <a:rPr lang="it-IT" b="1" dirty="0" smtClean="0">
                <a:solidFill>
                  <a:schemeClr val="bg1"/>
                </a:solidFill>
              </a:rPr>
              <a:t>Milioni) già programmate nella versione 1.0 del CSR (Spesa Totale € 18.300.000,00)</a:t>
            </a:r>
          </a:p>
        </p:txBody>
      </p:sp>
      <p:graphicFrame>
        <p:nvGraphicFramePr>
          <p:cNvPr id="7" name="Tabella 6"/>
          <p:cNvGraphicFramePr>
            <a:graphicFrameLocks noGrp="1"/>
          </p:cNvGraphicFramePr>
          <p:nvPr>
            <p:extLst>
              <p:ext uri="{D42A27DB-BD31-4B8C-83A1-F6EECF244321}">
                <p14:modId xmlns:p14="http://schemas.microsoft.com/office/powerpoint/2010/main" val="55529281"/>
              </p:ext>
            </p:extLst>
          </p:nvPr>
        </p:nvGraphicFramePr>
        <p:xfrm>
          <a:off x="517584" y="1432717"/>
          <a:ext cx="10688127" cy="2872740"/>
        </p:xfrm>
        <a:graphic>
          <a:graphicData uri="http://schemas.openxmlformats.org/drawingml/2006/table">
            <a:tbl>
              <a:tblPr/>
              <a:tblGrid>
                <a:gridCol w="2608817">
                  <a:extLst>
                    <a:ext uri="{9D8B030D-6E8A-4147-A177-3AD203B41FA5}">
                      <a16:colId xmlns:a16="http://schemas.microsoft.com/office/drawing/2014/main" xmlns="" val="298153273"/>
                    </a:ext>
                  </a:extLst>
                </a:gridCol>
                <a:gridCol w="2123700">
                  <a:extLst>
                    <a:ext uri="{9D8B030D-6E8A-4147-A177-3AD203B41FA5}">
                      <a16:colId xmlns:a16="http://schemas.microsoft.com/office/drawing/2014/main" xmlns="" val="2918207344"/>
                    </a:ext>
                  </a:extLst>
                </a:gridCol>
                <a:gridCol w="2158666">
                  <a:extLst>
                    <a:ext uri="{9D8B030D-6E8A-4147-A177-3AD203B41FA5}">
                      <a16:colId xmlns:a16="http://schemas.microsoft.com/office/drawing/2014/main" xmlns="" val="1230125114"/>
                    </a:ext>
                  </a:extLst>
                </a:gridCol>
                <a:gridCol w="1912819">
                  <a:extLst>
                    <a:ext uri="{9D8B030D-6E8A-4147-A177-3AD203B41FA5}">
                      <a16:colId xmlns:a16="http://schemas.microsoft.com/office/drawing/2014/main" xmlns="" val="1686706553"/>
                    </a:ext>
                  </a:extLst>
                </a:gridCol>
                <a:gridCol w="1884125">
                  <a:extLst>
                    <a:ext uri="{9D8B030D-6E8A-4147-A177-3AD203B41FA5}">
                      <a16:colId xmlns:a16="http://schemas.microsoft.com/office/drawing/2014/main" xmlns="" val="460412488"/>
                    </a:ext>
                  </a:extLst>
                </a:gridCol>
              </a:tblGrid>
              <a:tr h="0">
                <a:tc>
                  <a:txBody>
                    <a:bodyPr/>
                    <a:lstStyle/>
                    <a:p>
                      <a:pPr algn="ctr" rtl="0" fontAlgn="ctr"/>
                      <a:r>
                        <a:rPr lang="it-IT" sz="1800" b="1" i="0" u="none" strike="noStrike">
                          <a:solidFill>
                            <a:srgbClr val="000000"/>
                          </a:solidFill>
                          <a:effectLst/>
                          <a:latin typeface="Arial" panose="020B0604020202020204" pitchFamily="34" charset="0"/>
                        </a:rPr>
                        <a:t>Bandi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33"/>
                    </a:solidFill>
                  </a:tcPr>
                </a:tc>
                <a:tc>
                  <a:txBody>
                    <a:bodyPr/>
                    <a:lstStyle/>
                    <a:p>
                      <a:pPr algn="ctr" rtl="0" fontAlgn="ctr"/>
                      <a:r>
                        <a:rPr lang="it-IT" sz="1800" b="1" i="0" u="none" strike="noStrike">
                          <a:solidFill>
                            <a:srgbClr val="000000"/>
                          </a:solidFill>
                          <a:effectLst/>
                          <a:latin typeface="Arial" panose="020B0604020202020204" pitchFamily="34" charset="0"/>
                        </a:rPr>
                        <a:t>Dotazione CSR (€) (A)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33"/>
                    </a:solidFill>
                  </a:tcPr>
                </a:tc>
                <a:tc>
                  <a:txBody>
                    <a:bodyPr/>
                    <a:lstStyle/>
                    <a:p>
                      <a:pPr algn="ctr" rtl="0" fontAlgn="ctr"/>
                      <a:r>
                        <a:rPr lang="it-IT" sz="1800" b="1" i="0" u="none" strike="noStrike">
                          <a:solidFill>
                            <a:srgbClr val="000000"/>
                          </a:solidFill>
                          <a:effectLst/>
                          <a:latin typeface="Arial" panose="020B0604020202020204" pitchFamily="34" charset="0"/>
                        </a:rPr>
                        <a:t>Importo bandi (€) (B)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33"/>
                    </a:solidFill>
                  </a:tcPr>
                </a:tc>
                <a:tc>
                  <a:txBody>
                    <a:bodyPr/>
                    <a:lstStyle/>
                    <a:p>
                      <a:pPr algn="ctr" rtl="0" fontAlgn="ctr"/>
                      <a:r>
                        <a:rPr lang="it-IT" sz="1800" b="1" i="0" u="none" strike="noStrike">
                          <a:solidFill>
                            <a:srgbClr val="000000"/>
                          </a:solidFill>
                          <a:effectLst/>
                          <a:latin typeface="Arial" panose="020B0604020202020204" pitchFamily="34" charset="0"/>
                        </a:rPr>
                        <a:t>% bandi emessi su dotazione (B/A)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33"/>
                    </a:solidFill>
                  </a:tcPr>
                </a:tc>
                <a:tc>
                  <a:txBody>
                    <a:bodyPr/>
                    <a:lstStyle/>
                    <a:p>
                      <a:pPr algn="ctr" rtl="0" fontAlgn="ctr"/>
                      <a:r>
                        <a:rPr lang="it-IT" sz="1800" b="1" i="0" u="none" strike="noStrike" dirty="0">
                          <a:solidFill>
                            <a:srgbClr val="000000"/>
                          </a:solidFill>
                          <a:effectLst/>
                          <a:latin typeface="Arial" panose="020B0604020202020204" pitchFamily="34" charset="0"/>
                        </a:rPr>
                        <a:t>n. bandi/procedure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33"/>
                    </a:solidFill>
                  </a:tcPr>
                </a:tc>
                <a:extLst>
                  <a:ext uri="{0D108BD9-81ED-4DB2-BD59-A6C34878D82A}">
                    <a16:rowId xmlns:a16="http://schemas.microsoft.com/office/drawing/2014/main" xmlns="" val="1478749971"/>
                  </a:ext>
                </a:extLst>
              </a:tr>
              <a:tr h="447675">
                <a:tc>
                  <a:txBody>
                    <a:bodyPr/>
                    <a:lstStyle/>
                    <a:p>
                      <a:pPr algn="ctr" rtl="0" fontAlgn="ctr"/>
                      <a:r>
                        <a:rPr lang="it-IT" sz="1800" b="0" i="0" u="none" strike="noStrike" dirty="0">
                          <a:solidFill>
                            <a:srgbClr val="000000"/>
                          </a:solidFill>
                          <a:effectLst/>
                          <a:latin typeface="Arial" panose="020B0604020202020204" pitchFamily="34" charset="0"/>
                        </a:rPr>
                        <a:t>2023 e 2024 </a:t>
                      </a:r>
                      <a:endParaRPr lang="it-IT" sz="1800" b="0" i="0" u="none" strike="noStrike" dirty="0" smtClean="0">
                        <a:solidFill>
                          <a:srgbClr val="000000"/>
                        </a:solidFill>
                        <a:effectLst/>
                        <a:latin typeface="Arial" panose="020B0604020202020204" pitchFamily="34" charset="0"/>
                      </a:endParaRPr>
                    </a:p>
                    <a:p>
                      <a:pPr algn="ctr" rtl="0" fontAlgn="ctr"/>
                      <a:r>
                        <a:rPr lang="it-IT" sz="1800" b="0" i="0" u="none" strike="noStrike" dirty="0" smtClean="0">
                          <a:solidFill>
                            <a:srgbClr val="000000"/>
                          </a:solidFill>
                          <a:effectLst/>
                          <a:latin typeface="Arial" panose="020B0604020202020204" pitchFamily="34" charset="0"/>
                        </a:rPr>
                        <a:t>SRA-SRB-SRC</a:t>
                      </a:r>
                      <a:endParaRPr lang="it-IT" sz="18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r" rtl="0" fontAlgn="ctr"/>
                      <a:r>
                        <a:rPr lang="it-IT" sz="2000" b="0" i="0" u="none" strike="noStrike" dirty="0">
                          <a:solidFill>
                            <a:srgbClr val="000000"/>
                          </a:solidFill>
                          <a:effectLst/>
                          <a:latin typeface="Arial" panose="020B0604020202020204" pitchFamily="34" charset="0"/>
                        </a:rPr>
                        <a:t>351.403.288,04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2000" b="0" i="0" u="none" strike="noStrike" kern="1200" dirty="0" smtClean="0">
                          <a:solidFill>
                            <a:srgbClr val="000000"/>
                          </a:solidFill>
                          <a:effectLst/>
                          <a:latin typeface="Arial" panose="020B0604020202020204" pitchFamily="34" charset="0"/>
                          <a:ea typeface="+mn-ea"/>
                          <a:cs typeface="+mn-cs"/>
                        </a:rPr>
                        <a:t>139.037.500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800" b="0" i="0" u="none" strike="noStrike" dirty="0" smtClean="0">
                          <a:solidFill>
                            <a:srgbClr val="000000"/>
                          </a:solidFill>
                          <a:effectLst/>
                          <a:latin typeface="Arial" panose="020B0604020202020204" pitchFamily="34" charset="0"/>
                        </a:rPr>
                        <a:t>39,57%</a:t>
                      </a:r>
                      <a:endParaRPr lang="it-IT" sz="18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it-IT" sz="2000" b="0" i="0" u="none" strike="noStrike" dirty="0" smtClean="0">
                          <a:solidFill>
                            <a:srgbClr val="000000"/>
                          </a:solidFill>
                          <a:effectLst/>
                          <a:latin typeface="Arial" panose="020B0604020202020204" pitchFamily="34" charset="0"/>
                        </a:rPr>
                        <a:t>18</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912486663"/>
                  </a:ext>
                </a:extLst>
              </a:tr>
              <a:tr h="561975">
                <a:tc>
                  <a:txBody>
                    <a:bodyPr/>
                    <a:lstStyle/>
                    <a:p>
                      <a:pPr algn="ctr" rtl="0" fontAlgn="ctr"/>
                      <a:r>
                        <a:rPr lang="it-IT" sz="1800" b="0" i="0" u="none" strike="noStrike" dirty="0">
                          <a:solidFill>
                            <a:srgbClr val="000000"/>
                          </a:solidFill>
                          <a:effectLst/>
                          <a:latin typeface="Arial" panose="020B0604020202020204" pitchFamily="34" charset="0"/>
                        </a:rPr>
                        <a:t>2023 e 2024 </a:t>
                      </a:r>
                      <a:endParaRPr lang="it-IT" sz="1800" b="0" i="0" u="none" strike="noStrike" dirty="0" smtClean="0">
                        <a:solidFill>
                          <a:srgbClr val="000000"/>
                        </a:solidFill>
                        <a:effectLst/>
                        <a:latin typeface="Arial" panose="020B0604020202020204" pitchFamily="34" charset="0"/>
                      </a:endParaRPr>
                    </a:p>
                    <a:p>
                      <a:pPr algn="ctr" rtl="0" fontAlgn="ctr"/>
                      <a:r>
                        <a:rPr lang="it-IT" sz="1800" b="0" i="0" u="none" strike="noStrike" dirty="0" smtClean="0">
                          <a:solidFill>
                            <a:srgbClr val="000000"/>
                          </a:solidFill>
                          <a:effectLst/>
                          <a:latin typeface="Arial" panose="020B0604020202020204" pitchFamily="34" charset="0"/>
                        </a:rPr>
                        <a:t>SRD-SRG-SRH</a:t>
                      </a:r>
                      <a:endParaRPr lang="it-IT" sz="18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it-IT"/>
                    </a:p>
                  </a:txBody>
                  <a:tcPr/>
                </a:tc>
                <a:tc>
                  <a:txBody>
                    <a:bodyPr/>
                    <a:lstStyle/>
                    <a:p>
                      <a:pPr algn="r" rtl="0" fontAlgn="ctr"/>
                      <a:r>
                        <a:rPr lang="it-IT" sz="2000" b="0" i="0" u="none" strike="noStrike" dirty="0" smtClean="0">
                          <a:solidFill>
                            <a:srgbClr val="000000"/>
                          </a:solidFill>
                          <a:effectLst/>
                          <a:latin typeface="Arial" panose="020B0604020202020204" pitchFamily="34" charset="0"/>
                        </a:rPr>
                        <a:t>92.545.900</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it-IT" sz="1800" b="0" i="0" u="none" strike="noStrike" dirty="0" smtClean="0">
                          <a:solidFill>
                            <a:srgbClr val="000000"/>
                          </a:solidFill>
                          <a:effectLst/>
                          <a:latin typeface="Arial" panose="020B0604020202020204" pitchFamily="34" charset="0"/>
                        </a:rPr>
                        <a:t>26,34%</a:t>
                      </a:r>
                      <a:endParaRPr lang="it-IT" sz="18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it-IT" sz="2000" b="0" i="0" u="none" strike="noStrike" dirty="0" smtClean="0">
                          <a:solidFill>
                            <a:srgbClr val="000000"/>
                          </a:solidFill>
                          <a:effectLst/>
                          <a:latin typeface="Arial" panose="020B0604020202020204" pitchFamily="34" charset="0"/>
                        </a:rPr>
                        <a:t>18</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63797934"/>
                  </a:ext>
                </a:extLst>
              </a:tr>
              <a:tr h="419100">
                <a:tc>
                  <a:txBody>
                    <a:bodyPr/>
                    <a:lstStyle/>
                    <a:p>
                      <a:pPr algn="ctr" rtl="0" fontAlgn="ctr"/>
                      <a:r>
                        <a:rPr lang="it-IT" sz="1800" b="0" i="0" u="none" strike="noStrike" dirty="0" smtClean="0">
                          <a:solidFill>
                            <a:srgbClr val="000000"/>
                          </a:solidFill>
                          <a:effectLst/>
                          <a:latin typeface="Arial" panose="020B0604020202020204" pitchFamily="34" charset="0"/>
                        </a:rPr>
                        <a:t>Da emanare entro fine 2024/2025</a:t>
                      </a:r>
                      <a:endParaRPr lang="it-IT" sz="18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it-IT"/>
                    </a:p>
                  </a:txBody>
                  <a:tcPr/>
                </a:tc>
                <a:tc>
                  <a:txBody>
                    <a:bodyPr/>
                    <a:lstStyle/>
                    <a:p>
                      <a:pPr algn="r" rtl="0" fontAlgn="b"/>
                      <a:r>
                        <a:rPr lang="it-IT" sz="2000" b="0" i="0" u="none" strike="noStrike" dirty="0" smtClean="0">
                          <a:solidFill>
                            <a:srgbClr val="000000"/>
                          </a:solidFill>
                          <a:effectLst/>
                          <a:latin typeface="Arial" panose="020B0604020202020204" pitchFamily="34" charset="0"/>
                        </a:rPr>
                        <a:t> 59.362.500</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it-IT" sz="2000" b="0" i="0" u="none" strike="noStrike" dirty="0" smtClean="0">
                          <a:solidFill>
                            <a:srgbClr val="000000"/>
                          </a:solidFill>
                          <a:effectLst/>
                          <a:latin typeface="Arial" panose="020B0604020202020204" pitchFamily="34" charset="0"/>
                        </a:rPr>
                        <a:t>16,86%</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it-IT" sz="2000" b="0" i="0" u="none" strike="noStrike" dirty="0" smtClean="0">
                          <a:solidFill>
                            <a:srgbClr val="000000"/>
                          </a:solidFill>
                          <a:effectLst/>
                          <a:latin typeface="Arial" panose="020B0604020202020204" pitchFamily="34" charset="0"/>
                        </a:rPr>
                        <a:t>9</a:t>
                      </a:r>
                      <a:endParaRPr lang="it-IT" sz="20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36243175"/>
                  </a:ext>
                </a:extLst>
              </a:tr>
              <a:tr h="361950">
                <a:tc>
                  <a:txBody>
                    <a:bodyPr/>
                    <a:lstStyle/>
                    <a:p>
                      <a:pPr algn="l" rtl="0" fontAlgn="b"/>
                      <a:r>
                        <a:rPr lang="it-IT" sz="2000" b="1" i="0" u="none" strike="noStrike">
                          <a:solidFill>
                            <a:srgbClr val="FFFFFF"/>
                          </a:solidFill>
                          <a:effectLst/>
                          <a:latin typeface="Arial" panose="020B0604020202020204" pitchFamily="34" charset="0"/>
                        </a:rPr>
                        <a:t>Totale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40042"/>
                    </a:solidFill>
                  </a:tcPr>
                </a:tc>
                <a:tc>
                  <a:txBody>
                    <a:bodyPr/>
                    <a:lstStyle/>
                    <a:p>
                      <a:pPr algn="r" rtl="0" fontAlgn="b"/>
                      <a:r>
                        <a:rPr lang="it-IT" sz="2000" b="1" i="0" u="none" strike="noStrike" dirty="0" smtClean="0">
                          <a:solidFill>
                            <a:srgbClr val="FFFFFF"/>
                          </a:solidFill>
                          <a:effectLst/>
                          <a:latin typeface="Arial" panose="020B0604020202020204" pitchFamily="34" charset="0"/>
                        </a:rPr>
                        <a:t>351.403.288,04</a:t>
                      </a:r>
                      <a:endParaRPr lang="it-IT" sz="2000" b="1" i="0" u="none" strike="noStrike" dirty="0">
                        <a:solidFill>
                          <a:srgbClr val="FFFFFF"/>
                        </a:solidFill>
                        <a:effectLst/>
                        <a:latin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40042"/>
                    </a:solidFill>
                  </a:tcPr>
                </a:tc>
                <a:tc>
                  <a:txBody>
                    <a:bodyPr/>
                    <a:lstStyle/>
                    <a:p>
                      <a:pPr algn="r" rtl="0" fontAlgn="b"/>
                      <a:r>
                        <a:rPr lang="it-IT" sz="2000" b="1" i="0" u="none" strike="noStrike" dirty="0" smtClean="0">
                          <a:solidFill>
                            <a:srgbClr val="FFFFFF"/>
                          </a:solidFill>
                          <a:effectLst/>
                          <a:latin typeface="Arial" panose="020B0604020202020204" pitchFamily="34" charset="0"/>
                        </a:rPr>
                        <a:t>290.945.900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40042"/>
                    </a:solidFill>
                  </a:tcPr>
                </a:tc>
                <a:tc>
                  <a:txBody>
                    <a:bodyPr/>
                    <a:lstStyle/>
                    <a:p>
                      <a:pPr algn="r" rtl="0" fontAlgn="b"/>
                      <a:r>
                        <a:rPr lang="it-IT" sz="2000" b="1" i="0" u="none" strike="noStrike" dirty="0" smtClean="0">
                          <a:solidFill>
                            <a:srgbClr val="FFFFFF"/>
                          </a:solidFill>
                          <a:effectLst/>
                          <a:latin typeface="Arial" panose="020B0604020202020204" pitchFamily="34" charset="0"/>
                        </a:rPr>
                        <a:t>82,80%</a:t>
                      </a:r>
                      <a:endParaRPr lang="it-IT" sz="2000" b="1" i="0" u="none" strike="noStrike" dirty="0">
                        <a:solidFill>
                          <a:srgbClr val="FFFFFF"/>
                        </a:solidFill>
                        <a:effectLst/>
                        <a:latin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40042"/>
                    </a:solidFill>
                  </a:tcPr>
                </a:tc>
                <a:tc>
                  <a:txBody>
                    <a:bodyPr/>
                    <a:lstStyle/>
                    <a:p>
                      <a:pPr algn="ctr" rtl="0" fontAlgn="b"/>
                      <a:r>
                        <a:rPr lang="it-IT" sz="2000" b="1" i="0" u="none" strike="noStrike" dirty="0" smtClean="0">
                          <a:solidFill>
                            <a:srgbClr val="FFFFFF"/>
                          </a:solidFill>
                          <a:effectLst/>
                          <a:latin typeface="Arial" panose="020B0604020202020204" pitchFamily="34" charset="0"/>
                        </a:rPr>
                        <a:t>45</a:t>
                      </a:r>
                      <a:endParaRPr lang="it-IT" sz="2000" b="1" i="0" u="none" strike="noStrike" dirty="0">
                        <a:solidFill>
                          <a:srgbClr val="FFFFFF"/>
                        </a:solidFill>
                        <a:effectLst/>
                        <a:latin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40042"/>
                    </a:solidFill>
                  </a:tcPr>
                </a:tc>
                <a:extLst>
                  <a:ext uri="{0D108BD9-81ED-4DB2-BD59-A6C34878D82A}">
                    <a16:rowId xmlns:a16="http://schemas.microsoft.com/office/drawing/2014/main" xmlns="" val="3282887122"/>
                  </a:ext>
                </a:extLst>
              </a:tr>
            </a:tbl>
          </a:graphicData>
        </a:graphic>
      </p:graphicFrame>
    </p:spTree>
    <p:extLst>
      <p:ext uri="{BB962C8B-B14F-4D97-AF65-F5344CB8AC3E}">
        <p14:creationId xmlns:p14="http://schemas.microsoft.com/office/powerpoint/2010/main" val="919428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3"/>
          <p:cNvSpPr txBox="1"/>
          <p:nvPr/>
        </p:nvSpPr>
        <p:spPr>
          <a:xfrm>
            <a:off x="309565" y="376238"/>
            <a:ext cx="11560174" cy="954107"/>
          </a:xfrm>
          <a:prstGeom prst="rect">
            <a:avLst/>
          </a:prstGeom>
          <a:noFill/>
        </p:spPr>
        <p:txBody>
          <a:bodyPr wrap="square">
            <a:spAutoFit/>
          </a:bodyPr>
          <a:lstStyle/>
          <a:p>
            <a:pPr>
              <a:defRPr/>
            </a:pPr>
            <a:r>
              <a:rPr lang="it-IT" sz="28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 finanziario CSR </a:t>
            </a:r>
            <a:r>
              <a:rPr lang="it-IT" sz="2800" b="1"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al </a:t>
            </a:r>
            <a:r>
              <a:rPr lang="it-IT" sz="2800" b="1">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28/11/2024 – Decreto 35 </a:t>
            </a:r>
            <a:r>
              <a:rPr lang="it-IT" sz="28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(i)</a:t>
            </a:r>
            <a:endPar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endParaRPr>
          </a:p>
          <a:p>
            <a:pPr>
              <a:defRPr/>
            </a:pPr>
            <a:endPar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endParaRPr>
          </a:p>
        </p:txBody>
      </p:sp>
      <p:graphicFrame>
        <p:nvGraphicFramePr>
          <p:cNvPr id="5" name="Tabella 4"/>
          <p:cNvGraphicFramePr>
            <a:graphicFrameLocks noGrp="1"/>
          </p:cNvGraphicFramePr>
          <p:nvPr>
            <p:extLst>
              <p:ext uri="{D42A27DB-BD31-4B8C-83A1-F6EECF244321}">
                <p14:modId xmlns:p14="http://schemas.microsoft.com/office/powerpoint/2010/main" val="4005191415"/>
              </p:ext>
            </p:extLst>
          </p:nvPr>
        </p:nvGraphicFramePr>
        <p:xfrm>
          <a:off x="631825" y="974786"/>
          <a:ext cx="11237914" cy="5373003"/>
        </p:xfrm>
        <a:graphic>
          <a:graphicData uri="http://schemas.openxmlformats.org/drawingml/2006/table">
            <a:tbl>
              <a:tblPr/>
              <a:tblGrid>
                <a:gridCol w="748401">
                  <a:extLst>
                    <a:ext uri="{9D8B030D-6E8A-4147-A177-3AD203B41FA5}">
                      <a16:colId xmlns:a16="http://schemas.microsoft.com/office/drawing/2014/main" xmlns="" val="2883339903"/>
                    </a:ext>
                  </a:extLst>
                </a:gridCol>
                <a:gridCol w="2644010">
                  <a:extLst>
                    <a:ext uri="{9D8B030D-6E8A-4147-A177-3AD203B41FA5}">
                      <a16:colId xmlns:a16="http://schemas.microsoft.com/office/drawing/2014/main" xmlns="" val="1365176174"/>
                    </a:ext>
                  </a:extLst>
                </a:gridCol>
                <a:gridCol w="1801384">
                  <a:extLst>
                    <a:ext uri="{9D8B030D-6E8A-4147-A177-3AD203B41FA5}">
                      <a16:colId xmlns:a16="http://schemas.microsoft.com/office/drawing/2014/main" xmlns="" val="769995298"/>
                    </a:ext>
                  </a:extLst>
                </a:gridCol>
                <a:gridCol w="1022167">
                  <a:extLst>
                    <a:ext uri="{9D8B030D-6E8A-4147-A177-3AD203B41FA5}">
                      <a16:colId xmlns:a16="http://schemas.microsoft.com/office/drawing/2014/main" xmlns="" val="1449546808"/>
                    </a:ext>
                  </a:extLst>
                </a:gridCol>
                <a:gridCol w="1022167">
                  <a:extLst>
                    <a:ext uri="{9D8B030D-6E8A-4147-A177-3AD203B41FA5}">
                      <a16:colId xmlns:a16="http://schemas.microsoft.com/office/drawing/2014/main" xmlns="" val="3510370664"/>
                    </a:ext>
                  </a:extLst>
                </a:gridCol>
                <a:gridCol w="773714">
                  <a:extLst>
                    <a:ext uri="{9D8B030D-6E8A-4147-A177-3AD203B41FA5}">
                      <a16:colId xmlns:a16="http://schemas.microsoft.com/office/drawing/2014/main" xmlns="" val="1240167297"/>
                    </a:ext>
                  </a:extLst>
                </a:gridCol>
                <a:gridCol w="1483743">
                  <a:extLst>
                    <a:ext uri="{9D8B030D-6E8A-4147-A177-3AD203B41FA5}">
                      <a16:colId xmlns:a16="http://schemas.microsoft.com/office/drawing/2014/main" xmlns="" val="2271456446"/>
                    </a:ext>
                  </a:extLst>
                </a:gridCol>
                <a:gridCol w="1112808">
                  <a:extLst>
                    <a:ext uri="{9D8B030D-6E8A-4147-A177-3AD203B41FA5}">
                      <a16:colId xmlns:a16="http://schemas.microsoft.com/office/drawing/2014/main" xmlns="" val="194160310"/>
                    </a:ext>
                  </a:extLst>
                </a:gridCol>
                <a:gridCol w="629520">
                  <a:extLst>
                    <a:ext uri="{9D8B030D-6E8A-4147-A177-3AD203B41FA5}">
                      <a16:colId xmlns:a16="http://schemas.microsoft.com/office/drawing/2014/main" xmlns="" val="1124252990"/>
                    </a:ext>
                  </a:extLst>
                </a:gridCol>
              </a:tblGrid>
              <a:tr h="822574">
                <a:tc>
                  <a:txBody>
                    <a:bodyPr/>
                    <a:lstStyle/>
                    <a:p>
                      <a:pPr algn="ctr" fontAlgn="ctr"/>
                      <a:r>
                        <a:rPr lang="it-IT" sz="1200" b="1" i="0" u="none" strike="noStrike" dirty="0">
                          <a:solidFill>
                            <a:srgbClr val="FFFFFF"/>
                          </a:solidFill>
                          <a:effectLst/>
                          <a:latin typeface="Calibri" panose="020F0502020204030204" pitchFamily="34" charset="0"/>
                        </a:rPr>
                        <a:t>Intervento</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Descrizione Intervento</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Dotazione Finanziaria (Spesa Pubblica) del Programma  (PSP V 3.2 approvato in data 30 settembre 2024)</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Impegnato da bandi al 15 novembre 2024</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Importo Richiesto*</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Numero di domande presentate</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Impegnato con Concessioni / Assegnato con Convenzioni (solo No SIGC)</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Importo totale spesa certificata / pagata da Organismo pagatore AGEA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tc>
                  <a:txBody>
                    <a:bodyPr/>
                    <a:lstStyle/>
                    <a:p>
                      <a:pPr algn="ctr" fontAlgn="ctr"/>
                      <a:r>
                        <a:rPr lang="it-IT" sz="1200" b="1" i="0" u="none" strike="noStrike" dirty="0">
                          <a:solidFill>
                            <a:srgbClr val="FFFFFF"/>
                          </a:solidFill>
                          <a:effectLst/>
                          <a:latin typeface="Calibri" panose="020F0502020204030204" pitchFamily="34" charset="0"/>
                        </a:rPr>
                        <a:t>Numero domande pagate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99CC00"/>
                    </a:solidFill>
                  </a:tcPr>
                </a:tc>
                <a:extLst>
                  <a:ext uri="{0D108BD9-81ED-4DB2-BD59-A6C34878D82A}">
                    <a16:rowId xmlns:a16="http://schemas.microsoft.com/office/drawing/2014/main" xmlns="" val="3692363527"/>
                  </a:ext>
                </a:extLst>
              </a:tr>
              <a:tr h="235189">
                <a:tc>
                  <a:txBody>
                    <a:bodyPr/>
                    <a:lstStyle/>
                    <a:p>
                      <a:pPr algn="ctr" fontAlgn="ctr"/>
                      <a:r>
                        <a:rPr lang="it-IT" sz="1100" b="1" i="0" u="none" strike="noStrike" dirty="0">
                          <a:solidFill>
                            <a:srgbClr val="000000"/>
                          </a:solidFill>
                          <a:effectLst/>
                          <a:latin typeface="Calibri" panose="020F0502020204030204" pitchFamily="34" charset="0"/>
                        </a:rPr>
                        <a:t>SRA01</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ACA 1 - produzione integrata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30.000.000,00 €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41.000.000,00 €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18.970.980,77 €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3.810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12.323.267,33 €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4.454</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78351618"/>
                  </a:ext>
                </a:extLst>
              </a:tr>
              <a:tr h="335540">
                <a:tc>
                  <a:txBody>
                    <a:bodyPr/>
                    <a:lstStyle/>
                    <a:p>
                      <a:pPr algn="ctr" fontAlgn="ctr"/>
                      <a:r>
                        <a:rPr lang="it-IT" sz="1100" b="1" i="0" u="none" strike="noStrike" dirty="0">
                          <a:solidFill>
                            <a:srgbClr val="000000"/>
                          </a:solidFill>
                          <a:effectLst/>
                          <a:latin typeface="Calibri" panose="020F0502020204030204" pitchFamily="34" charset="0"/>
                        </a:rPr>
                        <a:t>SRA03</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dirty="0">
                          <a:solidFill>
                            <a:srgbClr val="000000"/>
                          </a:solidFill>
                          <a:effectLst/>
                          <a:latin typeface="Calibri" panose="020F0502020204030204" pitchFamily="34" charset="0"/>
                        </a:rPr>
                        <a:t>ACA3 - tecniche lavorazione ridotta dei suoli</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9.500.000,00 €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16.000.000,00 €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7.908.779,71 €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1.564</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3.763.893,33 €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1.331</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290446254"/>
                  </a:ext>
                </a:extLst>
              </a:tr>
              <a:tr h="189959">
                <a:tc>
                  <a:txBody>
                    <a:bodyPr/>
                    <a:lstStyle/>
                    <a:p>
                      <a:pPr algn="ctr" fontAlgn="ctr"/>
                      <a:r>
                        <a:rPr lang="it-IT" sz="1100" b="1" i="0" u="none" strike="noStrike">
                          <a:solidFill>
                            <a:srgbClr val="000000"/>
                          </a:solidFill>
                          <a:effectLst/>
                          <a:latin typeface="Calibri" panose="020F0502020204030204" pitchFamily="34" charset="0"/>
                        </a:rPr>
                        <a:t>SRA06</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dirty="0">
                          <a:solidFill>
                            <a:srgbClr val="000000"/>
                          </a:solidFill>
                          <a:effectLst/>
                          <a:latin typeface="Calibri" panose="020F0502020204030204" pitchFamily="34" charset="0"/>
                        </a:rPr>
                        <a:t>ACA6 - cover </a:t>
                      </a:r>
                      <a:r>
                        <a:rPr lang="it-IT" sz="1100" b="1" i="0" u="none" strike="noStrike" dirty="0" err="1">
                          <a:solidFill>
                            <a:srgbClr val="000000"/>
                          </a:solidFill>
                          <a:effectLst/>
                          <a:latin typeface="Calibri" panose="020F0502020204030204" pitchFamily="34" charset="0"/>
                        </a:rPr>
                        <a:t>crops</a:t>
                      </a:r>
                      <a:endParaRPr lang="it-IT" sz="1100" b="1" i="0" u="none" strike="noStrike" dirty="0">
                        <a:solidFill>
                          <a:srgbClr val="000000"/>
                        </a:solidFill>
                        <a:effectLst/>
                        <a:latin typeface="Calibri" panose="020F0502020204030204" pitchFamily="34" charset="0"/>
                      </a:endParaRP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4.500.000,00 €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2.585.695,16 €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534</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534.432,41 €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297</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212471555"/>
                  </a:ext>
                </a:extLst>
              </a:tr>
              <a:tr h="189959">
                <a:tc>
                  <a:txBody>
                    <a:bodyPr/>
                    <a:lstStyle/>
                    <a:p>
                      <a:pPr algn="ctr" fontAlgn="ctr"/>
                      <a:r>
                        <a:rPr lang="it-IT" sz="1100" b="1" i="0" u="none" strike="noStrike">
                          <a:solidFill>
                            <a:srgbClr val="000000"/>
                          </a:solidFill>
                          <a:effectLst/>
                          <a:latin typeface="Calibri" panose="020F0502020204030204" pitchFamily="34" charset="0"/>
                        </a:rPr>
                        <a:t>SRA08</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dirty="0">
                          <a:solidFill>
                            <a:srgbClr val="000000"/>
                          </a:solidFill>
                          <a:effectLst/>
                          <a:latin typeface="Calibri" panose="020F0502020204030204" pitchFamily="34" charset="0"/>
                        </a:rPr>
                        <a:t>ACA8 - gestione prati e pascoli permanenti</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18.800.000,00 €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18.800.000,00 €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5.013.498,33 €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401</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506031871"/>
                  </a:ext>
                </a:extLst>
              </a:tr>
              <a:tr h="370875">
                <a:tc>
                  <a:txBody>
                    <a:bodyPr/>
                    <a:lstStyle/>
                    <a:p>
                      <a:pPr algn="ctr" fontAlgn="ctr"/>
                      <a:r>
                        <a:rPr lang="it-IT" sz="1100" b="1" i="0" u="none" strike="noStrike">
                          <a:solidFill>
                            <a:srgbClr val="000000"/>
                          </a:solidFill>
                          <a:effectLst/>
                          <a:latin typeface="Calibri" panose="020F0502020204030204" pitchFamily="34" charset="0"/>
                        </a:rPr>
                        <a:t>SRA14</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dirty="0">
                          <a:solidFill>
                            <a:srgbClr val="000000"/>
                          </a:solidFill>
                          <a:effectLst/>
                          <a:latin typeface="Calibri" panose="020F0502020204030204" pitchFamily="34" charset="0"/>
                        </a:rPr>
                        <a:t>ACA14  - allevatori custodi dell'</a:t>
                      </a:r>
                      <a:r>
                        <a:rPr lang="it-IT" sz="1100" b="1" i="0" u="none" strike="noStrike" dirty="0" err="1">
                          <a:solidFill>
                            <a:srgbClr val="000000"/>
                          </a:solidFill>
                          <a:effectLst/>
                          <a:latin typeface="Calibri" panose="020F0502020204030204" pitchFamily="34" charset="0"/>
                        </a:rPr>
                        <a:t>agrobiodiversità</a:t>
                      </a:r>
                      <a:endParaRPr lang="it-IT" sz="1100" b="1" i="0" u="none" strike="noStrike" dirty="0">
                        <a:solidFill>
                          <a:srgbClr val="000000"/>
                        </a:solidFill>
                        <a:effectLst/>
                        <a:latin typeface="Calibri" panose="020F0502020204030204" pitchFamily="34" charset="0"/>
                      </a:endParaRP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234.795,00 €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76</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668527817"/>
                  </a:ext>
                </a:extLst>
              </a:tr>
              <a:tr h="370875">
                <a:tc>
                  <a:txBody>
                    <a:bodyPr/>
                    <a:lstStyle/>
                    <a:p>
                      <a:pPr algn="ctr" fontAlgn="ctr"/>
                      <a:r>
                        <a:rPr lang="it-IT" sz="1100" b="1" i="0" u="none" strike="noStrike">
                          <a:solidFill>
                            <a:srgbClr val="000000"/>
                          </a:solidFill>
                          <a:effectLst/>
                          <a:latin typeface="Calibri" panose="020F0502020204030204" pitchFamily="34" charset="0"/>
                        </a:rPr>
                        <a:t>SRA16</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ACA16 - conservazione agrobiodiversità - banche del germoplasma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2.000.000,00 €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003882424"/>
                  </a:ext>
                </a:extLst>
              </a:tr>
              <a:tr h="257729">
                <a:tc>
                  <a:txBody>
                    <a:bodyPr/>
                    <a:lstStyle/>
                    <a:p>
                      <a:pPr algn="ctr" fontAlgn="ctr"/>
                      <a:r>
                        <a:rPr lang="it-IT" sz="1100" b="1" i="0" u="none" strike="noStrike">
                          <a:solidFill>
                            <a:srgbClr val="000000"/>
                          </a:solidFill>
                          <a:effectLst/>
                          <a:latin typeface="Calibri" panose="020F0502020204030204" pitchFamily="34" charset="0"/>
                        </a:rPr>
                        <a:t>SRA18</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ACA18 - impegni per l'apicoltura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638.750,00 €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79</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365.000,00 €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536924904"/>
                  </a:ext>
                </a:extLst>
              </a:tr>
              <a:tr h="262326">
                <a:tc>
                  <a:txBody>
                    <a:bodyPr/>
                    <a:lstStyle/>
                    <a:p>
                      <a:pPr algn="ctr" fontAlgn="ctr"/>
                      <a:r>
                        <a:rPr lang="it-IT" sz="1100" b="1" i="0" u="none" strike="noStrike">
                          <a:solidFill>
                            <a:srgbClr val="000000"/>
                          </a:solidFill>
                          <a:effectLst/>
                          <a:latin typeface="Calibri" panose="020F0502020204030204" pitchFamily="34" charset="0"/>
                        </a:rPr>
                        <a:t>SRA19</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ACA19 - riduzione impiego fitofarmaci</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2.300.000,00 €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2.300.000,00 €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1.481.982,39 €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1.191</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396.236,82 €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456</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4000926505"/>
                  </a:ext>
                </a:extLst>
              </a:tr>
              <a:tr h="370875">
                <a:tc>
                  <a:txBody>
                    <a:bodyPr/>
                    <a:lstStyle/>
                    <a:p>
                      <a:pPr algn="ctr" fontAlgn="ctr"/>
                      <a:r>
                        <a:rPr lang="it-IT" sz="1100" b="1" i="0" u="none" strike="noStrike">
                          <a:solidFill>
                            <a:srgbClr val="000000"/>
                          </a:solidFill>
                          <a:effectLst/>
                          <a:latin typeface="Calibri" panose="020F0502020204030204" pitchFamily="34" charset="0"/>
                        </a:rPr>
                        <a:t>SRA27</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Pagamento per impegni silvoambientali e impegni in materia di clima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2.500.000,00 €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2.500.000,00 €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158.206,02 €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525510747"/>
                  </a:ext>
                </a:extLst>
              </a:tr>
              <a:tr h="370875">
                <a:tc>
                  <a:txBody>
                    <a:bodyPr/>
                    <a:lstStyle/>
                    <a:p>
                      <a:pPr algn="ctr" fontAlgn="ctr"/>
                      <a:r>
                        <a:rPr lang="it-IT" sz="1100" b="1" i="0" u="none" strike="noStrike">
                          <a:solidFill>
                            <a:srgbClr val="000000"/>
                          </a:solidFill>
                          <a:effectLst/>
                          <a:latin typeface="Calibri" panose="020F0502020204030204" pitchFamily="34" charset="0"/>
                        </a:rPr>
                        <a:t>SRA29</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Pagamento al fine di adottare e mantenere pratiche e metodi di produzione biologica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43.395.621,19 €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28.500.000,00 €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8.727.362,88 €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1.570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3.193.904,82 €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1.300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960614811"/>
                  </a:ext>
                </a:extLst>
              </a:tr>
              <a:tr h="203622">
                <a:tc>
                  <a:txBody>
                    <a:bodyPr/>
                    <a:lstStyle/>
                    <a:p>
                      <a:pPr algn="ctr" fontAlgn="ctr"/>
                      <a:r>
                        <a:rPr lang="it-IT" sz="1100" b="1" i="0" u="none" strike="noStrike">
                          <a:solidFill>
                            <a:srgbClr val="000000"/>
                          </a:solidFill>
                          <a:effectLst/>
                          <a:latin typeface="Calibri" panose="020F0502020204030204" pitchFamily="34" charset="0"/>
                        </a:rPr>
                        <a:t>SRA30</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Benessere animale</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16.450.000,00 €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8.225.000,00 €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5.326.779,00 €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693</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917830000"/>
                  </a:ext>
                </a:extLst>
              </a:tr>
              <a:tr h="551789">
                <a:tc>
                  <a:txBody>
                    <a:bodyPr/>
                    <a:lstStyle/>
                    <a:p>
                      <a:pPr algn="ctr" fontAlgn="ctr"/>
                      <a:r>
                        <a:rPr lang="it-IT" sz="1100" b="1" i="0" u="none" strike="noStrike">
                          <a:solidFill>
                            <a:srgbClr val="000000"/>
                          </a:solidFill>
                          <a:effectLst/>
                          <a:latin typeface="Calibri" panose="020F0502020204030204" pitchFamily="34" charset="0"/>
                        </a:rPr>
                        <a:t>SRA31</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Sostegno per la conservazione, l'uso e lo sviluppo sostenibile delle risorse genetiche forestali</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112026545"/>
                  </a:ext>
                </a:extLst>
              </a:tr>
              <a:tr h="370875">
                <a:tc>
                  <a:txBody>
                    <a:bodyPr/>
                    <a:lstStyle/>
                    <a:p>
                      <a:pPr algn="ctr" fontAlgn="ctr"/>
                      <a:r>
                        <a:rPr lang="it-IT" sz="1100" b="1" i="0" u="none" strike="noStrike">
                          <a:solidFill>
                            <a:srgbClr val="000000"/>
                          </a:solidFill>
                          <a:effectLst/>
                          <a:latin typeface="Calibri" panose="020F0502020204030204" pitchFamily="34" charset="0"/>
                        </a:rPr>
                        <a:t>SRB01</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Sostegno zone con svantaggi naturali montagna</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44.000.000,00 €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26.400.000,00 €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19.382.560,10 €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9.006</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11.717.052,37 €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6.344</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4088911825"/>
                  </a:ext>
                </a:extLst>
              </a:tr>
              <a:tr h="370875">
                <a:tc>
                  <a:txBody>
                    <a:bodyPr/>
                    <a:lstStyle/>
                    <a:p>
                      <a:pPr algn="ctr" fontAlgn="ctr"/>
                      <a:r>
                        <a:rPr lang="it-IT" sz="1100" b="1" i="0" u="none" strike="noStrike" dirty="0">
                          <a:solidFill>
                            <a:srgbClr val="000000"/>
                          </a:solidFill>
                          <a:effectLst/>
                          <a:latin typeface="Calibri" panose="020F0502020204030204" pitchFamily="34" charset="0"/>
                        </a:rPr>
                        <a:t>SRC02</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100" b="1" i="0" u="none" strike="noStrike">
                          <a:solidFill>
                            <a:srgbClr val="000000"/>
                          </a:solidFill>
                          <a:effectLst/>
                          <a:latin typeface="Calibri" panose="020F0502020204030204" pitchFamily="34" charset="0"/>
                        </a:rPr>
                        <a:t>Pagamento compensativo per zone forestali natura 2000</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1.000.000,00 €</a:t>
                      </a:r>
                    </a:p>
                  </a:txBody>
                  <a:tcPr marL="7240" marR="7240" marT="7240"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800.000,00 €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65.453,59 €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13</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189243653"/>
                  </a:ext>
                </a:extLst>
              </a:tr>
            </a:tbl>
          </a:graphicData>
        </a:graphic>
      </p:graphicFrame>
    </p:spTree>
    <p:extLst>
      <p:ext uri="{BB962C8B-B14F-4D97-AF65-F5344CB8AC3E}">
        <p14:creationId xmlns:p14="http://schemas.microsoft.com/office/powerpoint/2010/main" val="1115702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3"/>
          <p:cNvSpPr txBox="1"/>
          <p:nvPr/>
        </p:nvSpPr>
        <p:spPr>
          <a:xfrm>
            <a:off x="500332" y="0"/>
            <a:ext cx="11237913" cy="523220"/>
          </a:xfrm>
          <a:prstGeom prst="rect">
            <a:avLst/>
          </a:prstGeom>
          <a:noFill/>
        </p:spPr>
        <p:txBody>
          <a:bodyPr>
            <a:spAutoFit/>
          </a:bodyPr>
          <a:lstStyle/>
          <a:p>
            <a:pPr>
              <a:defRPr/>
            </a:pP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 finanziario </a:t>
            </a:r>
            <a:r>
              <a:rPr lang="it-IT" sz="28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CSR al 28/11/2024 – Decreto 35  (ii)</a:t>
            </a:r>
            <a:endPar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endParaRPr>
          </a:p>
        </p:txBody>
      </p:sp>
      <p:sp>
        <p:nvSpPr>
          <p:cNvPr id="37892" name="Segnaposto numero diapositiva 1"/>
          <p:cNvSpPr>
            <a:spLocks noGrp="1" noChangeArrowheads="1"/>
          </p:cNvSpPr>
          <p:nvPr>
            <p:ph type="sldNum" sz="quarter" idx="4294967295"/>
          </p:nvPr>
        </p:nvSpPr>
        <p:spPr bwMode="auto">
          <a:xfrm>
            <a:off x="11431588" y="6513513"/>
            <a:ext cx="760412" cy="33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C5391762-95D2-42FC-8815-51A3D1BC69ED}" type="slidenum">
              <a:rPr lang="it-IT" altLang="it-IT" sz="1200" smtClean="0">
                <a:solidFill>
                  <a:srgbClr val="898989"/>
                </a:solidFill>
              </a:rPr>
              <a:pPr>
                <a:lnSpc>
                  <a:spcPct val="100000"/>
                </a:lnSpc>
                <a:spcBef>
                  <a:spcPct val="0"/>
                </a:spcBef>
                <a:buFontTx/>
                <a:buNone/>
              </a:pPr>
              <a:t>12</a:t>
            </a:fld>
            <a:endParaRPr lang="it-IT" altLang="it-IT" sz="1200" dirty="0">
              <a:solidFill>
                <a:srgbClr val="898989"/>
              </a:solidFill>
            </a:endParaRPr>
          </a:p>
        </p:txBody>
      </p:sp>
      <p:graphicFrame>
        <p:nvGraphicFramePr>
          <p:cNvPr id="2" name="Tabella 1"/>
          <p:cNvGraphicFramePr>
            <a:graphicFrameLocks noGrp="1"/>
          </p:cNvGraphicFramePr>
          <p:nvPr>
            <p:extLst>
              <p:ext uri="{D42A27DB-BD31-4B8C-83A1-F6EECF244321}">
                <p14:modId xmlns:p14="http://schemas.microsoft.com/office/powerpoint/2010/main" val="1051111885"/>
              </p:ext>
            </p:extLst>
          </p:nvPr>
        </p:nvGraphicFramePr>
        <p:xfrm>
          <a:off x="197254" y="432518"/>
          <a:ext cx="11888354" cy="6446489"/>
        </p:xfrm>
        <a:graphic>
          <a:graphicData uri="http://schemas.openxmlformats.org/drawingml/2006/table">
            <a:tbl>
              <a:tblPr/>
              <a:tblGrid>
                <a:gridCol w="639508">
                  <a:extLst>
                    <a:ext uri="{9D8B030D-6E8A-4147-A177-3AD203B41FA5}">
                      <a16:colId xmlns:a16="http://schemas.microsoft.com/office/drawing/2014/main" xmlns="" val="4178511537"/>
                    </a:ext>
                  </a:extLst>
                </a:gridCol>
                <a:gridCol w="3550055">
                  <a:extLst>
                    <a:ext uri="{9D8B030D-6E8A-4147-A177-3AD203B41FA5}">
                      <a16:colId xmlns:a16="http://schemas.microsoft.com/office/drawing/2014/main" xmlns="" val="1347729981"/>
                    </a:ext>
                  </a:extLst>
                </a:gridCol>
                <a:gridCol w="1703432">
                  <a:extLst>
                    <a:ext uri="{9D8B030D-6E8A-4147-A177-3AD203B41FA5}">
                      <a16:colId xmlns:a16="http://schemas.microsoft.com/office/drawing/2014/main" xmlns="" val="2190359482"/>
                    </a:ext>
                  </a:extLst>
                </a:gridCol>
                <a:gridCol w="1035170">
                  <a:extLst>
                    <a:ext uri="{9D8B030D-6E8A-4147-A177-3AD203B41FA5}">
                      <a16:colId xmlns:a16="http://schemas.microsoft.com/office/drawing/2014/main" xmlns="" val="4245955671"/>
                    </a:ext>
                  </a:extLst>
                </a:gridCol>
                <a:gridCol w="1026543">
                  <a:extLst>
                    <a:ext uri="{9D8B030D-6E8A-4147-A177-3AD203B41FA5}">
                      <a16:colId xmlns:a16="http://schemas.microsoft.com/office/drawing/2014/main" xmlns="" val="669545884"/>
                    </a:ext>
                  </a:extLst>
                </a:gridCol>
                <a:gridCol w="738597">
                  <a:extLst>
                    <a:ext uri="{9D8B030D-6E8A-4147-A177-3AD203B41FA5}">
                      <a16:colId xmlns:a16="http://schemas.microsoft.com/office/drawing/2014/main" xmlns="" val="4081775798"/>
                    </a:ext>
                  </a:extLst>
                </a:gridCol>
                <a:gridCol w="1437339">
                  <a:extLst>
                    <a:ext uri="{9D8B030D-6E8A-4147-A177-3AD203B41FA5}">
                      <a16:colId xmlns:a16="http://schemas.microsoft.com/office/drawing/2014/main" xmlns="" val="3897306680"/>
                    </a:ext>
                  </a:extLst>
                </a:gridCol>
                <a:gridCol w="1240125">
                  <a:extLst>
                    <a:ext uri="{9D8B030D-6E8A-4147-A177-3AD203B41FA5}">
                      <a16:colId xmlns:a16="http://schemas.microsoft.com/office/drawing/2014/main" xmlns="" val="1641800041"/>
                    </a:ext>
                  </a:extLst>
                </a:gridCol>
                <a:gridCol w="517585">
                  <a:extLst>
                    <a:ext uri="{9D8B030D-6E8A-4147-A177-3AD203B41FA5}">
                      <a16:colId xmlns:a16="http://schemas.microsoft.com/office/drawing/2014/main" xmlns="" val="2142283708"/>
                    </a:ext>
                  </a:extLst>
                </a:gridCol>
              </a:tblGrid>
              <a:tr h="639608">
                <a:tc>
                  <a:txBody>
                    <a:bodyPr/>
                    <a:lstStyle/>
                    <a:p>
                      <a:pPr algn="ctr" fontAlgn="ctr"/>
                      <a:r>
                        <a:rPr lang="it-IT" sz="1100" b="1" i="0" u="none" strike="noStrike" dirty="0">
                          <a:solidFill>
                            <a:srgbClr val="FFFFFF"/>
                          </a:solidFill>
                          <a:effectLst/>
                          <a:latin typeface="Calibri" panose="020F0502020204030204" pitchFamily="34" charset="0"/>
                        </a:rPr>
                        <a:t>Intervento</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100" b="1" i="0" u="none" strike="noStrike" dirty="0">
                          <a:solidFill>
                            <a:srgbClr val="FFFFFF"/>
                          </a:solidFill>
                          <a:effectLst/>
                          <a:latin typeface="Calibri" panose="020F0502020204030204" pitchFamily="34" charset="0"/>
                        </a:rPr>
                        <a:t>Descrizione Intervento</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Dotazione Finanziaria (Spesa Pubblica) del Programma  (PSP </a:t>
                      </a:r>
                      <a:r>
                        <a:rPr lang="it-IT" sz="1050" b="1" i="0" u="none" strike="noStrike" dirty="0" smtClean="0">
                          <a:solidFill>
                            <a:srgbClr val="FFFFFF"/>
                          </a:solidFill>
                          <a:effectLst/>
                          <a:latin typeface="Calibri" panose="020F0502020204030204" pitchFamily="34" charset="0"/>
                        </a:rPr>
                        <a:t>V3.2 del 30/09/2024</a:t>
                      </a:r>
                      <a:r>
                        <a:rPr lang="it-IT" sz="1050" b="1" i="0" u="none" strike="noStrike" dirty="0">
                          <a:solidFill>
                            <a:srgbClr val="FFFFFF"/>
                          </a:solidFill>
                          <a:effectLst/>
                          <a:latin typeface="Calibri" panose="020F0502020204030204" pitchFamily="34" charset="0"/>
                        </a:rPr>
                        <a:t>)</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Impegnato da bandi al 15 novembre 2024</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Importo Richiesto*</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Numero di domande presentate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Impegnato con Concessioni / Assegnato con Convenzioni (solo No SIGC)</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Importo totale spesa certificata / pagata da Organismo pagatore AGEA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tc>
                  <a:txBody>
                    <a:bodyPr/>
                    <a:lstStyle/>
                    <a:p>
                      <a:pPr algn="ctr" fontAlgn="ctr"/>
                      <a:r>
                        <a:rPr lang="it-IT" sz="1050" b="1" i="0" u="none" strike="noStrike" dirty="0">
                          <a:solidFill>
                            <a:srgbClr val="FFFFFF"/>
                          </a:solidFill>
                          <a:effectLst/>
                          <a:latin typeface="Calibri" panose="020F0502020204030204" pitchFamily="34" charset="0"/>
                        </a:rPr>
                        <a:t>Numero domande pagate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A80044"/>
                    </a:solidFill>
                  </a:tcPr>
                </a:tc>
                <a:extLst>
                  <a:ext uri="{0D108BD9-81ED-4DB2-BD59-A6C34878D82A}">
                    <a16:rowId xmlns:a16="http://schemas.microsoft.com/office/drawing/2014/main" xmlns="" val="633454130"/>
                  </a:ext>
                </a:extLst>
              </a:tr>
              <a:tr h="307449">
                <a:tc>
                  <a:txBody>
                    <a:bodyPr/>
                    <a:lstStyle/>
                    <a:p>
                      <a:pPr algn="ctr" fontAlgn="ctr"/>
                      <a:r>
                        <a:rPr lang="it-IT" sz="1000" b="1" i="0" u="none" strike="noStrike" dirty="0">
                          <a:solidFill>
                            <a:srgbClr val="000000"/>
                          </a:solidFill>
                          <a:effectLst/>
                          <a:latin typeface="Calibri" panose="020F0502020204030204" pitchFamily="34" charset="0"/>
                        </a:rPr>
                        <a:t>SRD01</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Calibri" panose="020F0502020204030204" pitchFamily="34" charset="0"/>
                        </a:rPr>
                        <a:t>Investimenti produttivi agricoli per la competitività delle aziende agricole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37.207.666,85 €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15.000.000,00 €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479992628"/>
                  </a:ext>
                </a:extLst>
              </a:tr>
              <a:tr h="307449">
                <a:tc>
                  <a:txBody>
                    <a:bodyPr/>
                    <a:lstStyle/>
                    <a:p>
                      <a:pPr algn="ctr" fontAlgn="ctr"/>
                      <a:r>
                        <a:rPr lang="it-IT" sz="1000" b="1" i="0" u="none" strike="noStrike">
                          <a:solidFill>
                            <a:srgbClr val="000000"/>
                          </a:solidFill>
                          <a:effectLst/>
                          <a:latin typeface="Calibri" panose="020F0502020204030204" pitchFamily="34" charset="0"/>
                        </a:rPr>
                        <a:t>SRD02</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Calibri" panose="020F0502020204030204" pitchFamily="34" charset="0"/>
                        </a:rPr>
                        <a:t>Investimenti produttivi agricoli per ambiente, clima e benessere animale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7.600.000,00 €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171387982"/>
                  </a:ext>
                </a:extLst>
              </a:tr>
              <a:tr h="317326">
                <a:tc>
                  <a:txBody>
                    <a:bodyPr/>
                    <a:lstStyle/>
                    <a:p>
                      <a:pPr algn="ctr" fontAlgn="ctr"/>
                      <a:r>
                        <a:rPr lang="it-IT" sz="1000" b="1" i="0" u="none" strike="noStrike">
                          <a:solidFill>
                            <a:srgbClr val="000000"/>
                          </a:solidFill>
                          <a:effectLst/>
                          <a:latin typeface="Calibri" panose="020F0502020204030204" pitchFamily="34" charset="0"/>
                        </a:rPr>
                        <a:t>SRD03</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nelle aziende agricole per la diversificazione in attività non agricole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6.000.000,00 €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6.000.000,00 €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8.500.000,00 €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87</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120237487"/>
                  </a:ext>
                </a:extLst>
              </a:tr>
              <a:tr h="193492">
                <a:tc>
                  <a:txBody>
                    <a:bodyPr/>
                    <a:lstStyle/>
                    <a:p>
                      <a:pPr algn="ctr" fontAlgn="ctr"/>
                      <a:r>
                        <a:rPr lang="it-IT" sz="1000" b="1" i="0" u="none" strike="noStrike">
                          <a:solidFill>
                            <a:srgbClr val="000000"/>
                          </a:solidFill>
                          <a:effectLst/>
                          <a:latin typeface="Calibri" panose="020F0502020204030204" pitchFamily="34" charset="0"/>
                        </a:rPr>
                        <a:t>SRD04</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non produttivi agricoli con finalità ambientale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255351012"/>
                  </a:ext>
                </a:extLst>
              </a:tr>
              <a:tr h="317326">
                <a:tc>
                  <a:txBody>
                    <a:bodyPr/>
                    <a:lstStyle/>
                    <a:p>
                      <a:pPr algn="ctr" fontAlgn="ctr"/>
                      <a:r>
                        <a:rPr lang="it-IT" sz="1000" b="1" i="0" u="none" strike="noStrike">
                          <a:solidFill>
                            <a:srgbClr val="000000"/>
                          </a:solidFill>
                          <a:effectLst/>
                          <a:latin typeface="Calibri" panose="020F0502020204030204" pitchFamily="34" charset="0"/>
                        </a:rPr>
                        <a:t>SRD05</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Calibri" panose="020F0502020204030204" pitchFamily="34" charset="0"/>
                        </a:rPr>
                        <a:t>Impianti forestazione/imboschimento e sistemi agroforestali su terreni agricoli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569906361"/>
                  </a:ext>
                </a:extLst>
              </a:tr>
              <a:tr h="193492">
                <a:tc>
                  <a:txBody>
                    <a:bodyPr/>
                    <a:lstStyle/>
                    <a:p>
                      <a:pPr algn="ctr" fontAlgn="ctr"/>
                      <a:r>
                        <a:rPr lang="it-IT" sz="1000" b="1" i="0" u="none" strike="noStrike">
                          <a:solidFill>
                            <a:srgbClr val="000000"/>
                          </a:solidFill>
                          <a:effectLst/>
                          <a:latin typeface="Calibri" panose="020F0502020204030204" pitchFamily="34" charset="0"/>
                        </a:rPr>
                        <a:t>SRD08</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in infrastrutture con finalità ambientali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8.000.000,00 €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8.000.000,00 €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461238401"/>
                  </a:ext>
                </a:extLst>
              </a:tr>
              <a:tr h="175516">
                <a:tc>
                  <a:txBody>
                    <a:bodyPr/>
                    <a:lstStyle/>
                    <a:p>
                      <a:pPr algn="ctr" fontAlgn="ctr"/>
                      <a:r>
                        <a:rPr lang="it-IT" sz="1000" b="1" i="0" u="none" strike="noStrike">
                          <a:solidFill>
                            <a:srgbClr val="000000"/>
                          </a:solidFill>
                          <a:effectLst/>
                          <a:latin typeface="Calibri" panose="020F0502020204030204" pitchFamily="34" charset="0"/>
                        </a:rPr>
                        <a:t>SRD09</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non produttivi nelle aree rurali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1.500.000,00 €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604051073"/>
                  </a:ext>
                </a:extLst>
              </a:tr>
              <a:tr h="201230">
                <a:tc>
                  <a:txBody>
                    <a:bodyPr/>
                    <a:lstStyle/>
                    <a:p>
                      <a:pPr algn="ctr" fontAlgn="ctr"/>
                      <a:r>
                        <a:rPr lang="it-IT" sz="1000" b="1" i="0" u="none" strike="noStrike">
                          <a:solidFill>
                            <a:srgbClr val="000000"/>
                          </a:solidFill>
                          <a:effectLst/>
                          <a:latin typeface="Calibri" panose="020F0502020204030204" pitchFamily="34" charset="0"/>
                        </a:rPr>
                        <a:t>SRD12</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per la prevenzione ed il ripristino danni foreste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4.000.000,00 €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587348456"/>
                  </a:ext>
                </a:extLst>
              </a:tr>
              <a:tr h="317326">
                <a:tc>
                  <a:txBody>
                    <a:bodyPr/>
                    <a:lstStyle/>
                    <a:p>
                      <a:pPr algn="ctr" fontAlgn="ctr"/>
                      <a:r>
                        <a:rPr lang="it-IT" sz="1000" b="1" i="0" u="none" strike="noStrike">
                          <a:solidFill>
                            <a:srgbClr val="000000"/>
                          </a:solidFill>
                          <a:effectLst/>
                          <a:latin typeface="Calibri" panose="020F0502020204030204" pitchFamily="34" charset="0"/>
                        </a:rPr>
                        <a:t>SRD13</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Investimenti per la trasformazione e commercializzazione dei prodotti agricoli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9.000.000,00 €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9.000.000,00 €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731931573"/>
                  </a:ext>
                </a:extLst>
              </a:tr>
              <a:tr h="325065">
                <a:tc>
                  <a:txBody>
                    <a:bodyPr/>
                    <a:lstStyle/>
                    <a:p>
                      <a:pPr algn="ctr" fontAlgn="ctr"/>
                      <a:r>
                        <a:rPr lang="it-IT" sz="1000" b="1" i="0" u="none" strike="noStrike">
                          <a:solidFill>
                            <a:srgbClr val="000000"/>
                          </a:solidFill>
                          <a:effectLst/>
                          <a:latin typeface="Calibri" panose="020F0502020204030204" pitchFamily="34" charset="0"/>
                        </a:rPr>
                        <a:t>SRD18</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STRUMENTI FINANZIARI: FONDO DI ROTAZIONEcombinabile con SRD01 e SRD02</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11.900.000,00 €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11.900.000,00 €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11.900.000,00 €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045856173"/>
                  </a:ext>
                </a:extLst>
              </a:tr>
              <a:tr h="307449">
                <a:tc>
                  <a:txBody>
                    <a:bodyPr/>
                    <a:lstStyle/>
                    <a:p>
                      <a:pPr algn="ctr" fontAlgn="ctr"/>
                      <a:r>
                        <a:rPr lang="it-IT" sz="1000" b="1" i="0" u="none" strike="noStrike">
                          <a:solidFill>
                            <a:srgbClr val="000000"/>
                          </a:solidFill>
                          <a:effectLst/>
                          <a:latin typeface="Calibri" panose="020F0502020204030204" pitchFamily="34" charset="0"/>
                        </a:rPr>
                        <a:t>SRD19</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STRUMENTI FINANZIARI: FONDO DI ROTAZIONE combinabile con SRD13</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5.000.000,00 €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5.000.000,00 €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409455983"/>
                  </a:ext>
                </a:extLst>
              </a:tr>
              <a:tr h="175516">
                <a:tc>
                  <a:txBody>
                    <a:bodyPr/>
                    <a:lstStyle/>
                    <a:p>
                      <a:pPr algn="ctr" fontAlgn="ctr"/>
                      <a:r>
                        <a:rPr lang="it-IT" sz="1000" b="1" i="0" u="none" strike="noStrike">
                          <a:solidFill>
                            <a:srgbClr val="000000"/>
                          </a:solidFill>
                          <a:effectLst/>
                          <a:latin typeface="Calibri" panose="020F0502020204030204" pitchFamily="34" charset="0"/>
                        </a:rPr>
                        <a:t>SRE01</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Insediamento giovani agricoltori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26.000.000,00 €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083886639"/>
                  </a:ext>
                </a:extLst>
              </a:tr>
              <a:tr h="175516">
                <a:tc>
                  <a:txBody>
                    <a:bodyPr/>
                    <a:lstStyle/>
                    <a:p>
                      <a:pPr algn="ctr" fontAlgn="ctr"/>
                      <a:r>
                        <a:rPr lang="it-IT" sz="1000" b="1" i="0" u="none" strike="noStrike">
                          <a:solidFill>
                            <a:srgbClr val="000000"/>
                          </a:solidFill>
                          <a:effectLst/>
                          <a:latin typeface="Calibri" panose="020F0502020204030204" pitchFamily="34" charset="0"/>
                        </a:rPr>
                        <a:t>SRG01</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Sostegno gruppi operativi PEI AGRI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1.000.000,00 €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140.000,00 €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929082086"/>
                  </a:ext>
                </a:extLst>
              </a:tr>
              <a:tr h="175516">
                <a:tc>
                  <a:txBody>
                    <a:bodyPr/>
                    <a:lstStyle/>
                    <a:p>
                      <a:pPr algn="ctr" fontAlgn="ctr"/>
                      <a:r>
                        <a:rPr lang="it-IT" sz="1000" b="1" i="0" u="none" strike="noStrike">
                          <a:solidFill>
                            <a:srgbClr val="000000"/>
                          </a:solidFill>
                          <a:effectLst/>
                          <a:latin typeface="Calibri" panose="020F0502020204030204" pitchFamily="34" charset="0"/>
                        </a:rPr>
                        <a:t>SRG03</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Partecipazione a regimi di qualità</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300.000,00 €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199375121"/>
                  </a:ext>
                </a:extLst>
              </a:tr>
              <a:tr h="175516">
                <a:tc>
                  <a:txBody>
                    <a:bodyPr/>
                    <a:lstStyle/>
                    <a:p>
                      <a:pPr algn="ctr" fontAlgn="ctr"/>
                      <a:r>
                        <a:rPr lang="it-IT" sz="1000" b="1" i="0" u="none" strike="noStrike">
                          <a:solidFill>
                            <a:srgbClr val="000000"/>
                          </a:solidFill>
                          <a:effectLst/>
                          <a:latin typeface="Calibri" panose="020F0502020204030204" pitchFamily="34" charset="0"/>
                        </a:rPr>
                        <a:t>SRG06</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Attuazione strategie di sviluppo locale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21.850.000,00 €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21.850.000,00 €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24.581.250,00 €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9</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21.850.000,00 €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2724208044"/>
                  </a:ext>
                </a:extLst>
              </a:tr>
              <a:tr h="307449">
                <a:tc>
                  <a:txBody>
                    <a:bodyPr/>
                    <a:lstStyle/>
                    <a:p>
                      <a:pPr algn="ctr" fontAlgn="ctr"/>
                      <a:r>
                        <a:rPr lang="it-IT" sz="1000" b="1" i="0" u="none" strike="noStrike">
                          <a:solidFill>
                            <a:srgbClr val="000000"/>
                          </a:solidFill>
                          <a:effectLst/>
                          <a:latin typeface="Calibri" panose="020F0502020204030204" pitchFamily="34" charset="0"/>
                        </a:rPr>
                        <a:t>SRG09</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Cooperazione per azioni di supporto all'innovazione e servizi rivolti ai settori agricolo, forestale e agroalimentare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1.500.000,00 €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1.500.000,00 €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506039191"/>
                  </a:ext>
                </a:extLst>
              </a:tr>
              <a:tr h="208970">
                <a:tc>
                  <a:txBody>
                    <a:bodyPr/>
                    <a:lstStyle/>
                    <a:p>
                      <a:pPr algn="ctr" fontAlgn="ctr"/>
                      <a:r>
                        <a:rPr lang="it-IT" sz="1000" b="1" i="0" u="none" strike="noStrike">
                          <a:solidFill>
                            <a:srgbClr val="000000"/>
                          </a:solidFill>
                          <a:effectLst/>
                          <a:latin typeface="Calibri" panose="020F0502020204030204" pitchFamily="34" charset="0"/>
                        </a:rPr>
                        <a:t>SRG10</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Promozione dei prodotti di qualità</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5.398.200,75 €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1.700.000,00 €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1.386.597,48 €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2</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1.386.597,48 €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777001406"/>
                  </a:ext>
                </a:extLst>
              </a:tr>
              <a:tr h="175516">
                <a:tc>
                  <a:txBody>
                    <a:bodyPr/>
                    <a:lstStyle/>
                    <a:p>
                      <a:pPr algn="ctr" fontAlgn="ctr"/>
                      <a:r>
                        <a:rPr lang="it-IT" sz="1000" b="1" i="0" u="none" strike="noStrike">
                          <a:solidFill>
                            <a:srgbClr val="000000"/>
                          </a:solidFill>
                          <a:effectLst/>
                          <a:latin typeface="Calibri" panose="020F0502020204030204" pitchFamily="34" charset="0"/>
                        </a:rPr>
                        <a:t>SRH01</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Erogazione servizi di consulenza</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4.400.000,00 €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2.200.000,00 €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024690774"/>
                  </a:ext>
                </a:extLst>
              </a:tr>
              <a:tr h="307449">
                <a:tc>
                  <a:txBody>
                    <a:bodyPr/>
                    <a:lstStyle/>
                    <a:p>
                      <a:pPr algn="ctr" fontAlgn="ctr"/>
                      <a:r>
                        <a:rPr lang="it-IT" sz="1000" b="1" i="0" u="none" strike="noStrike">
                          <a:solidFill>
                            <a:srgbClr val="000000"/>
                          </a:solidFill>
                          <a:effectLst/>
                          <a:latin typeface="Calibri" panose="020F0502020204030204" pitchFamily="34" charset="0"/>
                        </a:rPr>
                        <a:t>SRH02</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Scambi di conoscenze e informazioni per i consulenti e gli attori degli AKIS</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1.050.000,00 €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285087806"/>
                  </a:ext>
                </a:extLst>
              </a:tr>
              <a:tr h="348285">
                <a:tc>
                  <a:txBody>
                    <a:bodyPr/>
                    <a:lstStyle/>
                    <a:p>
                      <a:pPr algn="ctr" fontAlgn="ctr"/>
                      <a:r>
                        <a:rPr lang="it-IT" sz="1000" b="1" i="0" u="none" strike="noStrike">
                          <a:solidFill>
                            <a:srgbClr val="000000"/>
                          </a:solidFill>
                          <a:effectLst/>
                          <a:latin typeface="Calibri" panose="020F0502020204030204" pitchFamily="34" charset="0"/>
                        </a:rPr>
                        <a:t>SRH03</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Calibri" panose="020F0502020204030204" pitchFamily="34" charset="0"/>
                        </a:rPr>
                        <a:t>Azioni formative rivolte agli addetti del settore agricolo, forestale e dei territori rurali</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3.551.799,25 €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1.775.900,00 €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1.244.457,30 €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71</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012513415"/>
                  </a:ext>
                </a:extLst>
              </a:tr>
              <a:tr h="175516">
                <a:tc>
                  <a:txBody>
                    <a:bodyPr/>
                    <a:lstStyle/>
                    <a:p>
                      <a:pPr algn="ctr" fontAlgn="ctr"/>
                      <a:r>
                        <a:rPr lang="it-IT" sz="1000" b="1" i="0" u="none" strike="noStrike">
                          <a:solidFill>
                            <a:srgbClr val="000000"/>
                          </a:solidFill>
                          <a:effectLst/>
                          <a:latin typeface="Calibri" panose="020F0502020204030204" pitchFamily="34" charset="0"/>
                        </a:rPr>
                        <a:t>SRH04</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Azioni di informazione</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500.000,00 €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975619759"/>
                  </a:ext>
                </a:extLst>
              </a:tr>
              <a:tr h="175516">
                <a:tc>
                  <a:txBody>
                    <a:bodyPr/>
                    <a:lstStyle/>
                    <a:p>
                      <a:pPr algn="ctr" fontAlgn="ctr"/>
                      <a:r>
                        <a:rPr lang="it-IT" sz="1000" b="1" i="0" u="none" strike="noStrike">
                          <a:solidFill>
                            <a:srgbClr val="000000"/>
                          </a:solidFill>
                          <a:effectLst/>
                          <a:latin typeface="Calibri" panose="020F0502020204030204" pitchFamily="34" charset="0"/>
                        </a:rPr>
                        <a:t>AT001</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Assistenza Tecnica</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12.200.000,00 €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7.760.934,32 €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3734694981"/>
                  </a:ext>
                </a:extLst>
              </a:tr>
              <a:tr h="175516">
                <a:tc>
                  <a:txBody>
                    <a:bodyPr/>
                    <a:lstStyle/>
                    <a:p>
                      <a:pPr algn="l" fontAlgn="b"/>
                      <a:r>
                        <a:rPr lang="it-IT" sz="1000" b="1" i="0" u="none" strike="noStrike">
                          <a:solidFill>
                            <a:srgbClr val="000000"/>
                          </a:solidFill>
                          <a:effectLst/>
                          <a:latin typeface="Calibri" panose="020F0502020204030204" pitchFamily="34" charset="0"/>
                        </a:rPr>
                        <a:t> </a:t>
                      </a:r>
                    </a:p>
                  </a:txBody>
                  <a:tcPr marL="5537" marR="5537" marT="5537" marB="0" anchor="b">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a:solidFill>
                            <a:srgbClr val="000000"/>
                          </a:solidFill>
                          <a:effectLst/>
                          <a:latin typeface="Calibri" panose="020F0502020204030204" pitchFamily="34" charset="0"/>
                        </a:rPr>
                        <a:t>INTERVENTI IN TRANSIZIONE 2014-2022</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3.300.000,00 €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a:solidFill>
                            <a:srgbClr val="000000"/>
                          </a:solidFill>
                          <a:effectLst/>
                          <a:latin typeface="Calibri" panose="020F0502020204030204" pitchFamily="34" charset="0"/>
                          <a:ea typeface="+mn-ea"/>
                          <a:cs typeface="+mn-cs"/>
                        </a:rPr>
                        <a:t>/</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kern="1200" dirty="0">
                          <a:solidFill>
                            <a:srgbClr val="000000"/>
                          </a:solidFill>
                          <a:effectLst/>
                          <a:latin typeface="Calibri" panose="020F0502020204030204" pitchFamily="34" charset="0"/>
                          <a:ea typeface="+mn-ea"/>
                          <a:cs typeface="+mn-cs"/>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ctr" fontAlgn="ctr"/>
                      <a:r>
                        <a:rPr lang="it-IT" sz="1100" b="1"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extLst>
                  <a:ext uri="{0D108BD9-81ED-4DB2-BD59-A6C34878D82A}">
                    <a16:rowId xmlns:a16="http://schemas.microsoft.com/office/drawing/2014/main" xmlns="" val="1213199165"/>
                  </a:ext>
                </a:extLst>
              </a:tr>
              <a:tr h="232190">
                <a:tc>
                  <a:txBody>
                    <a:bodyPr/>
                    <a:lstStyle/>
                    <a:p>
                      <a:pPr algn="l" fontAlgn="b"/>
                      <a:r>
                        <a:rPr lang="it-IT" sz="1000" b="1" i="0" u="none" strike="noStrike">
                          <a:solidFill>
                            <a:srgbClr val="000000"/>
                          </a:solidFill>
                          <a:effectLst/>
                          <a:latin typeface="Calibri" panose="020F0502020204030204" pitchFamily="34" charset="0"/>
                        </a:rPr>
                        <a:t> </a:t>
                      </a:r>
                    </a:p>
                  </a:txBody>
                  <a:tcPr marL="5537" marR="5537" marT="5537" marB="0" anchor="b">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tcPr>
                </a:tc>
                <a:tc>
                  <a:txBody>
                    <a:bodyPr/>
                    <a:lstStyle/>
                    <a:p>
                      <a:pPr algn="l" fontAlgn="ctr"/>
                      <a:r>
                        <a:rPr lang="it-IT" sz="1000" b="1" i="0" u="none" strike="noStrike" dirty="0">
                          <a:solidFill>
                            <a:srgbClr val="FFFFFF"/>
                          </a:solidFill>
                          <a:effectLst/>
                          <a:latin typeface="Calibri" panose="020F0502020204030204" pitchFamily="34" charset="0"/>
                        </a:rPr>
                        <a:t>TOTALE  SVILUPPO RURALE 2023-2027</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351.403.288,04 €</a:t>
                      </a:r>
                    </a:p>
                  </a:txBody>
                  <a:tcPr marL="5537" marR="5537" marT="5537"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243.690.900,00 €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106.207.147,73 €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19.111</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48.262.531,80 €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31.928.787,08 €</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tc>
                  <a:txBody>
                    <a:bodyPr/>
                    <a:lstStyle/>
                    <a:p>
                      <a:pPr algn="ctr" fontAlgn="ctr"/>
                      <a:r>
                        <a:rPr lang="it-IT" sz="1100" b="1" i="0" u="none" strike="noStrike" dirty="0">
                          <a:solidFill>
                            <a:srgbClr val="FFFFFF"/>
                          </a:solidFill>
                          <a:effectLst/>
                          <a:latin typeface="Calibri" panose="020F0502020204030204" pitchFamily="34" charset="0"/>
                        </a:rPr>
                        <a:t>14.182</a:t>
                      </a:r>
                    </a:p>
                  </a:txBody>
                  <a:tcPr marL="9525" marR="9525" marT="9525" marB="0" anchor="ctr">
                    <a:lnL w="12700" cap="flat" cmpd="sng" algn="ctr">
                      <a:solidFill>
                        <a:srgbClr val="D0CECE"/>
                      </a:solidFill>
                      <a:prstDash val="solid"/>
                      <a:round/>
                      <a:headEnd type="none" w="med" len="med"/>
                      <a:tailEnd type="none" w="med" len="med"/>
                    </a:lnL>
                    <a:lnR w="12700" cap="flat" cmpd="sng" algn="ctr">
                      <a:solidFill>
                        <a:srgbClr val="D0CECE"/>
                      </a:solidFill>
                      <a:prstDash val="solid"/>
                      <a:round/>
                      <a:headEnd type="none" w="med" len="med"/>
                      <a:tailEnd type="none" w="med" len="med"/>
                    </a:lnR>
                    <a:lnT w="12700" cap="flat" cmpd="sng" algn="ctr">
                      <a:solidFill>
                        <a:srgbClr val="D0CECE"/>
                      </a:solidFill>
                      <a:prstDash val="solid"/>
                      <a:round/>
                      <a:headEnd type="none" w="med" len="med"/>
                      <a:tailEnd type="none" w="med" len="med"/>
                    </a:lnT>
                    <a:lnB w="12700" cap="flat" cmpd="sng" algn="ctr">
                      <a:solidFill>
                        <a:srgbClr val="D0CECE"/>
                      </a:solidFill>
                      <a:prstDash val="solid"/>
                      <a:round/>
                      <a:headEnd type="none" w="med" len="med"/>
                      <a:tailEnd type="none" w="med" len="med"/>
                    </a:lnB>
                    <a:solidFill>
                      <a:srgbClr val="1F4E79"/>
                    </a:solidFill>
                  </a:tcPr>
                </a:tc>
                <a:extLst>
                  <a:ext uri="{0D108BD9-81ED-4DB2-BD59-A6C34878D82A}">
                    <a16:rowId xmlns:a16="http://schemas.microsoft.com/office/drawing/2014/main" xmlns="" val="4142037036"/>
                  </a:ext>
                </a:extLst>
              </a:tr>
            </a:tbl>
          </a:graphicData>
        </a:graphic>
      </p:graphicFrame>
    </p:spTree>
    <p:extLst>
      <p:ext uri="{BB962C8B-B14F-4D97-AF65-F5344CB8AC3E}">
        <p14:creationId xmlns:p14="http://schemas.microsoft.com/office/powerpoint/2010/main" val="2286227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3"/>
          <p:cNvSpPr txBox="1"/>
          <p:nvPr/>
        </p:nvSpPr>
        <p:spPr>
          <a:xfrm>
            <a:off x="631825" y="376238"/>
            <a:ext cx="11237913" cy="523220"/>
          </a:xfrm>
          <a:prstGeom prst="rect">
            <a:avLst/>
          </a:prstGeom>
          <a:noFill/>
        </p:spPr>
        <p:txBody>
          <a:bodyPr>
            <a:spAutoFit/>
          </a:bodyPr>
          <a:lstStyle/>
          <a:p>
            <a:pPr>
              <a:defRPr/>
            </a:pP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Bandi PNRR per l’agricoltura</a:t>
            </a:r>
          </a:p>
        </p:txBody>
      </p:sp>
      <p:cxnSp>
        <p:nvCxnSpPr>
          <p:cNvPr id="4" name="Connettore 1 11"/>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Rettangolo 5"/>
          <p:cNvSpPr/>
          <p:nvPr/>
        </p:nvSpPr>
        <p:spPr>
          <a:xfrm>
            <a:off x="631825" y="1371361"/>
            <a:ext cx="10690480" cy="4708981"/>
          </a:xfrm>
          <a:prstGeom prst="rect">
            <a:avLst/>
          </a:prstGeom>
          <a:solidFill>
            <a:srgbClr val="92D050"/>
          </a:solidFill>
        </p:spPr>
        <p:txBody>
          <a:bodyPr wrap="square">
            <a:spAutoFit/>
          </a:bodyPr>
          <a:lstStyle/>
          <a:p>
            <a:pPr fontAlgn="ctr"/>
            <a:r>
              <a:rPr lang="it-IT" b="1" dirty="0" smtClean="0">
                <a:latin typeface="Arial" panose="020B0604020202020204" pitchFamily="34" charset="0"/>
                <a:cs typeface="Arial" panose="020B0604020202020204" pitchFamily="34" charset="0"/>
              </a:rPr>
              <a:t>DOTAZIONE </a:t>
            </a:r>
            <a:r>
              <a:rPr lang="it-IT" b="1" dirty="0">
                <a:latin typeface="Arial" panose="020B0604020202020204" pitchFamily="34" charset="0"/>
                <a:cs typeface="Arial" panose="020B0604020202020204" pitchFamily="34" charset="0"/>
              </a:rPr>
              <a:t>FINANZIARIA (€</a:t>
            </a:r>
            <a:r>
              <a:rPr lang="it-IT" b="1" dirty="0" smtClean="0">
                <a:latin typeface="Arial" panose="020B0604020202020204" pitchFamily="34" charset="0"/>
                <a:cs typeface="Arial" panose="020B0604020202020204" pitchFamily="34" charset="0"/>
              </a:rPr>
              <a:t>):</a:t>
            </a:r>
            <a:r>
              <a:rPr lang="it-IT" dirty="0" smtClean="0">
                <a:latin typeface="Arial" panose="020B0604020202020204" pitchFamily="34" charset="0"/>
                <a:cs typeface="Arial" panose="020B0604020202020204" pitchFamily="34" charset="0"/>
              </a:rPr>
              <a:t> </a:t>
            </a:r>
            <a:r>
              <a:rPr lang="it-IT" i="1" dirty="0">
                <a:latin typeface="Arial" panose="020B0604020202020204" pitchFamily="34" charset="0"/>
                <a:cs typeface="Arial" panose="020B0604020202020204" pitchFamily="34" charset="0"/>
              </a:rPr>
              <a:t>€  </a:t>
            </a:r>
            <a:r>
              <a:rPr lang="it-IT" i="1" dirty="0" smtClean="0">
                <a:latin typeface="Arial" panose="020B0604020202020204" pitchFamily="34" charset="0"/>
                <a:cs typeface="Arial" panose="020B0604020202020204" pitchFamily="34" charset="0"/>
              </a:rPr>
              <a:t>5.465.612,22 </a:t>
            </a:r>
            <a:r>
              <a:rPr lang="it-IT" dirty="0" smtClean="0">
                <a:latin typeface="Arial" panose="020B0604020202020204" pitchFamily="34" charset="0"/>
                <a:cs typeface="Arial" panose="020B0604020202020204" pitchFamily="34" charset="0"/>
              </a:rPr>
              <a:t>(comprensivi della somma </a:t>
            </a:r>
            <a:r>
              <a:rPr lang="it-IT" dirty="0">
                <a:latin typeface="Arial" panose="020B0604020202020204" pitchFamily="34" charset="0"/>
                <a:cs typeface="Arial" panose="020B0604020202020204" pitchFamily="34" charset="0"/>
              </a:rPr>
              <a:t>aggiuntiva assegnata </a:t>
            </a:r>
            <a:r>
              <a:rPr lang="it-IT" dirty="0" smtClean="0">
                <a:latin typeface="Arial" panose="020B0604020202020204" pitchFamily="34" charset="0"/>
                <a:cs typeface="Arial" panose="020B0604020202020204" pitchFamily="34" charset="0"/>
              </a:rPr>
              <a:t>con </a:t>
            </a:r>
            <a:r>
              <a:rPr lang="it-IT" dirty="0">
                <a:latin typeface="Arial" panose="020B0604020202020204" pitchFamily="34" charset="0"/>
                <a:cs typeface="Arial" panose="020B0604020202020204" pitchFamily="34" charset="0"/>
              </a:rPr>
              <a:t>Decreto  Ministeriale n. 279219 del 21 giugno </a:t>
            </a:r>
            <a:r>
              <a:rPr lang="it-IT" dirty="0" smtClean="0">
                <a:latin typeface="Arial" panose="020B0604020202020204" pitchFamily="34" charset="0"/>
                <a:cs typeface="Arial" panose="020B0604020202020204" pitchFamily="34" charset="0"/>
              </a:rPr>
              <a:t>2024)</a:t>
            </a:r>
          </a:p>
          <a:p>
            <a:pPr fontAlgn="ctr"/>
            <a:r>
              <a:rPr lang="it-IT" dirty="0" smtClean="0">
                <a:latin typeface="Arial" panose="020B0604020202020204" pitchFamily="34" charset="0"/>
                <a:cs typeface="Arial" panose="020B0604020202020204" pitchFamily="34" charset="0"/>
              </a:rPr>
              <a:t> </a:t>
            </a:r>
            <a:endParaRPr lang="it-IT" dirty="0">
              <a:latin typeface="Arial" panose="020B0604020202020204" pitchFamily="34" charset="0"/>
              <a:cs typeface="Arial" panose="020B0604020202020204" pitchFamily="34" charset="0"/>
            </a:endParaRPr>
          </a:p>
          <a:p>
            <a:pPr fontAlgn="ctr"/>
            <a:r>
              <a:rPr lang="it-IT" b="1" dirty="0">
                <a:latin typeface="Arial" panose="020B0604020202020204" pitchFamily="34" charset="0"/>
                <a:cs typeface="Arial" panose="020B0604020202020204" pitchFamily="34" charset="0"/>
              </a:rPr>
              <a:t>DATA PUBBLICAZIONE </a:t>
            </a:r>
            <a:r>
              <a:rPr lang="it-IT" b="1" dirty="0" smtClean="0">
                <a:latin typeface="Arial" panose="020B0604020202020204" pitchFamily="34" charset="0"/>
                <a:cs typeface="Arial" panose="020B0604020202020204" pitchFamily="34" charset="0"/>
              </a:rPr>
              <a:t>BANDO: </a:t>
            </a:r>
            <a:r>
              <a:rPr lang="it-IT" dirty="0" smtClean="0">
                <a:latin typeface="Arial" panose="020B0604020202020204" pitchFamily="34" charset="0"/>
                <a:cs typeface="Arial" panose="020B0604020202020204" pitchFamily="34" charset="0"/>
              </a:rPr>
              <a:t>16 ottobre 2023</a:t>
            </a:r>
            <a:endParaRPr lang="it-IT" dirty="0">
              <a:latin typeface="Arial" panose="020B0604020202020204" pitchFamily="34" charset="0"/>
            </a:endParaRPr>
          </a:p>
          <a:p>
            <a:pPr eaLnBrk="1" fontAlgn="ctr" hangingPunct="1">
              <a:spcBef>
                <a:spcPts val="0"/>
              </a:spcBef>
              <a:spcAft>
                <a:spcPts val="0"/>
              </a:spcAft>
            </a:pPr>
            <a:r>
              <a:rPr lang="it-IT" b="1" dirty="0">
                <a:solidFill>
                  <a:srgbClr val="000000"/>
                </a:solidFill>
                <a:latin typeface="Arial" panose="020B0604020202020204" pitchFamily="34" charset="0"/>
                <a:cs typeface="Arial" panose="020B0604020202020204" pitchFamily="34" charset="0"/>
              </a:rPr>
              <a:t>DATA CHIUSURA </a:t>
            </a:r>
            <a:r>
              <a:rPr lang="it-IT" b="1" dirty="0" smtClean="0">
                <a:solidFill>
                  <a:srgbClr val="000000"/>
                </a:solidFill>
                <a:latin typeface="Arial" panose="020B0604020202020204" pitchFamily="34" charset="0"/>
                <a:cs typeface="Arial" panose="020B0604020202020204" pitchFamily="34" charset="0"/>
              </a:rPr>
              <a:t>BANDO: </a:t>
            </a:r>
            <a:r>
              <a:rPr lang="it-IT" dirty="0" smtClean="0">
                <a:solidFill>
                  <a:srgbClr val="000000"/>
                </a:solidFill>
                <a:latin typeface="Arial" panose="020B0604020202020204" pitchFamily="34" charset="0"/>
                <a:cs typeface="Arial" panose="020B0604020202020204" pitchFamily="34" charset="0"/>
              </a:rPr>
              <a:t>15 gennaio 2024, </a:t>
            </a:r>
            <a:r>
              <a:rPr lang="it-IT" dirty="0">
                <a:solidFill>
                  <a:srgbClr val="000000"/>
                </a:solidFill>
                <a:latin typeface="Arial" panose="020B0604020202020204" pitchFamily="34" charset="0"/>
                <a:cs typeface="Arial" panose="020B0604020202020204" pitchFamily="34" charset="0"/>
              </a:rPr>
              <a:t>successivamente  </a:t>
            </a:r>
            <a:r>
              <a:rPr lang="it-IT" dirty="0" smtClean="0">
                <a:solidFill>
                  <a:srgbClr val="000000"/>
                </a:solidFill>
                <a:latin typeface="Arial" panose="020B0604020202020204" pitchFamily="34" charset="0"/>
                <a:cs typeface="Arial" panose="020B0604020202020204" pitchFamily="34" charset="0"/>
              </a:rPr>
              <a:t>prorogata </a:t>
            </a:r>
            <a:r>
              <a:rPr lang="it-IT" dirty="0">
                <a:solidFill>
                  <a:srgbClr val="000000"/>
                </a:solidFill>
                <a:latin typeface="Arial" panose="020B0604020202020204" pitchFamily="34" charset="0"/>
                <a:cs typeface="Arial" panose="020B0604020202020204" pitchFamily="34" charset="0"/>
              </a:rPr>
              <a:t>al </a:t>
            </a:r>
            <a:r>
              <a:rPr lang="it-IT" dirty="0" smtClean="0">
                <a:solidFill>
                  <a:srgbClr val="000000"/>
                </a:solidFill>
                <a:latin typeface="Arial" panose="020B0604020202020204" pitchFamily="34" charset="0"/>
                <a:cs typeface="Arial" panose="020B0604020202020204" pitchFamily="34" charset="0"/>
              </a:rPr>
              <a:t>15 </a:t>
            </a:r>
            <a:r>
              <a:rPr lang="it-IT" dirty="0">
                <a:solidFill>
                  <a:srgbClr val="000000"/>
                </a:solidFill>
                <a:latin typeface="Arial" panose="020B0604020202020204" pitchFamily="34" charset="0"/>
                <a:cs typeface="Arial" panose="020B0604020202020204" pitchFamily="34" charset="0"/>
              </a:rPr>
              <a:t>febbraio 2024</a:t>
            </a:r>
          </a:p>
          <a:p>
            <a:pPr eaLnBrk="1" fontAlgn="ctr" hangingPunct="1">
              <a:spcBef>
                <a:spcPts val="0"/>
              </a:spcBef>
              <a:spcAft>
                <a:spcPts val="0"/>
              </a:spcAft>
            </a:pPr>
            <a:endParaRPr lang="it-IT" b="1" dirty="0" smtClean="0">
              <a:latin typeface="Arial" panose="020B0604020202020204" pitchFamily="34" charset="0"/>
            </a:endParaRPr>
          </a:p>
          <a:p>
            <a:pPr eaLnBrk="1" fontAlgn="ctr" hangingPunct="1">
              <a:spcBef>
                <a:spcPts val="0"/>
              </a:spcBef>
              <a:spcAft>
                <a:spcPts val="0"/>
              </a:spcAft>
            </a:pPr>
            <a:r>
              <a:rPr lang="it-IT" b="1" dirty="0" smtClean="0">
                <a:latin typeface="Arial" panose="020B0604020202020204" pitchFamily="34" charset="0"/>
              </a:rPr>
              <a:t>N. DOMANDE PRESENTATE: </a:t>
            </a:r>
            <a:r>
              <a:rPr lang="it-IT" dirty="0" smtClean="0">
                <a:latin typeface="Arial" panose="020B0604020202020204" pitchFamily="34" charset="0"/>
              </a:rPr>
              <a:t>76</a:t>
            </a:r>
          </a:p>
          <a:p>
            <a:pPr eaLnBrk="1" fontAlgn="ctr" hangingPunct="1">
              <a:spcBef>
                <a:spcPts val="0"/>
              </a:spcBef>
              <a:spcAft>
                <a:spcPts val="0"/>
              </a:spcAft>
            </a:pPr>
            <a:r>
              <a:rPr lang="it-IT" b="1" dirty="0" smtClean="0">
                <a:latin typeface="Arial" panose="020B0604020202020204" pitchFamily="34" charset="0"/>
              </a:rPr>
              <a:t>IMPORTO RICHIESTO (Contributo): </a:t>
            </a:r>
            <a:r>
              <a:rPr lang="it-IT" i="1" dirty="0">
                <a:solidFill>
                  <a:srgbClr val="000000"/>
                </a:solidFill>
                <a:latin typeface="Arial" panose="020B0604020202020204" pitchFamily="34" charset="0"/>
                <a:cs typeface="Arial" panose="020B0604020202020204" pitchFamily="34" charset="0"/>
              </a:rPr>
              <a:t>€ 7.908.769,80</a:t>
            </a:r>
          </a:p>
          <a:p>
            <a:pPr lvl="0" eaLnBrk="1" fontAlgn="ctr" hangingPunct="1">
              <a:spcBef>
                <a:spcPts val="0"/>
              </a:spcBef>
              <a:spcAft>
                <a:spcPts val="0"/>
              </a:spcAft>
            </a:pPr>
            <a:r>
              <a:rPr lang="it-IT" b="1" dirty="0">
                <a:solidFill>
                  <a:prstClr val="black"/>
                </a:solidFill>
                <a:latin typeface="Arial" panose="020B0604020202020204" pitchFamily="34" charset="0"/>
              </a:rPr>
              <a:t>N. CONCESSIONI </a:t>
            </a:r>
            <a:r>
              <a:rPr lang="it-IT" b="1" dirty="0" smtClean="0">
                <a:solidFill>
                  <a:prstClr val="black"/>
                </a:solidFill>
                <a:latin typeface="Arial" panose="020B0604020202020204" pitchFamily="34" charset="0"/>
              </a:rPr>
              <a:t>ADOTTATE: </a:t>
            </a:r>
            <a:r>
              <a:rPr lang="it-IT" dirty="0" smtClean="0">
                <a:solidFill>
                  <a:prstClr val="black"/>
                </a:solidFill>
                <a:latin typeface="Arial" panose="020B0604020202020204" pitchFamily="34" charset="0"/>
              </a:rPr>
              <a:t>44*</a:t>
            </a:r>
            <a:endParaRPr lang="it-IT" dirty="0">
              <a:solidFill>
                <a:prstClr val="black"/>
              </a:solidFill>
              <a:latin typeface="Arial" panose="020B0604020202020204" pitchFamily="34" charset="0"/>
            </a:endParaRPr>
          </a:p>
          <a:p>
            <a:pPr lvl="0" eaLnBrk="1" fontAlgn="ctr" hangingPunct="1">
              <a:spcBef>
                <a:spcPts val="0"/>
              </a:spcBef>
              <a:spcAft>
                <a:spcPts val="0"/>
              </a:spcAft>
            </a:pPr>
            <a:r>
              <a:rPr lang="it-IT" b="1" dirty="0" smtClean="0">
                <a:solidFill>
                  <a:prstClr val="black"/>
                </a:solidFill>
                <a:latin typeface="Arial" panose="020B0604020202020204" pitchFamily="34" charset="0"/>
              </a:rPr>
              <a:t>IMPORTO </a:t>
            </a:r>
            <a:r>
              <a:rPr lang="it-IT" b="1" dirty="0">
                <a:solidFill>
                  <a:prstClr val="black"/>
                </a:solidFill>
                <a:latin typeface="Arial" panose="020B0604020202020204" pitchFamily="34" charset="0"/>
              </a:rPr>
              <a:t>CONCESSO: </a:t>
            </a:r>
            <a:r>
              <a:rPr lang="it-IT" i="1" dirty="0">
                <a:solidFill>
                  <a:prstClr val="black"/>
                </a:solidFill>
                <a:latin typeface="Arial" panose="020B0604020202020204" pitchFamily="34" charset="0"/>
              </a:rPr>
              <a:t>€ 4.845.497,05</a:t>
            </a:r>
          </a:p>
          <a:p>
            <a:pPr lvl="0" eaLnBrk="1" fontAlgn="ctr" hangingPunct="1">
              <a:spcBef>
                <a:spcPts val="0"/>
              </a:spcBef>
              <a:spcAft>
                <a:spcPts val="0"/>
              </a:spcAft>
            </a:pPr>
            <a:r>
              <a:rPr lang="it-IT" b="1" dirty="0">
                <a:solidFill>
                  <a:prstClr val="black"/>
                </a:solidFill>
                <a:latin typeface="Arial" panose="020B0604020202020204" pitchFamily="34" charset="0"/>
              </a:rPr>
              <a:t>N. DOMANDE DI PAGAMENTO PRESENTATE</a:t>
            </a:r>
            <a:r>
              <a:rPr lang="it-IT" b="1" dirty="0" smtClean="0">
                <a:solidFill>
                  <a:prstClr val="black"/>
                </a:solidFill>
                <a:latin typeface="Arial" panose="020B0604020202020204" pitchFamily="34" charset="0"/>
              </a:rPr>
              <a:t>: </a:t>
            </a:r>
            <a:r>
              <a:rPr lang="it-IT" dirty="0" smtClean="0">
                <a:solidFill>
                  <a:prstClr val="black"/>
                </a:solidFill>
                <a:latin typeface="Arial" panose="020B0604020202020204" pitchFamily="34" charset="0"/>
              </a:rPr>
              <a:t>39</a:t>
            </a:r>
          </a:p>
          <a:p>
            <a:pPr lvl="0" eaLnBrk="1" fontAlgn="ctr" hangingPunct="1">
              <a:spcBef>
                <a:spcPts val="0"/>
              </a:spcBef>
              <a:spcAft>
                <a:spcPts val="0"/>
              </a:spcAft>
            </a:pPr>
            <a:r>
              <a:rPr lang="it-IT" b="1" dirty="0" smtClean="0">
                <a:solidFill>
                  <a:prstClr val="black"/>
                </a:solidFill>
                <a:latin typeface="Arial" panose="020B0604020202020204" pitchFamily="34" charset="0"/>
              </a:rPr>
              <a:t>IMPORTO RICHIESTO</a:t>
            </a:r>
            <a:r>
              <a:rPr lang="it-IT" b="1" dirty="0">
                <a:solidFill>
                  <a:prstClr val="black"/>
                </a:solidFill>
                <a:latin typeface="Arial" panose="020B0604020202020204" pitchFamily="34" charset="0"/>
              </a:rPr>
              <a:t>: </a:t>
            </a:r>
            <a:r>
              <a:rPr lang="it-IT" i="1" dirty="0" smtClean="0">
                <a:solidFill>
                  <a:prstClr val="black"/>
                </a:solidFill>
                <a:latin typeface="Arial" panose="020B0604020202020204" pitchFamily="34" charset="0"/>
              </a:rPr>
              <a:t>€ 1.429.476,51</a:t>
            </a:r>
            <a:endParaRPr lang="it-IT" i="1" dirty="0">
              <a:solidFill>
                <a:prstClr val="black"/>
              </a:solidFill>
              <a:latin typeface="Arial" panose="020B0604020202020204" pitchFamily="34" charset="0"/>
            </a:endParaRPr>
          </a:p>
          <a:p>
            <a:pPr lvl="0" eaLnBrk="1" fontAlgn="ctr" hangingPunct="1">
              <a:spcBef>
                <a:spcPts val="0"/>
              </a:spcBef>
              <a:spcAft>
                <a:spcPts val="0"/>
              </a:spcAft>
            </a:pPr>
            <a:r>
              <a:rPr lang="it-IT" b="1" dirty="0" smtClean="0">
                <a:solidFill>
                  <a:prstClr val="black"/>
                </a:solidFill>
                <a:latin typeface="Arial" panose="020B0604020202020204" pitchFamily="34" charset="0"/>
              </a:rPr>
              <a:t>*</a:t>
            </a:r>
            <a:r>
              <a:rPr lang="it-IT" sz="1200" b="1" dirty="0" smtClean="0">
                <a:solidFill>
                  <a:prstClr val="black"/>
                </a:solidFill>
                <a:latin typeface="Arial" panose="020B0604020202020204" pitchFamily="34" charset="0"/>
              </a:rPr>
              <a:t>È stato disposto un atto di archiviazione per rinuncia su 1 domanda e sono previste ulteriori 5 concessioni da adottare a seguito dell’approvazione degli impegni di spesa da parte del Servizio Bilancio.</a:t>
            </a:r>
          </a:p>
          <a:p>
            <a:pPr lvl="0" eaLnBrk="1" fontAlgn="ctr" hangingPunct="1">
              <a:spcBef>
                <a:spcPts val="0"/>
              </a:spcBef>
              <a:spcAft>
                <a:spcPts val="0"/>
              </a:spcAft>
            </a:pPr>
            <a:endParaRPr lang="it-IT" sz="1600" b="1" dirty="0" smtClean="0">
              <a:solidFill>
                <a:prstClr val="black"/>
              </a:solidFill>
              <a:latin typeface="Arial" panose="020B0604020202020204" pitchFamily="34" charset="0"/>
            </a:endParaRPr>
          </a:p>
          <a:p>
            <a:pPr lvl="0" eaLnBrk="1" fontAlgn="ctr" hangingPunct="1">
              <a:spcBef>
                <a:spcPts val="0"/>
              </a:spcBef>
              <a:spcAft>
                <a:spcPts val="0"/>
              </a:spcAft>
            </a:pPr>
            <a:r>
              <a:rPr lang="it-IT" b="1" dirty="0" smtClean="0">
                <a:solidFill>
                  <a:prstClr val="black"/>
                </a:solidFill>
                <a:latin typeface="Arial" panose="020B0604020202020204" pitchFamily="34" charset="0"/>
              </a:rPr>
              <a:t>STATO D’ATTUAZIONE al 28/11/2024</a:t>
            </a:r>
            <a:endParaRPr lang="it-IT" b="1" dirty="0">
              <a:solidFill>
                <a:prstClr val="black"/>
              </a:solidFill>
              <a:latin typeface="Arial" panose="020B0604020202020204" pitchFamily="34" charset="0"/>
            </a:endParaRPr>
          </a:p>
          <a:p>
            <a:pPr lvl="0" eaLnBrk="1" fontAlgn="ctr" hangingPunct="1">
              <a:spcBef>
                <a:spcPts val="0"/>
              </a:spcBef>
              <a:spcAft>
                <a:spcPts val="0"/>
              </a:spcAft>
            </a:pPr>
            <a:r>
              <a:rPr lang="it-IT" b="1" dirty="0">
                <a:solidFill>
                  <a:prstClr val="black"/>
                </a:solidFill>
                <a:latin typeface="Arial" panose="020B0604020202020204" pitchFamily="34" charset="0"/>
              </a:rPr>
              <a:t>Le domande di </a:t>
            </a:r>
            <a:r>
              <a:rPr lang="it-IT" b="1" dirty="0" smtClean="0">
                <a:solidFill>
                  <a:prstClr val="black"/>
                </a:solidFill>
                <a:latin typeface="Arial" panose="020B0604020202020204" pitchFamily="34" charset="0"/>
              </a:rPr>
              <a:t>pagamento presentate (anticipi e </a:t>
            </a:r>
            <a:r>
              <a:rPr lang="it-IT" b="1" dirty="0" err="1" smtClean="0">
                <a:solidFill>
                  <a:prstClr val="black"/>
                </a:solidFill>
                <a:latin typeface="Arial" panose="020B0604020202020204" pitchFamily="34" charset="0"/>
              </a:rPr>
              <a:t>s.a.l</a:t>
            </a:r>
            <a:r>
              <a:rPr lang="it-IT" b="1" dirty="0" smtClean="0">
                <a:solidFill>
                  <a:prstClr val="black"/>
                </a:solidFill>
                <a:latin typeface="Arial" panose="020B0604020202020204" pitchFamily="34" charset="0"/>
              </a:rPr>
              <a:t>.) </a:t>
            </a:r>
            <a:r>
              <a:rPr lang="it-IT" b="1" dirty="0">
                <a:solidFill>
                  <a:prstClr val="black"/>
                </a:solidFill>
                <a:latin typeface="Arial" panose="020B0604020202020204" pitchFamily="34" charset="0"/>
              </a:rPr>
              <a:t>sono in </a:t>
            </a:r>
            <a:r>
              <a:rPr lang="it-IT" b="1" dirty="0" smtClean="0">
                <a:solidFill>
                  <a:prstClr val="black"/>
                </a:solidFill>
                <a:latin typeface="Arial" panose="020B0604020202020204" pitchFamily="34" charset="0"/>
              </a:rPr>
              <a:t>fase di istruttoria .</a:t>
            </a:r>
            <a:endParaRPr lang="it-IT" b="1" dirty="0">
              <a:solidFill>
                <a:prstClr val="black"/>
              </a:solidFill>
              <a:latin typeface="Arial" panose="020B0604020202020204" pitchFamily="34" charset="0"/>
            </a:endParaRPr>
          </a:p>
        </p:txBody>
      </p:sp>
      <p:sp>
        <p:nvSpPr>
          <p:cNvPr id="5" name="Rettangolo 4"/>
          <p:cNvSpPr/>
          <p:nvPr/>
        </p:nvSpPr>
        <p:spPr>
          <a:xfrm>
            <a:off x="588338" y="1002029"/>
            <a:ext cx="9262673" cy="369332"/>
          </a:xfrm>
          <a:prstGeom prst="rect">
            <a:avLst/>
          </a:prstGeom>
        </p:spPr>
        <p:txBody>
          <a:bodyPr wrap="square">
            <a:spAutoFit/>
          </a:bodyPr>
          <a:lstStyle/>
          <a:p>
            <a:pPr algn="ctr" fontAlgn="ctr"/>
            <a:r>
              <a:rPr lang="it-IT" b="1" dirty="0">
                <a:latin typeface="Arial" panose="020B0604020202020204" pitchFamily="34" charset="0"/>
                <a:cs typeface="Arial" panose="020B0604020202020204" pitchFamily="34" charset="0"/>
              </a:rPr>
              <a:t>INTERVENTO: Missione M2- Investimento 2.3 - Ammodernamento dei frantoi oleari</a:t>
            </a:r>
            <a:endParaRPr lang="it-IT" b="1"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5715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3"/>
          <p:cNvSpPr txBox="1"/>
          <p:nvPr/>
        </p:nvSpPr>
        <p:spPr>
          <a:xfrm>
            <a:off x="631825" y="376238"/>
            <a:ext cx="11237913" cy="523220"/>
          </a:xfrm>
          <a:prstGeom prst="rect">
            <a:avLst/>
          </a:prstGeom>
          <a:noFill/>
        </p:spPr>
        <p:txBody>
          <a:bodyPr>
            <a:spAutoFit/>
          </a:bodyPr>
          <a:lstStyle/>
          <a:p>
            <a:pPr>
              <a:defRPr/>
            </a:pP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Bandi PNRR per l’agricoltura</a:t>
            </a:r>
          </a:p>
        </p:txBody>
      </p:sp>
      <p:cxnSp>
        <p:nvCxnSpPr>
          <p:cNvPr id="4" name="Connettore 1 11"/>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5" name="Rettangolo 4"/>
          <p:cNvSpPr/>
          <p:nvPr/>
        </p:nvSpPr>
        <p:spPr>
          <a:xfrm>
            <a:off x="701417" y="1059966"/>
            <a:ext cx="9299275" cy="646331"/>
          </a:xfrm>
          <a:prstGeom prst="rect">
            <a:avLst/>
          </a:prstGeom>
        </p:spPr>
        <p:txBody>
          <a:bodyPr wrap="square">
            <a:spAutoFit/>
          </a:bodyPr>
          <a:lstStyle/>
          <a:p>
            <a:pPr algn="ctr" fontAlgn="ctr"/>
            <a:r>
              <a:rPr lang="it-IT" b="1" dirty="0">
                <a:latin typeface="Arial" panose="020B0604020202020204" pitchFamily="34" charset="0"/>
                <a:cs typeface="Arial" panose="020B0604020202020204" pitchFamily="34" charset="0"/>
              </a:rPr>
              <a:t>INTERVENTO: Missione M2 - Investimento 2.3 - “Ammodernamento dei macchinari agricoli che permettano l’introduzione di tecniche di agricoltura di precisione”</a:t>
            </a:r>
            <a:endParaRPr lang="it-IT" b="1" dirty="0">
              <a:solidFill>
                <a:srgbClr val="000000"/>
              </a:solidFill>
              <a:latin typeface="Arial" panose="020B0604020202020204" pitchFamily="34" charset="0"/>
              <a:cs typeface="Arial" panose="020B0604020202020204" pitchFamily="34" charset="0"/>
            </a:endParaRPr>
          </a:p>
        </p:txBody>
      </p:sp>
      <p:sp>
        <p:nvSpPr>
          <p:cNvPr id="7" name="Rettangolo 6"/>
          <p:cNvSpPr/>
          <p:nvPr/>
        </p:nvSpPr>
        <p:spPr>
          <a:xfrm>
            <a:off x="821337" y="1850275"/>
            <a:ext cx="9179355" cy="4247317"/>
          </a:xfrm>
          <a:prstGeom prst="rect">
            <a:avLst/>
          </a:prstGeom>
          <a:solidFill>
            <a:schemeClr val="accent5">
              <a:lumMod val="60000"/>
              <a:lumOff val="40000"/>
            </a:schemeClr>
          </a:solidFill>
        </p:spPr>
        <p:txBody>
          <a:bodyPr wrap="square">
            <a:spAutoFit/>
          </a:bodyPr>
          <a:lstStyle/>
          <a:p>
            <a:pPr fontAlgn="ctr"/>
            <a:r>
              <a:rPr lang="it-IT" b="1" dirty="0" smtClean="0">
                <a:latin typeface="Arial" panose="020B0604020202020204" pitchFamily="34" charset="0"/>
                <a:cs typeface="Arial" panose="020B0604020202020204" pitchFamily="34" charset="0"/>
              </a:rPr>
              <a:t>DOTAZIONE </a:t>
            </a:r>
            <a:r>
              <a:rPr lang="it-IT" b="1" dirty="0">
                <a:latin typeface="Arial" panose="020B0604020202020204" pitchFamily="34" charset="0"/>
                <a:cs typeface="Arial" panose="020B0604020202020204" pitchFamily="34" charset="0"/>
              </a:rPr>
              <a:t>FINANZIARIA (€</a:t>
            </a:r>
            <a:r>
              <a:rPr lang="it-IT" b="1" dirty="0" smtClean="0">
                <a:latin typeface="Arial" panose="020B0604020202020204" pitchFamily="34" charset="0"/>
                <a:cs typeface="Arial" panose="020B0604020202020204" pitchFamily="34" charset="0"/>
              </a:rPr>
              <a:t>):</a:t>
            </a:r>
            <a:r>
              <a:rPr lang="it-IT" dirty="0" smtClean="0">
                <a:latin typeface="Arial" panose="020B0604020202020204" pitchFamily="34" charset="0"/>
                <a:cs typeface="Arial" panose="020B0604020202020204" pitchFamily="34" charset="0"/>
              </a:rPr>
              <a:t> 14.686.192,53</a:t>
            </a:r>
            <a:endParaRPr lang="it-IT" dirty="0">
              <a:solidFill>
                <a:srgbClr val="000000"/>
              </a:solidFill>
              <a:latin typeface="Arial" panose="020B0604020202020204" pitchFamily="34" charset="0"/>
              <a:cs typeface="Arial" panose="020B0604020202020204" pitchFamily="34" charset="0"/>
            </a:endParaRPr>
          </a:p>
          <a:p>
            <a:pPr fontAlgn="ctr"/>
            <a:r>
              <a:rPr lang="it-IT" b="1" dirty="0" smtClean="0">
                <a:latin typeface="Arial" panose="020B0604020202020204" pitchFamily="34" charset="0"/>
                <a:cs typeface="Arial" panose="020B0604020202020204" pitchFamily="34" charset="0"/>
              </a:rPr>
              <a:t>DATA </a:t>
            </a:r>
            <a:r>
              <a:rPr lang="it-IT" b="1" dirty="0">
                <a:latin typeface="Arial" panose="020B0604020202020204" pitchFamily="34" charset="0"/>
                <a:cs typeface="Arial" panose="020B0604020202020204" pitchFamily="34" charset="0"/>
              </a:rPr>
              <a:t>PUBBLICAZIONE </a:t>
            </a:r>
            <a:r>
              <a:rPr lang="it-IT" b="1" dirty="0" smtClean="0">
                <a:latin typeface="Arial" panose="020B0604020202020204" pitchFamily="34" charset="0"/>
                <a:cs typeface="Arial" panose="020B0604020202020204" pitchFamily="34" charset="0"/>
              </a:rPr>
              <a:t>BANDO</a:t>
            </a:r>
            <a:r>
              <a:rPr lang="it-IT" b="1"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29 Dicembre 2023</a:t>
            </a:r>
            <a:endParaRPr lang="it-IT" dirty="0" smtClean="0">
              <a:latin typeface="Arial" panose="020B0604020202020204" pitchFamily="34" charset="0"/>
              <a:cs typeface="Arial" panose="020B0604020202020204" pitchFamily="34" charset="0"/>
            </a:endParaRPr>
          </a:p>
          <a:p>
            <a:pPr fontAlgn="ctr"/>
            <a:r>
              <a:rPr lang="it-IT" b="1" dirty="0" smtClean="0">
                <a:solidFill>
                  <a:srgbClr val="000000"/>
                </a:solidFill>
                <a:latin typeface="Arial" panose="020B0604020202020204" pitchFamily="34" charset="0"/>
                <a:cs typeface="Arial" panose="020B0604020202020204" pitchFamily="34" charset="0"/>
              </a:rPr>
              <a:t>DATA </a:t>
            </a:r>
            <a:r>
              <a:rPr lang="it-IT" b="1" dirty="0">
                <a:solidFill>
                  <a:srgbClr val="000000"/>
                </a:solidFill>
                <a:latin typeface="Arial" panose="020B0604020202020204" pitchFamily="34" charset="0"/>
                <a:cs typeface="Arial" panose="020B0604020202020204" pitchFamily="34" charset="0"/>
              </a:rPr>
              <a:t>CHIUSURA </a:t>
            </a:r>
            <a:r>
              <a:rPr lang="it-IT" b="1" dirty="0" smtClean="0">
                <a:solidFill>
                  <a:srgbClr val="000000"/>
                </a:solidFill>
                <a:latin typeface="Arial" panose="020B0604020202020204" pitchFamily="34" charset="0"/>
                <a:cs typeface="Arial" panose="020B0604020202020204" pitchFamily="34" charset="0"/>
              </a:rPr>
              <a:t>BANDO: </a:t>
            </a:r>
            <a:r>
              <a:rPr lang="it-IT" dirty="0" smtClean="0">
                <a:solidFill>
                  <a:srgbClr val="000000"/>
                </a:solidFill>
                <a:latin typeface="Arial" panose="020B0604020202020204" pitchFamily="34" charset="0"/>
                <a:cs typeface="Arial" panose="020B0604020202020204" pitchFamily="34" charset="0"/>
              </a:rPr>
              <a:t>31 maggio 2024</a:t>
            </a:r>
          </a:p>
          <a:p>
            <a:pPr fontAlgn="ctr"/>
            <a:endParaRPr lang="it-IT" b="1" dirty="0" smtClean="0">
              <a:latin typeface="Arial" panose="020B0604020202020204" pitchFamily="34" charset="0"/>
            </a:endParaRPr>
          </a:p>
          <a:p>
            <a:pPr fontAlgn="ctr"/>
            <a:r>
              <a:rPr lang="it-IT" b="1" dirty="0" smtClean="0">
                <a:latin typeface="Arial" panose="020B0604020202020204" pitchFamily="34" charset="0"/>
              </a:rPr>
              <a:t>N. DOMANDE PRESENTATE: 295</a:t>
            </a:r>
          </a:p>
          <a:p>
            <a:pPr eaLnBrk="1" fontAlgn="ctr" hangingPunct="1">
              <a:spcBef>
                <a:spcPts val="0"/>
              </a:spcBef>
              <a:spcAft>
                <a:spcPts val="0"/>
              </a:spcAft>
            </a:pPr>
            <a:r>
              <a:rPr lang="it-IT" b="1" dirty="0" smtClean="0">
                <a:latin typeface="Arial" panose="020B0604020202020204" pitchFamily="34" charset="0"/>
              </a:rPr>
              <a:t>IMORTO RICHIESTO: € 6.269.205,57</a:t>
            </a:r>
          </a:p>
          <a:p>
            <a:pPr eaLnBrk="1" fontAlgn="ctr" hangingPunct="1">
              <a:spcBef>
                <a:spcPts val="0"/>
              </a:spcBef>
              <a:spcAft>
                <a:spcPts val="0"/>
              </a:spcAft>
            </a:pPr>
            <a:endParaRPr lang="it-IT" b="1" dirty="0" smtClean="0">
              <a:latin typeface="Arial" panose="020B0604020202020204" pitchFamily="34" charset="0"/>
            </a:endParaRPr>
          </a:p>
          <a:p>
            <a:pPr eaLnBrk="1" fontAlgn="ctr" hangingPunct="1">
              <a:spcBef>
                <a:spcPts val="0"/>
              </a:spcBef>
              <a:spcAft>
                <a:spcPts val="0"/>
              </a:spcAft>
            </a:pPr>
            <a:r>
              <a:rPr lang="it-IT" b="1" dirty="0">
                <a:latin typeface="Arial" panose="020B0604020202020204" pitchFamily="34" charset="0"/>
              </a:rPr>
              <a:t>STATO </a:t>
            </a:r>
            <a:r>
              <a:rPr lang="it-IT" b="1" dirty="0" smtClean="0">
                <a:latin typeface="Arial" panose="020B0604020202020204" pitchFamily="34" charset="0"/>
              </a:rPr>
              <a:t>D’ATTUAZIONE al 28/11/2024</a:t>
            </a:r>
            <a:endParaRPr lang="it-IT" b="1" dirty="0">
              <a:latin typeface="Arial" panose="020B0604020202020204" pitchFamily="34" charset="0"/>
            </a:endParaRPr>
          </a:p>
          <a:p>
            <a:pPr eaLnBrk="1" fontAlgn="ctr" hangingPunct="1">
              <a:spcBef>
                <a:spcPts val="0"/>
              </a:spcBef>
              <a:spcAft>
                <a:spcPts val="0"/>
              </a:spcAft>
            </a:pPr>
            <a:r>
              <a:rPr lang="it-IT" dirty="0"/>
              <a:t>Con Determinazione </a:t>
            </a:r>
            <a:r>
              <a:rPr lang="it-IT" dirty="0" smtClean="0"/>
              <a:t>n</a:t>
            </a:r>
            <a:r>
              <a:rPr lang="it-IT" dirty="0"/>
              <a:t>. DPD018/521 del 30/09/2024 </a:t>
            </a:r>
            <a:r>
              <a:rPr lang="it-IT" dirty="0" smtClean="0"/>
              <a:t>è stata pubblicata la graduatoria delle domande ammissibili e finanziabili, successivamente rettificata con Determinazione </a:t>
            </a:r>
            <a:r>
              <a:rPr lang="it-IT" dirty="0"/>
              <a:t>n. DPD018/532 del </a:t>
            </a:r>
            <a:r>
              <a:rPr lang="it-IT" dirty="0" smtClean="0"/>
              <a:t>07/10/2024. </a:t>
            </a:r>
          </a:p>
          <a:p>
            <a:pPr eaLnBrk="1" fontAlgn="ctr" hangingPunct="1">
              <a:spcBef>
                <a:spcPts val="0"/>
              </a:spcBef>
              <a:spcAft>
                <a:spcPts val="0"/>
              </a:spcAft>
            </a:pPr>
            <a:r>
              <a:rPr lang="it-IT" b="1" dirty="0" smtClean="0"/>
              <a:t>IMPORTO AMMISSIBILE:  € 5.321.456,81  </a:t>
            </a:r>
          </a:p>
          <a:p>
            <a:pPr eaLnBrk="1" fontAlgn="ctr" hangingPunct="1">
              <a:spcBef>
                <a:spcPts val="0"/>
              </a:spcBef>
              <a:spcAft>
                <a:spcPts val="0"/>
              </a:spcAft>
            </a:pPr>
            <a:r>
              <a:rPr lang="it-IT" b="1" dirty="0" err="1" smtClean="0"/>
              <a:t>n.domande</a:t>
            </a:r>
            <a:r>
              <a:rPr lang="it-IT" b="1" dirty="0" smtClean="0"/>
              <a:t> ammissibili: 261</a:t>
            </a:r>
          </a:p>
          <a:p>
            <a:pPr eaLnBrk="1" fontAlgn="ctr" hangingPunct="1">
              <a:spcBef>
                <a:spcPts val="0"/>
              </a:spcBef>
              <a:spcAft>
                <a:spcPts val="0"/>
              </a:spcAft>
            </a:pPr>
            <a:r>
              <a:rPr lang="it-IT" b="1" dirty="0" err="1" smtClean="0"/>
              <a:t>n.domande</a:t>
            </a:r>
            <a:r>
              <a:rPr lang="it-IT" b="1" dirty="0" smtClean="0"/>
              <a:t> inammissibili: 34</a:t>
            </a:r>
            <a:endParaRPr lang="it-IT" b="1" dirty="0">
              <a:latin typeface="Arial" panose="020B0604020202020204" pitchFamily="34" charset="0"/>
            </a:endParaRPr>
          </a:p>
          <a:p>
            <a:pPr fontAlgn="ctr"/>
            <a:endParaRPr lang="it-IT"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4603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1E25C86-10D8-7FED-6788-E868EDB2FF0F}"/>
            </a:ext>
          </a:extLst>
        </p:cNvPr>
        <p:cNvGrpSpPr/>
        <p:nvPr/>
      </p:nvGrpSpPr>
      <p:grpSpPr>
        <a:xfrm>
          <a:off x="0" y="0"/>
          <a:ext cx="0" cy="0"/>
          <a:chOff x="0" y="0"/>
          <a:chExt cx="0" cy="0"/>
        </a:xfrm>
      </p:grpSpPr>
      <p:graphicFrame>
        <p:nvGraphicFramePr>
          <p:cNvPr id="5" name="Diagramma 4">
            <a:extLst>
              <a:ext uri="{FF2B5EF4-FFF2-40B4-BE49-F238E27FC236}">
                <a16:creationId xmlns:a16="http://schemas.microsoft.com/office/drawing/2014/main" xmlns="" id="{FF3ACF86-20DB-DBF0-1432-B209DDD8DC8F}"/>
              </a:ext>
            </a:extLst>
          </p:cNvPr>
          <p:cNvGraphicFramePr/>
          <p:nvPr>
            <p:extLst/>
          </p:nvPr>
        </p:nvGraphicFramePr>
        <p:xfrm>
          <a:off x="173785" y="964096"/>
          <a:ext cx="11468318" cy="5646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olo 1">
            <a:extLst>
              <a:ext uri="{FF2B5EF4-FFF2-40B4-BE49-F238E27FC236}">
                <a16:creationId xmlns:a16="http://schemas.microsoft.com/office/drawing/2014/main" xmlns="" id="{3EA49CB4-D312-075B-1D12-ECE7D64C8D2D}"/>
              </a:ext>
            </a:extLst>
          </p:cNvPr>
          <p:cNvSpPr txBox="1">
            <a:spLocks noChangeArrowheads="1"/>
          </p:cNvSpPr>
          <p:nvPr/>
        </p:nvSpPr>
        <p:spPr bwMode="auto">
          <a:xfrm>
            <a:off x="698017" y="247024"/>
            <a:ext cx="11019403" cy="611188"/>
          </a:xfrm>
          <a:prstGeom prst="rect">
            <a:avLst/>
          </a:prstGeom>
          <a:no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FontTx/>
              <a:buNone/>
              <a:defRPr/>
            </a:pPr>
            <a:r>
              <a:rPr lang="it-IT" altLang="it-IT" sz="3200" b="1" dirty="0">
                <a:solidFill>
                  <a:srgbClr val="203864"/>
                </a:solidFill>
                <a:latin typeface="Arial" panose="020B0604020202020204" pitchFamily="34" charset="0"/>
                <a:cs typeface="Arial" panose="020B0604020202020204" pitchFamily="34" charset="0"/>
              </a:rPr>
              <a:t>Gli Strumenti Finanziari (SF): stato di attuazione</a:t>
            </a:r>
          </a:p>
        </p:txBody>
      </p:sp>
    </p:spTree>
    <p:extLst>
      <p:ext uri="{BB962C8B-B14F-4D97-AF65-F5344CB8AC3E}">
        <p14:creationId xmlns:p14="http://schemas.microsoft.com/office/powerpoint/2010/main" val="865051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B1C2307-58F5-306F-B280-ED07061EE071}"/>
            </a:ext>
          </a:extLst>
        </p:cNvPr>
        <p:cNvGrpSpPr/>
        <p:nvPr/>
      </p:nvGrpSpPr>
      <p:grpSpPr>
        <a:xfrm>
          <a:off x="0" y="0"/>
          <a:ext cx="0" cy="0"/>
          <a:chOff x="0" y="0"/>
          <a:chExt cx="0" cy="0"/>
        </a:xfrm>
      </p:grpSpPr>
      <p:cxnSp>
        <p:nvCxnSpPr>
          <p:cNvPr id="3" name="Connettore 1 11">
            <a:extLst>
              <a:ext uri="{FF2B5EF4-FFF2-40B4-BE49-F238E27FC236}">
                <a16:creationId xmlns:a16="http://schemas.microsoft.com/office/drawing/2014/main" xmlns="" id="{D782F99E-4251-7C76-736F-B75436F94066}"/>
              </a:ext>
            </a:extLst>
          </p:cNvPr>
          <p:cNvCxnSpPr/>
          <p:nvPr/>
        </p:nvCxnSpPr>
        <p:spPr>
          <a:xfrm flipV="1">
            <a:off x="504376" y="915988"/>
            <a:ext cx="9140728" cy="11113"/>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4" name="CasellaDiTesto 3">
            <a:extLst>
              <a:ext uri="{FF2B5EF4-FFF2-40B4-BE49-F238E27FC236}">
                <a16:creationId xmlns:a16="http://schemas.microsoft.com/office/drawing/2014/main" xmlns="" id="{2BBE8904-07F4-5A78-16EA-C6254EA149AE}"/>
              </a:ext>
            </a:extLst>
          </p:cNvPr>
          <p:cNvSpPr txBox="1"/>
          <p:nvPr/>
        </p:nvSpPr>
        <p:spPr>
          <a:xfrm>
            <a:off x="631825" y="17002"/>
            <a:ext cx="11479662" cy="954107"/>
          </a:xfrm>
          <a:prstGeom prst="rect">
            <a:avLst/>
          </a:prstGeom>
          <a:noFill/>
        </p:spPr>
        <p:txBody>
          <a:bodyPr wrap="square">
            <a:spAutoFit/>
          </a:bodyPr>
          <a:lstStyle/>
          <a:p>
            <a:pPr>
              <a:defRPr/>
            </a:pP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Misure adottate dall’AdGR nel 2024 per assicurare la qualità e l'efficacia dell'attuazione del PSR 2014-2022 e del CSR 2023-2027</a:t>
            </a:r>
            <a:endParaRPr lang="it-IT" sz="2800" b="1" dirty="0">
              <a:solidFill>
                <a:srgbClr val="FF0000"/>
              </a:solidFill>
              <a:latin typeface="Arial" panose="020B0604020202020204" pitchFamily="34" charset="0"/>
              <a:ea typeface="Tahoma" panose="020B0604030504040204" pitchFamily="34" charset="0"/>
              <a:cs typeface="Arial" panose="020B0604020202020204" pitchFamily="34" charset="0"/>
            </a:endParaRPr>
          </a:p>
        </p:txBody>
      </p:sp>
      <p:sp>
        <p:nvSpPr>
          <p:cNvPr id="5" name="CasellaDiTesto 4">
            <a:extLst>
              <a:ext uri="{FF2B5EF4-FFF2-40B4-BE49-F238E27FC236}">
                <a16:creationId xmlns:a16="http://schemas.microsoft.com/office/drawing/2014/main" xmlns="" id="{420B3047-AC61-9456-6BB3-C41E95B3122E}"/>
              </a:ext>
            </a:extLst>
          </p:cNvPr>
          <p:cNvSpPr txBox="1"/>
          <p:nvPr/>
        </p:nvSpPr>
        <p:spPr>
          <a:xfrm>
            <a:off x="417244" y="1199935"/>
            <a:ext cx="11383321" cy="2031325"/>
          </a:xfrm>
          <a:prstGeom prst="rect">
            <a:avLst/>
          </a:prstGeom>
          <a:solidFill>
            <a:schemeClr val="accent4">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ATTUAZIONE PSR / CSR</a:t>
            </a:r>
          </a:p>
          <a:p>
            <a:pPr marL="171450" indent="-171450" algn="just" eaLnBrk="1" fontAlgn="auto" hangingPunct="1">
              <a:spcBef>
                <a:spcPts val="0"/>
              </a:spcBef>
              <a:spcAft>
                <a:spcPts val="0"/>
              </a:spcAf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Approvazione Vers. 2 del CSR Abruzzo </a:t>
            </a:r>
            <a:r>
              <a:rPr lang="it-IT" sz="1400" dirty="0">
                <a:latin typeface="Arial" panose="020B0604020202020204" pitchFamily="34" charset="0"/>
                <a:cs typeface="Arial" panose="020B0604020202020204" pitchFamily="34" charset="0"/>
              </a:rPr>
              <a:t>(DGR 104 del 15/02/2024)</a:t>
            </a:r>
          </a:p>
          <a:p>
            <a:pPr marL="171450" indent="-171450" algn="jus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CSR Abruzzo 2023-2027 </a:t>
            </a:r>
            <a:r>
              <a:rPr lang="it-IT" sz="1400" dirty="0">
                <a:latin typeface="Arial" panose="020B0604020202020204" pitchFamily="34" charset="0"/>
                <a:cs typeface="Arial" panose="020B0604020202020204" pitchFamily="34" charset="0"/>
              </a:rPr>
              <a:t>- Approvazione “</a:t>
            </a:r>
            <a:r>
              <a:rPr lang="it-IT" sz="1400" b="1" dirty="0">
                <a:latin typeface="Arial" panose="020B0604020202020204" pitchFamily="34" charset="0"/>
                <a:cs typeface="Arial" panose="020B0604020202020204" pitchFamily="34" charset="0"/>
              </a:rPr>
              <a:t>DISPOSIZIONI ATTUATIVE E PROCEDURALI GENERALI PER GLI INTERVENTI DI SVILUPPO RURALE</a:t>
            </a:r>
            <a:r>
              <a:rPr lang="it-IT" sz="1400" dirty="0">
                <a:latin typeface="Arial" panose="020B0604020202020204" pitchFamily="34" charset="0"/>
                <a:cs typeface="Arial" panose="020B0604020202020204" pitchFamily="34" charset="0"/>
              </a:rPr>
              <a:t>” versione 1 (Det. DPD/225 del 23/07/2024) </a:t>
            </a:r>
          </a:p>
          <a:p>
            <a:pPr marL="171450" indent="-171450" algn="just" eaLnBrk="1" fontAlgn="auto" hangingPunct="1">
              <a:spcBef>
                <a:spcPts val="0"/>
              </a:spcBef>
              <a:spcAft>
                <a:spcPts val="0"/>
              </a:spcAft>
              <a:buFont typeface="Arial" panose="020B0604020202020204" pitchFamily="34" charset="0"/>
              <a:buChar char="•"/>
              <a:defRPr/>
            </a:pPr>
            <a:r>
              <a:rPr lang="it-IT" sz="1400" dirty="0">
                <a:latin typeface="Arial" panose="020B0604020202020204" pitchFamily="34" charset="0"/>
                <a:cs typeface="Arial" panose="020B0604020202020204" pitchFamily="34" charset="0"/>
              </a:rPr>
              <a:t>Affidamento del </a:t>
            </a:r>
            <a:r>
              <a:rPr lang="it-IT" sz="1400" b="1" dirty="0">
                <a:latin typeface="Arial" panose="020B0604020202020204" pitchFamily="34" charset="0"/>
                <a:cs typeface="Arial" panose="020B0604020202020204" pitchFamily="34" charset="0"/>
              </a:rPr>
              <a:t>SERVIZIO DI ASSISTENZA SPECIALISTICA PER LA COMPILAZIONE DELLE CHECK LIST PREDISPOSTE DA AGEA </a:t>
            </a:r>
            <a:r>
              <a:rPr lang="it-IT" sz="1400" dirty="0">
                <a:latin typeface="Arial" panose="020B0604020202020204" pitchFamily="34" charset="0"/>
                <a:cs typeface="Arial" panose="020B0604020202020204" pitchFamily="34" charset="0"/>
              </a:rPr>
              <a:t>e la corretta applicazione del D. Lgs. 36/2023 e del </a:t>
            </a:r>
            <a:r>
              <a:rPr lang="it-IT" sz="1400" dirty="0" err="1">
                <a:latin typeface="Arial" panose="020B0604020202020204" pitchFamily="34" charset="0"/>
                <a:cs typeface="Arial" panose="020B0604020202020204" pitchFamily="34" charset="0"/>
              </a:rPr>
              <a:t>D.Lgs</a:t>
            </a:r>
            <a:r>
              <a:rPr lang="it-IT" sz="1400" dirty="0">
                <a:latin typeface="Arial" panose="020B0604020202020204" pitchFamily="34" charset="0"/>
                <a:cs typeface="Arial" panose="020B0604020202020204" pitchFamily="34" charset="0"/>
              </a:rPr>
              <a:t> 50/2016, anche attraverso l’utilizzo di un applicativo (Det. DPD/210 del 20/06/2024, DPD/231 del 30/07/2024, DPD/245 del 12/09/2024, DPD/257 del 20/09/2024) </a:t>
            </a:r>
          </a:p>
          <a:p>
            <a:pPr marL="171450" indent="-171450" algn="just" eaLnBrk="1" fontAlgn="auto" hangingPunct="1">
              <a:spcBef>
                <a:spcPts val="0"/>
              </a:spcBef>
              <a:spcAft>
                <a:spcPts val="0"/>
              </a:spcAft>
              <a:buFont typeface="Arial" panose="020B0604020202020204" pitchFamily="34" charset="0"/>
              <a:buChar char="•"/>
              <a:defRPr/>
            </a:pPr>
            <a:r>
              <a:rPr lang="it-IT" sz="1400" dirty="0">
                <a:latin typeface="Arial" panose="020B0604020202020204" pitchFamily="34" charset="0"/>
                <a:cs typeface="Arial" panose="020B0604020202020204" pitchFamily="34" charset="0"/>
              </a:rPr>
              <a:t>Avviso per l’affidamento del </a:t>
            </a:r>
            <a:r>
              <a:rPr lang="it-IT" sz="1400" b="1" dirty="0">
                <a:latin typeface="Arial" panose="020B0604020202020204" pitchFamily="34" charset="0"/>
                <a:cs typeface="Arial" panose="020B0604020202020204" pitchFamily="34" charset="0"/>
              </a:rPr>
              <a:t>SERVIZIO PER L’INDIVIDUAZIONE DEI COSTI MASSIMI DI RIFERIMENTO DI MACCHINE E ATTREZZATURE AGRICOLE </a:t>
            </a:r>
            <a:r>
              <a:rPr lang="it-IT" sz="1400" dirty="0">
                <a:latin typeface="Arial" panose="020B0604020202020204" pitchFamily="34" charset="0"/>
                <a:cs typeface="Arial" panose="020B0604020202020204" pitchFamily="34" charset="0"/>
              </a:rPr>
              <a:t>(Det. DPD/297 del 5/11/2024)</a:t>
            </a:r>
          </a:p>
        </p:txBody>
      </p:sp>
      <p:sp>
        <p:nvSpPr>
          <p:cNvPr id="8" name="CasellaDiTesto 7">
            <a:extLst>
              <a:ext uri="{FF2B5EF4-FFF2-40B4-BE49-F238E27FC236}">
                <a16:creationId xmlns:a16="http://schemas.microsoft.com/office/drawing/2014/main" xmlns="" id="{7F4180AA-9835-D97A-2228-812C14C31A49}"/>
              </a:ext>
            </a:extLst>
          </p:cNvPr>
          <p:cNvSpPr txBox="1"/>
          <p:nvPr/>
        </p:nvSpPr>
        <p:spPr>
          <a:xfrm>
            <a:off x="417244" y="5083954"/>
            <a:ext cx="11383321" cy="738664"/>
          </a:xfrm>
          <a:prstGeom prst="rect">
            <a:avLst/>
          </a:prstGeom>
          <a:solidFill>
            <a:schemeClr val="accent6">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CRITERI DI SELEZIONE</a:t>
            </a:r>
          </a:p>
          <a:p>
            <a:pPr marL="171450" indent="-171450" algn="just" eaLnBrk="1" fontAlgn="auto" hangingPunct="1">
              <a:spcBef>
                <a:spcPts val="0"/>
              </a:spcBef>
              <a:spcAft>
                <a:spcPts val="0"/>
              </a:spcAft>
              <a:buFont typeface="Arial" panose="020B0604020202020204" pitchFamily="34" charset="0"/>
              <a:buChar char="•"/>
              <a:defRPr/>
            </a:pPr>
            <a:r>
              <a:rPr lang="it-IT" sz="1400" dirty="0">
                <a:latin typeface="Arial" panose="020B0604020202020204" pitchFamily="34" charset="0"/>
                <a:cs typeface="Arial" panose="020B0604020202020204" pitchFamily="34" charset="0"/>
              </a:rPr>
              <a:t>Aggiornamento testo coordinato dei criteri di selezione con Determinazioni </a:t>
            </a:r>
            <a:r>
              <a:rPr lang="it-IT" sz="1400" b="1" dirty="0">
                <a:latin typeface="Arial" panose="020B0604020202020204" pitchFamily="34" charset="0"/>
                <a:cs typeface="Arial" panose="020B0604020202020204" pitchFamily="34" charset="0"/>
              </a:rPr>
              <a:t>DPD/98 del 29/02/2024, DPD/211 del 21/06/2024, DPD/219 del 15/0/2024 e DPD/236 del 19/08/2024 </a:t>
            </a:r>
            <a:endParaRPr lang="it-IT" sz="1400" dirty="0">
              <a:latin typeface="Arial" panose="020B0604020202020204" pitchFamily="34" charset="0"/>
              <a:cs typeface="Arial" panose="020B0604020202020204" pitchFamily="34" charset="0"/>
            </a:endParaRPr>
          </a:p>
        </p:txBody>
      </p:sp>
      <p:sp>
        <p:nvSpPr>
          <p:cNvPr id="12" name="CasellaDiTesto 11">
            <a:extLst>
              <a:ext uri="{FF2B5EF4-FFF2-40B4-BE49-F238E27FC236}">
                <a16:creationId xmlns:a16="http://schemas.microsoft.com/office/drawing/2014/main" xmlns="" id="{F0586A49-99CA-12F3-1824-03DC25D41B75}"/>
              </a:ext>
            </a:extLst>
          </p:cNvPr>
          <p:cNvSpPr txBox="1"/>
          <p:nvPr/>
        </p:nvSpPr>
        <p:spPr>
          <a:xfrm>
            <a:off x="404332" y="3342844"/>
            <a:ext cx="11383321" cy="738664"/>
          </a:xfrm>
          <a:prstGeom prst="rect">
            <a:avLst/>
          </a:prstGeom>
          <a:solidFill>
            <a:schemeClr val="accent6">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LEADER</a:t>
            </a:r>
          </a:p>
          <a:p>
            <a:pPr marL="171450" indent="-171450" algn="just" eaLnBrk="1" fontAlgn="auto" hangingPunct="1">
              <a:spcBef>
                <a:spcPts val="0"/>
              </a:spcBef>
              <a:spcAft>
                <a:spcPts val="0"/>
              </a:spcAft>
              <a:buFont typeface="Arial" panose="020B0604020202020204" pitchFamily="34" charset="0"/>
              <a:buChar char="•"/>
              <a:defRPr/>
            </a:pPr>
            <a:r>
              <a:rPr lang="it-IT" sz="1400" dirty="0">
                <a:effectLst/>
                <a:latin typeface="Arial" panose="020B0604020202020204" pitchFamily="34" charset="0"/>
                <a:ea typeface="Times New Roman" panose="02020603050405020304" pitchFamily="18" charset="0"/>
                <a:cs typeface="Arial" panose="020B0604020202020204" pitchFamily="34" charset="0"/>
              </a:rPr>
              <a:t>Approvazione </a:t>
            </a:r>
            <a:r>
              <a:rPr lang="it-IT" sz="1400" b="1" dirty="0">
                <a:effectLst/>
                <a:latin typeface="Arial" panose="020B0604020202020204" pitchFamily="34" charset="0"/>
                <a:ea typeface="Times New Roman" panose="02020603050405020304" pitchFamily="18" charset="0"/>
                <a:cs typeface="Arial" panose="020B0604020202020204" pitchFamily="34" charset="0"/>
              </a:rPr>
              <a:t>SCHEMA DI ACCORDO PER UTILIZZO PIATTAFORMA DI APPROVVIGIONAMENTO DIGITALE DI BENI, SERVIZI E FORNITURE </a:t>
            </a:r>
            <a:r>
              <a:rPr lang="it-IT" sz="1400" dirty="0">
                <a:effectLst/>
                <a:latin typeface="Arial" panose="020B0604020202020204" pitchFamily="34" charset="0"/>
                <a:ea typeface="Times New Roman" panose="02020603050405020304" pitchFamily="18" charset="0"/>
                <a:cs typeface="Arial" panose="020B0604020202020204" pitchFamily="34" charset="0"/>
              </a:rPr>
              <a:t>ai sensi del d.lgs.36/2023 da parte dei GAL - (DGR 511 dell’8/8/2024 per il PSR e DGR 651 del 21/10/2024 per il CSR)</a:t>
            </a:r>
            <a:r>
              <a:rPr lang="it-IT" sz="1400" dirty="0">
                <a:latin typeface="Arial" panose="020B0604020202020204" pitchFamily="34" charset="0"/>
                <a:cs typeface="Arial" panose="020B0604020202020204" pitchFamily="34" charset="0"/>
              </a:rPr>
              <a:t>.</a:t>
            </a:r>
          </a:p>
        </p:txBody>
      </p:sp>
      <p:sp>
        <p:nvSpPr>
          <p:cNvPr id="13" name="CasellaDiTesto 12">
            <a:extLst>
              <a:ext uri="{FF2B5EF4-FFF2-40B4-BE49-F238E27FC236}">
                <a16:creationId xmlns:a16="http://schemas.microsoft.com/office/drawing/2014/main" xmlns="" id="{D05551D0-F933-0B42-4882-D6B75A9BC8A1}"/>
              </a:ext>
            </a:extLst>
          </p:cNvPr>
          <p:cNvSpPr txBox="1"/>
          <p:nvPr/>
        </p:nvSpPr>
        <p:spPr>
          <a:xfrm>
            <a:off x="404332" y="4213399"/>
            <a:ext cx="11383321" cy="738664"/>
          </a:xfrm>
          <a:prstGeom prst="rect">
            <a:avLst/>
          </a:prstGeom>
          <a:solidFill>
            <a:schemeClr val="accent4">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STRUMENTI FINANZIARI</a:t>
            </a:r>
          </a:p>
          <a:p>
            <a:pPr marL="171450" indent="-171450" algn="just" eaLnBrk="1" fontAlgn="auto" hangingPunct="1">
              <a:spcBef>
                <a:spcPts val="0"/>
              </a:spcBef>
              <a:spcAft>
                <a:spcPts val="0"/>
              </a:spcAf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DPD/25 del 29/01/2024 </a:t>
            </a:r>
            <a:r>
              <a:rPr lang="it-IT" sz="1400" dirty="0">
                <a:latin typeface="Arial" panose="020B0604020202020204" pitchFamily="34" charset="0"/>
                <a:cs typeface="Arial" panose="020B0604020202020204" pitchFamily="34" charset="0"/>
              </a:rPr>
              <a:t>- Affidamento del servizio di gestione degli strumenti finanziari di cui agli interventi SRD18 e SRD19 alla società in house </a:t>
            </a:r>
            <a:r>
              <a:rPr lang="it-IT" sz="1400" dirty="0" err="1">
                <a:latin typeface="Arial" panose="020B0604020202020204" pitchFamily="34" charset="0"/>
                <a:cs typeface="Arial" panose="020B0604020202020204" pitchFamily="34" charset="0"/>
              </a:rPr>
              <a:t>Fi.R.A</a:t>
            </a:r>
            <a:r>
              <a:rPr lang="it-IT" sz="1400" dirty="0">
                <a:latin typeface="Arial" panose="020B0604020202020204" pitchFamily="34" charset="0"/>
                <a:cs typeface="Arial" panose="020B0604020202020204" pitchFamily="34" charset="0"/>
              </a:rPr>
              <a:t>. </a:t>
            </a:r>
            <a:r>
              <a:rPr lang="it-IT" sz="1400" dirty="0" err="1">
                <a:latin typeface="Arial" panose="020B0604020202020204" pitchFamily="34" charset="0"/>
                <a:cs typeface="Arial" panose="020B0604020202020204" pitchFamily="34" charset="0"/>
              </a:rPr>
              <a:t>S.p.A</a:t>
            </a:r>
            <a:endParaRPr lang="it-IT" sz="1400" dirty="0">
              <a:latin typeface="Arial" panose="020B0604020202020204" pitchFamily="34" charset="0"/>
              <a:cs typeface="Arial" panose="020B0604020202020204" pitchFamily="34" charset="0"/>
            </a:endParaRPr>
          </a:p>
        </p:txBody>
      </p:sp>
      <p:sp>
        <p:nvSpPr>
          <p:cNvPr id="9" name="CasellaDiTesto 8">
            <a:extLst>
              <a:ext uri="{FF2B5EF4-FFF2-40B4-BE49-F238E27FC236}">
                <a16:creationId xmlns:a16="http://schemas.microsoft.com/office/drawing/2014/main" xmlns="" id="{8C09B815-54E4-5A2D-57B6-6ACBDED01C5D}"/>
              </a:ext>
            </a:extLst>
          </p:cNvPr>
          <p:cNvSpPr txBox="1"/>
          <p:nvPr/>
        </p:nvSpPr>
        <p:spPr>
          <a:xfrm>
            <a:off x="404331" y="5920885"/>
            <a:ext cx="11383321" cy="523220"/>
          </a:xfrm>
          <a:prstGeom prst="rect">
            <a:avLst/>
          </a:prstGeom>
          <a:solidFill>
            <a:schemeClr val="accent4">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CRONOPROGRAMMA BANDI</a:t>
            </a:r>
          </a:p>
          <a:p>
            <a:pPr marL="171450" indent="-171450" algn="just" eaLnBrk="1" fontAlgn="auto" hangingPunct="1">
              <a:spcBef>
                <a:spcPts val="0"/>
              </a:spcBef>
              <a:spcAft>
                <a:spcPts val="0"/>
              </a:spcAf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DPD/28 del 30/01/2024 - </a:t>
            </a:r>
            <a:r>
              <a:rPr lang="it-IT" sz="1400" dirty="0">
                <a:latin typeface="Arial" panose="020B0604020202020204" pitchFamily="34" charset="0"/>
                <a:cs typeface="Arial" panose="020B0604020202020204" pitchFamily="34" charset="0"/>
              </a:rPr>
              <a:t>Approvazione Cronoprogrammi dei bandi relativi a: PSR 2014/2022 – CSR 2023/2027 e Interventi settoriali.</a:t>
            </a:r>
          </a:p>
        </p:txBody>
      </p:sp>
    </p:spTree>
    <p:extLst>
      <p:ext uri="{BB962C8B-B14F-4D97-AF65-F5344CB8AC3E}">
        <p14:creationId xmlns:p14="http://schemas.microsoft.com/office/powerpoint/2010/main" val="79500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xmlns="" id="{A2EE9167-2BBD-4461-6EEA-35F9333C4E84}"/>
              </a:ext>
            </a:extLst>
          </p:cNvPr>
          <p:cNvSpPr txBox="1"/>
          <p:nvPr/>
        </p:nvSpPr>
        <p:spPr>
          <a:xfrm>
            <a:off x="504376" y="1063258"/>
            <a:ext cx="11383321" cy="3323987"/>
          </a:xfrm>
          <a:prstGeom prst="rect">
            <a:avLst/>
          </a:prstGeom>
          <a:solidFill>
            <a:schemeClr val="accent6">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PARTENARIATO, COMITATO DI SORVEGLIANZA, </a:t>
            </a:r>
            <a:r>
              <a:rPr lang="it-IT" sz="1400" b="1" u="sng" dirty="0" smtClean="0">
                <a:latin typeface="Arial" panose="020B0604020202020204" pitchFamily="34" charset="0"/>
                <a:cs typeface="Arial" panose="020B0604020202020204" pitchFamily="34" charset="0"/>
              </a:rPr>
              <a:t>AKIS</a:t>
            </a:r>
          </a:p>
          <a:p>
            <a:pPr algn="just" eaLnBrk="1" fontAlgn="auto" hangingPunct="1">
              <a:spcBef>
                <a:spcPts val="0"/>
              </a:spcBef>
              <a:spcAft>
                <a:spcPts val="0"/>
              </a:spcAft>
              <a:defRPr/>
            </a:pPr>
            <a:endParaRPr lang="it-IT" sz="1400" b="1" dirty="0" smtClean="0">
              <a:solidFill>
                <a:srgbClr val="FF0000"/>
              </a:solidFill>
              <a:latin typeface="Arial" panose="020B0604020202020204" pitchFamily="34" charset="0"/>
              <a:cs typeface="Arial" panose="020B0604020202020204" pitchFamily="34" charset="0"/>
            </a:endParaRPr>
          </a:p>
          <a:p>
            <a:pPr algn="just" eaLnBrk="1" fontAlgn="auto" hangingPunct="1">
              <a:spcBef>
                <a:spcPts val="0"/>
              </a:spcBef>
              <a:spcAft>
                <a:spcPts val="0"/>
              </a:spcAft>
              <a:defRPr/>
            </a:pPr>
            <a:r>
              <a:rPr lang="it-IT" sz="1400" b="1" dirty="0" smtClean="0">
                <a:latin typeface="Arial" panose="020B0604020202020204" pitchFamily="34" charset="0"/>
                <a:cs typeface="Arial" panose="020B0604020202020204" pitchFamily="34" charset="0"/>
              </a:rPr>
              <a:t>AKIS</a:t>
            </a:r>
            <a:endParaRPr lang="it-IT" sz="1400" b="1" dirty="0">
              <a:latin typeface="Arial" panose="020B0604020202020204" pitchFamily="34" charset="0"/>
              <a:cs typeface="Arial" panose="020B0604020202020204" pitchFamily="34" charset="0"/>
            </a:endParaRPr>
          </a:p>
          <a:p>
            <a:pPr marL="171450" indent="-171450" algn="just">
              <a:buFontTx/>
              <a:buChar char="-"/>
              <a:defRPr/>
            </a:pPr>
            <a:r>
              <a:rPr lang="it-IT" sz="1400" b="1" dirty="0" smtClean="0">
                <a:latin typeface="Arial" panose="020B0604020202020204" pitchFamily="34" charset="0"/>
                <a:cs typeface="Arial" panose="020B0604020202020204" pitchFamily="34" charset="0"/>
              </a:rPr>
              <a:t>DGR </a:t>
            </a:r>
            <a:r>
              <a:rPr lang="it-IT" sz="1400" b="1" dirty="0">
                <a:latin typeface="Arial" panose="020B0604020202020204" pitchFamily="34" charset="0"/>
                <a:cs typeface="Arial" panose="020B0604020202020204" pitchFamily="34" charset="0"/>
              </a:rPr>
              <a:t>n. 706 del 25/10/2023 </a:t>
            </a:r>
            <a:r>
              <a:rPr lang="it-IT" sz="1400" dirty="0">
                <a:latin typeface="Arial" panose="020B0604020202020204" pitchFamily="34" charset="0"/>
                <a:cs typeface="Arial" panose="020B0604020202020204" pitchFamily="34" charset="0"/>
              </a:rPr>
              <a:t>recante “COMPLEMENTO DI PROGRAMMAZIONE ABRUZZO PER LO SVILUPPO RURALE 2023/2027 COSTITUZIONE DEL “TAVOLO REGIONALE AKIS</a:t>
            </a:r>
            <a:r>
              <a:rPr lang="it-IT" sz="1400" dirty="0" smtClean="0">
                <a:latin typeface="Arial" panose="020B0604020202020204" pitchFamily="34" charset="0"/>
                <a:cs typeface="Arial" panose="020B0604020202020204" pitchFamily="34" charset="0"/>
              </a:rPr>
              <a:t>”” da ultima modificata </a:t>
            </a:r>
            <a:r>
              <a:rPr lang="it-IT" sz="1400" dirty="0">
                <a:latin typeface="Arial" panose="020B0604020202020204" pitchFamily="34" charset="0"/>
                <a:cs typeface="Arial" panose="020B0604020202020204" pitchFamily="34" charset="0"/>
              </a:rPr>
              <a:t>e integrata con </a:t>
            </a:r>
            <a:r>
              <a:rPr lang="it-IT" sz="1400" dirty="0" smtClean="0">
                <a:latin typeface="Arial" panose="020B0604020202020204" pitchFamily="34" charset="0"/>
                <a:cs typeface="Arial" panose="020B0604020202020204" pitchFamily="34" charset="0"/>
              </a:rPr>
              <a:t>la determinazione DPD/265 </a:t>
            </a:r>
            <a:r>
              <a:rPr lang="it-IT" sz="1400" dirty="0">
                <a:latin typeface="Arial" panose="020B0604020202020204" pitchFamily="34" charset="0"/>
                <a:cs typeface="Arial" panose="020B0604020202020204" pitchFamily="34" charset="0"/>
              </a:rPr>
              <a:t>del </a:t>
            </a:r>
            <a:r>
              <a:rPr lang="it-IT" sz="1400" dirty="0" smtClean="0">
                <a:latin typeface="Arial" panose="020B0604020202020204" pitchFamily="34" charset="0"/>
                <a:cs typeface="Arial" panose="020B0604020202020204" pitchFamily="34" charset="0"/>
              </a:rPr>
              <a:t>07/10/2024;  </a:t>
            </a:r>
            <a:endParaRPr lang="it-IT" sz="1400" dirty="0">
              <a:latin typeface="Arial" panose="020B0604020202020204" pitchFamily="34" charset="0"/>
              <a:cs typeface="Arial" panose="020B0604020202020204" pitchFamily="34" charset="0"/>
            </a:endParaRPr>
          </a:p>
          <a:p>
            <a:pPr marL="171450" indent="-171450" algn="just">
              <a:buFontTx/>
              <a:buChar char="-"/>
              <a:defRPr/>
            </a:pPr>
            <a:r>
              <a:rPr lang="it-IT" sz="1400" b="1" dirty="0" smtClean="0">
                <a:latin typeface="Arial" panose="020B0604020202020204" pitchFamily="34" charset="0"/>
                <a:cs typeface="Arial" panose="020B0604020202020204" pitchFamily="34" charset="0"/>
              </a:rPr>
              <a:t>3/07/2024</a:t>
            </a:r>
            <a:r>
              <a:rPr lang="it-IT" sz="1400" b="1" dirty="0">
                <a:latin typeface="Arial" panose="020B0604020202020204" pitchFamily="34" charset="0"/>
                <a:cs typeface="Arial" panose="020B0604020202020204" pitchFamily="34" charset="0"/>
              </a:rPr>
              <a:t>: </a:t>
            </a:r>
            <a:r>
              <a:rPr lang="it-IT" sz="1400" dirty="0" smtClean="0">
                <a:latin typeface="Arial" panose="020B0604020202020204" pitchFamily="34" charset="0"/>
                <a:cs typeface="Arial" panose="020B0604020202020204" pitchFamily="34" charset="0"/>
              </a:rPr>
              <a:t>svolgimento del primo «Tavolo </a:t>
            </a:r>
            <a:r>
              <a:rPr lang="it-IT" sz="1400" dirty="0">
                <a:latin typeface="Arial" panose="020B0604020202020204" pitchFamily="34" charset="0"/>
                <a:cs typeface="Arial" panose="020B0604020202020204" pitchFamily="34" charset="0"/>
              </a:rPr>
              <a:t>regionale </a:t>
            </a:r>
            <a:r>
              <a:rPr lang="it-IT" sz="1400" dirty="0" smtClean="0">
                <a:latin typeface="Arial" panose="020B0604020202020204" pitchFamily="34" charset="0"/>
                <a:cs typeface="Arial" panose="020B0604020202020204" pitchFamily="34" charset="0"/>
              </a:rPr>
              <a:t>AKIS»; </a:t>
            </a:r>
          </a:p>
          <a:p>
            <a:pPr marL="171450" indent="-171450" algn="just">
              <a:buFontTx/>
              <a:buChar char="-"/>
              <a:defRPr/>
            </a:pPr>
            <a:r>
              <a:rPr lang="it-IT" sz="1400" b="1" dirty="0" smtClean="0">
                <a:latin typeface="Arial" panose="020B0604020202020204" pitchFamily="34" charset="0"/>
                <a:cs typeface="Arial" panose="020B0604020202020204" pitchFamily="34" charset="0"/>
              </a:rPr>
              <a:t>19/09/2024:</a:t>
            </a:r>
            <a:r>
              <a:rPr lang="it-IT" sz="1400" dirty="0" smtClean="0">
                <a:latin typeface="Arial" panose="020B0604020202020204" pitchFamily="34" charset="0"/>
                <a:cs typeface="Arial" panose="020B0604020202020204" pitchFamily="34" charset="0"/>
              </a:rPr>
              <a:t> </a:t>
            </a:r>
            <a:r>
              <a:rPr lang="it-IT" sz="1400" dirty="0">
                <a:latin typeface="Arial" panose="020B0604020202020204" pitchFamily="34" charset="0"/>
                <a:cs typeface="Arial" panose="020B0604020202020204" pitchFamily="34" charset="0"/>
              </a:rPr>
              <a:t>svolgimento del </a:t>
            </a:r>
            <a:r>
              <a:rPr lang="it-IT" sz="1400" dirty="0" smtClean="0">
                <a:latin typeface="Arial" panose="020B0604020202020204" pitchFamily="34" charset="0"/>
                <a:cs typeface="Arial" panose="020B0604020202020204" pitchFamily="34" charset="0"/>
              </a:rPr>
              <a:t>secondo </a:t>
            </a:r>
            <a:r>
              <a:rPr lang="it-IT" sz="1400" dirty="0">
                <a:latin typeface="Arial" panose="020B0604020202020204" pitchFamily="34" charset="0"/>
                <a:cs typeface="Arial" panose="020B0604020202020204" pitchFamily="34" charset="0"/>
              </a:rPr>
              <a:t>«Tavolo regionale AKIS</a:t>
            </a:r>
            <a:r>
              <a:rPr lang="it-IT" sz="1400" dirty="0" smtClean="0">
                <a:latin typeface="Arial" panose="020B0604020202020204" pitchFamily="34" charset="0"/>
                <a:cs typeface="Arial" panose="020B0604020202020204" pitchFamily="34" charset="0"/>
              </a:rPr>
              <a:t>»;</a:t>
            </a:r>
          </a:p>
          <a:p>
            <a:pPr marL="171450" indent="-171450" algn="just">
              <a:buFontTx/>
              <a:buChar char="-"/>
              <a:defRPr/>
            </a:pPr>
            <a:r>
              <a:rPr lang="it-IT" sz="1400" b="1" dirty="0" smtClean="0">
                <a:latin typeface="Arial" panose="020B0604020202020204" pitchFamily="34" charset="0"/>
                <a:cs typeface="Arial" panose="020B0604020202020204" pitchFamily="34" charset="0"/>
              </a:rPr>
              <a:t>DPD/288 </a:t>
            </a:r>
            <a:r>
              <a:rPr lang="it-IT" sz="1400" b="1" dirty="0">
                <a:latin typeface="Arial" panose="020B0604020202020204" pitchFamily="34" charset="0"/>
                <a:cs typeface="Arial" panose="020B0604020202020204" pitchFamily="34" charset="0"/>
              </a:rPr>
              <a:t>del 25/10/2024</a:t>
            </a:r>
            <a:r>
              <a:rPr lang="it-IT" sz="1400" dirty="0">
                <a:latin typeface="Arial" panose="020B0604020202020204" pitchFamily="34" charset="0"/>
                <a:cs typeface="Arial" panose="020B0604020202020204" pitchFamily="34" charset="0"/>
              </a:rPr>
              <a:t> - Approvazione Regolamento interno del “Tavolo Regionale </a:t>
            </a:r>
            <a:r>
              <a:rPr lang="it-IT" sz="1400" dirty="0" err="1">
                <a:latin typeface="Arial" panose="020B0604020202020204" pitchFamily="34" charset="0"/>
                <a:cs typeface="Arial" panose="020B0604020202020204" pitchFamily="34" charset="0"/>
              </a:rPr>
              <a:t>Akis</a:t>
            </a:r>
            <a:r>
              <a:rPr lang="it-IT" sz="1400" dirty="0">
                <a:latin typeface="Arial" panose="020B0604020202020204" pitchFamily="34" charset="0"/>
                <a:cs typeface="Arial" panose="020B0604020202020204" pitchFamily="34" charset="0"/>
              </a:rPr>
              <a:t>”</a:t>
            </a:r>
          </a:p>
          <a:p>
            <a:pPr marL="171450" indent="-171450" algn="just">
              <a:buFontTx/>
              <a:buChar char="-"/>
              <a:defRPr/>
            </a:pPr>
            <a:r>
              <a:rPr lang="it-IT" sz="1400" b="1" dirty="0" smtClean="0">
                <a:latin typeface="Arial" panose="020B0604020202020204" pitchFamily="34" charset="0"/>
                <a:cs typeface="Arial" panose="020B0604020202020204" pitchFamily="34" charset="0"/>
              </a:rPr>
              <a:t>DPD/296 </a:t>
            </a:r>
            <a:r>
              <a:rPr lang="it-IT" sz="1400" b="1" dirty="0">
                <a:latin typeface="Arial" panose="020B0604020202020204" pitchFamily="34" charset="0"/>
                <a:cs typeface="Arial" panose="020B0604020202020204" pitchFamily="34" charset="0"/>
              </a:rPr>
              <a:t>del 4/11/2024 </a:t>
            </a:r>
            <a:r>
              <a:rPr lang="it-IT" sz="1400" dirty="0">
                <a:latin typeface="Arial" panose="020B0604020202020204" pitchFamily="34" charset="0"/>
                <a:cs typeface="Arial" panose="020B0604020202020204" pitchFamily="34" charset="0"/>
              </a:rPr>
              <a:t>Costituzione Segreteria Tecnica di supporto AKIS</a:t>
            </a:r>
            <a:r>
              <a:rPr lang="it-IT" sz="1400" dirty="0" smtClean="0">
                <a:latin typeface="Arial" panose="020B0604020202020204" pitchFamily="34" charset="0"/>
                <a:cs typeface="Arial" panose="020B0604020202020204" pitchFamily="34" charset="0"/>
              </a:rPr>
              <a:t>;</a:t>
            </a:r>
          </a:p>
          <a:p>
            <a:pPr algn="just">
              <a:defRPr/>
            </a:pPr>
            <a:endParaRPr lang="it-IT" sz="1400" b="1" dirty="0" smtClean="0">
              <a:latin typeface="Arial" panose="020B0604020202020204" pitchFamily="34" charset="0"/>
              <a:cs typeface="Arial" panose="020B0604020202020204" pitchFamily="34" charset="0"/>
            </a:endParaRPr>
          </a:p>
          <a:p>
            <a:pPr algn="just">
              <a:defRPr/>
            </a:pPr>
            <a:r>
              <a:rPr lang="it-IT" sz="1400" b="1" dirty="0" smtClean="0">
                <a:latin typeface="Arial" panose="020B0604020202020204" pitchFamily="34" charset="0"/>
                <a:cs typeface="Arial" panose="020B0604020202020204" pitchFamily="34" charset="0"/>
              </a:rPr>
              <a:t>Tavolo di Partenariato</a:t>
            </a:r>
          </a:p>
          <a:p>
            <a:pPr algn="just">
              <a:defRPr/>
            </a:pPr>
            <a:r>
              <a:rPr lang="it-IT" sz="1400" b="1" dirty="0" smtClean="0">
                <a:latin typeface="Arial" panose="020B0604020202020204" pitchFamily="34" charset="0"/>
                <a:cs typeface="Arial" panose="020B0604020202020204" pitchFamily="34" charset="0"/>
              </a:rPr>
              <a:t>- Determinazione </a:t>
            </a:r>
            <a:r>
              <a:rPr lang="it-IT" sz="1400" b="1" dirty="0">
                <a:latin typeface="Arial" panose="020B0604020202020204" pitchFamily="34" charset="0"/>
                <a:cs typeface="Arial" panose="020B0604020202020204" pitchFamily="34" charset="0"/>
              </a:rPr>
              <a:t>DPD/01 del 08.01.2024 </a:t>
            </a:r>
            <a:r>
              <a:rPr lang="it-IT" sz="1400" dirty="0">
                <a:latin typeface="Arial" panose="020B0604020202020204" pitchFamily="34" charset="0"/>
                <a:cs typeface="Arial" panose="020B0604020202020204" pitchFamily="34" charset="0"/>
              </a:rPr>
              <a:t>- Integrazioni e modifiche Determinazione n. DPD/117 del 25/05/2021 - aggiornamento indirizzi e </a:t>
            </a:r>
            <a:r>
              <a:rPr lang="it-IT" sz="1400" dirty="0" smtClean="0">
                <a:latin typeface="Arial" panose="020B0604020202020204" pitchFamily="34" charset="0"/>
                <a:cs typeface="Arial" panose="020B0604020202020204" pitchFamily="34" charset="0"/>
              </a:rPr>
              <a:t>composizione</a:t>
            </a:r>
          </a:p>
          <a:p>
            <a:pPr algn="just">
              <a:defRPr/>
            </a:pPr>
            <a:r>
              <a:rPr lang="it-IT" sz="1400" dirty="0" smtClean="0">
                <a:latin typeface="Arial" panose="020B0604020202020204" pitchFamily="34" charset="0"/>
                <a:cs typeface="Arial" panose="020B0604020202020204" pitchFamily="34" charset="0"/>
              </a:rPr>
              <a:t>- </a:t>
            </a:r>
            <a:r>
              <a:rPr lang="it-IT" sz="1400" b="1" dirty="0" smtClean="0">
                <a:latin typeface="Arial" panose="020B0604020202020204" pitchFamily="34" charset="0"/>
                <a:cs typeface="Arial" panose="020B0604020202020204" pitchFamily="34" charset="0"/>
              </a:rPr>
              <a:t>Determinazione DPD/202 del 10/06/2024 </a:t>
            </a:r>
            <a:r>
              <a:rPr lang="it-IT" sz="1400" dirty="0" smtClean="0">
                <a:latin typeface="Arial" panose="020B0604020202020204" pitchFamily="34" charset="0"/>
                <a:cs typeface="Arial" panose="020B0604020202020204" pitchFamily="34" charset="0"/>
              </a:rPr>
              <a:t>- Integrazioni e modifiche Determinazione n. DPD/117 del 25/05/2021 - aggiornamento indirizzi e composizione</a:t>
            </a:r>
          </a:p>
        </p:txBody>
      </p:sp>
      <p:sp>
        <p:nvSpPr>
          <p:cNvPr id="3" name="CasellaDiTesto 2">
            <a:extLst>
              <a:ext uri="{FF2B5EF4-FFF2-40B4-BE49-F238E27FC236}">
                <a16:creationId xmlns:a16="http://schemas.microsoft.com/office/drawing/2014/main" xmlns="" id="{2BBE8904-07F4-5A78-16EA-C6254EA149AE}"/>
              </a:ext>
            </a:extLst>
          </p:cNvPr>
          <p:cNvSpPr txBox="1"/>
          <p:nvPr/>
        </p:nvSpPr>
        <p:spPr>
          <a:xfrm>
            <a:off x="631825" y="17002"/>
            <a:ext cx="11479662" cy="954107"/>
          </a:xfrm>
          <a:prstGeom prst="rect">
            <a:avLst/>
          </a:prstGeom>
          <a:noFill/>
        </p:spPr>
        <p:txBody>
          <a:bodyPr wrap="square">
            <a:spAutoFit/>
          </a:bodyPr>
          <a:lstStyle/>
          <a:p>
            <a:pPr>
              <a:defRPr/>
            </a:pP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Misure adottate dall’AdGR nel 2024 per assicurare la qualità e l'efficacia dell'attuazione del PSR 2014-2022 e del CSR 2023-2027</a:t>
            </a:r>
            <a:endParaRPr lang="it-IT" sz="2800" b="1" dirty="0">
              <a:solidFill>
                <a:srgbClr val="FF0000"/>
              </a:solidFill>
              <a:latin typeface="Arial" panose="020B0604020202020204" pitchFamily="34" charset="0"/>
              <a:ea typeface="Tahoma" panose="020B0604030504040204" pitchFamily="34" charset="0"/>
              <a:cs typeface="Arial" panose="020B0604020202020204" pitchFamily="34" charset="0"/>
            </a:endParaRPr>
          </a:p>
        </p:txBody>
      </p:sp>
      <p:cxnSp>
        <p:nvCxnSpPr>
          <p:cNvPr id="4" name="Connettore 1 11">
            <a:extLst>
              <a:ext uri="{FF2B5EF4-FFF2-40B4-BE49-F238E27FC236}">
                <a16:creationId xmlns:a16="http://schemas.microsoft.com/office/drawing/2014/main" xmlns="" id="{D782F99E-4251-7C76-736F-B75436F94066}"/>
              </a:ext>
            </a:extLst>
          </p:cNvPr>
          <p:cNvCxnSpPr/>
          <p:nvPr/>
        </p:nvCxnSpPr>
        <p:spPr>
          <a:xfrm flipV="1">
            <a:off x="504376" y="915988"/>
            <a:ext cx="9140728" cy="11113"/>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5" name="CasellaDiTesto 4">
            <a:extLst>
              <a:ext uri="{FF2B5EF4-FFF2-40B4-BE49-F238E27FC236}">
                <a16:creationId xmlns:a16="http://schemas.microsoft.com/office/drawing/2014/main" xmlns="" id="{8A341A3B-B733-FD1F-0A2E-0006D9DE6B93}"/>
              </a:ext>
            </a:extLst>
          </p:cNvPr>
          <p:cNvSpPr txBox="1"/>
          <p:nvPr/>
        </p:nvSpPr>
        <p:spPr>
          <a:xfrm>
            <a:off x="504376" y="5571422"/>
            <a:ext cx="11383321" cy="954107"/>
          </a:xfrm>
          <a:prstGeom prst="rect">
            <a:avLst/>
          </a:prstGeom>
          <a:solidFill>
            <a:schemeClr val="accent4">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solidFill>
                  <a:prstClr val="black"/>
                </a:solidFill>
                <a:latin typeface="Arial" panose="020B0604020202020204" pitchFamily="34" charset="0"/>
                <a:cs typeface="Arial" panose="020B0604020202020204" pitchFamily="34" charset="0"/>
              </a:rPr>
              <a:t>AIUTI DI STATO</a:t>
            </a:r>
          </a:p>
          <a:p>
            <a:pPr marL="171450" indent="-171450" algn="just">
              <a:buFont typeface="Arial" panose="020B0604020202020204" pitchFamily="34" charset="0"/>
              <a:buChar char="•"/>
              <a:defRPr/>
            </a:pPr>
            <a:r>
              <a:rPr lang="it-IT" sz="1400" dirty="0" smtClean="0">
                <a:solidFill>
                  <a:prstClr val="black"/>
                </a:solidFill>
                <a:latin typeface="Arial" panose="020B0604020202020204" pitchFamily="34" charset="0"/>
                <a:cs typeface="Arial" panose="020B0604020202020204" pitchFamily="34" charset="0"/>
              </a:rPr>
              <a:t>Aggiornamento delle «</a:t>
            </a:r>
            <a:r>
              <a:rPr lang="it-IT" sz="1400" b="1" dirty="0" smtClean="0">
                <a:solidFill>
                  <a:prstClr val="black"/>
                </a:solidFill>
                <a:latin typeface="Arial" panose="020B0604020202020204" pitchFamily="34" charset="0"/>
                <a:cs typeface="Arial" panose="020B0604020202020204" pitchFamily="34" charset="0"/>
              </a:rPr>
              <a:t>Linee </a:t>
            </a:r>
            <a:r>
              <a:rPr lang="it-IT" sz="1400" b="1" dirty="0">
                <a:solidFill>
                  <a:prstClr val="black"/>
                </a:solidFill>
                <a:latin typeface="Arial" panose="020B0604020202020204" pitchFamily="34" charset="0"/>
                <a:cs typeface="Arial" panose="020B0604020202020204" pitchFamily="34" charset="0"/>
              </a:rPr>
              <a:t>Guida </a:t>
            </a:r>
            <a:r>
              <a:rPr lang="it-IT" sz="1400" b="1" dirty="0" smtClean="0">
                <a:solidFill>
                  <a:prstClr val="black"/>
                </a:solidFill>
                <a:latin typeface="Arial" panose="020B0604020202020204" pitchFamily="34" charset="0"/>
                <a:cs typeface="Arial" panose="020B0604020202020204" pitchFamily="34" charset="0"/>
              </a:rPr>
              <a:t>Aiuti </a:t>
            </a:r>
            <a:r>
              <a:rPr lang="it-IT" sz="1400" b="1" dirty="0">
                <a:solidFill>
                  <a:prstClr val="black"/>
                </a:solidFill>
                <a:latin typeface="Arial" panose="020B0604020202020204" pitchFamily="34" charset="0"/>
                <a:cs typeface="Arial" panose="020B0604020202020204" pitchFamily="34" charset="0"/>
              </a:rPr>
              <a:t>di Stato</a:t>
            </a:r>
            <a:r>
              <a:rPr lang="it-IT" sz="1400" dirty="0">
                <a:solidFill>
                  <a:prstClr val="black"/>
                </a:solidFill>
                <a:latin typeface="Arial" panose="020B0604020202020204" pitchFamily="34" charset="0"/>
                <a:cs typeface="Arial" panose="020B0604020202020204" pitchFamily="34" charset="0"/>
              </a:rPr>
              <a:t>. </a:t>
            </a:r>
            <a:r>
              <a:rPr lang="it-IT" sz="1400" b="1" dirty="0">
                <a:solidFill>
                  <a:prstClr val="black"/>
                </a:solidFill>
                <a:latin typeface="Arial" panose="020B0604020202020204" pitchFamily="34" charset="0"/>
                <a:cs typeface="Arial" panose="020B0604020202020204" pitchFamily="34" charset="0"/>
              </a:rPr>
              <a:t>Interventi CSR Abruzzo </a:t>
            </a:r>
            <a:r>
              <a:rPr lang="it-IT" sz="1400" b="1" dirty="0" smtClean="0">
                <a:solidFill>
                  <a:prstClr val="black"/>
                </a:solidFill>
                <a:latin typeface="Arial" panose="020B0604020202020204" pitchFamily="34" charset="0"/>
                <a:cs typeface="Arial" panose="020B0604020202020204" pitchFamily="34" charset="0"/>
              </a:rPr>
              <a:t>2023/2027» </a:t>
            </a:r>
            <a:r>
              <a:rPr lang="it-IT" sz="1400" dirty="0" smtClean="0">
                <a:solidFill>
                  <a:prstClr val="black"/>
                </a:solidFill>
                <a:latin typeface="Arial" panose="020B0604020202020204" pitchFamily="34" charset="0"/>
                <a:cs typeface="Arial" panose="020B0604020202020204" pitchFamily="34" charset="0"/>
              </a:rPr>
              <a:t>(Allegato H alla determinazione </a:t>
            </a:r>
            <a:r>
              <a:rPr lang="it-IT" sz="1400" dirty="0">
                <a:latin typeface="Arial" panose="020B0604020202020204" pitchFamily="34" charset="0"/>
                <a:cs typeface="Arial" panose="020B0604020202020204" pitchFamily="34" charset="0"/>
              </a:rPr>
              <a:t>DPD/225 del </a:t>
            </a:r>
            <a:r>
              <a:rPr lang="it-IT" sz="1400" dirty="0" smtClean="0">
                <a:latin typeface="Arial" panose="020B0604020202020204" pitchFamily="34" charset="0"/>
                <a:cs typeface="Arial" panose="020B0604020202020204" pitchFamily="34" charset="0"/>
              </a:rPr>
              <a:t>23/07/2024</a:t>
            </a:r>
            <a:r>
              <a:rPr lang="it-IT" sz="1400" dirty="0">
                <a:solidFill>
                  <a:prstClr val="black"/>
                </a:solidFill>
                <a:latin typeface="Arial" panose="020B0604020202020204" pitchFamily="34" charset="0"/>
                <a:cs typeface="Arial" panose="020B0604020202020204" pitchFamily="34" charset="0"/>
              </a:rPr>
              <a:t> </a:t>
            </a:r>
            <a:r>
              <a:rPr lang="it-IT" sz="1400" dirty="0" smtClean="0">
                <a:solidFill>
                  <a:prstClr val="black"/>
                </a:solidFill>
                <a:latin typeface="Arial" panose="020B0604020202020204" pitchFamily="34" charset="0"/>
                <a:cs typeface="Arial" panose="020B0604020202020204" pitchFamily="34" charset="0"/>
              </a:rPr>
              <a:t>di approvazione delle </a:t>
            </a:r>
            <a:r>
              <a:rPr lang="it-IT" sz="1400" dirty="0" smtClean="0">
                <a:latin typeface="Arial" panose="020B0604020202020204" pitchFamily="34" charset="0"/>
                <a:cs typeface="Arial" panose="020B0604020202020204" pitchFamily="34" charset="0"/>
              </a:rPr>
              <a:t>“</a:t>
            </a:r>
            <a:r>
              <a:rPr lang="it-IT" sz="1400" b="1" dirty="0">
                <a:latin typeface="Arial" panose="020B0604020202020204" pitchFamily="34" charset="0"/>
                <a:cs typeface="Arial" panose="020B0604020202020204" pitchFamily="34" charset="0"/>
              </a:rPr>
              <a:t>DISPOSIZIONI ATTUATIVE E PROCEDURALI GENERALI PER GLI INTERVENTI DI SVILUPPO RURALE</a:t>
            </a:r>
            <a:r>
              <a:rPr lang="it-IT" sz="1400" dirty="0">
                <a:latin typeface="Arial" panose="020B0604020202020204" pitchFamily="34" charset="0"/>
                <a:cs typeface="Arial" panose="020B0604020202020204" pitchFamily="34" charset="0"/>
              </a:rPr>
              <a:t>” versione </a:t>
            </a:r>
            <a:r>
              <a:rPr lang="it-IT" sz="1400" dirty="0" smtClean="0">
                <a:latin typeface="Arial" panose="020B0604020202020204" pitchFamily="34" charset="0"/>
                <a:cs typeface="Arial" panose="020B0604020202020204" pitchFamily="34" charset="0"/>
              </a:rPr>
              <a:t>1)</a:t>
            </a:r>
            <a:endParaRPr lang="it-IT" sz="1400" dirty="0">
              <a:latin typeface="Arial" panose="020B0604020202020204" pitchFamily="34" charset="0"/>
              <a:cs typeface="Arial" panose="020B0604020202020204" pitchFamily="34" charset="0"/>
            </a:endParaRPr>
          </a:p>
        </p:txBody>
      </p:sp>
      <p:sp>
        <p:nvSpPr>
          <p:cNvPr id="7" name="CasellaDiTesto 6">
            <a:extLst>
              <a:ext uri="{FF2B5EF4-FFF2-40B4-BE49-F238E27FC236}">
                <a16:creationId xmlns:a16="http://schemas.microsoft.com/office/drawing/2014/main" xmlns="" id="{C6363463-4246-E87C-7FD0-2E65D89A8200}"/>
              </a:ext>
            </a:extLst>
          </p:cNvPr>
          <p:cNvSpPr txBox="1"/>
          <p:nvPr/>
        </p:nvSpPr>
        <p:spPr>
          <a:xfrm>
            <a:off x="504376" y="4503043"/>
            <a:ext cx="11383321" cy="954107"/>
          </a:xfrm>
          <a:prstGeom prst="rect">
            <a:avLst/>
          </a:prstGeom>
          <a:solidFill>
            <a:schemeClr val="accent6">
              <a:lumMod val="20000"/>
              <a:lumOff val="80000"/>
            </a:schemeClr>
          </a:solidFill>
        </p:spPr>
        <p:txBody>
          <a:bodyPr wrap="square" rtlCol="0">
            <a:spAutoFit/>
          </a:bodyPr>
          <a:lstStyle/>
          <a:p>
            <a:pPr algn="just" eaLnBrk="1" fontAlgn="auto" hangingPunct="1">
              <a:spcBef>
                <a:spcPts val="0"/>
              </a:spcBef>
              <a:spcAft>
                <a:spcPts val="0"/>
              </a:spcAft>
              <a:defRPr/>
            </a:pPr>
            <a:r>
              <a:rPr lang="it-IT" sz="1400" b="1" u="sng" dirty="0">
                <a:latin typeface="Arial" panose="020B0604020202020204" pitchFamily="34" charset="0"/>
                <a:cs typeface="Arial" panose="020B0604020202020204" pitchFamily="34" charset="0"/>
              </a:rPr>
              <a:t>ASSISTENZA TECNICA</a:t>
            </a:r>
          </a:p>
          <a:p>
            <a:pPr marL="171450" indent="-171450" algn="just" eaLnBrk="1" fontAlgn="auto" hangingPunct="1">
              <a:spcBef>
                <a:spcPts val="0"/>
              </a:spcBef>
              <a:spcAft>
                <a:spcPts val="0"/>
              </a:spcAf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D.G.R. 287 del 27/05/2024 – </a:t>
            </a:r>
            <a:r>
              <a:rPr lang="it-IT" sz="1400" dirty="0">
                <a:latin typeface="Arial" panose="020B0604020202020204" pitchFamily="34" charset="0"/>
                <a:cs typeface="Arial" panose="020B0604020202020204" pitchFamily="34" charset="0"/>
              </a:rPr>
              <a:t>Addendum alla convenzione per l’affidamento del servizio di assistenza tecnica di cui alla DGR 758/2023 - Misura 20 del PSR 2014/2022</a:t>
            </a:r>
          </a:p>
          <a:p>
            <a:pPr marL="171450" indent="-171450" algn="just" eaLnBrk="1" fontAlgn="auto" hangingPunct="1">
              <a:spcBef>
                <a:spcPts val="0"/>
              </a:spcBef>
              <a:spcAft>
                <a:spcPts val="0"/>
              </a:spcAft>
              <a:buFont typeface="Arial" panose="020B0604020202020204" pitchFamily="34" charset="0"/>
              <a:buChar char="•"/>
              <a:defRPr/>
            </a:pPr>
            <a:r>
              <a:rPr lang="it-IT" sz="1400" b="1" dirty="0">
                <a:latin typeface="Arial" panose="020B0604020202020204" pitchFamily="34" charset="0"/>
                <a:cs typeface="Arial" panose="020B0604020202020204" pitchFamily="34" charset="0"/>
              </a:rPr>
              <a:t>DPD/198 del 3/6/2024 </a:t>
            </a:r>
            <a:r>
              <a:rPr lang="it-IT" sz="1400" dirty="0">
                <a:latin typeface="Arial" panose="020B0604020202020204" pitchFamily="34" charset="0"/>
                <a:cs typeface="Arial" panose="020B0604020202020204" pitchFamily="34" charset="0"/>
              </a:rPr>
              <a:t>Addendum alla Convenzione del 29/11/2023 relativa all’affidamento del servizio di Assistenza</a:t>
            </a:r>
          </a:p>
        </p:txBody>
      </p:sp>
    </p:spTree>
    <p:extLst>
      <p:ext uri="{BB962C8B-B14F-4D97-AF65-F5344CB8AC3E}">
        <p14:creationId xmlns:p14="http://schemas.microsoft.com/office/powerpoint/2010/main" val="41084194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9D45FE1C-A787-41DD-B986-66CCC9748680}"/>
              </a:ext>
            </a:extLst>
          </p:cNvPr>
          <p:cNvSpPr txBox="1">
            <a:spLocks/>
          </p:cNvSpPr>
          <p:nvPr/>
        </p:nvSpPr>
        <p:spPr>
          <a:xfrm>
            <a:off x="591764" y="140937"/>
            <a:ext cx="10986002" cy="472813"/>
          </a:xfrm>
          <a:prstGeom prst="rect">
            <a:avLst/>
          </a:prstGeom>
        </p:spPr>
        <p:txBody>
          <a:bodyPr/>
          <a:lst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a:lstStyle>
          <a:p>
            <a:pPr fontAlgn="auto">
              <a:spcAft>
                <a:spcPts val="0"/>
              </a:spcAft>
              <a:defRPr/>
            </a:pPr>
            <a:r>
              <a:rPr lang="it-IT" sz="2400" b="1" dirty="0" smtClean="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a:t>
            </a:r>
            <a:r>
              <a:rPr lang="it-IT" sz="28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Approfondimento delle misure a superficie</a:t>
            </a:r>
          </a:p>
          <a:p>
            <a:pPr fontAlgn="auto">
              <a:spcAft>
                <a:spcPts val="0"/>
              </a:spcAft>
              <a:defRPr/>
            </a:pPr>
            <a:endParaRPr lang="en-AU" sz="24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nvGrpSpPr>
          <p:cNvPr id="7" name="Gruppo 6">
            <a:extLst>
              <a:ext uri="{FF2B5EF4-FFF2-40B4-BE49-F238E27FC236}">
                <a16:creationId xmlns="" xmlns:a16="http://schemas.microsoft.com/office/drawing/2014/main" id="{29CAF0E1-6844-0739-FCEB-DFB418B3A7BF}"/>
              </a:ext>
            </a:extLst>
          </p:cNvPr>
          <p:cNvGrpSpPr/>
          <p:nvPr/>
        </p:nvGrpSpPr>
        <p:grpSpPr>
          <a:xfrm>
            <a:off x="277495" y="1097280"/>
            <a:ext cx="11637010" cy="5049520"/>
            <a:chOff x="277495" y="1097280"/>
            <a:chExt cx="11637010" cy="5049520"/>
          </a:xfrm>
        </p:grpSpPr>
        <p:pic>
          <p:nvPicPr>
            <p:cNvPr id="4098" name="Picture 2" descr="Potrebbe essere un'immagine raffigurante attività all'aperto, albero e testo"/>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2013" r="3097"/>
            <a:stretch/>
          </p:blipFill>
          <p:spPr bwMode="auto">
            <a:xfrm>
              <a:off x="277495" y="1097280"/>
              <a:ext cx="3136265" cy="2703961"/>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p:cNvPicPr>
              <a:picLocks noChangeAspect="1"/>
            </p:cNvPicPr>
            <p:nvPr/>
          </p:nvPicPr>
          <p:blipFill>
            <a:blip r:embed="rId3"/>
            <a:stretch>
              <a:fillRect/>
            </a:stretch>
          </p:blipFill>
          <p:spPr>
            <a:xfrm>
              <a:off x="9749624" y="2578700"/>
              <a:ext cx="2153920" cy="1536100"/>
            </a:xfrm>
            <a:prstGeom prst="rect">
              <a:avLst/>
            </a:prstGeom>
          </p:spPr>
        </p:pic>
        <p:pic>
          <p:nvPicPr>
            <p:cNvPr id="6" name="Immagine 5"/>
            <p:cNvPicPr>
              <a:picLocks noChangeAspect="1"/>
            </p:cNvPicPr>
            <p:nvPr/>
          </p:nvPicPr>
          <p:blipFill>
            <a:blip r:embed="rId4"/>
            <a:stretch>
              <a:fillRect/>
            </a:stretch>
          </p:blipFill>
          <p:spPr>
            <a:xfrm>
              <a:off x="277495" y="3801240"/>
              <a:ext cx="3136265" cy="2233799"/>
            </a:xfrm>
            <a:prstGeom prst="rect">
              <a:avLst/>
            </a:prstGeom>
          </p:spPr>
        </p:pic>
        <p:pic>
          <p:nvPicPr>
            <p:cNvPr id="8" name="Immagine 7"/>
            <p:cNvPicPr>
              <a:picLocks noChangeAspect="1"/>
            </p:cNvPicPr>
            <p:nvPr/>
          </p:nvPicPr>
          <p:blipFill>
            <a:blip r:embed="rId5"/>
            <a:stretch>
              <a:fillRect/>
            </a:stretch>
          </p:blipFill>
          <p:spPr>
            <a:xfrm>
              <a:off x="3581952" y="3770719"/>
              <a:ext cx="3083204" cy="2294840"/>
            </a:xfrm>
            <a:prstGeom prst="rect">
              <a:avLst/>
            </a:prstGeom>
          </p:spPr>
        </p:pic>
        <p:pic>
          <p:nvPicPr>
            <p:cNvPr id="9" name="Immagine 8"/>
            <p:cNvPicPr>
              <a:picLocks noChangeAspect="1"/>
            </p:cNvPicPr>
            <p:nvPr/>
          </p:nvPicPr>
          <p:blipFill>
            <a:blip r:embed="rId6"/>
            <a:stretch>
              <a:fillRect/>
            </a:stretch>
          </p:blipFill>
          <p:spPr>
            <a:xfrm>
              <a:off x="9780104" y="4200232"/>
              <a:ext cx="2127424" cy="1946568"/>
            </a:xfrm>
            <a:prstGeom prst="rect">
              <a:avLst/>
            </a:prstGeom>
          </p:spPr>
        </p:pic>
        <p:pic>
          <p:nvPicPr>
            <p:cNvPr id="10" name="Immagine 9"/>
            <p:cNvPicPr>
              <a:picLocks noChangeAspect="1"/>
            </p:cNvPicPr>
            <p:nvPr/>
          </p:nvPicPr>
          <p:blipFill>
            <a:blip r:embed="rId7"/>
            <a:stretch>
              <a:fillRect/>
            </a:stretch>
          </p:blipFill>
          <p:spPr>
            <a:xfrm>
              <a:off x="3581952" y="1122874"/>
              <a:ext cx="3083204" cy="2584311"/>
            </a:xfrm>
            <a:prstGeom prst="rect">
              <a:avLst/>
            </a:prstGeom>
          </p:spPr>
        </p:pic>
        <p:pic>
          <p:nvPicPr>
            <p:cNvPr id="11" name="Immagine 10"/>
            <p:cNvPicPr>
              <a:picLocks noChangeAspect="1"/>
            </p:cNvPicPr>
            <p:nvPr/>
          </p:nvPicPr>
          <p:blipFill>
            <a:blip r:embed="rId8"/>
            <a:stretch>
              <a:fillRect/>
            </a:stretch>
          </p:blipFill>
          <p:spPr>
            <a:xfrm>
              <a:off x="9759991" y="1122874"/>
              <a:ext cx="2154514" cy="1383128"/>
            </a:xfrm>
            <a:prstGeom prst="rect">
              <a:avLst/>
            </a:prstGeom>
          </p:spPr>
        </p:pic>
        <p:pic>
          <p:nvPicPr>
            <p:cNvPr id="12" name="Immagine 11"/>
            <p:cNvPicPr>
              <a:picLocks noChangeAspect="1"/>
            </p:cNvPicPr>
            <p:nvPr/>
          </p:nvPicPr>
          <p:blipFill rotWithShape="1">
            <a:blip r:embed="rId9"/>
            <a:srcRect l="539" t="-404" r="23373" b="823"/>
            <a:stretch/>
          </p:blipFill>
          <p:spPr>
            <a:xfrm>
              <a:off x="6786880" y="1122874"/>
              <a:ext cx="2871500" cy="4942684"/>
            </a:xfrm>
            <a:prstGeom prst="rect">
              <a:avLst/>
            </a:prstGeom>
          </p:spPr>
        </p:pic>
      </p:grpSp>
    </p:spTree>
    <p:extLst>
      <p:ext uri="{BB962C8B-B14F-4D97-AF65-F5344CB8AC3E}">
        <p14:creationId xmlns:p14="http://schemas.microsoft.com/office/powerpoint/2010/main" val="2794688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5912" y="862171"/>
            <a:ext cx="5386388" cy="494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139700" y="193675"/>
            <a:ext cx="11160125" cy="904875"/>
          </a:xfrm>
          <a:prstGeom prst="rect">
            <a:avLst/>
          </a:prstGeom>
        </p:spPr>
        <p:txBody>
          <a:bodyPr/>
          <a:lst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AU" sz="4000" b="0" i="0" u="none" strike="noStrike" kern="1200" cap="none" spc="-50" normalizeH="0" baseline="0" noProof="0" dirty="0" err="1">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Ambiente</a:t>
            </a:r>
            <a:r>
              <a:rPr kumimoji="0" lang="en-AU" sz="4000" b="0" i="0" u="none" strike="noStrike" kern="1200" cap="none" spc="-50" normalizeH="0" baseline="0" noProof="0" dirty="0">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 e </a:t>
            </a:r>
            <a:r>
              <a:rPr kumimoji="0" lang="en-AU" sz="4000" b="0" i="0" u="none" strike="noStrike" kern="1200" cap="none" spc="-50" normalizeH="0" baseline="0" noProof="0" dirty="0" err="1">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clima</a:t>
            </a:r>
            <a:r>
              <a:rPr kumimoji="0" lang="en-AU" sz="4000" b="0" i="0" u="none" strike="noStrike" kern="1200" cap="none" spc="-50" normalizeH="0" baseline="0" noProof="0" dirty="0">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 </a:t>
            </a:r>
            <a:r>
              <a:rPr kumimoji="0" lang="en-AU" sz="4000" b="0" i="0" u="none" strike="noStrike" kern="1200" cap="none" spc="-50" normalizeH="0" baseline="0" noProof="0" dirty="0" err="1">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priorità</a:t>
            </a:r>
            <a:r>
              <a:rPr kumimoji="0" lang="en-AU" sz="4000" b="0" i="0" u="none" strike="noStrike" kern="1200" cap="none" spc="-50" normalizeH="0" baseline="0" noProof="0" dirty="0">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 </a:t>
            </a:r>
            <a:r>
              <a:rPr kumimoji="0" lang="en-AU" sz="4000" b="0" i="0" u="none" strike="noStrike" kern="1200" cap="none" spc="-50" normalizeH="0" baseline="0" noProof="0" dirty="0" err="1">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chiave</a:t>
            </a:r>
            <a:r>
              <a:rPr kumimoji="0" lang="en-AU" sz="4000" b="0" i="0" u="none" strike="noStrike" kern="1200" cap="none" spc="-50" normalizeH="0" baseline="0" noProof="0" dirty="0">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  </a:t>
            </a:r>
            <a:r>
              <a:rPr kumimoji="0" lang="en-AU" sz="4000" b="0" i="0" u="none" strike="noStrike" kern="1200" cap="none" spc="-50" normalizeH="0" baseline="0" noProof="0" dirty="0" err="1">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dei</a:t>
            </a:r>
            <a:r>
              <a:rPr kumimoji="0" lang="en-AU" sz="4000" b="0" i="0" u="none" strike="noStrike" kern="1200" cap="none" spc="-50" normalizeH="0" baseline="0" noProof="0" dirty="0">
                <a:ln>
                  <a:noFill/>
                </a:ln>
                <a:solidFill>
                  <a:srgbClr val="63A537">
                    <a:lumMod val="50000"/>
                  </a:srgbClr>
                </a:solidFill>
                <a:effectLst>
                  <a:outerShdw blurRad="38100" dist="38100" dir="2700000" algn="tl">
                    <a:srgbClr val="000000">
                      <a:alpha val="43137"/>
                    </a:srgbClr>
                  </a:outerShdw>
                </a:effectLst>
                <a:uLnTx/>
                <a:uFillTx/>
                <a:latin typeface="Trebuchet MS" panose="020B0603020202020204" pitchFamily="34" charset="0"/>
                <a:ea typeface="+mj-ea"/>
                <a:cs typeface="+mj-cs"/>
              </a:rPr>
              <a:t> PSR in UE</a:t>
            </a:r>
          </a:p>
        </p:txBody>
      </p:sp>
      <p:sp>
        <p:nvSpPr>
          <p:cNvPr id="5" name="Ovale 4">
            <a:extLst>
              <a:ext uri="{FF2B5EF4-FFF2-40B4-BE49-F238E27FC236}">
                <a16:creationId xmlns="" xmlns:a16="http://schemas.microsoft.com/office/drawing/2014/main" id="{00CBEA9A-105F-42CF-87BA-EC7AB45595B0}"/>
              </a:ext>
            </a:extLst>
          </p:cNvPr>
          <p:cNvSpPr/>
          <p:nvPr/>
        </p:nvSpPr>
        <p:spPr>
          <a:xfrm>
            <a:off x="832104" y="3838580"/>
            <a:ext cx="4452685" cy="1852083"/>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it-IT" sz="1600" b="1" dirty="0">
                <a:solidFill>
                  <a:srgbClr val="002060"/>
                </a:solidFill>
                <a:latin typeface="Arial" panose="020B0604020202020204" pitchFamily="34" charset="0"/>
                <a:cs typeface="Arial" panose="020B0604020202020204" pitchFamily="34" charset="0"/>
              </a:rPr>
              <a:t>ABRUZZO</a:t>
            </a:r>
            <a:r>
              <a:rPr lang="it-IT" sz="1600" dirty="0">
                <a:solidFill>
                  <a:srgbClr val="002060"/>
                </a:solidFill>
                <a:latin typeface="Arial" panose="020B0604020202020204" pitchFamily="34" charset="0"/>
                <a:cs typeface="Arial" panose="020B0604020202020204" pitchFamily="34" charset="0"/>
              </a:rPr>
              <a:t> </a:t>
            </a:r>
          </a:p>
          <a:p>
            <a:pPr algn="ctr" eaLnBrk="1" fontAlgn="auto" hangingPunct="1">
              <a:lnSpc>
                <a:spcPct val="150000"/>
              </a:lnSpc>
              <a:spcBef>
                <a:spcPts val="0"/>
              </a:spcBef>
              <a:spcAft>
                <a:spcPts val="0"/>
              </a:spcAft>
              <a:defRPr/>
            </a:pPr>
            <a:r>
              <a:rPr lang="it-IT" sz="1600" b="1" dirty="0" smtClean="0">
                <a:solidFill>
                  <a:srgbClr val="002060"/>
                </a:solidFill>
                <a:latin typeface="Arial" panose="020B0604020202020204" pitchFamily="34" charset="0"/>
                <a:cs typeface="Arial" panose="020B0604020202020204" pitchFamily="34" charset="0"/>
              </a:rPr>
              <a:t>PSR 2014-2022</a:t>
            </a:r>
            <a:r>
              <a:rPr lang="it-IT" sz="2000" b="1" dirty="0">
                <a:solidFill>
                  <a:srgbClr val="002060"/>
                </a:solidFill>
                <a:latin typeface="Arial" panose="020B0604020202020204" pitchFamily="34" charset="0"/>
                <a:cs typeface="Arial" panose="020B0604020202020204" pitchFamily="34" charset="0"/>
              </a:rPr>
              <a:t>: </a:t>
            </a:r>
            <a:r>
              <a:rPr lang="it-IT" sz="2400" b="1" dirty="0">
                <a:solidFill>
                  <a:srgbClr val="002060"/>
                </a:solidFill>
                <a:latin typeface="Arial" panose="020B0604020202020204" pitchFamily="34" charset="0"/>
                <a:cs typeface="Arial" panose="020B0604020202020204" pitchFamily="34" charset="0"/>
              </a:rPr>
              <a:t>36 %</a:t>
            </a:r>
            <a:endParaRPr lang="it-IT" sz="2000" b="1" dirty="0">
              <a:solidFill>
                <a:srgbClr val="002060"/>
              </a:solidFill>
              <a:latin typeface="Arial" panose="020B0604020202020204" pitchFamily="34" charset="0"/>
              <a:cs typeface="Arial" panose="020B0604020202020204" pitchFamily="34" charset="0"/>
            </a:endParaRPr>
          </a:p>
          <a:p>
            <a:pPr algn="ctr" eaLnBrk="1" fontAlgn="auto" hangingPunct="1">
              <a:lnSpc>
                <a:spcPct val="150000"/>
              </a:lnSpc>
              <a:spcBef>
                <a:spcPts val="0"/>
              </a:spcBef>
              <a:spcAft>
                <a:spcPts val="0"/>
              </a:spcAft>
              <a:defRPr/>
            </a:pPr>
            <a:r>
              <a:rPr lang="it-IT" sz="1600" b="1" dirty="0" smtClean="0">
                <a:solidFill>
                  <a:srgbClr val="002060"/>
                </a:solidFill>
                <a:latin typeface="Arial" panose="020B0604020202020204" pitchFamily="34" charset="0"/>
                <a:cs typeface="Arial" panose="020B0604020202020204" pitchFamily="34" charset="0"/>
              </a:rPr>
              <a:t>CSR 2023-2027</a:t>
            </a:r>
            <a:r>
              <a:rPr lang="it-IT" sz="1600" b="1" dirty="0">
                <a:solidFill>
                  <a:srgbClr val="002060"/>
                </a:solidFill>
                <a:latin typeface="Arial" panose="020B0604020202020204" pitchFamily="34" charset="0"/>
                <a:cs typeface="Arial" panose="020B0604020202020204" pitchFamily="34" charset="0"/>
              </a:rPr>
              <a:t>: </a:t>
            </a:r>
            <a:r>
              <a:rPr lang="it-IT" sz="28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53,37%</a:t>
            </a:r>
            <a:endParaRPr lang="it-IT" sz="16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2" name="Gruppo 1"/>
          <p:cNvGrpSpPr/>
          <p:nvPr/>
        </p:nvGrpSpPr>
        <p:grpSpPr>
          <a:xfrm>
            <a:off x="157837" y="1800084"/>
            <a:ext cx="6508075" cy="1925100"/>
            <a:chOff x="252943" y="2878396"/>
            <a:chExt cx="6508075" cy="1925100"/>
          </a:xfrm>
        </p:grpSpPr>
        <p:sp>
          <p:nvSpPr>
            <p:cNvPr id="4" name="CasellaDiTesto 3">
              <a:extLst>
                <a:ext uri="{FF2B5EF4-FFF2-40B4-BE49-F238E27FC236}">
                  <a16:creationId xmlns="" xmlns:a16="http://schemas.microsoft.com/office/drawing/2014/main" id="{48C3912C-49BC-884B-DB30-4328B8DA67D0}"/>
                </a:ext>
              </a:extLst>
            </p:cNvPr>
            <p:cNvSpPr txBox="1"/>
            <p:nvPr/>
          </p:nvSpPr>
          <p:spPr>
            <a:xfrm>
              <a:off x="521086" y="3333115"/>
              <a:ext cx="62399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it-IT"/>
              </a:defPPr>
              <a:lvl1pPr marR="0" lvl="0" indent="0" defTabSz="457200" eaLnBrk="0" fontAlgn="base" hangingPunct="0">
                <a:lnSpc>
                  <a:spcPct val="100000"/>
                </a:lnSpc>
                <a:spcBef>
                  <a:spcPct val="0"/>
                </a:spcBef>
                <a:spcAft>
                  <a:spcPct val="0"/>
                </a:spcAft>
                <a:buClrTx/>
                <a:buSzTx/>
                <a:buFontTx/>
                <a:buNone/>
                <a:tabLst/>
                <a:defRPr kumimoji="0" sz="2000" b="0" i="0" u="none" strike="noStrike" cap="none" spc="0" normalizeH="0" baseline="0">
                  <a:ln>
                    <a:noFill/>
                  </a:ln>
                  <a:solidFill>
                    <a:prstClr val="black"/>
                  </a:solidFill>
                  <a:effectLst/>
                  <a:uLnTx/>
                  <a:uFillTx/>
                  <a:latin typeface="Calibri" panose="020F0502020204030204" pitchFamily="34" charset="0"/>
                  <a:ea typeface="MS PGothic" panose="020B0600070205080204" pitchFamily="34" charset="-128"/>
                  <a:cs typeface="Calibri" panose="020F0502020204030204" pitchFamily="34" charset="0"/>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defTabSz="457200" eaLnBrk="0" fontAlgn="base" hangingPunct="0">
                <a:spcBef>
                  <a:spcPct val="0"/>
                </a:spcBef>
                <a:spcAft>
                  <a:spcPct val="0"/>
                </a:spcAft>
                <a:defRPr>
                  <a:latin typeface="Calibri" panose="020F0502020204030204" pitchFamily="34" charset="0"/>
                </a:defRPr>
              </a:lvl6pPr>
              <a:lvl7pPr marL="2971800" indent="-228600" defTabSz="457200" eaLnBrk="0" fontAlgn="base" hangingPunct="0">
                <a:spcBef>
                  <a:spcPct val="0"/>
                </a:spcBef>
                <a:spcAft>
                  <a:spcPct val="0"/>
                </a:spcAft>
                <a:defRPr>
                  <a:latin typeface="Calibri" panose="020F0502020204030204" pitchFamily="34" charset="0"/>
                </a:defRPr>
              </a:lvl7pPr>
              <a:lvl8pPr marL="3429000" indent="-228600" defTabSz="457200" eaLnBrk="0" fontAlgn="base" hangingPunct="0">
                <a:spcBef>
                  <a:spcPct val="0"/>
                </a:spcBef>
                <a:spcAft>
                  <a:spcPct val="0"/>
                </a:spcAft>
                <a:defRPr>
                  <a:latin typeface="Calibri" panose="020F0502020204030204" pitchFamily="34" charset="0"/>
                </a:defRPr>
              </a:lvl8pPr>
              <a:lvl9pPr marL="3886200" indent="-228600" defTabSz="457200" eaLnBrk="0" fontAlgn="base" hangingPunct="0">
                <a:spcBef>
                  <a:spcPct val="0"/>
                </a:spcBef>
                <a:spcAft>
                  <a:spcPct val="0"/>
                </a:spcAft>
                <a:defRPr>
                  <a:latin typeface="Calibri" panose="020F0502020204030204" pitchFamily="34" charset="0"/>
                </a:defRPr>
              </a:lvl9pPr>
            </a:lstStyle>
            <a:p>
              <a:r>
                <a:rPr lang="it-IT" altLang="it-IT" b="1" dirty="0">
                  <a:effectLst>
                    <a:outerShdw blurRad="38100" dist="38100" dir="2700000" algn="tl">
                      <a:srgbClr val="000000">
                        <a:alpha val="43137"/>
                      </a:srgbClr>
                    </a:outerShdw>
                  </a:effectLst>
                </a:rPr>
                <a:t> CSR 2023-2027</a:t>
              </a:r>
              <a:r>
                <a:rPr lang="it-IT" altLang="it-IT" dirty="0"/>
                <a:t> della Regione Abruzzo destina</a:t>
              </a:r>
            </a:p>
            <a:p>
              <a:r>
                <a:rPr lang="it-IT" altLang="it-IT" dirty="0" smtClean="0"/>
                <a:t>Agli Interventi a </a:t>
              </a:r>
              <a:r>
                <a:rPr lang="it-IT" altLang="it-IT" dirty="0"/>
                <a:t>superficie/UBA- circa </a:t>
              </a:r>
            </a:p>
            <a:p>
              <a:r>
                <a:rPr lang="en-GB" altLang="it-IT" b="1" dirty="0"/>
                <a:t>187,5 MLN </a:t>
              </a:r>
              <a:r>
                <a:rPr lang="en-GB" altLang="it-IT" dirty="0"/>
                <a:t>di euro </a:t>
              </a:r>
              <a:r>
                <a:rPr lang="en-GB" altLang="it-IT" dirty="0" err="1"/>
                <a:t>delle</a:t>
              </a:r>
              <a:r>
                <a:rPr lang="en-GB" altLang="it-IT" dirty="0"/>
                <a:t> </a:t>
              </a:r>
              <a:r>
                <a:rPr lang="en-GB" altLang="it-IT" dirty="0" err="1"/>
                <a:t>risorse</a:t>
              </a:r>
              <a:r>
                <a:rPr lang="en-GB" altLang="it-IT" dirty="0"/>
                <a:t> </a:t>
              </a:r>
              <a:r>
                <a:rPr lang="en-GB" altLang="it-IT" dirty="0" err="1"/>
                <a:t>pubbliche</a:t>
              </a:r>
              <a:r>
                <a:rPr lang="en-GB" altLang="it-IT" dirty="0"/>
                <a:t> </a:t>
              </a:r>
              <a:r>
                <a:rPr lang="en-GB" altLang="it-IT" dirty="0" err="1"/>
                <a:t>programmate</a:t>
              </a:r>
              <a:r>
                <a:rPr lang="it-IT" altLang="it-IT" dirty="0"/>
                <a:t>. </a:t>
              </a:r>
            </a:p>
          </p:txBody>
        </p:sp>
        <p:sp>
          <p:nvSpPr>
            <p:cNvPr id="10" name="Ovale 9">
              <a:extLst>
                <a:ext uri="{FF2B5EF4-FFF2-40B4-BE49-F238E27FC236}">
                  <a16:creationId xmlns="" xmlns:a16="http://schemas.microsoft.com/office/drawing/2014/main" id="{CEAB7182-9440-EE27-F0DB-697BB8765002}"/>
                </a:ext>
              </a:extLst>
            </p:cNvPr>
            <p:cNvSpPr/>
            <p:nvPr/>
          </p:nvSpPr>
          <p:spPr>
            <a:xfrm>
              <a:off x="252943" y="2878396"/>
              <a:ext cx="6508075" cy="19251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Tree>
    <p:extLst>
      <p:ext uri="{BB962C8B-B14F-4D97-AF65-F5344CB8AC3E}">
        <p14:creationId xmlns:p14="http://schemas.microsoft.com/office/powerpoint/2010/main" val="23137970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22917" y="1194860"/>
            <a:ext cx="10997246" cy="4708981"/>
          </a:xfrm>
          <a:prstGeom prst="rect">
            <a:avLst/>
          </a:prstGeom>
          <a:noFill/>
        </p:spPr>
        <p:txBody>
          <a:bodyPr wrap="square" rtlCol="0">
            <a:spAutoFit/>
          </a:bodyPr>
          <a:lstStyle/>
          <a:p>
            <a:pPr marL="342900" indent="-342900" algn="just">
              <a:lnSpc>
                <a:spcPts val="3000"/>
              </a:lnSpc>
              <a:buFont typeface="+mj-lt"/>
              <a:buAutoNum type="arabicPeriod"/>
            </a:pP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Approvazione ordine del giorno</a:t>
            </a:r>
          </a:p>
          <a:p>
            <a:pPr marL="342900" indent="-342900" algn="just">
              <a:lnSpc>
                <a:spcPts val="3000"/>
              </a:lnSpc>
              <a:buFont typeface="+mj-lt"/>
              <a:buAutoNum type="arabicPeriod"/>
            </a:pP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Informativa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sullo stato di attuazione del CSR Abruzzo 2023/2027 (art. 124 del Regolamento 2021/2115</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Previsioni di spesa del CSR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2024</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Informativa sulle modifiche al PSP 2023-2027 per la parte relativa agli interventi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regionali</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Informativa sul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«Tavolo regionale AKIS</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Informativa sull’attuazione delle «Strategie di Sviluppo Locale Leader</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Informativa sulla Strategia di Comunicazione del CSR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2023-2027</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Informativa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sull’attuazione del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Piano di Valutazione del CSR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2023-2027</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a:p>
            <a:pPr marL="342900" indent="-342900" algn="just">
              <a:lnSpc>
                <a:spcPts val="3000"/>
              </a:lnSpc>
              <a:buFont typeface="+mj-lt"/>
              <a:buAutoNum type="arabicPeriod"/>
            </a:pP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Informativa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sull’attuazione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degli Interventi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Settoriali del PSP</a:t>
            </a:r>
          </a:p>
          <a:p>
            <a:pPr marL="342900" indent="-342900" algn="just">
              <a:lnSpc>
                <a:spcPts val="3000"/>
              </a:lnSpc>
              <a:buFont typeface="+mj-lt"/>
              <a:buAutoNum type="arabicPeriod"/>
            </a:pP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 Varie </a:t>
            </a:r>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ed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eventuali</a:t>
            </a:r>
            <a:endPar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endParaRPr>
          </a:p>
        </p:txBody>
      </p:sp>
      <p:sp>
        <p:nvSpPr>
          <p:cNvPr id="6" name="CasellaDiTesto 3">
            <a:extLst>
              <a:ext uri="{FF2B5EF4-FFF2-40B4-BE49-F238E27FC236}">
                <a16:creationId xmlns:a16="http://schemas.microsoft.com/office/drawing/2014/main" xmlns="" id="{EF77B4A0-5B38-42D4-A0E1-B2496F99D9FA}"/>
              </a:ext>
            </a:extLst>
          </p:cNvPr>
          <p:cNvSpPr txBox="1"/>
          <p:nvPr/>
        </p:nvSpPr>
        <p:spPr>
          <a:xfrm>
            <a:off x="631403" y="427922"/>
            <a:ext cx="8859642" cy="461665"/>
          </a:xfrm>
          <a:prstGeom prst="rect">
            <a:avLst/>
          </a:prstGeom>
          <a:noFill/>
        </p:spPr>
        <p:txBody>
          <a:bodyPr wrap="square" rtlCol="0">
            <a:spAutoFit/>
          </a:bodyPr>
          <a:lstStyle/>
          <a:p>
            <a:r>
              <a:rPr lang="it-IT" sz="24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Presentazione argomenti</a:t>
            </a:r>
          </a:p>
        </p:txBody>
      </p:sp>
      <p:cxnSp>
        <p:nvCxnSpPr>
          <p:cNvPr id="3" name="Connettore diritto 2"/>
          <p:cNvCxnSpPr/>
          <p:nvPr/>
        </p:nvCxnSpPr>
        <p:spPr>
          <a:xfrm>
            <a:off x="477077" y="889587"/>
            <a:ext cx="11022496" cy="0"/>
          </a:xfrm>
          <a:prstGeom prst="line">
            <a:avLst/>
          </a:prstGeom>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34095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DF2723-83F0-55A2-EDCB-ADDDFE733F38}"/>
              </a:ext>
            </a:extLst>
          </p:cNvPr>
          <p:cNvSpPr txBox="1">
            <a:spLocks/>
          </p:cNvSpPr>
          <p:nvPr/>
        </p:nvSpPr>
        <p:spPr>
          <a:xfrm>
            <a:off x="1411592" y="1033825"/>
            <a:ext cx="2953601" cy="1893638"/>
          </a:xfrm>
          <a:prstGeom prst="rect">
            <a:avLst/>
          </a:prstGeom>
          <a:solidFill>
            <a:schemeClr val="bg1"/>
          </a:solidFill>
          <a:ln>
            <a:solidFill>
              <a:schemeClr val="tx1"/>
            </a:solidFill>
          </a:ln>
        </p:spPr>
        <p:txBody>
          <a:bodyPr/>
          <a:lst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a:lstStyle>
          <a:p>
            <a:pPr algn="ctr" defTabSz="914400" eaLnBrk="1" fontAlgn="auto" hangingPunct="1">
              <a:lnSpc>
                <a:spcPct val="100000"/>
              </a:lnSpc>
              <a:spcAft>
                <a:spcPts val="600"/>
              </a:spcAft>
              <a:defRPr/>
            </a:pPr>
            <a:r>
              <a:rPr lang="it-IT" sz="2000" b="1"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Misure a superficie/animali:  </a:t>
            </a:r>
          </a:p>
          <a:p>
            <a:pPr algn="ctr" defTabSz="914400" eaLnBrk="1" fontAlgn="auto" hangingPunct="1">
              <a:lnSpc>
                <a:spcPct val="100000"/>
              </a:lnSpc>
              <a:spcAft>
                <a:spcPts val="600"/>
              </a:spcAft>
              <a:defRPr/>
            </a:pPr>
            <a:r>
              <a:rPr lang="it-IT" sz="2000" b="1"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bandi con </a:t>
            </a:r>
          </a:p>
          <a:p>
            <a:pPr algn="ctr" defTabSz="914400" eaLnBrk="1" fontAlgn="auto" hangingPunct="1">
              <a:lnSpc>
                <a:spcPct val="100000"/>
              </a:lnSpc>
              <a:spcAft>
                <a:spcPts val="600"/>
              </a:spcAft>
              <a:defRPr/>
            </a:pPr>
            <a:r>
              <a:rPr lang="it-IT" sz="2000" b="1" dirty="0">
                <a:solidFill>
                  <a:srgbClr val="70AD47">
                    <a:lumMod val="50000"/>
                  </a:srgbClr>
                </a:solidFill>
                <a:latin typeface="Tahoma" panose="020B0604030504040204" pitchFamily="34" charset="0"/>
                <a:ea typeface="Tahoma" panose="020B0604030504040204" pitchFamily="34" charset="0"/>
                <a:cs typeface="Tahoma" panose="020B0604030504040204" pitchFamily="34" charset="0"/>
              </a:rPr>
              <a:t>impegni</a:t>
            </a:r>
          </a:p>
          <a:p>
            <a:pPr algn="ctr" defTabSz="914400" eaLnBrk="1" fontAlgn="auto" hangingPunct="1">
              <a:lnSpc>
                <a:spcPct val="100000"/>
              </a:lnSpc>
              <a:spcAft>
                <a:spcPts val="600"/>
              </a:spcAft>
              <a:defRPr/>
            </a:pPr>
            <a:r>
              <a:rPr lang="it-IT" sz="2000" b="1" dirty="0">
                <a:solidFill>
                  <a:srgbClr val="FF0000"/>
                </a:solidFill>
                <a:latin typeface="Tahoma" panose="020B0604030504040204" pitchFamily="34" charset="0"/>
                <a:ea typeface="Tahoma" panose="020B0604030504040204" pitchFamily="34" charset="0"/>
                <a:cs typeface="Tahoma" panose="020B0604030504040204" pitchFamily="34" charset="0"/>
              </a:rPr>
              <a:t>PSP-CSR 2024</a:t>
            </a:r>
          </a:p>
        </p:txBody>
      </p:sp>
      <p:sp>
        <p:nvSpPr>
          <p:cNvPr id="3" name="Rettangolo smussato 5">
            <a:extLst>
              <a:ext uri="{FF2B5EF4-FFF2-40B4-BE49-F238E27FC236}">
                <a16:creationId xmlns="" xmlns:a16="http://schemas.microsoft.com/office/drawing/2014/main" id="{C3DAE68F-F5AB-1332-AC00-178DDF3D6C41}"/>
              </a:ext>
            </a:extLst>
          </p:cNvPr>
          <p:cNvSpPr/>
          <p:nvPr/>
        </p:nvSpPr>
        <p:spPr>
          <a:xfrm>
            <a:off x="1977412" y="3685773"/>
            <a:ext cx="2387781" cy="1110801"/>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it-IT" dirty="0">
              <a:solidFill>
                <a:prstClr val="white"/>
              </a:solidFill>
            </a:endParaRPr>
          </a:p>
          <a:p>
            <a:pPr algn="ctr" defTabSz="914400" eaLnBrk="1" fontAlgn="auto" hangingPunct="1">
              <a:spcBef>
                <a:spcPts val="0"/>
              </a:spcBef>
              <a:spcAft>
                <a:spcPts val="0"/>
              </a:spcAft>
              <a:defRPr/>
            </a:pPr>
            <a:r>
              <a:rPr lang="it-IT" b="1" dirty="0">
                <a:solidFill>
                  <a:prstClr val="white"/>
                </a:solidFill>
                <a:effectLst>
                  <a:outerShdw blurRad="38100" dist="38100" dir="2700000" algn="tl">
                    <a:srgbClr val="000000">
                      <a:alpha val="43137"/>
                    </a:srgbClr>
                  </a:outerShdw>
                </a:effectLst>
              </a:rPr>
              <a:t>6 Bandi di conferma</a:t>
            </a:r>
          </a:p>
          <a:p>
            <a:pPr algn="ctr" defTabSz="914400" eaLnBrk="1" fontAlgn="auto" hangingPunct="1">
              <a:spcBef>
                <a:spcPts val="0"/>
              </a:spcBef>
              <a:spcAft>
                <a:spcPts val="0"/>
              </a:spcAft>
              <a:defRPr/>
            </a:pPr>
            <a:r>
              <a:rPr lang="it-IT" b="1" dirty="0">
                <a:solidFill>
                  <a:prstClr val="white"/>
                </a:solidFill>
                <a:effectLst>
                  <a:outerShdw blurRad="38100" dist="38100" dir="2700000" algn="tl">
                    <a:srgbClr val="000000">
                      <a:alpha val="43137"/>
                    </a:srgbClr>
                  </a:outerShdw>
                </a:effectLst>
              </a:rPr>
              <a:t>7 Bandi di sostegno</a:t>
            </a:r>
          </a:p>
          <a:p>
            <a:pPr algn="ctr" defTabSz="914400" eaLnBrk="1" fontAlgn="auto" hangingPunct="1">
              <a:spcBef>
                <a:spcPts val="0"/>
              </a:spcBef>
              <a:spcAft>
                <a:spcPts val="0"/>
              </a:spcAft>
              <a:defRPr/>
            </a:pPr>
            <a:endParaRPr lang="it-IT" dirty="0">
              <a:solidFill>
                <a:prstClr val="white"/>
              </a:solidFill>
            </a:endParaRPr>
          </a:p>
        </p:txBody>
      </p:sp>
      <p:graphicFrame>
        <p:nvGraphicFramePr>
          <p:cNvPr id="4" name="Oggetto 3">
            <a:extLst>
              <a:ext uri="{FF2B5EF4-FFF2-40B4-BE49-F238E27FC236}">
                <a16:creationId xmlns="" xmlns:a16="http://schemas.microsoft.com/office/drawing/2014/main" id="{5409A599-521C-CFA7-4F4F-874F663B3C8A}"/>
              </a:ext>
            </a:extLst>
          </p:cNvPr>
          <p:cNvGraphicFramePr>
            <a:graphicFrameLocks noChangeAspect="1"/>
          </p:cNvGraphicFramePr>
          <p:nvPr>
            <p:extLst/>
          </p:nvPr>
        </p:nvGraphicFramePr>
        <p:xfrm>
          <a:off x="4365193" y="752330"/>
          <a:ext cx="6292850" cy="5108575"/>
        </p:xfrm>
        <a:graphic>
          <a:graphicData uri="http://schemas.openxmlformats.org/presentationml/2006/ole">
            <mc:AlternateContent xmlns:mc="http://schemas.openxmlformats.org/markup-compatibility/2006">
              <mc:Choice xmlns:v="urn:schemas-microsoft-com:vml" Requires="v">
                <p:oleObj spid="_x0000_s1032" name="Worksheet" r:id="rId3" imgW="4244517" imgH="3444066" progId="Excel.Sheet.12">
                  <p:embed/>
                </p:oleObj>
              </mc:Choice>
              <mc:Fallback>
                <p:oleObj name="Worksheet" r:id="rId3" imgW="4244517" imgH="3444066" progId="Excel.Sheet.12">
                  <p:embed/>
                  <p:pic>
                    <p:nvPicPr>
                      <p:cNvPr id="0" name=""/>
                      <p:cNvPicPr>
                        <a:picLocks noChangeAspect="1" noChangeArrowheads="1"/>
                      </p:cNvPicPr>
                      <p:nvPr/>
                    </p:nvPicPr>
                    <p:blipFill>
                      <a:blip r:embed="rId4"/>
                      <a:srcRect/>
                      <a:stretch>
                        <a:fillRect/>
                      </a:stretch>
                    </p:blipFill>
                    <p:spPr bwMode="auto">
                      <a:xfrm>
                        <a:off x="4365193" y="752330"/>
                        <a:ext cx="6292850" cy="5108575"/>
                      </a:xfrm>
                      <a:prstGeom prst="rect">
                        <a:avLst/>
                      </a:prstGeom>
                      <a:solidFill>
                        <a:schemeClr val="bg1"/>
                      </a:solidFill>
                      <a:ln>
                        <a:solidFill>
                          <a:schemeClr val="tx1"/>
                        </a:solidFill>
                      </a:ln>
                    </p:spPr>
                  </p:pic>
                </p:oleObj>
              </mc:Fallback>
            </mc:AlternateContent>
          </a:graphicData>
        </a:graphic>
      </p:graphicFrame>
      <p:sp>
        <p:nvSpPr>
          <p:cNvPr id="5" name="Title 1">
            <a:extLst>
              <a:ext uri="{FF2B5EF4-FFF2-40B4-BE49-F238E27FC236}">
                <a16:creationId xmlns="" xmlns:a16="http://schemas.microsoft.com/office/drawing/2014/main" id="{93D32F92-E902-B7A9-27F6-4EC4EB985B10}"/>
              </a:ext>
            </a:extLst>
          </p:cNvPr>
          <p:cNvSpPr txBox="1">
            <a:spLocks/>
          </p:cNvSpPr>
          <p:nvPr/>
        </p:nvSpPr>
        <p:spPr>
          <a:xfrm>
            <a:off x="1974850" y="252775"/>
            <a:ext cx="8242300" cy="781050"/>
          </a:xfrm>
          <a:prstGeom prst="rect">
            <a:avLst/>
          </a:prstGeom>
        </p:spPr>
        <p:txBody>
          <a:bodyPr/>
          <a:lstStyle>
            <a:lvl1pPr algn="l" rtl="0" fontAlgn="base">
              <a:lnSpc>
                <a:spcPct val="85000"/>
              </a:lnSpc>
              <a:spcBef>
                <a:spcPct val="0"/>
              </a:spcBef>
              <a:spcAft>
                <a:spcPct val="0"/>
              </a:spcAft>
              <a:defRPr sz="4800" kern="1200" spc="-50">
                <a:solidFill>
                  <a:srgbClr val="404040"/>
                </a:solidFill>
                <a:latin typeface="+mj-lt"/>
                <a:ea typeface="+mj-ea"/>
                <a:cs typeface="+mj-cs"/>
              </a:defRPr>
            </a:lvl1pPr>
            <a:lvl2pPr algn="l" rtl="0" fontAlgn="base">
              <a:lnSpc>
                <a:spcPct val="85000"/>
              </a:lnSpc>
              <a:spcBef>
                <a:spcPct val="0"/>
              </a:spcBef>
              <a:spcAft>
                <a:spcPct val="0"/>
              </a:spcAft>
              <a:defRPr sz="4800">
                <a:solidFill>
                  <a:srgbClr val="404040"/>
                </a:solidFill>
                <a:latin typeface="Calibri Light" panose="020F0302020204030204" pitchFamily="34" charset="0"/>
              </a:defRPr>
            </a:lvl2pPr>
            <a:lvl3pPr algn="l" rtl="0" fontAlgn="base">
              <a:lnSpc>
                <a:spcPct val="85000"/>
              </a:lnSpc>
              <a:spcBef>
                <a:spcPct val="0"/>
              </a:spcBef>
              <a:spcAft>
                <a:spcPct val="0"/>
              </a:spcAft>
              <a:defRPr sz="4800">
                <a:solidFill>
                  <a:srgbClr val="404040"/>
                </a:solidFill>
                <a:latin typeface="Calibri Light" panose="020F0302020204030204" pitchFamily="34" charset="0"/>
              </a:defRPr>
            </a:lvl3pPr>
            <a:lvl4pPr algn="l" rtl="0" fontAlgn="base">
              <a:lnSpc>
                <a:spcPct val="85000"/>
              </a:lnSpc>
              <a:spcBef>
                <a:spcPct val="0"/>
              </a:spcBef>
              <a:spcAft>
                <a:spcPct val="0"/>
              </a:spcAft>
              <a:defRPr sz="4800">
                <a:solidFill>
                  <a:srgbClr val="404040"/>
                </a:solidFill>
                <a:latin typeface="Calibri Light" panose="020F0302020204030204" pitchFamily="34" charset="0"/>
              </a:defRPr>
            </a:lvl4pPr>
            <a:lvl5pPr algn="l" rtl="0" fontAlgn="base">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a:lstStyle>
          <a:p>
            <a:pPr algn="ctr" defTabSz="914400" eaLnBrk="1" fontAlgn="auto" hangingPunct="1">
              <a:spcAft>
                <a:spcPts val="0"/>
              </a:spcAft>
              <a:defRPr/>
            </a:pPr>
            <a:r>
              <a:rPr lang="en-AU" sz="2800" b="1" dirty="0">
                <a:solidFill>
                  <a:schemeClr val="accent5">
                    <a:lumMod val="50000"/>
                  </a:schemeClr>
                </a:solidFill>
                <a:latin typeface="Arial" panose="020B0604020202020204" pitchFamily="34" charset="0"/>
                <a:cs typeface="Arial" panose="020B0604020202020204" pitchFamily="34" charset="0"/>
              </a:rPr>
              <a:t>BANDI APERTI – CSR 23-27-CAMPAGNA 2024</a:t>
            </a:r>
          </a:p>
        </p:txBody>
      </p:sp>
    </p:spTree>
    <p:extLst>
      <p:ext uri="{BB962C8B-B14F-4D97-AF65-F5344CB8AC3E}">
        <p14:creationId xmlns:p14="http://schemas.microsoft.com/office/powerpoint/2010/main" val="603414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3">
            <a:extLst>
              <a:ext uri="{FF2B5EF4-FFF2-40B4-BE49-F238E27FC236}">
                <a16:creationId xmlns="" xmlns:a16="http://schemas.microsoft.com/office/drawing/2014/main" id="{501BFE59-90F2-1E7A-AA0C-F0530904357A}"/>
              </a:ext>
            </a:extLst>
          </p:cNvPr>
          <p:cNvSpPr txBox="1"/>
          <p:nvPr/>
        </p:nvSpPr>
        <p:spPr>
          <a:xfrm>
            <a:off x="1461071" y="182880"/>
            <a:ext cx="8917369" cy="584775"/>
          </a:xfrm>
          <a:prstGeom prst="rect">
            <a:avLst/>
          </a:prstGeom>
          <a:noFill/>
        </p:spPr>
        <p:txBody>
          <a:bodyPr wrap="square" rtlCol="0">
            <a:spAutoFit/>
          </a:bodyPr>
          <a:lstStyle/>
          <a:p>
            <a:pPr algn="ctr"/>
            <a:r>
              <a:rPr lang="it-IT" sz="1600" b="1" dirty="0" smtClean="0">
                <a:latin typeface="Tahoma" panose="020B0604030504040204" pitchFamily="34" charset="0"/>
                <a:ea typeface="Tahoma" panose="020B0604030504040204" pitchFamily="34" charset="0"/>
                <a:cs typeface="Tahoma" panose="020B0604030504040204" pitchFamily="34" charset="0"/>
              </a:rPr>
              <a:t>CSR 2023:</a:t>
            </a:r>
            <a:endParaRPr lang="it-IT" sz="1600" b="1" dirty="0">
              <a:latin typeface="Tahoma" panose="020B0604030504040204" pitchFamily="34" charset="0"/>
              <a:ea typeface="Tahoma" panose="020B0604030504040204" pitchFamily="34" charset="0"/>
              <a:cs typeface="Tahoma" panose="020B0604030504040204" pitchFamily="34" charset="0"/>
            </a:endParaRPr>
          </a:p>
          <a:p>
            <a:pPr algn="ctr"/>
            <a:r>
              <a:rPr lang="it-IT" sz="1600" b="1" dirty="0">
                <a:latin typeface="Tahoma" panose="020B0604030504040204" pitchFamily="34" charset="0"/>
                <a:ea typeface="Tahoma" panose="020B0604030504040204" pitchFamily="34" charset="0"/>
                <a:cs typeface="Tahoma" panose="020B0604030504040204" pitchFamily="34" charset="0"/>
              </a:rPr>
              <a:t>Stato dei pagamenti delle Misure </a:t>
            </a:r>
            <a:r>
              <a:rPr lang="it-IT" sz="1600" b="1" dirty="0" smtClean="0">
                <a:latin typeface="Tahoma" panose="020B0604030504040204" pitchFamily="34" charset="0"/>
                <a:ea typeface="Tahoma" panose="020B0604030504040204" pitchFamily="34" charset="0"/>
                <a:cs typeface="Tahoma" panose="020B0604030504040204" pitchFamily="34" charset="0"/>
              </a:rPr>
              <a:t>connesse a </a:t>
            </a:r>
            <a:r>
              <a:rPr lang="it-IT" sz="1600" b="1" dirty="0">
                <a:latin typeface="Tahoma" panose="020B0604030504040204" pitchFamily="34" charset="0"/>
                <a:ea typeface="Tahoma" panose="020B0604030504040204" pitchFamily="34" charset="0"/>
                <a:cs typeface="Tahoma" panose="020B0604030504040204" pitchFamily="34" charset="0"/>
              </a:rPr>
              <a:t>superfici o animali al </a:t>
            </a:r>
            <a:r>
              <a:rPr lang="it-IT" sz="1600" b="1" dirty="0" smtClean="0">
                <a:latin typeface="Tahoma" panose="020B0604030504040204" pitchFamily="34" charset="0"/>
                <a:ea typeface="Tahoma" panose="020B0604030504040204" pitchFamily="34" charset="0"/>
                <a:cs typeface="Tahoma" panose="020B0604030504040204" pitchFamily="34" charset="0"/>
              </a:rPr>
              <a:t>29/11/2024</a:t>
            </a:r>
            <a:endParaRPr lang="it-IT" sz="1600"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Tabella 4">
            <a:extLst>
              <a:ext uri="{FF2B5EF4-FFF2-40B4-BE49-F238E27FC236}">
                <a16:creationId xmlns="" xmlns:a16="http://schemas.microsoft.com/office/drawing/2014/main" id="{DEBFFE03-3C29-6F75-4510-5D1C50602743}"/>
              </a:ext>
            </a:extLst>
          </p:cNvPr>
          <p:cNvGraphicFramePr>
            <a:graphicFrameLocks noGrp="1"/>
          </p:cNvGraphicFramePr>
          <p:nvPr>
            <p:extLst/>
          </p:nvPr>
        </p:nvGraphicFramePr>
        <p:xfrm>
          <a:off x="5188661" y="4935593"/>
          <a:ext cx="2838801" cy="884016"/>
        </p:xfrm>
        <a:graphic>
          <a:graphicData uri="http://schemas.openxmlformats.org/drawingml/2006/table">
            <a:tbl>
              <a:tblPr>
                <a:tableStyleId>{5C22544A-7EE6-4342-B048-85BDC9FD1C3A}</a:tableStyleId>
              </a:tblPr>
              <a:tblGrid>
                <a:gridCol w="625489">
                  <a:extLst>
                    <a:ext uri="{9D8B030D-6E8A-4147-A177-3AD203B41FA5}">
                      <a16:colId xmlns="" xmlns:a16="http://schemas.microsoft.com/office/drawing/2014/main" val="576751776"/>
                    </a:ext>
                  </a:extLst>
                </a:gridCol>
                <a:gridCol w="2124602">
                  <a:extLst>
                    <a:ext uri="{9D8B030D-6E8A-4147-A177-3AD203B41FA5}">
                      <a16:colId xmlns="" xmlns:a16="http://schemas.microsoft.com/office/drawing/2014/main" val="2657305563"/>
                    </a:ext>
                  </a:extLst>
                </a:gridCol>
                <a:gridCol w="44355">
                  <a:extLst>
                    <a:ext uri="{9D8B030D-6E8A-4147-A177-3AD203B41FA5}">
                      <a16:colId xmlns="" xmlns:a16="http://schemas.microsoft.com/office/drawing/2014/main" val="2557797349"/>
                    </a:ext>
                  </a:extLst>
                </a:gridCol>
                <a:gridCol w="44355">
                  <a:extLst>
                    <a:ext uri="{9D8B030D-6E8A-4147-A177-3AD203B41FA5}">
                      <a16:colId xmlns="" xmlns:a16="http://schemas.microsoft.com/office/drawing/2014/main" val="3263804475"/>
                    </a:ext>
                  </a:extLst>
                </a:gridCol>
              </a:tblGrid>
              <a:tr h="693516">
                <a:tc gridSpan="2">
                  <a:txBody>
                    <a:bodyPr/>
                    <a:lstStyle/>
                    <a:p>
                      <a:pPr algn="ctr" fontAlgn="b"/>
                      <a:r>
                        <a:rPr lang="it-IT" sz="1800" b="1" kern="1200" dirty="0" smtClean="0">
                          <a:solidFill>
                            <a:schemeClr val="dk1"/>
                          </a:solidFill>
                          <a:effectLst>
                            <a:outerShdw blurRad="38100" dist="38100" dir="2700000" algn="tl">
                              <a:srgbClr val="000000">
                                <a:alpha val="43137"/>
                              </a:srgbClr>
                            </a:outerShdw>
                          </a:effectLst>
                          <a:latin typeface="+mn-lt"/>
                          <a:ea typeface="+mn-ea"/>
                          <a:cs typeface="+mn-cs"/>
                        </a:rPr>
                        <a:t>Pagamenti aggiornati </a:t>
                      </a:r>
                    </a:p>
                    <a:p>
                      <a:pPr algn="ctr" fontAlgn="b"/>
                      <a:r>
                        <a:rPr lang="it-IT" sz="1800" b="1" kern="1200" dirty="0" smtClean="0">
                          <a:solidFill>
                            <a:schemeClr val="dk1"/>
                          </a:solidFill>
                          <a:effectLst>
                            <a:outerShdw blurRad="38100" dist="38100" dir="2700000" algn="tl">
                              <a:srgbClr val="000000">
                                <a:alpha val="43137"/>
                              </a:srgbClr>
                            </a:outerShdw>
                          </a:effectLst>
                          <a:latin typeface="+mn-lt"/>
                          <a:ea typeface="+mn-ea"/>
                          <a:cs typeface="+mn-cs"/>
                        </a:rPr>
                        <a:t> al decreto 35  del 29.11</a:t>
                      </a:r>
                      <a:r>
                        <a:rPr lang="it-IT" sz="1800" b="0" kern="1200" dirty="0" smtClean="0">
                          <a:solidFill>
                            <a:schemeClr val="dk1"/>
                          </a:solidFill>
                          <a:effectLst/>
                          <a:latin typeface="+mn-lt"/>
                          <a:ea typeface="+mn-ea"/>
                          <a:cs typeface="+mn-cs"/>
                        </a:rPr>
                        <a:t> </a:t>
                      </a:r>
                      <a:endParaRPr lang="it-IT" sz="1800" b="0" kern="1200" dirty="0">
                        <a:solidFill>
                          <a:schemeClr val="dk1"/>
                        </a:solidFill>
                        <a:effectLst/>
                        <a:latin typeface="+mn-lt"/>
                        <a:ea typeface="+mn-ea"/>
                        <a:cs typeface="+mn-cs"/>
                      </a:endParaRPr>
                    </a:p>
                  </a:txBody>
                  <a:tcPr marL="7620" marR="7620" marT="7620" marB="0" anchor="ctr"/>
                </a:tc>
                <a:tc hMerge="1">
                  <a:txBody>
                    <a:bodyPr/>
                    <a:lstStyle/>
                    <a:p>
                      <a:endParaRPr lang="it-IT"/>
                    </a:p>
                  </a:txBody>
                  <a:tcPr/>
                </a:tc>
                <a:tc>
                  <a:txBody>
                    <a:bodyPr/>
                    <a:lstStyle/>
                    <a:p>
                      <a:pPr algn="ctr" fontAlgn="b"/>
                      <a:r>
                        <a:rPr lang="it-IT" sz="1600" b="0" i="0" u="none" strike="noStrike" kern="1200" dirty="0">
                          <a:solidFill>
                            <a:schemeClr val="dk1"/>
                          </a:solidFill>
                          <a:effectLst/>
                          <a:latin typeface="Arial" panose="020B0604020202020204" pitchFamily="34" charset="0"/>
                          <a:ea typeface="+mn-ea"/>
                          <a:cs typeface="+mn-cs"/>
                        </a:rPr>
                        <a:t>                   </a:t>
                      </a:r>
                      <a:endParaRPr lang="it-IT" sz="1000" b="0" i="0" u="none" strike="noStrike" dirty="0">
                        <a:effectLst/>
                        <a:latin typeface="Arial" panose="020B0604020202020204" pitchFamily="34" charset="0"/>
                      </a:endParaRPr>
                    </a:p>
                    <a:p>
                      <a:pPr algn="ctr" fontAlgn="b"/>
                      <a:r>
                        <a:rPr lang="it-IT" sz="1000" b="0" i="0" u="none" strike="noStrike" dirty="0">
                          <a:effectLst/>
                          <a:latin typeface="Arial" panose="020B0604020202020204" pitchFamily="34" charset="0"/>
                        </a:rPr>
                        <a:t>            </a:t>
                      </a:r>
                    </a:p>
                  </a:txBody>
                  <a:tcPr marL="7620" marR="7620" marT="7620" marB="0" anchor="b"/>
                </a:tc>
                <a:tc>
                  <a:txBody>
                    <a:bodyPr/>
                    <a:lstStyle/>
                    <a:p>
                      <a:pPr algn="ctr" fontAlgn="b"/>
                      <a:endParaRPr lang="it-IT" sz="12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 xmlns:a16="http://schemas.microsoft.com/office/drawing/2014/main" val="3959153919"/>
                  </a:ext>
                </a:extLst>
              </a:tr>
              <a:tr h="164496">
                <a:tc>
                  <a:txBody>
                    <a:bodyPr/>
                    <a:lstStyle/>
                    <a:p>
                      <a:pPr algn="ctr" fontAlgn="b"/>
                      <a:endParaRPr lang="it-IT" sz="12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it-IT" sz="1200" b="0" i="0" u="none" strike="noStrike" dirty="0">
                        <a:solidFill>
                          <a:srgbClr val="FF0000"/>
                        </a:solidFill>
                        <a:effectLst/>
                        <a:latin typeface="Calibri" panose="020F0502020204030204" pitchFamily="34" charset="0"/>
                      </a:endParaRPr>
                    </a:p>
                  </a:txBody>
                  <a:tcPr marL="7620" marR="7620" marT="7620" marB="0" anchor="b"/>
                </a:tc>
                <a:tc>
                  <a:txBody>
                    <a:bodyPr/>
                    <a:lstStyle/>
                    <a:p>
                      <a:pPr algn="ctr" fontAlgn="b"/>
                      <a:endParaRPr lang="it-IT" sz="1200" b="0" i="0" u="none" strike="noStrike" dirty="0">
                        <a:solidFill>
                          <a:srgbClr val="FF0000"/>
                        </a:solidFill>
                        <a:effectLst/>
                        <a:latin typeface="Calibri" panose="020F0502020204030204" pitchFamily="34" charset="0"/>
                      </a:endParaRPr>
                    </a:p>
                  </a:txBody>
                  <a:tcPr marL="7620" marR="7620" marT="7620" marB="0" anchor="b"/>
                </a:tc>
                <a:tc>
                  <a:txBody>
                    <a:bodyPr/>
                    <a:lstStyle/>
                    <a:p>
                      <a:pPr algn="ctr" fontAlgn="b"/>
                      <a:r>
                        <a:rPr lang="it-IT" sz="1200" b="0" u="none" strike="noStrike" dirty="0">
                          <a:solidFill>
                            <a:srgbClr val="FF0000"/>
                          </a:solidFill>
                          <a:effectLst/>
                        </a:rPr>
                        <a:t>%</a:t>
                      </a:r>
                      <a:endParaRPr lang="it-IT" sz="1200" b="0" i="0" u="none" strike="noStrike" dirty="0">
                        <a:solidFill>
                          <a:srgbClr val="FF0000"/>
                        </a:solidFill>
                        <a:effectLst/>
                        <a:latin typeface="Calibri" panose="020F0502020204030204" pitchFamily="34" charset="0"/>
                      </a:endParaRPr>
                    </a:p>
                  </a:txBody>
                  <a:tcPr marL="7620" marR="7620" marT="7620" marB="0" anchor="b"/>
                </a:tc>
                <a:extLst>
                  <a:ext uri="{0D108BD9-81ED-4DB2-BD59-A6C34878D82A}">
                    <a16:rowId xmlns="" xmlns:a16="http://schemas.microsoft.com/office/drawing/2014/main" val="20815016"/>
                  </a:ext>
                </a:extLst>
              </a:tr>
            </a:tbl>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2339090182"/>
              </p:ext>
            </p:extLst>
          </p:nvPr>
        </p:nvGraphicFramePr>
        <p:xfrm>
          <a:off x="1154113" y="849313"/>
          <a:ext cx="8543925" cy="5191125"/>
        </p:xfrm>
        <a:graphic>
          <a:graphicData uri="http://schemas.openxmlformats.org/presentationml/2006/ole">
            <mc:AlternateContent xmlns:mc="http://schemas.openxmlformats.org/markup-compatibility/2006">
              <mc:Choice xmlns:v="urn:schemas-microsoft-com:vml" Requires="v">
                <p:oleObj spid="_x0000_s2056" name="Foglio di lavoro" r:id="rId4" imgW="8543815" imgH="5191125" progId="Excel.Sheet.8">
                  <p:embed/>
                </p:oleObj>
              </mc:Choice>
              <mc:Fallback>
                <p:oleObj name="Foglio di lavoro" r:id="rId4" imgW="8543815" imgH="5191125" progId="Excel.Sheet.8">
                  <p:embed/>
                  <p:pic>
                    <p:nvPicPr>
                      <p:cNvPr id="0" name=""/>
                      <p:cNvPicPr/>
                      <p:nvPr/>
                    </p:nvPicPr>
                    <p:blipFill>
                      <a:blip r:embed="rId5"/>
                      <a:stretch>
                        <a:fillRect/>
                      </a:stretch>
                    </p:blipFill>
                    <p:spPr>
                      <a:xfrm>
                        <a:off x="1154113" y="849313"/>
                        <a:ext cx="8543925" cy="5191125"/>
                      </a:xfrm>
                      <a:prstGeom prst="rect">
                        <a:avLst/>
                      </a:prstGeom>
                    </p:spPr>
                  </p:pic>
                </p:oleObj>
              </mc:Fallback>
            </mc:AlternateContent>
          </a:graphicData>
        </a:graphic>
      </p:graphicFrame>
      <p:graphicFrame>
        <p:nvGraphicFramePr>
          <p:cNvPr id="8" name="Tabella 7">
            <a:extLst>
              <a:ext uri="{FF2B5EF4-FFF2-40B4-BE49-F238E27FC236}">
                <a16:creationId xmlns="" xmlns:a16="http://schemas.microsoft.com/office/drawing/2014/main" id="{DEBFFE03-3C29-6F75-4510-5D1C50602743}"/>
              </a:ext>
            </a:extLst>
          </p:cNvPr>
          <p:cNvGraphicFramePr>
            <a:graphicFrameLocks noGrp="1"/>
          </p:cNvGraphicFramePr>
          <p:nvPr>
            <p:extLst>
              <p:ext uri="{D42A27DB-BD31-4B8C-83A1-F6EECF244321}">
                <p14:modId xmlns:p14="http://schemas.microsoft.com/office/powerpoint/2010/main" val="2259487726"/>
              </p:ext>
            </p:extLst>
          </p:nvPr>
        </p:nvGraphicFramePr>
        <p:xfrm>
          <a:off x="9939973" y="1023375"/>
          <a:ext cx="1631917" cy="1144384"/>
        </p:xfrm>
        <a:graphic>
          <a:graphicData uri="http://schemas.openxmlformats.org/drawingml/2006/table">
            <a:tbl>
              <a:tblPr>
                <a:tableStyleId>{5C22544A-7EE6-4342-B048-85BDC9FD1C3A}</a:tableStyleId>
              </a:tblPr>
              <a:tblGrid>
                <a:gridCol w="349588">
                  <a:extLst>
                    <a:ext uri="{9D8B030D-6E8A-4147-A177-3AD203B41FA5}">
                      <a16:colId xmlns="" xmlns:a16="http://schemas.microsoft.com/office/drawing/2014/main" val="576751776"/>
                    </a:ext>
                  </a:extLst>
                </a:gridCol>
                <a:gridCol w="1187453">
                  <a:extLst>
                    <a:ext uri="{9D8B030D-6E8A-4147-A177-3AD203B41FA5}">
                      <a16:colId xmlns="" xmlns:a16="http://schemas.microsoft.com/office/drawing/2014/main" val="2657305563"/>
                    </a:ext>
                  </a:extLst>
                </a:gridCol>
                <a:gridCol w="47438">
                  <a:extLst>
                    <a:ext uri="{9D8B030D-6E8A-4147-A177-3AD203B41FA5}">
                      <a16:colId xmlns="" xmlns:a16="http://schemas.microsoft.com/office/drawing/2014/main" val="2557797349"/>
                    </a:ext>
                  </a:extLst>
                </a:gridCol>
                <a:gridCol w="47438">
                  <a:extLst>
                    <a:ext uri="{9D8B030D-6E8A-4147-A177-3AD203B41FA5}">
                      <a16:colId xmlns="" xmlns:a16="http://schemas.microsoft.com/office/drawing/2014/main" val="3263804475"/>
                    </a:ext>
                  </a:extLst>
                </a:gridCol>
              </a:tblGrid>
              <a:tr h="957892">
                <a:tc gridSpan="2">
                  <a:txBody>
                    <a:bodyPr/>
                    <a:lstStyle/>
                    <a:p>
                      <a:pPr algn="ctr" fontAlgn="b"/>
                      <a:r>
                        <a:rPr lang="it-IT" sz="1400" b="1" kern="1200" dirty="0" smtClean="0">
                          <a:solidFill>
                            <a:schemeClr val="dk1"/>
                          </a:solidFill>
                          <a:effectLst>
                            <a:outerShdw blurRad="38100" dist="38100" dir="2700000" algn="tl">
                              <a:srgbClr val="000000">
                                <a:alpha val="43137"/>
                              </a:srgbClr>
                            </a:outerShdw>
                          </a:effectLst>
                          <a:latin typeface="+mn-lt"/>
                          <a:ea typeface="+mn-ea"/>
                          <a:cs typeface="+mn-cs"/>
                        </a:rPr>
                        <a:t>Pagamenti aggiornati </a:t>
                      </a:r>
                    </a:p>
                    <a:p>
                      <a:pPr algn="ctr" fontAlgn="b"/>
                      <a:r>
                        <a:rPr lang="it-IT" sz="1400" b="1" kern="1200" dirty="0" smtClean="0">
                          <a:solidFill>
                            <a:schemeClr val="dk1"/>
                          </a:solidFill>
                          <a:effectLst>
                            <a:outerShdw blurRad="38100" dist="38100" dir="2700000" algn="tl">
                              <a:srgbClr val="000000">
                                <a:alpha val="43137"/>
                              </a:srgbClr>
                            </a:outerShdw>
                          </a:effectLst>
                          <a:latin typeface="+mn-lt"/>
                          <a:ea typeface="+mn-ea"/>
                          <a:cs typeface="+mn-cs"/>
                        </a:rPr>
                        <a:t> al decreto 35  del 29.11</a:t>
                      </a:r>
                      <a:r>
                        <a:rPr lang="it-IT" sz="1400" b="0" kern="1200" dirty="0" smtClean="0">
                          <a:solidFill>
                            <a:schemeClr val="dk1"/>
                          </a:solidFill>
                          <a:effectLst/>
                          <a:latin typeface="+mn-lt"/>
                          <a:ea typeface="+mn-ea"/>
                          <a:cs typeface="+mn-cs"/>
                        </a:rPr>
                        <a:t> </a:t>
                      </a:r>
                      <a:endParaRPr lang="it-IT" sz="1400" b="0" kern="1200" dirty="0">
                        <a:solidFill>
                          <a:schemeClr val="dk1"/>
                        </a:solidFill>
                        <a:effectLst/>
                        <a:latin typeface="+mn-lt"/>
                        <a:ea typeface="+mn-ea"/>
                        <a:cs typeface="+mn-cs"/>
                      </a:endParaRPr>
                    </a:p>
                  </a:txBody>
                  <a:tcPr marL="7620" marR="7620" marT="7620" marB="0" anchor="ctr">
                    <a:solidFill>
                      <a:schemeClr val="bg1"/>
                    </a:solidFill>
                  </a:tcPr>
                </a:tc>
                <a:tc hMerge="1">
                  <a:txBody>
                    <a:bodyPr/>
                    <a:lstStyle/>
                    <a:p>
                      <a:endParaRPr lang="it-IT"/>
                    </a:p>
                  </a:txBody>
                  <a:tcPr/>
                </a:tc>
                <a:tc>
                  <a:txBody>
                    <a:bodyPr/>
                    <a:lstStyle/>
                    <a:p>
                      <a:pPr algn="ctr" fontAlgn="b"/>
                      <a:r>
                        <a:rPr lang="it-IT" sz="1200" b="0" i="0" u="none" strike="noStrike" kern="1200" dirty="0">
                          <a:solidFill>
                            <a:schemeClr val="dk1"/>
                          </a:solidFill>
                          <a:effectLst/>
                          <a:latin typeface="Arial" panose="020B0604020202020204" pitchFamily="34" charset="0"/>
                          <a:ea typeface="+mn-ea"/>
                          <a:cs typeface="+mn-cs"/>
                        </a:rPr>
                        <a:t>                   </a:t>
                      </a:r>
                      <a:endParaRPr lang="it-IT" sz="800" b="0" i="0" u="none" strike="noStrike" dirty="0">
                        <a:effectLst/>
                        <a:latin typeface="Arial" panose="020B0604020202020204" pitchFamily="34" charset="0"/>
                      </a:endParaRPr>
                    </a:p>
                    <a:p>
                      <a:pPr algn="ctr" fontAlgn="b"/>
                      <a:r>
                        <a:rPr lang="it-IT" sz="800" b="0" i="0" u="none" strike="noStrike" dirty="0">
                          <a:effectLst/>
                          <a:latin typeface="Arial" panose="020B0604020202020204" pitchFamily="34" charset="0"/>
                        </a:rPr>
                        <a:t>            </a:t>
                      </a:r>
                    </a:p>
                  </a:txBody>
                  <a:tcPr marL="7620" marR="7620" marT="7620" marB="0" anchor="b">
                    <a:solidFill>
                      <a:schemeClr val="bg1"/>
                    </a:solidFill>
                  </a:tcPr>
                </a:tc>
                <a:tc>
                  <a:txBody>
                    <a:bodyPr/>
                    <a:lstStyle/>
                    <a:p>
                      <a:pPr algn="ctr" fontAlgn="b"/>
                      <a:endParaRPr lang="it-IT" sz="105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extLst>
                  <a:ext uri="{0D108BD9-81ED-4DB2-BD59-A6C34878D82A}">
                    <a16:rowId xmlns="" xmlns:a16="http://schemas.microsoft.com/office/drawing/2014/main" val="3959153919"/>
                  </a:ext>
                </a:extLst>
              </a:tr>
              <a:tr h="186492">
                <a:tc>
                  <a:txBody>
                    <a:bodyPr/>
                    <a:lstStyle/>
                    <a:p>
                      <a:pPr algn="ctr" fontAlgn="b"/>
                      <a:endParaRPr lang="it-IT" sz="1050" b="0" i="0" u="none" strike="noStrike">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it-IT" sz="1050" b="0" i="0" u="none" strike="noStrike" dirty="0">
                        <a:solidFill>
                          <a:srgbClr val="FF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it-IT" sz="1050" b="0" i="0" u="none" strike="noStrike" dirty="0">
                        <a:solidFill>
                          <a:srgbClr val="FF0000"/>
                        </a:solidFill>
                        <a:effectLst/>
                        <a:latin typeface="Calibri" panose="020F0502020204030204" pitchFamily="34" charset="0"/>
                      </a:endParaRPr>
                    </a:p>
                  </a:txBody>
                  <a:tcPr marL="7620" marR="7620" marT="7620" marB="0" anchor="b">
                    <a:solidFill>
                      <a:schemeClr val="bg1"/>
                    </a:solidFill>
                  </a:tcPr>
                </a:tc>
                <a:tc>
                  <a:txBody>
                    <a:bodyPr/>
                    <a:lstStyle/>
                    <a:p>
                      <a:pPr algn="ctr" fontAlgn="b"/>
                      <a:r>
                        <a:rPr lang="it-IT" sz="1050" b="0" u="none" strike="noStrike" dirty="0">
                          <a:solidFill>
                            <a:schemeClr val="bg1"/>
                          </a:solidFill>
                          <a:effectLst/>
                        </a:rPr>
                        <a:t>%</a:t>
                      </a:r>
                      <a:endParaRPr lang="it-IT" sz="1050" b="0" i="0" u="none" strike="noStrike" dirty="0">
                        <a:solidFill>
                          <a:schemeClr val="bg1"/>
                        </a:solidFill>
                        <a:effectLst/>
                        <a:latin typeface="Calibri" panose="020F0502020204030204" pitchFamily="34" charset="0"/>
                      </a:endParaRPr>
                    </a:p>
                  </a:txBody>
                  <a:tcPr marL="7620" marR="7620" marT="7620" marB="0" anchor="b">
                    <a:solidFill>
                      <a:schemeClr val="bg1"/>
                    </a:solidFill>
                  </a:tcPr>
                </a:tc>
                <a:extLst>
                  <a:ext uri="{0D108BD9-81ED-4DB2-BD59-A6C34878D82A}">
                    <a16:rowId xmlns="" xmlns:a16="http://schemas.microsoft.com/office/drawing/2014/main" val="20815016"/>
                  </a:ext>
                </a:extLst>
              </a:tr>
            </a:tbl>
          </a:graphicData>
        </a:graphic>
      </p:graphicFrame>
    </p:spTree>
    <p:extLst>
      <p:ext uri="{BB962C8B-B14F-4D97-AF65-F5344CB8AC3E}">
        <p14:creationId xmlns:p14="http://schemas.microsoft.com/office/powerpoint/2010/main" val="39699640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3">
            <a:extLst>
              <a:ext uri="{FF2B5EF4-FFF2-40B4-BE49-F238E27FC236}">
                <a16:creationId xmlns="" xmlns:a16="http://schemas.microsoft.com/office/drawing/2014/main" id="{501BFE59-90F2-1E7A-AA0C-F0530904357A}"/>
              </a:ext>
            </a:extLst>
          </p:cNvPr>
          <p:cNvSpPr txBox="1"/>
          <p:nvPr/>
        </p:nvSpPr>
        <p:spPr>
          <a:xfrm>
            <a:off x="1554482" y="44312"/>
            <a:ext cx="9857232" cy="646331"/>
          </a:xfrm>
          <a:prstGeom prst="rect">
            <a:avLst/>
          </a:prstGeom>
          <a:noFill/>
        </p:spPr>
        <p:txBody>
          <a:bodyPr wrap="square" rtlCol="0">
            <a:spAutoFit/>
          </a:bodyPr>
          <a:lstStyle/>
          <a:p>
            <a:pPr algn="ctr"/>
            <a:r>
              <a:rPr lang="it-IT" b="1" dirty="0" smtClean="0">
                <a:latin typeface="Tahoma" panose="020B0604030504040204" pitchFamily="34" charset="0"/>
                <a:ea typeface="Tahoma" panose="020B0604030504040204" pitchFamily="34" charset="0"/>
                <a:cs typeface="Tahoma" panose="020B0604030504040204" pitchFamily="34" charset="0"/>
              </a:rPr>
              <a:t>CSR 2024:</a:t>
            </a:r>
            <a:endParaRPr lang="it-IT" b="1" dirty="0">
              <a:latin typeface="Tahoma" panose="020B0604030504040204" pitchFamily="34" charset="0"/>
              <a:ea typeface="Tahoma" panose="020B0604030504040204" pitchFamily="34" charset="0"/>
              <a:cs typeface="Tahoma" panose="020B0604030504040204" pitchFamily="34" charset="0"/>
            </a:endParaRPr>
          </a:p>
          <a:p>
            <a:pPr algn="ctr"/>
            <a:r>
              <a:rPr lang="it-IT" b="1" dirty="0">
                <a:latin typeface="Tahoma" panose="020B0604030504040204" pitchFamily="34" charset="0"/>
                <a:ea typeface="Tahoma" panose="020B0604030504040204" pitchFamily="34" charset="0"/>
                <a:cs typeface="Tahoma" panose="020B0604030504040204" pitchFamily="34" charset="0"/>
              </a:rPr>
              <a:t>Stato dei pagamenti delle Misure </a:t>
            </a:r>
            <a:r>
              <a:rPr lang="it-IT" b="1" dirty="0" smtClean="0">
                <a:latin typeface="Tahoma" panose="020B0604030504040204" pitchFamily="34" charset="0"/>
                <a:ea typeface="Tahoma" panose="020B0604030504040204" pitchFamily="34" charset="0"/>
                <a:cs typeface="Tahoma" panose="020B0604030504040204" pitchFamily="34" charset="0"/>
              </a:rPr>
              <a:t>connesse a </a:t>
            </a:r>
            <a:r>
              <a:rPr lang="it-IT" b="1" dirty="0">
                <a:latin typeface="Tahoma" panose="020B0604030504040204" pitchFamily="34" charset="0"/>
                <a:ea typeface="Tahoma" panose="020B0604030504040204" pitchFamily="34" charset="0"/>
                <a:cs typeface="Tahoma" panose="020B0604030504040204" pitchFamily="34" charset="0"/>
              </a:rPr>
              <a:t>superfici o animali al </a:t>
            </a:r>
            <a:r>
              <a:rPr lang="it-IT" b="1" dirty="0" smtClean="0">
                <a:latin typeface="Tahoma" panose="020B0604030504040204" pitchFamily="34" charset="0"/>
                <a:ea typeface="Tahoma" panose="020B0604030504040204" pitchFamily="34" charset="0"/>
                <a:cs typeface="Tahoma" panose="020B0604030504040204" pitchFamily="34" charset="0"/>
              </a:rPr>
              <a:t>29/11/2024</a:t>
            </a:r>
            <a:endParaRPr lang="it-IT"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Tabella 4">
            <a:extLst>
              <a:ext uri="{FF2B5EF4-FFF2-40B4-BE49-F238E27FC236}">
                <a16:creationId xmlns="" xmlns:a16="http://schemas.microsoft.com/office/drawing/2014/main" id="{DEBFFE03-3C29-6F75-4510-5D1C50602743}"/>
              </a:ext>
            </a:extLst>
          </p:cNvPr>
          <p:cNvGraphicFramePr>
            <a:graphicFrameLocks noGrp="1"/>
          </p:cNvGraphicFramePr>
          <p:nvPr>
            <p:extLst/>
          </p:nvPr>
        </p:nvGraphicFramePr>
        <p:xfrm>
          <a:off x="5188661" y="4935593"/>
          <a:ext cx="2838801" cy="884016"/>
        </p:xfrm>
        <a:graphic>
          <a:graphicData uri="http://schemas.openxmlformats.org/drawingml/2006/table">
            <a:tbl>
              <a:tblPr>
                <a:tableStyleId>{5C22544A-7EE6-4342-B048-85BDC9FD1C3A}</a:tableStyleId>
              </a:tblPr>
              <a:tblGrid>
                <a:gridCol w="625489">
                  <a:extLst>
                    <a:ext uri="{9D8B030D-6E8A-4147-A177-3AD203B41FA5}">
                      <a16:colId xmlns="" xmlns:a16="http://schemas.microsoft.com/office/drawing/2014/main" val="576751776"/>
                    </a:ext>
                  </a:extLst>
                </a:gridCol>
                <a:gridCol w="2124602">
                  <a:extLst>
                    <a:ext uri="{9D8B030D-6E8A-4147-A177-3AD203B41FA5}">
                      <a16:colId xmlns="" xmlns:a16="http://schemas.microsoft.com/office/drawing/2014/main" val="2657305563"/>
                    </a:ext>
                  </a:extLst>
                </a:gridCol>
                <a:gridCol w="44355">
                  <a:extLst>
                    <a:ext uri="{9D8B030D-6E8A-4147-A177-3AD203B41FA5}">
                      <a16:colId xmlns="" xmlns:a16="http://schemas.microsoft.com/office/drawing/2014/main" val="2557797349"/>
                    </a:ext>
                  </a:extLst>
                </a:gridCol>
                <a:gridCol w="44355">
                  <a:extLst>
                    <a:ext uri="{9D8B030D-6E8A-4147-A177-3AD203B41FA5}">
                      <a16:colId xmlns="" xmlns:a16="http://schemas.microsoft.com/office/drawing/2014/main" val="3263804475"/>
                    </a:ext>
                  </a:extLst>
                </a:gridCol>
              </a:tblGrid>
              <a:tr h="693516">
                <a:tc gridSpan="2">
                  <a:txBody>
                    <a:bodyPr/>
                    <a:lstStyle/>
                    <a:p>
                      <a:pPr algn="ctr" fontAlgn="b"/>
                      <a:r>
                        <a:rPr lang="it-IT" sz="1800" b="1" kern="1200" dirty="0" smtClean="0">
                          <a:solidFill>
                            <a:schemeClr val="dk1"/>
                          </a:solidFill>
                          <a:effectLst>
                            <a:outerShdw blurRad="38100" dist="38100" dir="2700000" algn="tl">
                              <a:srgbClr val="000000">
                                <a:alpha val="43137"/>
                              </a:srgbClr>
                            </a:outerShdw>
                          </a:effectLst>
                          <a:latin typeface="+mn-lt"/>
                          <a:ea typeface="+mn-ea"/>
                          <a:cs typeface="+mn-cs"/>
                        </a:rPr>
                        <a:t>Pagamenti aggiornati </a:t>
                      </a:r>
                    </a:p>
                    <a:p>
                      <a:pPr algn="ctr" fontAlgn="b"/>
                      <a:r>
                        <a:rPr lang="it-IT" sz="1800" b="1" kern="1200" dirty="0" smtClean="0">
                          <a:solidFill>
                            <a:schemeClr val="dk1"/>
                          </a:solidFill>
                          <a:effectLst>
                            <a:outerShdw blurRad="38100" dist="38100" dir="2700000" algn="tl">
                              <a:srgbClr val="000000">
                                <a:alpha val="43137"/>
                              </a:srgbClr>
                            </a:outerShdw>
                          </a:effectLst>
                          <a:latin typeface="+mn-lt"/>
                          <a:ea typeface="+mn-ea"/>
                          <a:cs typeface="+mn-cs"/>
                        </a:rPr>
                        <a:t> al decreto 35  del 29.11</a:t>
                      </a:r>
                      <a:r>
                        <a:rPr lang="it-IT" sz="1800" b="0" kern="1200" dirty="0" smtClean="0">
                          <a:solidFill>
                            <a:schemeClr val="dk1"/>
                          </a:solidFill>
                          <a:effectLst/>
                          <a:latin typeface="+mn-lt"/>
                          <a:ea typeface="+mn-ea"/>
                          <a:cs typeface="+mn-cs"/>
                        </a:rPr>
                        <a:t> </a:t>
                      </a:r>
                      <a:endParaRPr lang="it-IT" sz="1800" b="0" kern="1200" dirty="0">
                        <a:solidFill>
                          <a:schemeClr val="dk1"/>
                        </a:solidFill>
                        <a:effectLst/>
                        <a:latin typeface="+mn-lt"/>
                        <a:ea typeface="+mn-ea"/>
                        <a:cs typeface="+mn-cs"/>
                      </a:endParaRPr>
                    </a:p>
                  </a:txBody>
                  <a:tcPr marL="7620" marR="7620" marT="7620" marB="0" anchor="ctr"/>
                </a:tc>
                <a:tc hMerge="1">
                  <a:txBody>
                    <a:bodyPr/>
                    <a:lstStyle/>
                    <a:p>
                      <a:endParaRPr lang="it-IT"/>
                    </a:p>
                  </a:txBody>
                  <a:tcPr/>
                </a:tc>
                <a:tc>
                  <a:txBody>
                    <a:bodyPr/>
                    <a:lstStyle/>
                    <a:p>
                      <a:pPr algn="ctr" fontAlgn="b"/>
                      <a:r>
                        <a:rPr lang="it-IT" sz="1600" b="0" i="0" u="none" strike="noStrike" kern="1200" dirty="0">
                          <a:solidFill>
                            <a:schemeClr val="dk1"/>
                          </a:solidFill>
                          <a:effectLst/>
                          <a:latin typeface="Arial" panose="020B0604020202020204" pitchFamily="34" charset="0"/>
                          <a:ea typeface="+mn-ea"/>
                          <a:cs typeface="+mn-cs"/>
                        </a:rPr>
                        <a:t>                   </a:t>
                      </a:r>
                      <a:endParaRPr lang="it-IT" sz="1000" b="0" i="0" u="none" strike="noStrike" dirty="0">
                        <a:effectLst/>
                        <a:latin typeface="Arial" panose="020B0604020202020204" pitchFamily="34" charset="0"/>
                      </a:endParaRPr>
                    </a:p>
                    <a:p>
                      <a:pPr algn="ctr" fontAlgn="b"/>
                      <a:r>
                        <a:rPr lang="it-IT" sz="1000" b="0" i="0" u="none" strike="noStrike" dirty="0">
                          <a:effectLst/>
                          <a:latin typeface="Arial" panose="020B0604020202020204" pitchFamily="34" charset="0"/>
                        </a:rPr>
                        <a:t>            </a:t>
                      </a:r>
                    </a:p>
                  </a:txBody>
                  <a:tcPr marL="7620" marR="7620" marT="7620" marB="0" anchor="b"/>
                </a:tc>
                <a:tc>
                  <a:txBody>
                    <a:bodyPr/>
                    <a:lstStyle/>
                    <a:p>
                      <a:pPr algn="ctr" fontAlgn="b"/>
                      <a:endParaRPr lang="it-IT" sz="12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 xmlns:a16="http://schemas.microsoft.com/office/drawing/2014/main" val="3959153919"/>
                  </a:ext>
                </a:extLst>
              </a:tr>
              <a:tr h="164496">
                <a:tc>
                  <a:txBody>
                    <a:bodyPr/>
                    <a:lstStyle/>
                    <a:p>
                      <a:pPr algn="ctr" fontAlgn="b"/>
                      <a:endParaRPr lang="it-IT" sz="12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endParaRPr lang="it-IT" sz="1200" b="0" i="0" u="none" strike="noStrike" dirty="0">
                        <a:solidFill>
                          <a:srgbClr val="FF0000"/>
                        </a:solidFill>
                        <a:effectLst/>
                        <a:latin typeface="Calibri" panose="020F0502020204030204" pitchFamily="34" charset="0"/>
                      </a:endParaRPr>
                    </a:p>
                  </a:txBody>
                  <a:tcPr marL="7620" marR="7620" marT="7620" marB="0" anchor="b"/>
                </a:tc>
                <a:tc>
                  <a:txBody>
                    <a:bodyPr/>
                    <a:lstStyle/>
                    <a:p>
                      <a:pPr algn="ctr" fontAlgn="b"/>
                      <a:endParaRPr lang="it-IT" sz="1200" b="0" i="0" u="none" strike="noStrike" dirty="0">
                        <a:solidFill>
                          <a:srgbClr val="FF0000"/>
                        </a:solidFill>
                        <a:effectLst/>
                        <a:latin typeface="Calibri" panose="020F0502020204030204" pitchFamily="34" charset="0"/>
                      </a:endParaRPr>
                    </a:p>
                  </a:txBody>
                  <a:tcPr marL="7620" marR="7620" marT="7620" marB="0" anchor="b"/>
                </a:tc>
                <a:tc>
                  <a:txBody>
                    <a:bodyPr/>
                    <a:lstStyle/>
                    <a:p>
                      <a:pPr algn="ctr" fontAlgn="b"/>
                      <a:r>
                        <a:rPr lang="it-IT" sz="1200" b="0" u="none" strike="noStrike" dirty="0">
                          <a:solidFill>
                            <a:srgbClr val="FF0000"/>
                          </a:solidFill>
                          <a:effectLst/>
                        </a:rPr>
                        <a:t>%</a:t>
                      </a:r>
                      <a:endParaRPr lang="it-IT" sz="1200" b="0" i="0" u="none" strike="noStrike" dirty="0">
                        <a:solidFill>
                          <a:srgbClr val="FF0000"/>
                        </a:solidFill>
                        <a:effectLst/>
                        <a:latin typeface="Calibri" panose="020F0502020204030204" pitchFamily="34" charset="0"/>
                      </a:endParaRPr>
                    </a:p>
                  </a:txBody>
                  <a:tcPr marL="7620" marR="7620" marT="7620" marB="0" anchor="b"/>
                </a:tc>
                <a:extLst>
                  <a:ext uri="{0D108BD9-81ED-4DB2-BD59-A6C34878D82A}">
                    <a16:rowId xmlns="" xmlns:a16="http://schemas.microsoft.com/office/drawing/2014/main" val="20815016"/>
                  </a:ext>
                </a:extLst>
              </a:tr>
            </a:tbl>
          </a:graphicData>
        </a:graphic>
      </p:graphicFrame>
      <p:graphicFrame>
        <p:nvGraphicFramePr>
          <p:cNvPr id="4" name="Oggetto 3"/>
          <p:cNvGraphicFramePr>
            <a:graphicFrameLocks noChangeAspect="1"/>
          </p:cNvGraphicFramePr>
          <p:nvPr>
            <p:extLst>
              <p:ext uri="{D42A27DB-BD31-4B8C-83A1-F6EECF244321}">
                <p14:modId xmlns:p14="http://schemas.microsoft.com/office/powerpoint/2010/main" val="1960752535"/>
              </p:ext>
            </p:extLst>
          </p:nvPr>
        </p:nvGraphicFramePr>
        <p:xfrm>
          <a:off x="846309" y="690643"/>
          <a:ext cx="9866377" cy="5970208"/>
        </p:xfrm>
        <a:graphic>
          <a:graphicData uri="http://schemas.openxmlformats.org/presentationml/2006/ole">
            <mc:AlternateContent xmlns:mc="http://schemas.openxmlformats.org/markup-compatibility/2006">
              <mc:Choice xmlns:v="urn:schemas-microsoft-com:vml" Requires="v">
                <p:oleObj spid="_x0000_s3080" name="Foglio di lavoro" r:id="rId4" imgW="8168593" imgH="6111250" progId="Excel.Sheet.8">
                  <p:embed/>
                </p:oleObj>
              </mc:Choice>
              <mc:Fallback>
                <p:oleObj name="Foglio di lavoro" r:id="rId4" imgW="8168593" imgH="6111250" progId="Excel.Sheet.8">
                  <p:embed/>
                  <p:pic>
                    <p:nvPicPr>
                      <p:cNvPr id="0" name=""/>
                      <p:cNvPicPr/>
                      <p:nvPr/>
                    </p:nvPicPr>
                    <p:blipFill>
                      <a:blip r:embed="rId5"/>
                      <a:stretch>
                        <a:fillRect/>
                      </a:stretch>
                    </p:blipFill>
                    <p:spPr>
                      <a:xfrm>
                        <a:off x="846309" y="690643"/>
                        <a:ext cx="9866377" cy="5970208"/>
                      </a:xfrm>
                      <a:prstGeom prst="rect">
                        <a:avLst/>
                      </a:prstGeom>
                    </p:spPr>
                  </p:pic>
                </p:oleObj>
              </mc:Fallback>
            </mc:AlternateContent>
          </a:graphicData>
        </a:graphic>
      </p:graphicFrame>
      <p:graphicFrame>
        <p:nvGraphicFramePr>
          <p:cNvPr id="6" name="Tabella 5">
            <a:extLst>
              <a:ext uri="{FF2B5EF4-FFF2-40B4-BE49-F238E27FC236}">
                <a16:creationId xmlns="" xmlns:a16="http://schemas.microsoft.com/office/drawing/2014/main" id="{DEBFFE03-3C29-6F75-4510-5D1C50602743}"/>
              </a:ext>
            </a:extLst>
          </p:cNvPr>
          <p:cNvGraphicFramePr>
            <a:graphicFrameLocks noGrp="1"/>
          </p:cNvGraphicFramePr>
          <p:nvPr>
            <p:extLst>
              <p:ext uri="{D42A27DB-BD31-4B8C-83A1-F6EECF244321}">
                <p14:modId xmlns:p14="http://schemas.microsoft.com/office/powerpoint/2010/main" val="60597707"/>
              </p:ext>
            </p:extLst>
          </p:nvPr>
        </p:nvGraphicFramePr>
        <p:xfrm>
          <a:off x="10712686" y="911440"/>
          <a:ext cx="1261224" cy="1165750"/>
        </p:xfrm>
        <a:graphic>
          <a:graphicData uri="http://schemas.openxmlformats.org/drawingml/2006/table">
            <a:tbl>
              <a:tblPr>
                <a:tableStyleId>{5C22544A-7EE6-4342-B048-85BDC9FD1C3A}</a:tableStyleId>
              </a:tblPr>
              <a:tblGrid>
                <a:gridCol w="272922">
                  <a:extLst>
                    <a:ext uri="{9D8B030D-6E8A-4147-A177-3AD203B41FA5}">
                      <a16:colId xmlns="" xmlns:a16="http://schemas.microsoft.com/office/drawing/2014/main" val="576751776"/>
                    </a:ext>
                  </a:extLst>
                </a:gridCol>
                <a:gridCol w="927036">
                  <a:extLst>
                    <a:ext uri="{9D8B030D-6E8A-4147-A177-3AD203B41FA5}">
                      <a16:colId xmlns="" xmlns:a16="http://schemas.microsoft.com/office/drawing/2014/main" val="2657305563"/>
                    </a:ext>
                  </a:extLst>
                </a:gridCol>
                <a:gridCol w="61266">
                  <a:extLst>
                    <a:ext uri="{9D8B030D-6E8A-4147-A177-3AD203B41FA5}">
                      <a16:colId xmlns="" xmlns:a16="http://schemas.microsoft.com/office/drawing/2014/main" val="3263804475"/>
                    </a:ext>
                  </a:extLst>
                </a:gridCol>
              </a:tblGrid>
              <a:tr h="998110">
                <a:tc gridSpan="2">
                  <a:txBody>
                    <a:bodyPr/>
                    <a:lstStyle/>
                    <a:p>
                      <a:pPr algn="ctr" fontAlgn="b"/>
                      <a:r>
                        <a:rPr lang="it-IT" sz="1400" b="1" kern="1200" dirty="0" smtClean="0">
                          <a:solidFill>
                            <a:schemeClr val="dk1"/>
                          </a:solidFill>
                          <a:effectLst>
                            <a:outerShdw blurRad="38100" dist="38100" dir="2700000" algn="tl">
                              <a:srgbClr val="000000">
                                <a:alpha val="43137"/>
                              </a:srgbClr>
                            </a:outerShdw>
                          </a:effectLst>
                          <a:latin typeface="+mn-lt"/>
                          <a:ea typeface="+mn-ea"/>
                          <a:cs typeface="+mn-cs"/>
                        </a:rPr>
                        <a:t>Pagamenti aggiornati </a:t>
                      </a:r>
                    </a:p>
                    <a:p>
                      <a:pPr algn="ctr" fontAlgn="b"/>
                      <a:r>
                        <a:rPr lang="it-IT" sz="1400" b="1" kern="1200" dirty="0" smtClean="0">
                          <a:solidFill>
                            <a:schemeClr val="dk1"/>
                          </a:solidFill>
                          <a:effectLst>
                            <a:outerShdw blurRad="38100" dist="38100" dir="2700000" algn="tl">
                              <a:srgbClr val="000000">
                                <a:alpha val="43137"/>
                              </a:srgbClr>
                            </a:outerShdw>
                          </a:effectLst>
                          <a:latin typeface="+mn-lt"/>
                          <a:ea typeface="+mn-ea"/>
                          <a:cs typeface="+mn-cs"/>
                        </a:rPr>
                        <a:t> al decreto 35  del 29.11</a:t>
                      </a:r>
                      <a:r>
                        <a:rPr lang="it-IT" sz="1400" b="0" kern="1200" dirty="0" smtClean="0">
                          <a:solidFill>
                            <a:schemeClr val="dk1"/>
                          </a:solidFill>
                          <a:effectLst/>
                          <a:latin typeface="+mn-lt"/>
                          <a:ea typeface="+mn-ea"/>
                          <a:cs typeface="+mn-cs"/>
                        </a:rPr>
                        <a:t> </a:t>
                      </a:r>
                      <a:endParaRPr lang="it-IT" sz="1400" b="0" kern="1200" dirty="0">
                        <a:solidFill>
                          <a:schemeClr val="dk1"/>
                        </a:solidFill>
                        <a:effectLst/>
                        <a:latin typeface="+mn-lt"/>
                        <a:ea typeface="+mn-ea"/>
                        <a:cs typeface="+mn-cs"/>
                      </a:endParaRPr>
                    </a:p>
                  </a:txBody>
                  <a:tcPr marL="7620" marR="7620" marT="7620" marB="0" anchor="ctr">
                    <a:solidFill>
                      <a:schemeClr val="bg1"/>
                    </a:solidFill>
                  </a:tcPr>
                </a:tc>
                <a:tc hMerge="1">
                  <a:txBody>
                    <a:bodyPr/>
                    <a:lstStyle/>
                    <a:p>
                      <a:endParaRPr lang="it-IT"/>
                    </a:p>
                  </a:txBody>
                  <a:tcPr/>
                </a:tc>
                <a:tc>
                  <a:txBody>
                    <a:bodyPr/>
                    <a:lstStyle/>
                    <a:p>
                      <a:pPr algn="ctr" fontAlgn="b"/>
                      <a:endParaRPr lang="it-IT" sz="1050" b="0" i="0" u="none" strike="noStrike" dirty="0">
                        <a:solidFill>
                          <a:srgbClr val="000000"/>
                        </a:solidFill>
                        <a:effectLst/>
                        <a:latin typeface="Calibri" panose="020F0502020204030204" pitchFamily="34" charset="0"/>
                      </a:endParaRPr>
                    </a:p>
                  </a:txBody>
                  <a:tcPr marL="7620" marR="7620" marT="7620" marB="0" anchor="b">
                    <a:solidFill>
                      <a:schemeClr val="bg1"/>
                    </a:solidFill>
                  </a:tcPr>
                </a:tc>
                <a:extLst>
                  <a:ext uri="{0D108BD9-81ED-4DB2-BD59-A6C34878D82A}">
                    <a16:rowId xmlns="" xmlns:a16="http://schemas.microsoft.com/office/drawing/2014/main" val="3959153919"/>
                  </a:ext>
                </a:extLst>
              </a:tr>
              <a:tr h="155733">
                <a:tc>
                  <a:txBody>
                    <a:bodyPr/>
                    <a:lstStyle/>
                    <a:p>
                      <a:pPr algn="ctr" fontAlgn="b"/>
                      <a:endParaRPr lang="it-IT" sz="1050" b="0" i="0" u="none" strike="noStrike">
                        <a:solidFill>
                          <a:srgbClr val="00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it-IT" sz="1050" b="0" i="0" u="none" strike="noStrike" dirty="0">
                        <a:solidFill>
                          <a:srgbClr val="FF0000"/>
                        </a:solidFill>
                        <a:effectLst/>
                        <a:latin typeface="Calibri" panose="020F0502020204030204" pitchFamily="34" charset="0"/>
                      </a:endParaRPr>
                    </a:p>
                  </a:txBody>
                  <a:tcPr marL="7620" marR="7620" marT="7620" marB="0" anchor="b">
                    <a:solidFill>
                      <a:schemeClr val="bg1"/>
                    </a:solidFill>
                  </a:tcPr>
                </a:tc>
                <a:tc>
                  <a:txBody>
                    <a:bodyPr/>
                    <a:lstStyle/>
                    <a:p>
                      <a:pPr algn="ctr" fontAlgn="b"/>
                      <a:endParaRPr lang="it-IT" sz="1050" b="0" i="0" u="none" strike="noStrike" dirty="0">
                        <a:solidFill>
                          <a:srgbClr val="FF0000"/>
                        </a:solidFill>
                        <a:effectLst/>
                        <a:latin typeface="Calibri" panose="020F0502020204030204" pitchFamily="34" charset="0"/>
                      </a:endParaRPr>
                    </a:p>
                  </a:txBody>
                  <a:tcPr marL="7620" marR="7620" marT="7620" marB="0" anchor="b">
                    <a:solidFill>
                      <a:schemeClr val="bg1"/>
                    </a:solidFill>
                  </a:tcPr>
                </a:tc>
                <a:extLst>
                  <a:ext uri="{0D108BD9-81ED-4DB2-BD59-A6C34878D82A}">
                    <a16:rowId xmlns="" xmlns:a16="http://schemas.microsoft.com/office/drawing/2014/main" val="20815016"/>
                  </a:ext>
                </a:extLst>
              </a:tr>
            </a:tbl>
          </a:graphicData>
        </a:graphic>
      </p:graphicFrame>
    </p:spTree>
    <p:extLst>
      <p:ext uri="{BB962C8B-B14F-4D97-AF65-F5344CB8AC3E}">
        <p14:creationId xmlns:p14="http://schemas.microsoft.com/office/powerpoint/2010/main" val="38525799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a:extLst>
              <a:ext uri="{FF2B5EF4-FFF2-40B4-BE49-F238E27FC236}">
                <a16:creationId xmlns="" xmlns:a16="http://schemas.microsoft.com/office/drawing/2014/main" id="{22E3C092-D41C-98EE-BC24-2F0F893FF1F4}"/>
              </a:ext>
            </a:extLst>
          </p:cNvPr>
          <p:cNvGraphicFramePr>
            <a:graphicFrameLocks/>
          </p:cNvGraphicFramePr>
          <p:nvPr>
            <p:extLst/>
          </p:nvPr>
        </p:nvGraphicFramePr>
        <p:xfrm>
          <a:off x="59871" y="-34637"/>
          <a:ext cx="12072257" cy="69272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3375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14" descr="http://www.sinab.it/sites/default/files/share/logo.....jpg">
            <a:extLst>
              <a:ext uri="{FF2B5EF4-FFF2-40B4-BE49-F238E27FC236}">
                <a16:creationId xmlns="" xmlns:a16="http://schemas.microsoft.com/office/drawing/2014/main" id="{0352F7FB-A0DE-C934-5E95-A094D2B2B0C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68847" y="5165659"/>
            <a:ext cx="816787" cy="39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a via italiana dell'agricoltura conservativa - Difesa e diserbo -  AgroNotizie">
            <a:extLst>
              <a:ext uri="{FF2B5EF4-FFF2-40B4-BE49-F238E27FC236}">
                <a16:creationId xmlns="" xmlns:a16="http://schemas.microsoft.com/office/drawing/2014/main" id="{869DB884-E0F5-DCA4-D453-56C4A806363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4577" y="5171276"/>
            <a:ext cx="772626" cy="56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magine 3">
            <a:extLst>
              <a:ext uri="{FF2B5EF4-FFF2-40B4-BE49-F238E27FC236}">
                <a16:creationId xmlns="" xmlns:a16="http://schemas.microsoft.com/office/drawing/2014/main" id="{43411883-26F1-CE56-F922-AE477B5722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9941" y="5182038"/>
            <a:ext cx="911341" cy="8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ttangolo 12"/>
          <p:cNvSpPr/>
          <p:nvPr/>
        </p:nvSpPr>
        <p:spPr>
          <a:xfrm>
            <a:off x="2805264" y="5121679"/>
            <a:ext cx="1106488" cy="6617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3" name="Grafico 2">
            <a:extLst>
              <a:ext uri="{FF2B5EF4-FFF2-40B4-BE49-F238E27FC236}">
                <a16:creationId xmlns="" xmlns:a16="http://schemas.microsoft.com/office/drawing/2014/main" id="{58FBBE20-3F16-6AB1-7982-BF4E4F28206D}"/>
              </a:ext>
            </a:extLst>
          </p:cNvPr>
          <p:cNvGraphicFramePr>
            <a:graphicFrameLocks/>
          </p:cNvGraphicFramePr>
          <p:nvPr>
            <p:extLst/>
          </p:nvPr>
        </p:nvGraphicFramePr>
        <p:xfrm>
          <a:off x="967323" y="195916"/>
          <a:ext cx="10257354" cy="4704840"/>
        </p:xfrm>
        <a:graphic>
          <a:graphicData uri="http://schemas.openxmlformats.org/drawingml/2006/chart">
            <c:chart xmlns:c="http://schemas.openxmlformats.org/drawingml/2006/chart" xmlns:r="http://schemas.openxmlformats.org/officeDocument/2006/relationships" r:id="rId5"/>
          </a:graphicData>
        </a:graphic>
      </p:graphicFrame>
      <p:pic>
        <p:nvPicPr>
          <p:cNvPr id="4" name="Immagine 3">
            <a:extLst>
              <a:ext uri="{FF2B5EF4-FFF2-40B4-BE49-F238E27FC236}">
                <a16:creationId xmlns="" xmlns:a16="http://schemas.microsoft.com/office/drawing/2014/main" id="{C34A6984-4542-4A15-7736-57141FC1EFDE}"/>
              </a:ext>
            </a:extLst>
          </p:cNvPr>
          <p:cNvPicPr>
            <a:picLocks noChangeAspect="1"/>
          </p:cNvPicPr>
          <p:nvPr/>
        </p:nvPicPr>
        <p:blipFill>
          <a:blip r:embed="rId6"/>
          <a:stretch>
            <a:fillRect/>
          </a:stretch>
        </p:blipFill>
        <p:spPr>
          <a:xfrm>
            <a:off x="9192638" y="5036496"/>
            <a:ext cx="904673" cy="426733"/>
          </a:xfrm>
          <a:prstGeom prst="rect">
            <a:avLst/>
          </a:prstGeom>
        </p:spPr>
      </p:pic>
    </p:spTree>
    <p:extLst>
      <p:ext uri="{BB962C8B-B14F-4D97-AF65-F5344CB8AC3E}">
        <p14:creationId xmlns:p14="http://schemas.microsoft.com/office/powerpoint/2010/main" val="2647826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 xmlns:a16="http://schemas.microsoft.com/office/drawing/2014/main" id="{16C7CCCF-1E5A-B24A-2D71-9EF3688AB0DE}"/>
              </a:ext>
            </a:extLst>
          </p:cNvPr>
          <p:cNvSpPr txBox="1"/>
          <p:nvPr/>
        </p:nvSpPr>
        <p:spPr>
          <a:xfrm>
            <a:off x="8484123" y="1218413"/>
            <a:ext cx="1772239" cy="646331"/>
          </a:xfrm>
          <a:prstGeom prst="rect">
            <a:avLst/>
          </a:prstGeom>
          <a:noFill/>
        </p:spPr>
        <p:txBody>
          <a:bodyPr wrap="square" rtlCol="0">
            <a:spAutoFit/>
          </a:bodyPr>
          <a:lstStyle/>
          <a:p>
            <a:pPr algn="ctr"/>
            <a:r>
              <a:rPr lang="it-IT" dirty="0"/>
              <a:t>38.498 ha impegnati/2024</a:t>
            </a:r>
          </a:p>
        </p:txBody>
      </p:sp>
      <p:pic>
        <p:nvPicPr>
          <p:cNvPr id="5" name="Immagine 3">
            <a:extLst>
              <a:ext uri="{FF2B5EF4-FFF2-40B4-BE49-F238E27FC236}">
                <a16:creationId xmlns="" xmlns:a16="http://schemas.microsoft.com/office/drawing/2014/main" id="{EBED558B-C75F-E007-8776-B74159491D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1450" y="1864744"/>
            <a:ext cx="911341" cy="80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a:extLst>
              <a:ext uri="{FF2B5EF4-FFF2-40B4-BE49-F238E27FC236}">
                <a16:creationId xmlns="" xmlns:a16="http://schemas.microsoft.com/office/drawing/2014/main" id="{B52CD902-2596-325C-ADD9-29216FC702D1}"/>
              </a:ext>
            </a:extLst>
          </p:cNvPr>
          <p:cNvSpPr txBox="1"/>
          <p:nvPr/>
        </p:nvSpPr>
        <p:spPr>
          <a:xfrm>
            <a:off x="8285302" y="2852127"/>
            <a:ext cx="2102179" cy="646331"/>
          </a:xfrm>
          <a:prstGeom prst="rect">
            <a:avLst/>
          </a:prstGeom>
          <a:noFill/>
          <a:ln>
            <a:solidFill>
              <a:schemeClr val="accent1"/>
            </a:solidFill>
          </a:ln>
        </p:spPr>
        <p:txBody>
          <a:bodyPr wrap="square" rtlCol="0">
            <a:spAutoFit/>
          </a:bodyPr>
          <a:lstStyle/>
          <a:p>
            <a:pPr algn="ctr"/>
            <a:r>
              <a:rPr lang="it-IT" b="1" dirty="0"/>
              <a:t>1.864</a:t>
            </a:r>
            <a:r>
              <a:rPr lang="it-IT" dirty="0"/>
              <a:t> OPERATORI/2024</a:t>
            </a:r>
          </a:p>
        </p:txBody>
      </p:sp>
      <p:sp>
        <p:nvSpPr>
          <p:cNvPr id="8" name="CasellaDiTesto 7">
            <a:extLst>
              <a:ext uri="{FF2B5EF4-FFF2-40B4-BE49-F238E27FC236}">
                <a16:creationId xmlns="" xmlns:a16="http://schemas.microsoft.com/office/drawing/2014/main" id="{723A05EC-BB38-5C37-A481-26E089F02E26}"/>
              </a:ext>
            </a:extLst>
          </p:cNvPr>
          <p:cNvSpPr txBox="1"/>
          <p:nvPr/>
        </p:nvSpPr>
        <p:spPr>
          <a:xfrm>
            <a:off x="8285302" y="3498458"/>
            <a:ext cx="2102179" cy="646331"/>
          </a:xfrm>
          <a:prstGeom prst="rect">
            <a:avLst/>
          </a:prstGeom>
          <a:noFill/>
          <a:ln>
            <a:solidFill>
              <a:schemeClr val="accent1"/>
            </a:solidFill>
          </a:ln>
        </p:spPr>
        <p:txBody>
          <a:bodyPr wrap="square" rtlCol="0">
            <a:spAutoFit/>
          </a:bodyPr>
          <a:lstStyle/>
          <a:p>
            <a:pPr algn="ctr"/>
            <a:r>
              <a:rPr lang="it-IT" dirty="0">
                <a:solidFill>
                  <a:srgbClr val="FF0000"/>
                </a:solidFill>
              </a:rPr>
              <a:t>1.400 OPERATORI VITIVINICOLI/2024</a:t>
            </a:r>
          </a:p>
        </p:txBody>
      </p:sp>
      <p:graphicFrame>
        <p:nvGraphicFramePr>
          <p:cNvPr id="6" name="Grafico 5">
            <a:extLst>
              <a:ext uri="{FF2B5EF4-FFF2-40B4-BE49-F238E27FC236}">
                <a16:creationId xmlns="" xmlns:a16="http://schemas.microsoft.com/office/drawing/2014/main" id="{AA21EF8F-2697-F59A-89FE-C9CF318C289F}"/>
              </a:ext>
            </a:extLst>
          </p:cNvPr>
          <p:cNvGraphicFramePr>
            <a:graphicFrameLocks/>
          </p:cNvGraphicFramePr>
          <p:nvPr>
            <p:extLst/>
          </p:nvPr>
        </p:nvGraphicFramePr>
        <p:xfrm>
          <a:off x="626589" y="509566"/>
          <a:ext cx="7418284" cy="495836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5143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ttangolo 4"/>
          <p:cNvSpPr/>
          <p:nvPr/>
        </p:nvSpPr>
        <p:spPr>
          <a:xfrm>
            <a:off x="0" y="109632"/>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 </a:t>
            </a:r>
            <a:r>
              <a:rPr lang="it-IT" sz="4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Previsioni di spesa del CSR </a:t>
            </a:r>
            <a:r>
              <a:rPr lang="it-IT" sz="4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 31/12/2024 e al 31/12/2025</a:t>
            </a:r>
            <a:endParaRPr lang="it-IT" sz="4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2654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8981F873-7724-F39B-94EC-7BCD1AD8D307}"/>
              </a:ext>
            </a:extLst>
          </p:cNvPr>
          <p:cNvSpPr txBox="1"/>
          <p:nvPr/>
        </p:nvSpPr>
        <p:spPr>
          <a:xfrm>
            <a:off x="636196" y="136338"/>
            <a:ext cx="11052971" cy="461665"/>
          </a:xfrm>
          <a:prstGeom prst="rect">
            <a:avLst/>
          </a:prstGeom>
          <a:noFill/>
        </p:spPr>
        <p:txBody>
          <a:bodyPr wrap="square" rtlCol="0">
            <a:spAutoFit/>
          </a:bodyPr>
          <a:lstStyle/>
          <a:p>
            <a:pPr lvl="0">
              <a:defRPr/>
            </a:pPr>
            <a:r>
              <a:rPr lang="it-IT" sz="2400" b="1" dirty="0">
                <a:solidFill>
                  <a:srgbClr val="002060"/>
                </a:solidFill>
                <a:latin typeface="Tahoma" panose="020B0604030504040204" pitchFamily="34" charset="0"/>
                <a:ea typeface="Tahoma" panose="020B0604030504040204" pitchFamily="34" charset="0"/>
                <a:cs typeface="Tahoma" panose="020B0604030504040204" pitchFamily="34" charset="0"/>
              </a:rPr>
              <a:t>Previsioni di spesa CSR 2023-2027 al </a:t>
            </a:r>
            <a:r>
              <a:rPr lang="it-IT" sz="2400" b="1" dirty="0" smtClean="0">
                <a:solidFill>
                  <a:srgbClr val="002060"/>
                </a:solidFill>
                <a:latin typeface="Tahoma" panose="020B0604030504040204" pitchFamily="34" charset="0"/>
                <a:ea typeface="Tahoma" panose="020B0604030504040204" pitchFamily="34" charset="0"/>
                <a:cs typeface="Tahoma" panose="020B0604030504040204" pitchFamily="34" charset="0"/>
              </a:rPr>
              <a:t>31.12.2024 e al 31.12.2025</a:t>
            </a:r>
            <a:endParaRPr lang="it-IT"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3717567094"/>
              </p:ext>
            </p:extLst>
          </p:nvPr>
        </p:nvGraphicFramePr>
        <p:xfrm>
          <a:off x="575811" y="558661"/>
          <a:ext cx="10923200" cy="6281144"/>
        </p:xfrm>
        <a:graphic>
          <a:graphicData uri="http://schemas.openxmlformats.org/drawingml/2006/table">
            <a:tbl>
              <a:tblPr/>
              <a:tblGrid>
                <a:gridCol w="1150731">
                  <a:extLst>
                    <a:ext uri="{9D8B030D-6E8A-4147-A177-3AD203B41FA5}">
                      <a16:colId xmlns:a16="http://schemas.microsoft.com/office/drawing/2014/main" xmlns="" val="453499924"/>
                    </a:ext>
                  </a:extLst>
                </a:gridCol>
                <a:gridCol w="139622">
                  <a:extLst>
                    <a:ext uri="{9D8B030D-6E8A-4147-A177-3AD203B41FA5}">
                      <a16:colId xmlns:a16="http://schemas.microsoft.com/office/drawing/2014/main" xmlns="" val="3691696432"/>
                    </a:ext>
                  </a:extLst>
                </a:gridCol>
                <a:gridCol w="4471433">
                  <a:extLst>
                    <a:ext uri="{9D8B030D-6E8A-4147-A177-3AD203B41FA5}">
                      <a16:colId xmlns:a16="http://schemas.microsoft.com/office/drawing/2014/main" xmlns="" val="2736916710"/>
                    </a:ext>
                  </a:extLst>
                </a:gridCol>
                <a:gridCol w="1290353">
                  <a:extLst>
                    <a:ext uri="{9D8B030D-6E8A-4147-A177-3AD203B41FA5}">
                      <a16:colId xmlns:a16="http://schemas.microsoft.com/office/drawing/2014/main" xmlns="" val="402124005"/>
                    </a:ext>
                  </a:extLst>
                </a:gridCol>
                <a:gridCol w="1302301">
                  <a:extLst>
                    <a:ext uri="{9D8B030D-6E8A-4147-A177-3AD203B41FA5}">
                      <a16:colId xmlns:a16="http://schemas.microsoft.com/office/drawing/2014/main" xmlns="" val="1032142699"/>
                    </a:ext>
                  </a:extLst>
                </a:gridCol>
                <a:gridCol w="1302301">
                  <a:extLst>
                    <a:ext uri="{9D8B030D-6E8A-4147-A177-3AD203B41FA5}">
                      <a16:colId xmlns:a16="http://schemas.microsoft.com/office/drawing/2014/main" xmlns="" val="2887398247"/>
                    </a:ext>
                  </a:extLst>
                </a:gridCol>
                <a:gridCol w="1266459">
                  <a:extLst>
                    <a:ext uri="{9D8B030D-6E8A-4147-A177-3AD203B41FA5}">
                      <a16:colId xmlns:a16="http://schemas.microsoft.com/office/drawing/2014/main" xmlns="" val="268931487"/>
                    </a:ext>
                  </a:extLst>
                </a:gridCol>
              </a:tblGrid>
              <a:tr h="274883">
                <a:tc>
                  <a:txBody>
                    <a:bodyPr/>
                    <a:lstStyle/>
                    <a:p>
                      <a:pPr algn="l" fontAlgn="b"/>
                      <a:endParaRPr lang="it-IT" sz="5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gridSpan="2">
                  <a:txBody>
                    <a:bodyPr/>
                    <a:lstStyle/>
                    <a:p>
                      <a:endParaRPr lang="it-IT" dirty="0">
                        <a:solidFill>
                          <a:schemeClr val="accent5">
                            <a:lumMod val="50000"/>
                          </a:schemeClr>
                        </a:solidFill>
                      </a:endParaRPr>
                    </a:p>
                  </a:txBody>
                  <a:tcPr marL="4386" marR="4386" marT="4386" marB="0" anchor="b">
                    <a:lnL>
                      <a:noFill/>
                    </a:lnL>
                    <a:lnR>
                      <a:noFill/>
                    </a:lnR>
                    <a:lnT>
                      <a:noFill/>
                    </a:lnT>
                    <a:lnB>
                      <a:noFill/>
                    </a:lnB>
                  </a:tcPr>
                </a:tc>
                <a:tc hMerge="1">
                  <a:txBody>
                    <a:bodyPr/>
                    <a:lstStyle/>
                    <a:p>
                      <a:pPr algn="l" fontAlgn="b"/>
                      <a:endParaRPr lang="it-IT" sz="500" b="0" i="0" u="none" strike="noStrike">
                        <a:solidFill>
                          <a:srgbClr val="000000"/>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5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8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gridSpan="2">
                  <a:txBody>
                    <a:bodyPr/>
                    <a:lstStyle/>
                    <a:p>
                      <a:pPr algn="l" fontAlgn="b"/>
                      <a:r>
                        <a:rPr lang="it-IT" sz="800" b="0" i="0" u="none" strike="noStrike" dirty="0">
                          <a:solidFill>
                            <a:schemeClr val="accent5">
                              <a:lumMod val="50000"/>
                            </a:schemeClr>
                          </a:solidFill>
                          <a:effectLst/>
                          <a:latin typeface="Calibri" panose="020F0502020204030204" pitchFamily="34" charset="0"/>
                        </a:rPr>
                        <a:t>*</a:t>
                      </a:r>
                      <a:r>
                        <a:rPr lang="it-IT" sz="900" b="0" i="0" u="none" strike="noStrike" dirty="0">
                          <a:solidFill>
                            <a:schemeClr val="accent5">
                              <a:lumMod val="50000"/>
                            </a:schemeClr>
                          </a:solidFill>
                          <a:effectLst/>
                          <a:latin typeface="Calibri" panose="020F0502020204030204" pitchFamily="34" charset="0"/>
                        </a:rPr>
                        <a:t>spesa pubblica cumulata</a:t>
                      </a:r>
                    </a:p>
                  </a:txBody>
                  <a:tcPr marL="4386" marR="4386" marT="4386" marB="0" anchor="b">
                    <a:lnL>
                      <a:noFill/>
                    </a:lnL>
                    <a:lnR>
                      <a:noFill/>
                    </a:lnR>
                    <a:lnT>
                      <a:noFill/>
                    </a:lnT>
                    <a:lnB>
                      <a:noFill/>
                    </a:lnB>
                  </a:tcPr>
                </a:tc>
                <a:tc hMerge="1">
                  <a:txBody>
                    <a:bodyPr/>
                    <a:lstStyle/>
                    <a:p>
                      <a:endParaRPr lang="it-IT"/>
                    </a:p>
                  </a:txBody>
                  <a:tcPr/>
                </a:tc>
                <a:extLst>
                  <a:ext uri="{0D108BD9-81ED-4DB2-BD59-A6C34878D82A}">
                    <a16:rowId xmlns:a16="http://schemas.microsoft.com/office/drawing/2014/main" xmlns="" val="835866479"/>
                  </a:ext>
                </a:extLst>
              </a:tr>
              <a:tr h="507160">
                <a:tc rowSpan="2">
                  <a:txBody>
                    <a:bodyPr/>
                    <a:lstStyle/>
                    <a:p>
                      <a:pPr algn="ctr" fontAlgn="ctr"/>
                      <a:r>
                        <a:rPr lang="it-IT" sz="1100" b="1" i="0" u="none" strike="noStrike" dirty="0">
                          <a:solidFill>
                            <a:schemeClr val="accent5">
                              <a:lumMod val="50000"/>
                            </a:schemeClr>
                          </a:solidFill>
                          <a:effectLst/>
                          <a:latin typeface="Calibri" panose="020F0502020204030204" pitchFamily="34" charset="0"/>
                        </a:rPr>
                        <a:t>CODICE INTERVENTO</a:t>
                      </a: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D9D9D9"/>
                    </a:solidFill>
                  </a:tcPr>
                </a:tc>
                <a:tc rowSpan="2" gridSpan="2">
                  <a:txBody>
                    <a:bodyPr/>
                    <a:lstStyle/>
                    <a:p>
                      <a:pPr algn="ctr" fontAlgn="ctr"/>
                      <a:r>
                        <a:rPr lang="it-IT" sz="1600" b="1" i="0" u="none" strike="noStrike" dirty="0">
                          <a:solidFill>
                            <a:schemeClr val="accent5">
                              <a:lumMod val="50000"/>
                            </a:schemeClr>
                          </a:solidFill>
                          <a:effectLst/>
                          <a:latin typeface="Calibri" panose="020F0502020204030204" pitchFamily="34" charset="0"/>
                        </a:rPr>
                        <a:t>Descrizione Intervento</a:t>
                      </a: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D9D9D9"/>
                    </a:solidFill>
                  </a:tcPr>
                </a:tc>
                <a:tc rowSpan="2" hMerge="1">
                  <a:txBody>
                    <a:bodyPr/>
                    <a:lstStyle/>
                    <a:p>
                      <a:pPr algn="ctr"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D9D9D9"/>
                    </a:solidFill>
                  </a:tcPr>
                </a:tc>
                <a:tc>
                  <a:txBody>
                    <a:bodyPr/>
                    <a:lstStyle/>
                    <a:p>
                      <a:pPr algn="ctr" fontAlgn="ctr"/>
                      <a:r>
                        <a:rPr lang="it-IT" sz="1200" b="1" i="0" u="none" strike="noStrike" dirty="0">
                          <a:solidFill>
                            <a:schemeClr val="bg1"/>
                          </a:solidFill>
                          <a:effectLst/>
                          <a:latin typeface="Calibri" panose="020F0502020204030204" pitchFamily="34" charset="0"/>
                        </a:rPr>
                        <a:t>Importo Programmato</a:t>
                      </a: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chemeClr val="accent5">
                        <a:lumMod val="60000"/>
                        <a:lumOff val="40000"/>
                      </a:schemeClr>
                    </a:solidFill>
                  </a:tcPr>
                </a:tc>
                <a:tc>
                  <a:txBody>
                    <a:bodyPr/>
                    <a:lstStyle/>
                    <a:p>
                      <a:pPr algn="ctr" fontAlgn="ctr"/>
                      <a:r>
                        <a:rPr lang="it-IT" sz="1200" b="1" i="0" u="none" strike="noStrike" dirty="0">
                          <a:solidFill>
                            <a:schemeClr val="bg1"/>
                          </a:solidFill>
                          <a:effectLst/>
                          <a:latin typeface="Calibri" panose="020F0502020204030204" pitchFamily="34" charset="0"/>
                        </a:rPr>
                        <a:t>Spesa Pagata </a:t>
                      </a:r>
                      <a:r>
                        <a:rPr lang="it-IT" sz="1200" b="1" i="0" u="none" strike="noStrike">
                          <a:solidFill>
                            <a:schemeClr val="bg1"/>
                          </a:solidFill>
                          <a:effectLst/>
                          <a:latin typeface="Calibri" panose="020F0502020204030204" pitchFamily="34" charset="0"/>
                        </a:rPr>
                        <a:t>al </a:t>
                      </a:r>
                      <a:r>
                        <a:rPr lang="it-IT" sz="1200" b="1" i="0" u="none" strike="noStrike" smtClean="0">
                          <a:solidFill>
                            <a:schemeClr val="bg1"/>
                          </a:solidFill>
                          <a:effectLst/>
                          <a:latin typeface="Calibri" panose="020F0502020204030204" pitchFamily="34" charset="0"/>
                        </a:rPr>
                        <a:t>28.11.2024</a:t>
                      </a:r>
                      <a:endParaRPr lang="it-IT" sz="1200" b="1" i="0" u="none" strike="noStrike" dirty="0">
                        <a:solidFill>
                          <a:schemeClr val="bg1"/>
                        </a:solidFill>
                        <a:effectLst/>
                        <a:latin typeface="Calibri" panose="020F0502020204030204" pitchFamily="34" charset="0"/>
                      </a:endParaRP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8497B0"/>
                    </a:solidFill>
                  </a:tcPr>
                </a:tc>
                <a:tc>
                  <a:txBody>
                    <a:bodyPr/>
                    <a:lstStyle/>
                    <a:p>
                      <a:pPr algn="ctr" fontAlgn="ctr"/>
                      <a:r>
                        <a:rPr lang="it-IT" sz="1200" b="1" i="0" u="none" strike="noStrike" dirty="0">
                          <a:solidFill>
                            <a:schemeClr val="bg1"/>
                          </a:solidFill>
                          <a:effectLst/>
                          <a:latin typeface="Calibri" panose="020F0502020204030204" pitchFamily="34" charset="0"/>
                        </a:rPr>
                        <a:t>Previsioni di spesa* al 31.12.2024</a:t>
                      </a: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4472C4"/>
                    </a:solidFill>
                  </a:tcPr>
                </a:tc>
                <a:tc>
                  <a:txBody>
                    <a:bodyPr/>
                    <a:lstStyle/>
                    <a:p>
                      <a:pPr algn="ctr" fontAlgn="ctr"/>
                      <a:r>
                        <a:rPr lang="it-IT" sz="1200" b="1" i="0" u="none" strike="noStrike">
                          <a:solidFill>
                            <a:schemeClr val="bg1"/>
                          </a:solidFill>
                          <a:effectLst/>
                          <a:latin typeface="Calibri" panose="020F0502020204030204" pitchFamily="34" charset="0"/>
                        </a:rPr>
                        <a:t>Previsioni di spesa* al 31.12.2025</a:t>
                      </a:r>
                    </a:p>
                  </a:txBody>
                  <a:tcPr marL="4386" marR="4386" marT="4386" marB="0" anchor="ctr">
                    <a:lnL>
                      <a:noFill/>
                    </a:lnL>
                    <a:lnR>
                      <a:noFill/>
                    </a:lnR>
                    <a:lnT>
                      <a:noFill/>
                    </a:lnT>
                    <a:lnB w="19050" cap="flat" cmpd="sng" algn="ctr">
                      <a:solidFill>
                        <a:srgbClr val="A2B8E1"/>
                      </a:solidFill>
                      <a:prstDash val="solid"/>
                      <a:round/>
                      <a:headEnd type="none" w="med" len="med"/>
                      <a:tailEnd type="none" w="med" len="med"/>
                    </a:lnB>
                    <a:solidFill>
                      <a:srgbClr val="4472C4"/>
                    </a:solidFill>
                  </a:tcPr>
                </a:tc>
                <a:extLst>
                  <a:ext uri="{0D108BD9-81ED-4DB2-BD59-A6C34878D82A}">
                    <a16:rowId xmlns:a16="http://schemas.microsoft.com/office/drawing/2014/main" xmlns="" val="1410642482"/>
                  </a:ext>
                </a:extLst>
              </a:tr>
              <a:tr h="381358">
                <a:tc vMerge="1">
                  <a:txBody>
                    <a:bodyPr/>
                    <a:lstStyle/>
                    <a:p>
                      <a:endParaRPr lang="it-IT"/>
                    </a:p>
                  </a:txBody>
                  <a:tcPr/>
                </a:tc>
                <a:tc gridSpan="2" vMerge="1">
                  <a:txBody>
                    <a:bodyPr/>
                    <a:lstStyle/>
                    <a:p>
                      <a:endParaRPr lang="it-IT"/>
                    </a:p>
                  </a:txBody>
                  <a:tcPr/>
                </a:tc>
                <a:tc hMerge="1" vMerge="1">
                  <a:txBody>
                    <a:bodyPr/>
                    <a:lstStyle/>
                    <a:p>
                      <a:endParaRPr lang="it-IT"/>
                    </a:p>
                  </a:txBody>
                  <a:tcPr/>
                </a:tc>
                <a:tc>
                  <a:txBody>
                    <a:bodyPr/>
                    <a:lstStyle/>
                    <a:p>
                      <a:pPr algn="ctr" fontAlgn="ctr"/>
                      <a:r>
                        <a:rPr lang="it-IT" sz="1200" b="1" i="0" u="none" strike="noStrike" dirty="0">
                          <a:solidFill>
                            <a:schemeClr val="bg1"/>
                          </a:solidFill>
                          <a:effectLst/>
                          <a:latin typeface="Calibri" panose="020F0502020204030204" pitchFamily="34" charset="0"/>
                        </a:rPr>
                        <a:t>spesa pubblica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5">
                        <a:lumMod val="60000"/>
                        <a:lumOff val="40000"/>
                      </a:schemeClr>
                    </a:solidFill>
                  </a:tcPr>
                </a:tc>
                <a:tc>
                  <a:txBody>
                    <a:bodyPr/>
                    <a:lstStyle/>
                    <a:p>
                      <a:pPr algn="ctr" fontAlgn="ctr"/>
                      <a:r>
                        <a:rPr lang="it-IT" sz="1200" b="1" i="0" u="none" strike="noStrike" dirty="0">
                          <a:solidFill>
                            <a:schemeClr val="bg1"/>
                          </a:solidFill>
                          <a:effectLst/>
                          <a:latin typeface="Calibri" panose="020F0502020204030204" pitchFamily="34" charset="0"/>
                        </a:rPr>
                        <a:t>spesa pubblica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8497B0"/>
                    </a:solidFill>
                  </a:tcPr>
                </a:tc>
                <a:tc>
                  <a:txBody>
                    <a:bodyPr/>
                    <a:lstStyle/>
                    <a:p>
                      <a:pPr algn="ctr" fontAlgn="ctr"/>
                      <a:r>
                        <a:rPr lang="it-IT" sz="1200" b="1" i="0" u="none" strike="noStrike" dirty="0">
                          <a:solidFill>
                            <a:schemeClr val="bg1"/>
                          </a:solidFill>
                          <a:effectLst/>
                          <a:latin typeface="Calibri" panose="020F0502020204030204" pitchFamily="34" charset="0"/>
                        </a:rPr>
                        <a:t>spesa pubblica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4472C4"/>
                    </a:solidFill>
                  </a:tcPr>
                </a:tc>
                <a:tc>
                  <a:txBody>
                    <a:bodyPr/>
                    <a:lstStyle/>
                    <a:p>
                      <a:pPr algn="ctr" fontAlgn="ctr"/>
                      <a:r>
                        <a:rPr lang="it-IT" sz="1200" b="1" i="0" u="none" strike="noStrike" dirty="0">
                          <a:solidFill>
                            <a:schemeClr val="bg1"/>
                          </a:solidFill>
                          <a:effectLst/>
                          <a:latin typeface="Calibri" panose="020F0502020204030204" pitchFamily="34" charset="0"/>
                        </a:rPr>
                        <a:t>spesa pubblica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4472C4"/>
                    </a:solidFill>
                  </a:tcPr>
                </a:tc>
                <a:extLst>
                  <a:ext uri="{0D108BD9-81ED-4DB2-BD59-A6C34878D82A}">
                    <a16:rowId xmlns:a16="http://schemas.microsoft.com/office/drawing/2014/main" xmlns="" val="3213072786"/>
                  </a:ext>
                </a:extLst>
              </a:tr>
              <a:tr h="190931">
                <a:tc>
                  <a:txBody>
                    <a:bodyPr/>
                    <a:lstStyle/>
                    <a:p>
                      <a:pPr algn="ctr" fontAlgn="ctr"/>
                      <a:r>
                        <a:rPr lang="it-IT" sz="1100" b="1" i="0" u="none" strike="noStrike" dirty="0">
                          <a:solidFill>
                            <a:schemeClr val="accent5">
                              <a:lumMod val="50000"/>
                            </a:schemeClr>
                          </a:solidFill>
                          <a:effectLst/>
                          <a:latin typeface="Calibri" panose="020F0502020204030204" pitchFamily="34" charset="0"/>
                        </a:rPr>
                        <a:t>SRA01</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ACA 1 - produzione integrata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30.000.000,00 €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12.323.267,33 €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12.917.016,21 €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20.994.592,96 €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869434057"/>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SRA03</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ACA3 - tecniche lavorazione ridotta dei suoli</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9.500.000,00 €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3.763.893,33 €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5.247.552,85 €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8.564.683,21 €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1159742757"/>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SRA06</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ACA6 - cover </a:t>
                      </a:r>
                      <a:r>
                        <a:rPr lang="it-IT" sz="1100" b="1" i="0" u="none" strike="noStrike" dirty="0" err="1">
                          <a:solidFill>
                            <a:schemeClr val="accent5">
                              <a:lumMod val="50000"/>
                            </a:schemeClr>
                          </a:solidFill>
                          <a:effectLst/>
                          <a:latin typeface="Calibri" panose="020F0502020204030204" pitchFamily="34" charset="0"/>
                        </a:rPr>
                        <a:t>crops</a:t>
                      </a:r>
                      <a:endParaRPr lang="it-IT" sz="1100" b="1" i="0" u="none" strike="noStrike" dirty="0">
                        <a:solidFill>
                          <a:schemeClr val="accent5">
                            <a:lumMod val="50000"/>
                          </a:schemeClr>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4.500.000,00 €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534.432,41 €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1.270.432,99 €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1.975.573,14 €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551308581"/>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SRA08</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ACA8 - gestione prati e pascoli permanenti</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18.800.000,00 €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2.423.539,22 €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6.543.555,89 €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621469751"/>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SRA14</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ACA14  - allevatori custodi dell'</a:t>
                      </a:r>
                      <a:r>
                        <a:rPr lang="it-IT" sz="1100" b="1" i="0" u="none" strike="noStrike" dirty="0" err="1">
                          <a:solidFill>
                            <a:schemeClr val="accent5">
                              <a:lumMod val="50000"/>
                            </a:schemeClr>
                          </a:solidFill>
                          <a:effectLst/>
                          <a:latin typeface="Calibri" panose="020F0502020204030204" pitchFamily="34" charset="0"/>
                        </a:rPr>
                        <a:t>agrobiodiversità</a:t>
                      </a:r>
                      <a:endParaRPr lang="it-IT" sz="1100" b="1" i="0" u="none" strike="noStrike" dirty="0">
                        <a:solidFill>
                          <a:schemeClr val="accent5">
                            <a:lumMod val="50000"/>
                          </a:schemeClr>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117.397,50 €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316.973,25 €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2996527070"/>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SRA18</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 18 – Impegni per l’apicoltura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73.000,00 €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280.000,00 €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1441689990"/>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SRA19</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ACA19 - riduzione impiego fitofarmaci</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2.300.000,00 €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396.236,82 €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677.600,25 €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916.963,16 €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573484777"/>
                  </a:ext>
                </a:extLst>
              </a:tr>
              <a:tr h="286396">
                <a:tc>
                  <a:txBody>
                    <a:bodyPr/>
                    <a:lstStyle/>
                    <a:p>
                      <a:pPr algn="ctr" fontAlgn="ctr"/>
                      <a:r>
                        <a:rPr lang="it-IT" sz="1100" b="1" i="0" u="none" strike="noStrike">
                          <a:solidFill>
                            <a:schemeClr val="accent5">
                              <a:lumMod val="50000"/>
                            </a:schemeClr>
                          </a:solidFill>
                          <a:effectLst/>
                          <a:latin typeface="Calibri" panose="020F0502020204030204" pitchFamily="34" charset="0"/>
                        </a:rPr>
                        <a:t>SRA27</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Pagamento per impegni </a:t>
                      </a:r>
                      <a:r>
                        <a:rPr lang="it-IT" sz="1100" b="1" i="0" u="none" strike="noStrike" dirty="0" err="1">
                          <a:solidFill>
                            <a:schemeClr val="accent5">
                              <a:lumMod val="50000"/>
                            </a:schemeClr>
                          </a:solidFill>
                          <a:effectLst/>
                          <a:latin typeface="Calibri" panose="020F0502020204030204" pitchFamily="34" charset="0"/>
                        </a:rPr>
                        <a:t>silvoambientali</a:t>
                      </a:r>
                      <a:r>
                        <a:rPr lang="it-IT" sz="1100" b="1" i="0" u="none" strike="noStrike" dirty="0">
                          <a:solidFill>
                            <a:schemeClr val="accent5">
                              <a:lumMod val="50000"/>
                            </a:schemeClr>
                          </a:solidFill>
                          <a:effectLst/>
                          <a:latin typeface="Calibri" panose="020F0502020204030204" pitchFamily="34" charset="0"/>
                        </a:rPr>
                        <a:t> e impegni in materia di clima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dirty="0">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2.500.000,00 €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79.103,01 €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213.578,13 €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972419859"/>
                  </a:ext>
                </a:extLst>
              </a:tr>
              <a:tr h="335007">
                <a:tc>
                  <a:txBody>
                    <a:bodyPr/>
                    <a:lstStyle/>
                    <a:p>
                      <a:pPr algn="ctr" fontAlgn="ctr"/>
                      <a:r>
                        <a:rPr lang="it-IT" sz="1100" b="1" i="0" u="none" strike="noStrike">
                          <a:solidFill>
                            <a:schemeClr val="accent5">
                              <a:lumMod val="50000"/>
                            </a:schemeClr>
                          </a:solidFill>
                          <a:effectLst/>
                          <a:latin typeface="Calibri" panose="020F0502020204030204" pitchFamily="34" charset="0"/>
                        </a:rPr>
                        <a:t>SRA29</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dirty="0">
                          <a:solidFill>
                            <a:schemeClr val="accent5">
                              <a:lumMod val="50000"/>
                            </a:schemeClr>
                          </a:solidFill>
                          <a:effectLst/>
                          <a:latin typeface="Calibri" panose="020F0502020204030204" pitchFamily="34" charset="0"/>
                        </a:rPr>
                        <a:t>Pagamento al fine di adottare e mantenere pratiche e metodi di produzione biologica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43.395.621,19 €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3.193.904,82 €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4.384.274,72 €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8.561.877,35 €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682711025"/>
                  </a:ext>
                </a:extLst>
              </a:tr>
              <a:tr h="280430">
                <a:tc>
                  <a:txBody>
                    <a:bodyPr/>
                    <a:lstStyle/>
                    <a:p>
                      <a:pPr algn="ctr" fontAlgn="ctr"/>
                      <a:r>
                        <a:rPr lang="it-IT" sz="1100" b="1" i="0" u="none" strike="noStrike">
                          <a:solidFill>
                            <a:schemeClr val="accent5">
                              <a:lumMod val="50000"/>
                            </a:schemeClr>
                          </a:solidFill>
                          <a:effectLst/>
                          <a:latin typeface="Calibri" panose="020F0502020204030204" pitchFamily="34" charset="0"/>
                        </a:rPr>
                        <a:t>SRA30</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Benessere animale</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16.450.000,00 €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2.663.000,00 €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7.190.100,00 €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179974855"/>
                  </a:ext>
                </a:extLst>
              </a:tr>
              <a:tr h="280430">
                <a:tc>
                  <a:txBody>
                    <a:bodyPr/>
                    <a:lstStyle/>
                    <a:p>
                      <a:pPr algn="ctr" fontAlgn="ctr"/>
                      <a:r>
                        <a:rPr lang="it-IT" sz="1100" b="1" i="0" u="none" strike="noStrike">
                          <a:solidFill>
                            <a:schemeClr val="accent5">
                              <a:lumMod val="50000"/>
                            </a:schemeClr>
                          </a:solidFill>
                          <a:effectLst/>
                          <a:latin typeface="Calibri" panose="020F0502020204030204" pitchFamily="34" charset="0"/>
                        </a:rPr>
                        <a:t>SRB01</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Sostegno zone con svantaggi naturali montagna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44.000.000,00 €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r" fontAlgn="ctr"/>
                      <a:r>
                        <a:rPr lang="it-IT" sz="1200" b="1" i="0" u="none" strike="noStrike" dirty="0">
                          <a:solidFill>
                            <a:srgbClr val="44546A"/>
                          </a:solidFill>
                          <a:effectLst/>
                          <a:latin typeface="Calibri" panose="020F0502020204030204" pitchFamily="34" charset="0"/>
                        </a:rPr>
                        <a:t>11.717.052,37 €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14.678.239,95 €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23.926.475,81 €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2210445568"/>
                  </a:ext>
                </a:extLst>
              </a:tr>
              <a:tr h="369929">
                <a:tc>
                  <a:txBody>
                    <a:bodyPr/>
                    <a:lstStyle/>
                    <a:p>
                      <a:pPr algn="ctr" fontAlgn="ctr"/>
                      <a:r>
                        <a:rPr lang="it-IT" sz="1100" b="1" i="0" u="none" strike="noStrike">
                          <a:solidFill>
                            <a:schemeClr val="accent5">
                              <a:lumMod val="50000"/>
                            </a:schemeClr>
                          </a:solidFill>
                          <a:effectLst/>
                          <a:latin typeface="Calibri" panose="020F0502020204030204" pitchFamily="34" charset="0"/>
                        </a:rPr>
                        <a:t>SRC02</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Pagamento compensativo per le zone forestali Natura 2000</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32.726,80 €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88.823,07 €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2983614538"/>
                  </a:ext>
                </a:extLst>
              </a:tr>
              <a:tr h="500347">
                <a:tc>
                  <a:txBody>
                    <a:bodyPr/>
                    <a:lstStyle/>
                    <a:p>
                      <a:pPr algn="ctr" fontAlgn="ctr"/>
                      <a:r>
                        <a:rPr lang="it-IT" sz="1100" b="1" i="0" u="none" strike="noStrike">
                          <a:solidFill>
                            <a:schemeClr val="accent5">
                              <a:lumMod val="50000"/>
                            </a:schemeClr>
                          </a:solidFill>
                          <a:effectLst/>
                          <a:latin typeface="Calibri" panose="020F0502020204030204" pitchFamily="34" charset="0"/>
                        </a:rPr>
                        <a:t>SRD18</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t"/>
                      <a:r>
                        <a:rPr lang="it-IT" sz="1100" b="1" i="0" u="none" strike="noStrike" dirty="0">
                          <a:solidFill>
                            <a:schemeClr val="accent5">
                              <a:lumMod val="50000"/>
                            </a:schemeClr>
                          </a:solidFill>
                          <a:effectLst/>
                          <a:latin typeface="Calibri" panose="020F0502020204030204" pitchFamily="34" charset="0"/>
                        </a:rPr>
                        <a:t>STRUMENTI FINANZIARI: FONDO DI ROTAZIONE per investimenti produttivi agricoli per la competitività delle aziende agricole e per ambiente, clima e benessere animale</a:t>
                      </a:r>
                    </a:p>
                  </a:txBody>
                  <a:tcPr marL="4386" marR="4386" marT="4386" marB="0">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t"/>
                      <a:endParaRPr lang="it-IT" sz="1050" b="1" i="0" u="none" strike="noStrike">
                        <a:solidFill>
                          <a:srgbClr val="44546A"/>
                        </a:solidFill>
                        <a:effectLst/>
                        <a:latin typeface="Calibri" panose="020F0502020204030204" pitchFamily="34" charset="0"/>
                      </a:endParaRPr>
                    </a:p>
                  </a:txBody>
                  <a:tcPr marL="4386" marR="4386" marT="4386" marB="0">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11.900.000,00 €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l" fontAlgn="ctr"/>
                      <a:r>
                        <a:rPr lang="it-IT" sz="1200" b="1" i="0" u="none" strike="noStrike" dirty="0">
                          <a:solidFill>
                            <a:schemeClr val="accent5">
                              <a:lumMod val="50000"/>
                            </a:schemeClr>
                          </a:solidFill>
                          <a:effectLst/>
                          <a:latin typeface="Calibri" panose="020F0502020204030204" pitchFamily="34" charset="0"/>
                        </a:rPr>
                        <a:t>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3.570.000,00 €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930644979"/>
                  </a:ext>
                </a:extLst>
              </a:tr>
              <a:tr h="335007">
                <a:tc>
                  <a:txBody>
                    <a:bodyPr/>
                    <a:lstStyle/>
                    <a:p>
                      <a:pPr algn="ctr" fontAlgn="ctr"/>
                      <a:r>
                        <a:rPr lang="it-IT" sz="1100" b="1" i="0" u="none" strike="noStrike">
                          <a:solidFill>
                            <a:schemeClr val="accent5">
                              <a:lumMod val="50000"/>
                            </a:schemeClr>
                          </a:solidFill>
                          <a:effectLst/>
                          <a:latin typeface="Calibri" panose="020F0502020204030204" pitchFamily="34" charset="0"/>
                        </a:rPr>
                        <a:t>SRD19</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t"/>
                      <a:r>
                        <a:rPr lang="it-IT" sz="1100" b="1" i="0" u="none" strike="noStrike">
                          <a:solidFill>
                            <a:schemeClr val="accent5">
                              <a:lumMod val="50000"/>
                            </a:schemeClr>
                          </a:solidFill>
                          <a:effectLst/>
                          <a:latin typeface="Calibri" panose="020F0502020204030204" pitchFamily="34" charset="0"/>
                        </a:rPr>
                        <a:t>STRUMENTI FINANZIARI: FONDO DI ROTAZIONE per investimenti per la trasformazione e commercializzazione dei prodotti agricoli </a:t>
                      </a:r>
                    </a:p>
                  </a:txBody>
                  <a:tcPr marL="4386" marR="4386" marT="4386" marB="0">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t"/>
                      <a:endParaRPr lang="it-IT" sz="1050" b="1" i="0" u="none" strike="noStrike">
                        <a:solidFill>
                          <a:srgbClr val="44546A"/>
                        </a:solidFill>
                        <a:effectLst/>
                        <a:latin typeface="Calibri" panose="020F0502020204030204" pitchFamily="34" charset="0"/>
                      </a:endParaRPr>
                    </a:p>
                  </a:txBody>
                  <a:tcPr marL="4386" marR="4386" marT="4386" marB="0">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5.000.000,00 €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l" fontAlgn="ctr"/>
                      <a:r>
                        <a:rPr lang="it-IT" sz="1200" b="1" i="0" u="none" strike="noStrike" dirty="0">
                          <a:solidFill>
                            <a:schemeClr val="accent5">
                              <a:lumMod val="50000"/>
                            </a:schemeClr>
                          </a:solidFill>
                          <a:effectLst/>
                          <a:latin typeface="Calibri" panose="020F0502020204030204" pitchFamily="34" charset="0"/>
                        </a:rPr>
                        <a:t>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1.500.000,00 €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4154827953"/>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SRG03</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Partecipazione a regimi di qualità</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1.500.000,00 €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l" fontAlgn="ctr"/>
                      <a:r>
                        <a:rPr lang="it-IT" sz="1200" b="1" i="0" u="none" strike="noStrike" dirty="0">
                          <a:solidFill>
                            <a:schemeClr val="accent5">
                              <a:lumMod val="50000"/>
                            </a:schemeClr>
                          </a:solidFill>
                          <a:effectLst/>
                          <a:latin typeface="Calibri" panose="020F0502020204030204" pitchFamily="34" charset="0"/>
                        </a:rPr>
                        <a:t>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1597208371"/>
                  </a:ext>
                </a:extLst>
              </a:tr>
              <a:tr h="190931">
                <a:tc>
                  <a:txBody>
                    <a:bodyPr/>
                    <a:lstStyle/>
                    <a:p>
                      <a:pPr algn="ctr" fontAlgn="ctr"/>
                      <a:r>
                        <a:rPr lang="it-IT" sz="1100" b="1" i="0" u="none" strike="noStrike">
                          <a:solidFill>
                            <a:schemeClr val="accent5">
                              <a:lumMod val="50000"/>
                            </a:schemeClr>
                          </a:solidFill>
                          <a:effectLst/>
                          <a:latin typeface="Calibri" panose="020F0502020204030204" pitchFamily="34" charset="0"/>
                        </a:rPr>
                        <a:t>SRG06</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Attuazione strategie di sviluppo locale</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21.850.000,00 €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l" fontAlgn="ctr"/>
                      <a:r>
                        <a:rPr lang="it-IT" sz="1200" b="1" i="0" u="none" strike="noStrike" dirty="0">
                          <a:solidFill>
                            <a:schemeClr val="accent5">
                              <a:lumMod val="50000"/>
                            </a:schemeClr>
                          </a:solidFill>
                          <a:effectLst/>
                          <a:latin typeface="Calibri" panose="020F0502020204030204" pitchFamily="34" charset="0"/>
                        </a:rPr>
                        <a:t>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2.731.250,00 €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3671196439"/>
                  </a:ext>
                </a:extLst>
              </a:tr>
              <a:tr h="196897">
                <a:tc>
                  <a:txBody>
                    <a:bodyPr/>
                    <a:lstStyle/>
                    <a:p>
                      <a:pPr algn="ctr" fontAlgn="ctr"/>
                      <a:r>
                        <a:rPr lang="it-IT" sz="1100" b="1" i="0" u="none" strike="noStrike">
                          <a:solidFill>
                            <a:schemeClr val="accent5">
                              <a:lumMod val="50000"/>
                            </a:schemeClr>
                          </a:solidFill>
                          <a:effectLst/>
                          <a:latin typeface="Calibri" panose="020F0502020204030204" pitchFamily="34" charset="0"/>
                        </a:rPr>
                        <a:t>AT001</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gridSpan="2">
                  <a:txBody>
                    <a:bodyPr/>
                    <a:lstStyle/>
                    <a:p>
                      <a:pPr algn="l" fontAlgn="ctr"/>
                      <a:r>
                        <a:rPr lang="it-IT" sz="1100" b="1" i="0" u="none" strike="noStrike">
                          <a:solidFill>
                            <a:schemeClr val="accent5">
                              <a:lumMod val="50000"/>
                            </a:schemeClr>
                          </a:solidFill>
                          <a:effectLst/>
                          <a:latin typeface="Calibri" panose="020F0502020204030204" pitchFamily="34" charset="0"/>
                        </a:rPr>
                        <a:t>Assistenza Tecnica</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hMerge="1">
                  <a:txBody>
                    <a:bodyPr/>
                    <a:lstStyle/>
                    <a:p>
                      <a:pPr algn="l" fontAlgn="ctr"/>
                      <a:endParaRPr lang="it-IT" sz="1050" b="1" i="0" u="none" strike="noStrike">
                        <a:solidFill>
                          <a:srgbClr val="44546A"/>
                        </a:solidFill>
                        <a:effectLst/>
                        <a:latin typeface="Calibri" panose="020F0502020204030204" pitchFamily="34" charset="0"/>
                      </a:endParaRP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12.200.000,00 €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1">
                        <a:lumMod val="20000"/>
                        <a:lumOff val="80000"/>
                      </a:schemeClr>
                    </a:solidFill>
                  </a:tcPr>
                </a:tc>
                <a:tc>
                  <a:txBody>
                    <a:bodyPr/>
                    <a:lstStyle/>
                    <a:p>
                      <a:pPr algn="l" fontAlgn="ctr"/>
                      <a:r>
                        <a:rPr lang="it-IT" sz="1200" b="1" i="0" u="none" strike="noStrike" dirty="0">
                          <a:solidFill>
                            <a:srgbClr val="44546A"/>
                          </a:solidFill>
                          <a:effectLst/>
                          <a:latin typeface="Calibri" panose="020F0502020204030204" pitchFamily="34" charset="0"/>
                        </a:rPr>
                        <a:t>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bg2"/>
                    </a:solidFill>
                  </a:tcPr>
                </a:tc>
                <a:tc>
                  <a:txBody>
                    <a:bodyPr/>
                    <a:lstStyle/>
                    <a:p>
                      <a:pPr algn="r" fontAlgn="ctr"/>
                      <a:r>
                        <a:rPr lang="it-IT" sz="1200" b="1" i="0" u="none" strike="noStrike">
                          <a:solidFill>
                            <a:schemeClr val="accent5">
                              <a:lumMod val="50000"/>
                            </a:schemeClr>
                          </a:solidFill>
                          <a:effectLst/>
                          <a:latin typeface="Calibri" panose="020F0502020204030204" pitchFamily="34" charset="0"/>
                        </a:rPr>
                        <a:t>1.412.675,11 €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tc>
                  <a:txBody>
                    <a:bodyPr/>
                    <a:lstStyle/>
                    <a:p>
                      <a:pPr algn="r" fontAlgn="ctr"/>
                      <a:r>
                        <a:rPr lang="it-IT" sz="1200" b="1" i="0" u="none" strike="noStrike" dirty="0">
                          <a:solidFill>
                            <a:schemeClr val="accent5">
                              <a:lumMod val="50000"/>
                            </a:schemeClr>
                          </a:solidFill>
                          <a:effectLst/>
                          <a:latin typeface="Calibri" panose="020F0502020204030204" pitchFamily="34" charset="0"/>
                        </a:rPr>
                        <a:t>2.772.939,94 €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D6DCE4"/>
                    </a:solidFill>
                  </a:tcPr>
                </a:tc>
                <a:extLst>
                  <a:ext uri="{0D108BD9-81ED-4DB2-BD59-A6C34878D82A}">
                    <a16:rowId xmlns:a16="http://schemas.microsoft.com/office/drawing/2014/main" xmlns="" val="1079556292"/>
                  </a:ext>
                </a:extLst>
              </a:tr>
              <a:tr h="220764">
                <a:tc gridSpan="3">
                  <a:txBody>
                    <a:bodyPr/>
                    <a:lstStyle/>
                    <a:p>
                      <a:pPr algn="ctr" fontAlgn="ctr"/>
                      <a:r>
                        <a:rPr lang="it-IT" sz="1400" b="1" i="0" u="none" strike="noStrike" dirty="0">
                          <a:solidFill>
                            <a:schemeClr val="bg1"/>
                          </a:solidFill>
                          <a:effectLst/>
                          <a:latin typeface="Calibri" panose="020F0502020204030204" pitchFamily="34" charset="0"/>
                        </a:rPr>
                        <a:t>TOTALE PROGRAMMATO 2023-2027</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305496"/>
                    </a:solidFill>
                  </a:tcPr>
                </a:tc>
                <a:tc hMerge="1">
                  <a:txBody>
                    <a:bodyPr/>
                    <a:lstStyle/>
                    <a:p>
                      <a:endParaRPr lang="it-IT"/>
                    </a:p>
                  </a:txBody>
                  <a:tcPr/>
                </a:tc>
                <a:tc hMerge="1">
                  <a:txBody>
                    <a:bodyPr/>
                    <a:lstStyle/>
                    <a:p>
                      <a:endParaRPr lang="it-IT"/>
                    </a:p>
                  </a:txBody>
                  <a:tcPr/>
                </a:tc>
                <a:tc>
                  <a:txBody>
                    <a:bodyPr/>
                    <a:lstStyle/>
                    <a:p>
                      <a:pPr algn="r" fontAlgn="ctr"/>
                      <a:r>
                        <a:rPr lang="it-IT" sz="1200" b="1" i="0" u="none" strike="noStrike" dirty="0">
                          <a:solidFill>
                            <a:schemeClr val="bg1"/>
                          </a:solidFill>
                          <a:effectLst/>
                          <a:latin typeface="Calibri" panose="020F0502020204030204" pitchFamily="34" charset="0"/>
                        </a:rPr>
                        <a:t>226.895.621,19 €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5">
                        <a:lumMod val="75000"/>
                      </a:schemeClr>
                    </a:solidFill>
                  </a:tcPr>
                </a:tc>
                <a:tc>
                  <a:txBody>
                    <a:bodyPr/>
                    <a:lstStyle/>
                    <a:p>
                      <a:pPr algn="r" fontAlgn="ctr"/>
                      <a:r>
                        <a:rPr lang="it-IT" sz="1200" b="1" i="0" u="none" strike="noStrike" dirty="0">
                          <a:solidFill>
                            <a:srgbClr val="FFFFFF"/>
                          </a:solidFill>
                          <a:effectLst/>
                          <a:latin typeface="Calibri" panose="020F0502020204030204" pitchFamily="34" charset="0"/>
                        </a:rPr>
                        <a:t>31.928.787,08 €</a:t>
                      </a:r>
                    </a:p>
                  </a:txBody>
                  <a:tcPr marL="9525" marR="9525" marT="9525"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chemeClr val="accent5">
                        <a:lumMod val="75000"/>
                      </a:schemeClr>
                    </a:solidFill>
                  </a:tcPr>
                </a:tc>
                <a:tc>
                  <a:txBody>
                    <a:bodyPr/>
                    <a:lstStyle/>
                    <a:p>
                      <a:pPr algn="r" fontAlgn="ctr"/>
                      <a:r>
                        <a:rPr lang="it-IT" sz="1200" b="1" i="0" u="none" strike="noStrike" dirty="0">
                          <a:solidFill>
                            <a:schemeClr val="bg1"/>
                          </a:solidFill>
                          <a:effectLst/>
                          <a:latin typeface="Calibri" panose="020F0502020204030204" pitchFamily="34" charset="0"/>
                        </a:rPr>
                        <a:t>45.976.558,60 €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305496"/>
                    </a:solidFill>
                  </a:tcPr>
                </a:tc>
                <a:tc>
                  <a:txBody>
                    <a:bodyPr/>
                    <a:lstStyle/>
                    <a:p>
                      <a:pPr algn="r" fontAlgn="ctr"/>
                      <a:r>
                        <a:rPr lang="it-IT" sz="1200" b="1" i="0" u="none" strike="noStrike" dirty="0">
                          <a:solidFill>
                            <a:schemeClr val="bg1"/>
                          </a:solidFill>
                          <a:effectLst/>
                          <a:latin typeface="Calibri" panose="020F0502020204030204" pitchFamily="34" charset="0"/>
                        </a:rPr>
                        <a:t>90.247.385,91 €</a:t>
                      </a:r>
                    </a:p>
                  </a:txBody>
                  <a:tcPr marL="4386" marR="4386" marT="4386" marB="0" anchor="ctr">
                    <a:lnL>
                      <a:noFill/>
                    </a:lnL>
                    <a:lnR>
                      <a:noFill/>
                    </a:lnR>
                    <a:lnT w="19050" cap="flat" cmpd="sng" algn="ctr">
                      <a:solidFill>
                        <a:srgbClr val="A2B8E1"/>
                      </a:solidFill>
                      <a:prstDash val="solid"/>
                      <a:round/>
                      <a:headEnd type="none" w="med" len="med"/>
                      <a:tailEnd type="none" w="med" len="med"/>
                    </a:lnT>
                    <a:lnB w="19050" cap="flat" cmpd="sng" algn="ctr">
                      <a:solidFill>
                        <a:srgbClr val="A2B8E1"/>
                      </a:solidFill>
                      <a:prstDash val="solid"/>
                      <a:round/>
                      <a:headEnd type="none" w="med" len="med"/>
                      <a:tailEnd type="none" w="med" len="med"/>
                    </a:lnB>
                    <a:solidFill>
                      <a:srgbClr val="305496"/>
                    </a:solidFill>
                  </a:tcPr>
                </a:tc>
                <a:extLst>
                  <a:ext uri="{0D108BD9-81ED-4DB2-BD59-A6C34878D82A}">
                    <a16:rowId xmlns:a16="http://schemas.microsoft.com/office/drawing/2014/main" xmlns="" val="716037632"/>
                  </a:ext>
                </a:extLst>
              </a:tr>
              <a:tr h="125299">
                <a:tc gridSpan="2">
                  <a:txBody>
                    <a:bodyPr/>
                    <a:lstStyle/>
                    <a:p>
                      <a:pPr algn="l" fontAlgn="b"/>
                      <a:endParaRPr lang="it-IT" sz="5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tc hMerge="1">
                  <a:txBody>
                    <a:bodyPr/>
                    <a:lstStyle/>
                    <a:p>
                      <a:endParaRPr lang="it-IT"/>
                    </a:p>
                  </a:txBody>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w="19050" cap="flat" cmpd="sng" algn="ctr">
                      <a:solidFill>
                        <a:srgbClr val="A2B8E1"/>
                      </a:solidFill>
                      <a:prstDash val="solid"/>
                      <a:round/>
                      <a:headEnd type="none" w="med" len="med"/>
                      <a:tailEnd type="none" w="med" len="med"/>
                    </a:lnT>
                    <a:lnB>
                      <a:noFill/>
                    </a:lnB>
                  </a:tcPr>
                </a:tc>
                <a:extLst>
                  <a:ext uri="{0D108BD9-81ED-4DB2-BD59-A6C34878D82A}">
                    <a16:rowId xmlns:a16="http://schemas.microsoft.com/office/drawing/2014/main" xmlns="" val="3433858217"/>
                  </a:ext>
                </a:extLst>
              </a:tr>
              <a:tr h="214759">
                <a:tc gridSpan="2">
                  <a:txBody>
                    <a:bodyPr/>
                    <a:lstStyle/>
                    <a:p>
                      <a:pPr algn="l" fontAlgn="b"/>
                      <a:endParaRPr lang="it-IT" sz="5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hMerge="1">
                  <a:txBody>
                    <a:bodyPr/>
                    <a:lstStyle/>
                    <a:p>
                      <a:endParaRPr lang="it-IT"/>
                    </a:p>
                  </a:txBody>
                  <a:tcPr/>
                </a:tc>
                <a:tc>
                  <a:txBody>
                    <a:bodyPr/>
                    <a:lstStyle/>
                    <a:p>
                      <a:pPr algn="l" fontAlgn="b"/>
                      <a:endParaRPr lang="it-IT" sz="7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7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7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r>
                        <a:rPr lang="it-IT" sz="1200" b="1" i="0" u="none" strike="noStrike" dirty="0">
                          <a:solidFill>
                            <a:schemeClr val="accent5">
                              <a:lumMod val="50000"/>
                            </a:schemeClr>
                          </a:solidFill>
                          <a:effectLst/>
                          <a:latin typeface="Calibri" panose="020F0502020204030204" pitchFamily="34" charset="0"/>
                        </a:rPr>
                        <a:t>Target N+2 2025</a:t>
                      </a:r>
                    </a:p>
                  </a:txBody>
                  <a:tcPr marL="4386" marR="4386" marT="4386" marB="0" anchor="b">
                    <a:lnL>
                      <a:noFill/>
                    </a:lnL>
                    <a:lnR>
                      <a:noFill/>
                    </a:lnR>
                    <a:lnT>
                      <a:noFill/>
                    </a:lnT>
                    <a:lnB w="19050" cap="flat" cmpd="sng" algn="ctr">
                      <a:solidFill>
                        <a:srgbClr val="4472C4"/>
                      </a:solidFill>
                      <a:prstDash val="solid"/>
                      <a:round/>
                      <a:headEnd type="none" w="med" len="med"/>
                      <a:tailEnd type="none" w="med" len="med"/>
                    </a:lnB>
                  </a:tcPr>
                </a:tc>
                <a:tc>
                  <a:txBody>
                    <a:bodyPr/>
                    <a:lstStyle/>
                    <a:p>
                      <a:pPr algn="ctr" fontAlgn="ctr"/>
                      <a:r>
                        <a:rPr lang="it-IT" sz="1400" b="1" i="0" u="none" strike="noStrike" dirty="0">
                          <a:solidFill>
                            <a:schemeClr val="bg1"/>
                          </a:solidFill>
                          <a:effectLst/>
                          <a:latin typeface="Calibri" panose="020F0502020204030204" pitchFamily="34" charset="0"/>
                        </a:rPr>
                        <a:t>65.062.325,00</a:t>
                      </a:r>
                    </a:p>
                  </a:txBody>
                  <a:tcPr marL="4386" marR="4386" marT="4386" marB="0" anchor="ctr">
                    <a:lnL>
                      <a:noFill/>
                    </a:lnL>
                    <a:lnR>
                      <a:noFill/>
                    </a:lnR>
                    <a:lnT>
                      <a:noFill/>
                    </a:lnT>
                    <a:lnB w="1905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xmlns="" val="269726657"/>
                  </a:ext>
                </a:extLst>
              </a:tr>
              <a:tr h="214759">
                <a:tc gridSpan="2">
                  <a:txBody>
                    <a:bodyPr/>
                    <a:lstStyle/>
                    <a:p>
                      <a:pPr algn="l" fontAlgn="b"/>
                      <a:endParaRPr lang="it-IT" sz="5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hMerge="1">
                  <a:txBody>
                    <a:bodyPr/>
                    <a:lstStyle/>
                    <a:p>
                      <a:endParaRPr lang="it-IT"/>
                    </a:p>
                  </a:txBody>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700" b="0" i="0" u="none" strike="noStrike" dirty="0">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endParaRPr lang="it-IT" sz="700" b="0" i="0" u="none" strike="noStrike">
                        <a:solidFill>
                          <a:schemeClr val="accent5">
                            <a:lumMod val="50000"/>
                          </a:schemeClr>
                        </a:solidFill>
                        <a:effectLst/>
                        <a:latin typeface="Calibri" panose="020F0502020204030204" pitchFamily="34" charset="0"/>
                      </a:endParaRPr>
                    </a:p>
                  </a:txBody>
                  <a:tcPr marL="4386" marR="4386" marT="4386" marB="0" anchor="b">
                    <a:lnL>
                      <a:noFill/>
                    </a:lnL>
                    <a:lnR>
                      <a:noFill/>
                    </a:lnR>
                    <a:lnT>
                      <a:noFill/>
                    </a:lnT>
                    <a:lnB>
                      <a:noFill/>
                    </a:lnB>
                  </a:tcPr>
                </a:tc>
                <a:tc>
                  <a:txBody>
                    <a:bodyPr/>
                    <a:lstStyle/>
                    <a:p>
                      <a:pPr algn="l" fontAlgn="b"/>
                      <a:r>
                        <a:rPr lang="it-IT" sz="1200" b="1" i="0" u="none" strike="noStrike" dirty="0">
                          <a:solidFill>
                            <a:schemeClr val="accent5">
                              <a:lumMod val="50000"/>
                            </a:schemeClr>
                          </a:solidFill>
                          <a:effectLst/>
                          <a:latin typeface="Calibri" panose="020F0502020204030204" pitchFamily="34" charset="0"/>
                        </a:rPr>
                        <a:t>Surplus previsto</a:t>
                      </a:r>
                    </a:p>
                  </a:txBody>
                  <a:tcPr marL="4386" marR="4386" marT="4386" marB="0" anchor="b">
                    <a:lnL>
                      <a:noFill/>
                    </a:lnL>
                    <a:lnR>
                      <a:noFill/>
                    </a:lnR>
                    <a:lnT w="19050" cap="flat" cmpd="sng" algn="ctr">
                      <a:solidFill>
                        <a:srgbClr val="4472C4"/>
                      </a:solidFill>
                      <a:prstDash val="solid"/>
                      <a:round/>
                      <a:headEnd type="none" w="med" len="med"/>
                      <a:tailEnd type="none" w="med" len="med"/>
                    </a:lnT>
                    <a:lnB w="19050" cap="flat" cmpd="sng" algn="ctr">
                      <a:solidFill>
                        <a:srgbClr val="4472C4"/>
                      </a:solidFill>
                      <a:prstDash val="solid"/>
                      <a:round/>
                      <a:headEnd type="none" w="med" len="med"/>
                      <a:tailEnd type="none" w="med" len="med"/>
                    </a:lnB>
                  </a:tcPr>
                </a:tc>
                <a:tc>
                  <a:txBody>
                    <a:bodyPr/>
                    <a:lstStyle/>
                    <a:p>
                      <a:pPr algn="ctr" fontAlgn="ctr"/>
                      <a:r>
                        <a:rPr lang="it-IT" sz="1400" b="1" i="0" u="none" strike="noStrike" dirty="0">
                          <a:solidFill>
                            <a:schemeClr val="bg1"/>
                          </a:solidFill>
                          <a:effectLst/>
                          <a:latin typeface="Calibri" panose="020F0502020204030204" pitchFamily="34" charset="0"/>
                        </a:rPr>
                        <a:t>25.185.060,91</a:t>
                      </a:r>
                    </a:p>
                  </a:txBody>
                  <a:tcPr marL="4386" marR="4386" marT="4386" marB="0" anchor="ctr">
                    <a:lnL>
                      <a:noFill/>
                    </a:lnL>
                    <a:lnR>
                      <a:noFill/>
                    </a:lnR>
                    <a:lnT w="19050" cap="flat" cmpd="sng" algn="ctr">
                      <a:solidFill>
                        <a:srgbClr val="4472C4"/>
                      </a:solidFill>
                      <a:prstDash val="solid"/>
                      <a:round/>
                      <a:headEnd type="none" w="med" len="med"/>
                      <a:tailEnd type="none" w="med" len="med"/>
                    </a:lnT>
                    <a:lnB w="19050" cap="flat" cmpd="sng" algn="ctr">
                      <a:solidFill>
                        <a:srgbClr val="4472C4"/>
                      </a:solidFill>
                      <a:prstDash val="solid"/>
                      <a:round/>
                      <a:headEnd type="none" w="med" len="med"/>
                      <a:tailEnd type="none" w="med" len="med"/>
                    </a:lnB>
                    <a:solidFill>
                      <a:srgbClr val="00B050"/>
                    </a:solidFill>
                  </a:tcPr>
                </a:tc>
                <a:extLst>
                  <a:ext uri="{0D108BD9-81ED-4DB2-BD59-A6C34878D82A}">
                    <a16:rowId xmlns:a16="http://schemas.microsoft.com/office/drawing/2014/main" xmlns="" val="2427205070"/>
                  </a:ext>
                </a:extLst>
              </a:tr>
            </a:tbl>
          </a:graphicData>
        </a:graphic>
      </p:graphicFrame>
    </p:spTree>
    <p:extLst>
      <p:ext uri="{BB962C8B-B14F-4D97-AF65-F5344CB8AC3E}">
        <p14:creationId xmlns:p14="http://schemas.microsoft.com/office/powerpoint/2010/main" val="3114173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0" y="296164"/>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sulle modifiche al </a:t>
            </a:r>
          </a:p>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PSP 2023-2027 per la parte relativa agli interventi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regionali</a:t>
            </a:r>
            <a:endPar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74068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512697" y="348456"/>
            <a:ext cx="10949049" cy="954107"/>
          </a:xfrm>
          <a:prstGeom prst="rect">
            <a:avLst/>
          </a:prstGeom>
          <a:noFill/>
        </p:spPr>
        <p:txBody>
          <a:bodyPr wrap="square" rtlCol="0">
            <a:spAutoFit/>
          </a:bodyPr>
          <a:lstStyle/>
          <a:p>
            <a:r>
              <a:rPr lang="it-IT" sz="2800" b="1" dirty="0">
                <a:solidFill>
                  <a:schemeClr val="accent5">
                    <a:lumMod val="50000"/>
                  </a:schemeClr>
                </a:solidFill>
                <a:latin typeface="Arial" panose="020B0604020202020204" pitchFamily="34" charset="0"/>
                <a:cs typeface="Arial" panose="020B0604020202020204" pitchFamily="34" charset="0"/>
              </a:rPr>
              <a:t>Modifiche al PSP annualità </a:t>
            </a:r>
            <a:r>
              <a:rPr lang="it-IT" sz="2800" b="1" dirty="0" smtClean="0">
                <a:solidFill>
                  <a:schemeClr val="accent5">
                    <a:lumMod val="50000"/>
                  </a:schemeClr>
                </a:solidFill>
                <a:latin typeface="Arial" panose="020B0604020202020204" pitchFamily="34" charset="0"/>
                <a:cs typeface="Arial" panose="020B0604020202020204" pitchFamily="34" charset="0"/>
              </a:rPr>
              <a:t>2024</a:t>
            </a:r>
            <a:endParaRPr lang="it-IT" sz="2800" b="1" dirty="0">
              <a:solidFill>
                <a:srgbClr val="FF0000"/>
              </a:solidFill>
              <a:latin typeface="Arial" panose="020B0604020202020204" pitchFamily="34" charset="0"/>
              <a:cs typeface="Arial" panose="020B0604020202020204" pitchFamily="34" charset="0"/>
            </a:endParaRPr>
          </a:p>
          <a:p>
            <a:endParaRPr lang="it-IT" sz="2800" b="1" dirty="0">
              <a:solidFill>
                <a:schemeClr val="accent5">
                  <a:lumMod val="50000"/>
                </a:schemeClr>
              </a:solidFill>
              <a:latin typeface="Arial" panose="020B0604020202020204" pitchFamily="34" charset="0"/>
              <a:cs typeface="Arial" panose="020B0604020202020204" pitchFamily="34" charset="0"/>
            </a:endParaRPr>
          </a:p>
        </p:txBody>
      </p:sp>
      <p:graphicFrame>
        <p:nvGraphicFramePr>
          <p:cNvPr id="6" name="Diagramma 5"/>
          <p:cNvGraphicFramePr/>
          <p:nvPr>
            <p:extLst>
              <p:ext uri="{D42A27DB-BD31-4B8C-83A1-F6EECF244321}">
                <p14:modId xmlns:p14="http://schemas.microsoft.com/office/powerpoint/2010/main" val="1933519468"/>
              </p:ext>
            </p:extLst>
          </p:nvPr>
        </p:nvGraphicFramePr>
        <p:xfrm>
          <a:off x="731358" y="825510"/>
          <a:ext cx="10263672" cy="53277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7130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99391" y="626933"/>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sullo stato di attuazione del </a:t>
            </a:r>
          </a:p>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CSR Abruzzo 2023/2027 </a:t>
            </a:r>
          </a:p>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(art. 124 del Reg. UE 2021/2115</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pPr algn="ctr"/>
            <a:endPar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09156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2770071" y="1565693"/>
            <a:ext cx="2169622" cy="3323987"/>
          </a:xfrm>
          <a:prstGeom prst="rect">
            <a:avLst/>
          </a:prstGeom>
          <a:noFill/>
        </p:spPr>
        <p:txBody>
          <a:bodyPr wrap="square" rtlCol="0">
            <a:spAutoFit/>
          </a:bodyPr>
          <a:lstStyle/>
          <a:p>
            <a:pPr algn="just"/>
            <a:r>
              <a:rPr lang="it-IT" sz="1400" dirty="0">
                <a:solidFill>
                  <a:schemeClr val="bg1"/>
                </a:solidFill>
              </a:rPr>
              <a:t>Correzione di un mero errore materiale: la deroga di 2 UBA per i piccoli allevamenti, in relazione alla percentuale di tolleranza ordinaria (10%) deve essere applicata alle consistenze fino a 20 UBA per evitare un trattamento differenziato (e penalizzante) per gli allevamenti con UBA &gt;10 e fino a </a:t>
            </a:r>
            <a:r>
              <a:rPr lang="it-IT" sz="1200" dirty="0">
                <a:solidFill>
                  <a:schemeClr val="bg1"/>
                </a:solidFill>
              </a:rPr>
              <a:t>20</a:t>
            </a:r>
            <a:r>
              <a:rPr lang="it-IT" sz="1400" dirty="0">
                <a:solidFill>
                  <a:schemeClr val="bg1"/>
                </a:solidFill>
              </a:rPr>
              <a:t>, rispetto a quelli con consistenza fino a 10 UBA. </a:t>
            </a:r>
          </a:p>
        </p:txBody>
      </p:sp>
      <p:graphicFrame>
        <p:nvGraphicFramePr>
          <p:cNvPr id="9" name="Diagramma 8"/>
          <p:cNvGraphicFramePr/>
          <p:nvPr>
            <p:extLst>
              <p:ext uri="{D42A27DB-BD31-4B8C-83A1-F6EECF244321}">
                <p14:modId xmlns:p14="http://schemas.microsoft.com/office/powerpoint/2010/main" val="4094073857"/>
              </p:ext>
            </p:extLst>
          </p:nvPr>
        </p:nvGraphicFramePr>
        <p:xfrm>
          <a:off x="501010" y="1010092"/>
          <a:ext cx="11485581" cy="5847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asellaDiTesto 9"/>
          <p:cNvSpPr txBox="1"/>
          <p:nvPr/>
        </p:nvSpPr>
        <p:spPr>
          <a:xfrm>
            <a:off x="769367" y="432098"/>
            <a:ext cx="10267228" cy="523220"/>
          </a:xfrm>
          <a:prstGeom prst="rect">
            <a:avLst/>
          </a:prstGeom>
          <a:noFill/>
        </p:spPr>
        <p:txBody>
          <a:bodyPr wrap="square" rtlCol="0">
            <a:spAutoFit/>
          </a:bodyPr>
          <a:lstStyle/>
          <a:p>
            <a:r>
              <a:rPr lang="it-IT" sz="2800" b="1" dirty="0">
                <a:solidFill>
                  <a:srgbClr val="002060"/>
                </a:solidFill>
                <a:latin typeface="Arial" panose="020B0604020202020204" pitchFamily="34" charset="0"/>
                <a:cs typeface="Arial" panose="020B0604020202020204" pitchFamily="34" charset="0"/>
              </a:rPr>
              <a:t>Modifiche testuali al PSP richieste in data </a:t>
            </a:r>
            <a:r>
              <a:rPr lang="it-IT" sz="2800" b="1" dirty="0" smtClean="0">
                <a:solidFill>
                  <a:srgbClr val="002060"/>
                </a:solidFill>
                <a:latin typeface="Arial" panose="020B0604020202020204" pitchFamily="34" charset="0"/>
                <a:cs typeface="Arial" panose="020B0604020202020204" pitchFamily="34" charset="0"/>
              </a:rPr>
              <a:t>21 giugno 2024</a:t>
            </a:r>
            <a:endParaRPr lang="it-IT" sz="2800" b="1" dirty="0">
              <a:solidFill>
                <a:srgbClr val="002060"/>
              </a:solidFill>
              <a:latin typeface="Arial" panose="020B0604020202020204" pitchFamily="34" charset="0"/>
              <a:cs typeface="Arial" panose="020B0604020202020204" pitchFamily="34" charset="0"/>
            </a:endParaRPr>
          </a:p>
        </p:txBody>
      </p:sp>
      <p:cxnSp>
        <p:nvCxnSpPr>
          <p:cNvPr id="5" name="Connettore 1 11"/>
          <p:cNvCxnSpPr/>
          <p:nvPr/>
        </p:nvCxnSpPr>
        <p:spPr>
          <a:xfrm>
            <a:off x="674688" y="893763"/>
            <a:ext cx="10119208" cy="6155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9786965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2770071" y="1565693"/>
            <a:ext cx="2169622" cy="3323987"/>
          </a:xfrm>
          <a:prstGeom prst="rect">
            <a:avLst/>
          </a:prstGeom>
          <a:noFill/>
        </p:spPr>
        <p:txBody>
          <a:bodyPr wrap="square" rtlCol="0">
            <a:spAutoFit/>
          </a:bodyPr>
          <a:lstStyle/>
          <a:p>
            <a:pPr algn="just"/>
            <a:r>
              <a:rPr lang="it-IT" sz="1400" dirty="0">
                <a:solidFill>
                  <a:schemeClr val="bg1"/>
                </a:solidFill>
              </a:rPr>
              <a:t>Correzione di un mero errore materiale: la deroga di 2 UBA per i piccoli allevamenti, in relazione alla percentuale di tolleranza ordinaria (10%) deve essere applicata alle consistenze fino a 20 UBA per evitare un trattamento differenziato (e penalizzante) per gli allevamenti con UBA &gt;10 e fino a </a:t>
            </a:r>
            <a:r>
              <a:rPr lang="it-IT" sz="1200" dirty="0">
                <a:solidFill>
                  <a:schemeClr val="bg1"/>
                </a:solidFill>
              </a:rPr>
              <a:t>20</a:t>
            </a:r>
            <a:r>
              <a:rPr lang="it-IT" sz="1400" dirty="0">
                <a:solidFill>
                  <a:schemeClr val="bg1"/>
                </a:solidFill>
              </a:rPr>
              <a:t>, rispetto a quelli con consistenza fino a 10 UBA. </a:t>
            </a:r>
          </a:p>
        </p:txBody>
      </p:sp>
      <p:graphicFrame>
        <p:nvGraphicFramePr>
          <p:cNvPr id="9" name="Diagramma 8"/>
          <p:cNvGraphicFramePr/>
          <p:nvPr>
            <p:extLst>
              <p:ext uri="{D42A27DB-BD31-4B8C-83A1-F6EECF244321}">
                <p14:modId xmlns:p14="http://schemas.microsoft.com/office/powerpoint/2010/main" val="3936882602"/>
              </p:ext>
            </p:extLst>
          </p:nvPr>
        </p:nvGraphicFramePr>
        <p:xfrm>
          <a:off x="769367" y="924540"/>
          <a:ext cx="11266920" cy="59334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asellaDiTesto 9"/>
          <p:cNvSpPr txBox="1"/>
          <p:nvPr/>
        </p:nvSpPr>
        <p:spPr>
          <a:xfrm>
            <a:off x="769367" y="432098"/>
            <a:ext cx="10267228" cy="523220"/>
          </a:xfrm>
          <a:prstGeom prst="rect">
            <a:avLst/>
          </a:prstGeom>
          <a:noFill/>
        </p:spPr>
        <p:txBody>
          <a:bodyPr wrap="square" rtlCol="0">
            <a:spAutoFit/>
          </a:bodyPr>
          <a:lstStyle/>
          <a:p>
            <a:r>
              <a:rPr lang="it-IT" sz="2800" b="1" dirty="0">
                <a:solidFill>
                  <a:srgbClr val="002060"/>
                </a:solidFill>
                <a:latin typeface="Arial" panose="020B0604020202020204" pitchFamily="34" charset="0"/>
                <a:cs typeface="Arial" panose="020B0604020202020204" pitchFamily="34" charset="0"/>
              </a:rPr>
              <a:t>Modifiche testuali al PSP richieste in data </a:t>
            </a:r>
            <a:r>
              <a:rPr lang="it-IT" sz="2800" b="1" dirty="0" smtClean="0">
                <a:solidFill>
                  <a:srgbClr val="002060"/>
                </a:solidFill>
                <a:latin typeface="Arial" panose="020B0604020202020204" pitchFamily="34" charset="0"/>
                <a:cs typeface="Arial" panose="020B0604020202020204" pitchFamily="34" charset="0"/>
              </a:rPr>
              <a:t>21 giugno 2024</a:t>
            </a:r>
            <a:endParaRPr lang="it-IT" sz="2800" b="1" dirty="0">
              <a:solidFill>
                <a:srgbClr val="002060"/>
              </a:solidFill>
              <a:latin typeface="Arial" panose="020B0604020202020204" pitchFamily="34" charset="0"/>
              <a:cs typeface="Arial" panose="020B0604020202020204" pitchFamily="34" charset="0"/>
            </a:endParaRPr>
          </a:p>
        </p:txBody>
      </p:sp>
      <p:cxnSp>
        <p:nvCxnSpPr>
          <p:cNvPr id="5" name="Connettore 1 11"/>
          <p:cNvCxnSpPr/>
          <p:nvPr/>
        </p:nvCxnSpPr>
        <p:spPr>
          <a:xfrm>
            <a:off x="674688" y="893763"/>
            <a:ext cx="10119208" cy="6155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378560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a 5"/>
          <p:cNvGraphicFramePr>
            <a:graphicFrameLocks noGrp="1"/>
          </p:cNvGraphicFramePr>
          <p:nvPr>
            <p:extLst>
              <p:ext uri="{D42A27DB-BD31-4B8C-83A1-F6EECF244321}">
                <p14:modId xmlns:p14="http://schemas.microsoft.com/office/powerpoint/2010/main" val="3117862007"/>
              </p:ext>
            </p:extLst>
          </p:nvPr>
        </p:nvGraphicFramePr>
        <p:xfrm>
          <a:off x="4563" y="17253"/>
          <a:ext cx="10871983" cy="6840747"/>
        </p:xfrm>
        <a:graphic>
          <a:graphicData uri="http://schemas.openxmlformats.org/drawingml/2006/table">
            <a:tbl>
              <a:tblPr>
                <a:tableStyleId>{5C22544A-7EE6-4342-B048-85BDC9FD1C3A}</a:tableStyleId>
              </a:tblPr>
              <a:tblGrid>
                <a:gridCol w="882307">
                  <a:extLst>
                    <a:ext uri="{9D8B030D-6E8A-4147-A177-3AD203B41FA5}">
                      <a16:colId xmlns:a16="http://schemas.microsoft.com/office/drawing/2014/main" xmlns="" val="3482837400"/>
                    </a:ext>
                  </a:extLst>
                </a:gridCol>
                <a:gridCol w="7503359">
                  <a:extLst>
                    <a:ext uri="{9D8B030D-6E8A-4147-A177-3AD203B41FA5}">
                      <a16:colId xmlns:a16="http://schemas.microsoft.com/office/drawing/2014/main" xmlns="" val="4015722822"/>
                    </a:ext>
                  </a:extLst>
                </a:gridCol>
                <a:gridCol w="1427549">
                  <a:extLst>
                    <a:ext uri="{9D8B030D-6E8A-4147-A177-3AD203B41FA5}">
                      <a16:colId xmlns:a16="http://schemas.microsoft.com/office/drawing/2014/main" xmlns="" val="276511199"/>
                    </a:ext>
                  </a:extLst>
                </a:gridCol>
                <a:gridCol w="1058768">
                  <a:extLst>
                    <a:ext uri="{9D8B030D-6E8A-4147-A177-3AD203B41FA5}">
                      <a16:colId xmlns:a16="http://schemas.microsoft.com/office/drawing/2014/main" xmlns="" val="84058287"/>
                    </a:ext>
                  </a:extLst>
                </a:gridCol>
              </a:tblGrid>
              <a:tr h="368412">
                <a:tc gridSpan="4">
                  <a:txBody>
                    <a:bodyPr/>
                    <a:lstStyle/>
                    <a:p>
                      <a:pPr algn="l" fontAlgn="ctr"/>
                      <a:r>
                        <a:rPr lang="it-IT" sz="1200" b="1" i="0" u="none" strike="noStrike" dirty="0">
                          <a:solidFill>
                            <a:schemeClr val="bg1"/>
                          </a:solidFill>
                          <a:effectLst/>
                          <a:latin typeface="Arial" panose="020B0604020202020204" pitchFamily="34" charset="0"/>
                          <a:cs typeface="Arial" panose="020B0604020202020204" pitchFamily="34" charset="0"/>
                        </a:rPr>
                        <a:t>CSR</a:t>
                      </a:r>
                      <a:r>
                        <a:rPr lang="it-IT" sz="1200" b="1" i="0" u="none" strike="noStrike" baseline="0" dirty="0">
                          <a:solidFill>
                            <a:schemeClr val="bg1"/>
                          </a:solidFill>
                          <a:effectLst/>
                          <a:latin typeface="Arial" panose="020B0604020202020204" pitchFamily="34" charset="0"/>
                          <a:cs typeface="Arial" panose="020B0604020202020204" pitchFamily="34" charset="0"/>
                        </a:rPr>
                        <a:t> ABRUZZO 2023/2027 – </a:t>
                      </a:r>
                      <a:r>
                        <a:rPr lang="it-IT" sz="1200" b="1" i="0" u="none" strike="noStrike" baseline="0" dirty="0" smtClean="0">
                          <a:solidFill>
                            <a:schemeClr val="bg1"/>
                          </a:solidFill>
                          <a:effectLst/>
                          <a:latin typeface="Arial" panose="020B0604020202020204" pitchFamily="34" charset="0"/>
                          <a:cs typeface="Arial" panose="020B0604020202020204" pitchFamily="34" charset="0"/>
                        </a:rPr>
                        <a:t>Modifiche finanziarie approvate con EMENDAMENTO 2 - Decisione della Commissione C(2024)6849 del 30 settembre 2024</a:t>
                      </a:r>
                      <a:endParaRPr lang="it-IT" sz="12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hMerge="1">
                  <a:txBody>
                    <a:bodyPr/>
                    <a:lstStyle/>
                    <a:p>
                      <a:pPr algn="l" fontAlgn="ct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hMerge="1">
                  <a:txBody>
                    <a:bodyPr/>
                    <a:lstStyle/>
                    <a:p>
                      <a:pPr algn="ctr" fontAlgn="ct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hMerge="1">
                  <a:txBody>
                    <a:bodyPr/>
                    <a:lstStyle/>
                    <a:p>
                      <a:endParaRPr lang="it-IT"/>
                    </a:p>
                  </a:txBody>
                  <a:tcPr/>
                </a:tc>
                <a:extLst>
                  <a:ext uri="{0D108BD9-81ED-4DB2-BD59-A6C34878D82A}">
                    <a16:rowId xmlns:a16="http://schemas.microsoft.com/office/drawing/2014/main" xmlns="" val="3700877260"/>
                  </a:ext>
                </a:extLst>
              </a:tr>
              <a:tr h="161215">
                <a:tc>
                  <a:txBody>
                    <a:bodyPr/>
                    <a:lstStyle/>
                    <a:p>
                      <a:pPr algn="ctr" fontAlgn="ctr"/>
                      <a:r>
                        <a:rPr lang="it-IT" sz="1000" u="none" strike="noStrike" dirty="0">
                          <a:solidFill>
                            <a:schemeClr val="bg1"/>
                          </a:solidFill>
                          <a:effectLst/>
                          <a:latin typeface="Arial" panose="020B0604020202020204" pitchFamily="34" charset="0"/>
                          <a:cs typeface="Arial" panose="020B0604020202020204" pitchFamily="34" charset="0"/>
                        </a:rPr>
                        <a:t> </a:t>
                      </a:r>
                      <a:r>
                        <a:rPr lang="it-IT" sz="1000" b="1" u="none" strike="noStrike" dirty="0" smtClean="0">
                          <a:solidFill>
                            <a:schemeClr val="bg1"/>
                          </a:solidFill>
                          <a:effectLst/>
                          <a:latin typeface="Arial" panose="020B0604020202020204" pitchFamily="34" charset="0"/>
                          <a:cs typeface="Arial" panose="020B0604020202020204" pitchFamily="34" charset="0"/>
                        </a:rPr>
                        <a:t>Codice</a:t>
                      </a:r>
                      <a:endParaRPr lang="it-IT" sz="10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50" u="none" strike="noStrike" dirty="0">
                          <a:solidFill>
                            <a:schemeClr val="bg1"/>
                          </a:solidFill>
                          <a:effectLst/>
                          <a:latin typeface="Arial" panose="020B0604020202020204" pitchFamily="34" charset="0"/>
                          <a:cs typeface="Arial" panose="020B0604020202020204" pitchFamily="34" charset="0"/>
                        </a:rPr>
                        <a:t> </a:t>
                      </a:r>
                      <a:r>
                        <a:rPr lang="it-IT" sz="1050" b="1" u="none" strike="noStrike" dirty="0">
                          <a:solidFill>
                            <a:schemeClr val="bg1"/>
                          </a:solidFill>
                          <a:effectLst/>
                          <a:latin typeface="Arial" panose="020B0604020202020204" pitchFamily="34" charset="0"/>
                          <a:cs typeface="Arial" panose="020B0604020202020204" pitchFamily="34" charset="0"/>
                        </a:rPr>
                        <a:t>Descrizione Intervento</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a:txBody>
                    <a:bodyPr/>
                    <a:lstStyle/>
                    <a:p>
                      <a:pPr algn="ctr" fontAlgn="ctr"/>
                      <a:r>
                        <a:rPr lang="it-IT" sz="1000" b="1" u="none" strike="noStrike" dirty="0">
                          <a:solidFill>
                            <a:schemeClr val="bg1"/>
                          </a:solidFill>
                          <a:effectLst/>
                          <a:latin typeface="Arial" panose="020B0604020202020204" pitchFamily="34" charset="0"/>
                          <a:cs typeface="Arial" panose="020B0604020202020204" pitchFamily="34" charset="0"/>
                        </a:rPr>
                        <a:t>SPESA PUBBLICA</a:t>
                      </a:r>
                      <a:endParaRPr lang="it-IT" sz="10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a:txBody>
                    <a:bodyPr/>
                    <a:lstStyle/>
                    <a:p>
                      <a:pPr algn="ctr" fontAlgn="ctr"/>
                      <a:r>
                        <a:rPr lang="it-IT" sz="1000" b="1" u="none" strike="noStrike" dirty="0">
                          <a:solidFill>
                            <a:schemeClr val="bg1"/>
                          </a:solidFill>
                          <a:effectLst/>
                          <a:latin typeface="Arial" panose="020B0604020202020204" pitchFamily="34" charset="0"/>
                          <a:cs typeface="Arial" panose="020B0604020202020204" pitchFamily="34" charset="0"/>
                        </a:rPr>
                        <a:t>FEASR</a:t>
                      </a:r>
                      <a:endParaRPr lang="it-IT" sz="10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extLst>
                  <a:ext uri="{0D108BD9-81ED-4DB2-BD59-A6C34878D82A}">
                    <a16:rowId xmlns:a16="http://schemas.microsoft.com/office/drawing/2014/main" xmlns="" val="3344800126"/>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 1 - produzione integrata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30.000.000,00 €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12.750.000,00 €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895706776"/>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SRA03</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ACA3 - tecniche lavorazione ridotta dei suoli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9.500.000,00 €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66"/>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4.037.500,00 €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66"/>
                    </a:solidFill>
                  </a:tcPr>
                </a:tc>
                <a:extLst>
                  <a:ext uri="{0D108BD9-81ED-4DB2-BD59-A6C34878D82A}">
                    <a16:rowId xmlns:a16="http://schemas.microsoft.com/office/drawing/2014/main" xmlns="" val="3339595777"/>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SRA06</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ACA6 - cover crops</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66"/>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1.912.500,00 €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66"/>
                    </a:solidFill>
                  </a:tcPr>
                </a:tc>
                <a:extLst>
                  <a:ext uri="{0D108BD9-81ED-4DB2-BD59-A6C34878D82A}">
                    <a16:rowId xmlns:a16="http://schemas.microsoft.com/office/drawing/2014/main" xmlns="" val="2065458354"/>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SRA08</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ACA8 - gestione prati e pascoli permanenti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18.800.000,00 €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7.990.000,00 €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91128032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SRA14</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ACA14  - allevatori custodi dell'agrobiodiversità</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060910960"/>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SRA16</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ACA16 - conservazione agrobiodiversità - banche del germoplasma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850.000,00 €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260958247"/>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SRA18</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ACA18 - impegni per l'apicoltura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877375590"/>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SRA19</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ACA19 - riduzione impiego fitofarmaci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2.300.000,00 €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977.500,00 €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58836254"/>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SRA27</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Pagamento per impegni silvoambientali e impegni in materia di clima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EAEFF7"/>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1.062.500,00 €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13846448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SRA29</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Agricoltura biologica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43.395.621,19 €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EAEFF7"/>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18.443.139,01 €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EAEFF7"/>
                    </a:solidFill>
                  </a:tcPr>
                </a:tc>
                <a:extLst>
                  <a:ext uri="{0D108BD9-81ED-4DB2-BD59-A6C34878D82A}">
                    <a16:rowId xmlns:a16="http://schemas.microsoft.com/office/drawing/2014/main" xmlns="" val="370830876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SRA30</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Benessere animale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16.450.000,00 €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6.991.250,00 €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089664874"/>
                  </a:ext>
                </a:extLst>
              </a:tr>
              <a:tr h="212072">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SRA31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Sostegno per la conservazione, l'uso e lo sviluppo sostenibile delle risorse genetiche forestali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212.500,00 €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349208646"/>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SRB01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Sostegno zone con svantaggi naturali montagna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44.000.000,00 €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18.700.000,00 €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55879712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SRC02</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Pagamento compensativo per zone forestali natura 2000</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940811109"/>
                  </a:ext>
                </a:extLst>
              </a:tr>
              <a:tr h="15652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produttivi agricoli per la competitività delle aziende agricole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37.207.666,85 €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15.813.258,41 €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extLst>
                  <a:ext uri="{0D108BD9-81ED-4DB2-BD59-A6C34878D82A}">
                    <a16:rowId xmlns:a16="http://schemas.microsoft.com/office/drawing/2014/main" xmlns="" val="1181364122"/>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SRD02</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produttivi agricoli per ambiente, clima e benessere animale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7.600.000,00 €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3.230.000,00 €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676348247"/>
                  </a:ext>
                </a:extLst>
              </a:tr>
              <a:tr h="176726">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SRD03</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nelle aziende agricole per la diversificazione in attività non agricole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6.000.000,00 €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2.550.000,00 €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00257977"/>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SRD04</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non produttivi agricoli con finalità ambientale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b"/>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0"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480500482"/>
                  </a:ext>
                </a:extLst>
              </a:tr>
              <a:tr h="176726">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SRD05</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Impianti forestazione/imboschimento e sistemi agroforestali su terreni agricoli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91641328"/>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SRD08</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in infrastrutture con finalità ambientali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8.000.000,00 €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3.400.000,00 €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473056588"/>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SRD09</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non produttivi nelle aree rurali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637.500,00 €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340496118"/>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SRD12</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per la prevenzione ed il ripristino danni foreste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1.700.000,00 €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91021711"/>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SRD13</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Investimenti per la trasformazione e commercializzazione dei prodotti agricoli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9.000.000,00 €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3.825.000,00 €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extLst>
                  <a:ext uri="{0D108BD9-81ED-4DB2-BD59-A6C34878D82A}">
                    <a16:rowId xmlns:a16="http://schemas.microsoft.com/office/drawing/2014/main" xmlns="" val="247917556"/>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SRD18</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STRUMENTI FINANZIARI: FONDO DI ROTAZIONE per investimenti produttivi agricoli </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11.900.000,00 €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5.057.500,00 €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454926482"/>
                  </a:ext>
                </a:extLst>
              </a:tr>
              <a:tr h="222171">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SRD19</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STRUMENTI FINANZIARI: FONDO DI ROTAZIONE per investimenti per la trasformazione e commercializzazione </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2.125.000,00 €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532150414"/>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SRE01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Insediamento giovani agricoltori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26.000.000,00 €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11.050.000,00 €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637737307"/>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SRG01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Sostegno gruppi operativi PEI AGRI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425.000,00 €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860175544"/>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SRG03</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Partecipazione a regimi di qualità</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637.500,00 €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894100750"/>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SRG06</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Attuazione strategie di sviluppo locale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21.850.000,00 €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9.286.250,00 €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346051294"/>
                  </a:ext>
                </a:extLst>
              </a:tr>
              <a:tr h="201973">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SRG09</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Cooperazione per azioni di supporto all'innovazione e servizi rivolti ai settori agricolo, forestale e agroalimentare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637.500,00 €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9788273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SRG10</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Promozione dei prodotti di qualità</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5.398.200,75 €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2.294.235,32 €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extLst>
                  <a:ext uri="{0D108BD9-81ED-4DB2-BD59-A6C34878D82A}">
                    <a16:rowId xmlns:a16="http://schemas.microsoft.com/office/drawing/2014/main" xmlns="" val="2157161690"/>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SRH01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Erogazione servizi di consulenza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4.400.000,00 €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1.870.000,00 €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210660834"/>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SRH02</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Scambi di conoscenze e informazioni per i consulenti e gli attori degli AKIS</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1.050.000,00 €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446.250,00 €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894939999"/>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SRH03</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Azioni formative rivolte agli addetti del settore agricolo, forestale e dei territori rurali</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3.551.799,25 €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1.509.514,68 €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931495485"/>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SRH04</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Azioni di informazione</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212.500,00 €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3272247145"/>
                  </a:ext>
                </a:extLst>
              </a:tr>
              <a:tr h="153538">
                <a:tc>
                  <a:txBody>
                    <a:bodyPr/>
                    <a:lstStyle/>
                    <a:p>
                      <a:pPr algn="ctr" fontAlgn="ctr"/>
                      <a:r>
                        <a:rPr lang="it-IT" sz="1000" b="1" u="none" strike="noStrike" dirty="0">
                          <a:solidFill>
                            <a:srgbClr val="0000FF"/>
                          </a:solidFill>
                          <a:effectLst/>
                          <a:latin typeface="Arial" panose="020B0604020202020204" pitchFamily="34" charset="0"/>
                          <a:cs typeface="Arial" panose="020B0604020202020204" pitchFamily="34" charset="0"/>
                        </a:rPr>
                        <a:t>AT001</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l" fontAlgn="ctr"/>
                      <a:r>
                        <a:rPr lang="it-IT" sz="1000" b="1" u="none" strike="noStrike" dirty="0">
                          <a:solidFill>
                            <a:srgbClr val="0000FF"/>
                          </a:solidFill>
                          <a:effectLst/>
                          <a:latin typeface="Arial" panose="020B0604020202020204" pitchFamily="34" charset="0"/>
                          <a:cs typeface="Arial" panose="020B0604020202020204" pitchFamily="34" charset="0"/>
                        </a:rPr>
                        <a:t>Assistenza Tecnica</a:t>
                      </a:r>
                      <a:endParaRPr lang="it-IT" sz="100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12.200.000,00 €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5.185.000,00 €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2674277175"/>
                  </a:ext>
                </a:extLst>
              </a:tr>
              <a:tr h="198294">
                <a:tc gridSpan="2">
                  <a:txBody>
                    <a:bodyPr/>
                    <a:lstStyle/>
                    <a:p>
                      <a:pPr algn="ctr" fontAlgn="ctr"/>
                      <a:r>
                        <a:rPr lang="it-IT" sz="1050" b="1" u="none" strike="noStrike" dirty="0">
                          <a:solidFill>
                            <a:srgbClr val="0000FF"/>
                          </a:solidFill>
                          <a:effectLst/>
                          <a:latin typeface="Arial" panose="020B0604020202020204" pitchFamily="34" charset="0"/>
                          <a:cs typeface="Arial" panose="020B0604020202020204" pitchFamily="34" charset="0"/>
                        </a:rPr>
                        <a:t>TOTALE PROGRAMMATO NUOVI INTERVENTI ORDINARI 2023-2028</a:t>
                      </a:r>
                      <a:endParaRPr lang="it-IT" sz="105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a:txBody>
                    <a:bodyPr/>
                    <a:lstStyle/>
                    <a:p>
                      <a:pPr algn="ctr" fontAlgn="ctr"/>
                      <a:r>
                        <a:rPr lang="it-IT" sz="1000" b="1" u="none" strike="noStrike" dirty="0">
                          <a:solidFill>
                            <a:schemeClr val="tx1"/>
                          </a:solidFill>
                          <a:effectLst/>
                          <a:latin typeface="Arial" panose="020B0604020202020204" pitchFamily="34" charset="0"/>
                          <a:cs typeface="Arial" panose="020B0604020202020204" pitchFamily="34" charset="0"/>
                        </a:rPr>
                        <a:t>348.103.288,04 €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t-IT" sz="1000" b="1" u="none" strike="noStrike" dirty="0">
                          <a:solidFill>
                            <a:schemeClr val="tx1"/>
                          </a:solidFill>
                          <a:effectLst/>
                          <a:latin typeface="Arial" panose="020B0604020202020204" pitchFamily="34" charset="0"/>
                          <a:cs typeface="Arial" panose="020B0604020202020204" pitchFamily="34" charset="0"/>
                        </a:rPr>
                        <a:t>147.943.897,42 €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xmlns="" val="1360407866"/>
                  </a:ext>
                </a:extLst>
              </a:tr>
              <a:tr h="199275">
                <a:tc gridSpan="2">
                  <a:txBody>
                    <a:bodyPr/>
                    <a:lstStyle/>
                    <a:p>
                      <a:pPr algn="ctr" fontAlgn="ctr"/>
                      <a:r>
                        <a:rPr lang="it-IT" sz="1050" b="1" u="none" strike="noStrike" dirty="0">
                          <a:solidFill>
                            <a:srgbClr val="0000FF"/>
                          </a:solidFill>
                          <a:effectLst/>
                          <a:latin typeface="Arial" panose="020B0604020202020204" pitchFamily="34" charset="0"/>
                          <a:cs typeface="Arial" panose="020B0604020202020204" pitchFamily="34" charset="0"/>
                        </a:rPr>
                        <a:t>TOTALE PROGRAMMATO VECCHI INTERVENTI IN TRANSIZIONE 2014-2022</a:t>
                      </a:r>
                      <a:endParaRPr lang="it-IT" sz="1050" b="1" i="0" u="none" strike="noStrike" dirty="0">
                        <a:solidFill>
                          <a:srgbClr val="0000FF"/>
                        </a:solidFill>
                        <a:effectLst/>
                        <a:latin typeface="Arial" panose="020B0604020202020204" pitchFamily="34" charset="0"/>
                        <a:cs typeface="Arial" panose="020B0604020202020204" pitchFamily="34" charset="0"/>
                      </a:endParaRPr>
                    </a:p>
                  </a:txBody>
                  <a:tcPr marL="0" marR="0" marT="0" marB="0" anchor="ctr"/>
                </a:tc>
                <a:tc hMerge="1">
                  <a:txBody>
                    <a:bodyPr/>
                    <a:lstStyle/>
                    <a:p>
                      <a:endParaRPr lang="it-IT"/>
                    </a:p>
                  </a:txBody>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3.300.000,00 €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tc>
                  <a:txBody>
                    <a:bodyPr/>
                    <a:lstStyle/>
                    <a:p>
                      <a:pPr algn="ctr" fontAlgn="ctr"/>
                      <a:r>
                        <a:rPr lang="it-IT" sz="1000" u="none" strike="noStrike" dirty="0">
                          <a:solidFill>
                            <a:schemeClr val="tx1"/>
                          </a:solidFill>
                          <a:effectLst/>
                          <a:latin typeface="Arial" panose="020B0604020202020204" pitchFamily="34" charset="0"/>
                          <a:cs typeface="Arial" panose="020B0604020202020204" pitchFamily="34" charset="0"/>
                        </a:rPr>
                        <a:t>1.402.500,00 €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0" marR="0" marT="0" marB="0" anchor="ctr">
                    <a:solidFill>
                      <a:srgbClr val="FFFF00"/>
                    </a:solidFill>
                  </a:tcPr>
                </a:tc>
                <a:extLst>
                  <a:ext uri="{0D108BD9-81ED-4DB2-BD59-A6C34878D82A}">
                    <a16:rowId xmlns:a16="http://schemas.microsoft.com/office/drawing/2014/main" xmlns="" val="1657156882"/>
                  </a:ext>
                </a:extLst>
              </a:tr>
              <a:tr h="161215">
                <a:tc gridSpan="2">
                  <a:txBody>
                    <a:bodyPr/>
                    <a:lstStyle/>
                    <a:p>
                      <a:pPr algn="ctr" fontAlgn="ctr"/>
                      <a:r>
                        <a:rPr lang="it-IT" sz="1050" b="1" u="none" strike="noStrike" dirty="0">
                          <a:solidFill>
                            <a:schemeClr val="bg1"/>
                          </a:solidFill>
                          <a:effectLst/>
                          <a:latin typeface="Arial" panose="020B0604020202020204" pitchFamily="34" charset="0"/>
                          <a:cs typeface="Arial" panose="020B0604020202020204" pitchFamily="34" charset="0"/>
                        </a:rPr>
                        <a:t>TOTALE PROGRAMMATO SVILUPPO RURALE 2023-2028</a:t>
                      </a:r>
                      <a:endParaRPr lang="it-IT"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hMerge="1">
                  <a:txBody>
                    <a:bodyPr/>
                    <a:lstStyle/>
                    <a:p>
                      <a:endParaRPr lang="it-IT"/>
                    </a:p>
                  </a:txBody>
                  <a:tcPr/>
                </a:tc>
                <a:tc>
                  <a:txBody>
                    <a:bodyPr/>
                    <a:lstStyle/>
                    <a:p>
                      <a:pPr algn="ctr" fontAlgn="ctr"/>
                      <a:r>
                        <a:rPr lang="it-IT" sz="1000" b="1" u="none" strike="noStrike" dirty="0">
                          <a:solidFill>
                            <a:schemeClr val="bg1"/>
                          </a:solidFill>
                          <a:effectLst/>
                          <a:latin typeface="Arial" panose="020B0604020202020204" pitchFamily="34" charset="0"/>
                          <a:cs typeface="Arial" panose="020B0604020202020204" pitchFamily="34" charset="0"/>
                        </a:rPr>
                        <a:t>351.403.288,04 €</a:t>
                      </a:r>
                      <a:endParaRPr lang="it-IT" sz="10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tc>
                  <a:txBody>
                    <a:bodyPr/>
                    <a:lstStyle/>
                    <a:p>
                      <a:pPr algn="ctr" fontAlgn="ctr"/>
                      <a:r>
                        <a:rPr lang="it-IT" sz="1000" b="1" u="none" strike="noStrike" dirty="0">
                          <a:solidFill>
                            <a:schemeClr val="bg1"/>
                          </a:solidFill>
                          <a:effectLst/>
                          <a:latin typeface="Arial" panose="020B0604020202020204" pitchFamily="34" charset="0"/>
                          <a:cs typeface="Arial" panose="020B0604020202020204" pitchFamily="34" charset="0"/>
                        </a:rPr>
                        <a:t>149.346.397,42 €</a:t>
                      </a:r>
                      <a:endParaRPr lang="it-IT" sz="10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ctr">
                    <a:solidFill>
                      <a:srgbClr val="CC0066"/>
                    </a:solidFill>
                  </a:tcPr>
                </a:tc>
                <a:extLst>
                  <a:ext uri="{0D108BD9-81ED-4DB2-BD59-A6C34878D82A}">
                    <a16:rowId xmlns:a16="http://schemas.microsoft.com/office/drawing/2014/main" xmlns="" val="601636892"/>
                  </a:ext>
                </a:extLst>
              </a:tr>
            </a:tbl>
          </a:graphicData>
        </a:graphic>
      </p:graphicFrame>
      <p:sp>
        <p:nvSpPr>
          <p:cNvPr id="7" name="Shape 3784">
            <a:extLst>
              <a:ext uri="{FF2B5EF4-FFF2-40B4-BE49-F238E27FC236}">
                <a16:creationId xmlns:a16="http://schemas.microsoft.com/office/drawing/2014/main" xmlns="" id="{00000000-0008-0000-0000-00001D000000}"/>
              </a:ext>
            </a:extLst>
          </p:cNvPr>
          <p:cNvSpPr/>
          <p:nvPr/>
        </p:nvSpPr>
        <p:spPr>
          <a:xfrm>
            <a:off x="11522371" y="7194675"/>
            <a:ext cx="90419" cy="45719"/>
          </a:xfrm>
          <a:custGeom>
            <a:avLst/>
            <a:gdLst/>
            <a:ahLst/>
            <a:cxnLst/>
            <a:rect l="0" t="0" r="0" b="0"/>
            <a:pathLst>
              <a:path w="44450" h="6350">
                <a:moveTo>
                  <a:pt x="44196" y="0"/>
                </a:moveTo>
                <a:lnTo>
                  <a:pt x="0" y="0"/>
                </a:lnTo>
                <a:lnTo>
                  <a:pt x="0" y="6096"/>
                </a:lnTo>
                <a:lnTo>
                  <a:pt x="44196" y="6096"/>
                </a:lnTo>
                <a:lnTo>
                  <a:pt x="44196" y="0"/>
                </a:lnTo>
                <a:close/>
              </a:path>
            </a:pathLst>
          </a:custGeom>
          <a:solidFill>
            <a:srgbClr val="000000">
              <a:alpha val="50000"/>
            </a:srgbClr>
          </a:solidFill>
        </p:spPr>
        <p:txBody>
          <a:bodyPr/>
          <a:lstStyle/>
          <a:p>
            <a:endParaRPr lang="it-IT" dirty="0"/>
          </a:p>
        </p:txBody>
      </p:sp>
      <p:sp>
        <p:nvSpPr>
          <p:cNvPr id="2" name="CasellaDiTesto 1"/>
          <p:cNvSpPr txBox="1"/>
          <p:nvPr/>
        </p:nvSpPr>
        <p:spPr>
          <a:xfrm>
            <a:off x="10751299" y="659218"/>
            <a:ext cx="1148316" cy="253916"/>
          </a:xfrm>
          <a:prstGeom prst="rect">
            <a:avLst/>
          </a:prstGeom>
          <a:noFill/>
        </p:spPr>
        <p:txBody>
          <a:bodyPr wrap="square" rtlCol="0">
            <a:spAutoFit/>
          </a:bodyPr>
          <a:lstStyle/>
          <a:p>
            <a:r>
              <a:rPr lang="it-IT" sz="1000" b="1" dirty="0"/>
              <a:t>+ </a:t>
            </a:r>
            <a:r>
              <a:rPr lang="it-IT" sz="1050" b="1" dirty="0"/>
              <a:t>2.500.000,00</a:t>
            </a:r>
            <a:r>
              <a:rPr lang="it-IT" sz="1000" b="1" dirty="0"/>
              <a:t> €</a:t>
            </a:r>
          </a:p>
        </p:txBody>
      </p:sp>
      <p:sp>
        <p:nvSpPr>
          <p:cNvPr id="5" name="CasellaDiTesto 4"/>
          <p:cNvSpPr txBox="1"/>
          <p:nvPr/>
        </p:nvSpPr>
        <p:spPr>
          <a:xfrm>
            <a:off x="10751299" y="814078"/>
            <a:ext cx="1148316" cy="253916"/>
          </a:xfrm>
          <a:prstGeom prst="rect">
            <a:avLst/>
          </a:prstGeom>
          <a:noFill/>
        </p:spPr>
        <p:txBody>
          <a:bodyPr wrap="square" rtlCol="0">
            <a:spAutoFit/>
          </a:bodyPr>
          <a:lstStyle/>
          <a:p>
            <a:r>
              <a:rPr lang="it-IT" sz="1000" b="1" dirty="0"/>
              <a:t>+ </a:t>
            </a:r>
            <a:r>
              <a:rPr lang="it-IT" sz="1050" b="1" dirty="0"/>
              <a:t>1.500.000,00</a:t>
            </a:r>
            <a:r>
              <a:rPr lang="it-IT" sz="1000" b="1" dirty="0"/>
              <a:t> €</a:t>
            </a:r>
          </a:p>
        </p:txBody>
      </p:sp>
      <p:sp>
        <p:nvSpPr>
          <p:cNvPr id="9" name="CasellaDiTesto 8"/>
          <p:cNvSpPr txBox="1"/>
          <p:nvPr/>
        </p:nvSpPr>
        <p:spPr>
          <a:xfrm>
            <a:off x="10751299" y="2706213"/>
            <a:ext cx="1148316" cy="253916"/>
          </a:xfrm>
          <a:prstGeom prst="rect">
            <a:avLst/>
          </a:prstGeom>
          <a:noFill/>
        </p:spPr>
        <p:txBody>
          <a:bodyPr wrap="square" rtlCol="0">
            <a:spAutoFit/>
          </a:bodyPr>
          <a:lstStyle/>
          <a:p>
            <a:r>
              <a:rPr lang="it-IT" sz="1050" b="1" dirty="0"/>
              <a:t>- 2.792.333,15 €</a:t>
            </a:r>
          </a:p>
        </p:txBody>
      </p:sp>
      <p:sp>
        <p:nvSpPr>
          <p:cNvPr id="10" name="CasellaDiTesto 9"/>
          <p:cNvSpPr txBox="1"/>
          <p:nvPr/>
        </p:nvSpPr>
        <p:spPr>
          <a:xfrm>
            <a:off x="10751299" y="3956528"/>
            <a:ext cx="1148316" cy="253916"/>
          </a:xfrm>
          <a:prstGeom prst="rect">
            <a:avLst/>
          </a:prstGeom>
          <a:noFill/>
        </p:spPr>
        <p:txBody>
          <a:bodyPr wrap="square" rtlCol="0">
            <a:spAutoFit/>
          </a:bodyPr>
          <a:lstStyle/>
          <a:p>
            <a:r>
              <a:rPr lang="it-IT" sz="1050" b="1" dirty="0"/>
              <a:t>- 1.000.000,00 €</a:t>
            </a:r>
          </a:p>
        </p:txBody>
      </p:sp>
      <p:sp>
        <p:nvSpPr>
          <p:cNvPr id="11" name="CasellaDiTesto 10"/>
          <p:cNvSpPr txBox="1"/>
          <p:nvPr/>
        </p:nvSpPr>
        <p:spPr>
          <a:xfrm>
            <a:off x="10751299" y="5295152"/>
            <a:ext cx="1148316" cy="415498"/>
          </a:xfrm>
          <a:prstGeom prst="rect">
            <a:avLst/>
          </a:prstGeom>
          <a:noFill/>
        </p:spPr>
        <p:txBody>
          <a:bodyPr wrap="square" rtlCol="0">
            <a:spAutoFit/>
          </a:bodyPr>
          <a:lstStyle/>
          <a:p>
            <a:r>
              <a:rPr lang="it-IT" sz="1050" b="1" dirty="0"/>
              <a:t>-  601.799,25 € </a:t>
            </a:r>
          </a:p>
          <a:p>
            <a:endParaRPr lang="it-IT" sz="1050" b="1" dirty="0"/>
          </a:p>
        </p:txBody>
      </p:sp>
      <p:sp>
        <p:nvSpPr>
          <p:cNvPr id="12" name="CasellaDiTesto 11"/>
          <p:cNvSpPr txBox="1"/>
          <p:nvPr/>
        </p:nvSpPr>
        <p:spPr>
          <a:xfrm>
            <a:off x="10771921" y="6431613"/>
            <a:ext cx="1148316" cy="253916"/>
          </a:xfrm>
          <a:prstGeom prst="rect">
            <a:avLst/>
          </a:prstGeom>
          <a:noFill/>
        </p:spPr>
        <p:txBody>
          <a:bodyPr wrap="square" rtlCol="0">
            <a:spAutoFit/>
          </a:bodyPr>
          <a:lstStyle/>
          <a:p>
            <a:r>
              <a:rPr lang="it-IT" sz="1050" b="1" dirty="0"/>
              <a:t>- 4.000.000,00 €</a:t>
            </a:r>
          </a:p>
        </p:txBody>
      </p:sp>
    </p:spTree>
    <p:extLst>
      <p:ext uri="{BB962C8B-B14F-4D97-AF65-F5344CB8AC3E}">
        <p14:creationId xmlns:p14="http://schemas.microsoft.com/office/powerpoint/2010/main" val="361768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3784">
            <a:extLst>
              <a:ext uri="{FF2B5EF4-FFF2-40B4-BE49-F238E27FC236}">
                <a16:creationId xmlns:a16="http://schemas.microsoft.com/office/drawing/2014/main" xmlns="" id="{00000000-0008-0000-0000-00001D000000}"/>
              </a:ext>
            </a:extLst>
          </p:cNvPr>
          <p:cNvSpPr/>
          <p:nvPr/>
        </p:nvSpPr>
        <p:spPr>
          <a:xfrm>
            <a:off x="11522371" y="7194675"/>
            <a:ext cx="90419" cy="45719"/>
          </a:xfrm>
          <a:custGeom>
            <a:avLst/>
            <a:gdLst/>
            <a:ahLst/>
            <a:cxnLst/>
            <a:rect l="0" t="0" r="0" b="0"/>
            <a:pathLst>
              <a:path w="44450" h="6350">
                <a:moveTo>
                  <a:pt x="44196" y="0"/>
                </a:moveTo>
                <a:lnTo>
                  <a:pt x="0" y="0"/>
                </a:lnTo>
                <a:lnTo>
                  <a:pt x="0" y="6096"/>
                </a:lnTo>
                <a:lnTo>
                  <a:pt x="44196" y="6096"/>
                </a:lnTo>
                <a:lnTo>
                  <a:pt x="44196" y="0"/>
                </a:lnTo>
                <a:close/>
              </a:path>
            </a:pathLst>
          </a:custGeom>
          <a:solidFill>
            <a:srgbClr val="000000">
              <a:alpha val="50000"/>
            </a:srgbClr>
          </a:solidFill>
        </p:spPr>
        <p:txBody>
          <a:bodyPr/>
          <a:lstStyle/>
          <a:p>
            <a:endParaRPr lang="it-IT" dirty="0"/>
          </a:p>
        </p:txBody>
      </p:sp>
      <p:graphicFrame>
        <p:nvGraphicFramePr>
          <p:cNvPr id="16" name="Tabella 15"/>
          <p:cNvGraphicFramePr>
            <a:graphicFrameLocks noGrp="1"/>
          </p:cNvGraphicFramePr>
          <p:nvPr>
            <p:extLst>
              <p:ext uri="{D42A27DB-BD31-4B8C-83A1-F6EECF244321}">
                <p14:modId xmlns:p14="http://schemas.microsoft.com/office/powerpoint/2010/main" val="2207090857"/>
              </p:ext>
            </p:extLst>
          </p:nvPr>
        </p:nvGraphicFramePr>
        <p:xfrm>
          <a:off x="0" y="3"/>
          <a:ext cx="10635445" cy="6857996"/>
        </p:xfrm>
        <a:graphic>
          <a:graphicData uri="http://schemas.openxmlformats.org/drawingml/2006/table">
            <a:tbl>
              <a:tblPr/>
              <a:tblGrid>
                <a:gridCol w="475675">
                  <a:extLst>
                    <a:ext uri="{9D8B030D-6E8A-4147-A177-3AD203B41FA5}">
                      <a16:colId xmlns:a16="http://schemas.microsoft.com/office/drawing/2014/main" xmlns="" val="2197659661"/>
                    </a:ext>
                  </a:extLst>
                </a:gridCol>
                <a:gridCol w="4965907">
                  <a:extLst>
                    <a:ext uri="{9D8B030D-6E8A-4147-A177-3AD203B41FA5}">
                      <a16:colId xmlns:a16="http://schemas.microsoft.com/office/drawing/2014/main" xmlns="" val="278824137"/>
                    </a:ext>
                  </a:extLst>
                </a:gridCol>
                <a:gridCol w="1356033">
                  <a:extLst>
                    <a:ext uri="{9D8B030D-6E8A-4147-A177-3AD203B41FA5}">
                      <a16:colId xmlns:a16="http://schemas.microsoft.com/office/drawing/2014/main" xmlns="" val="2858046801"/>
                    </a:ext>
                  </a:extLst>
                </a:gridCol>
                <a:gridCol w="966159">
                  <a:extLst>
                    <a:ext uri="{9D8B030D-6E8A-4147-A177-3AD203B41FA5}">
                      <a16:colId xmlns:a16="http://schemas.microsoft.com/office/drawing/2014/main" xmlns="" val="3783942657"/>
                    </a:ext>
                  </a:extLst>
                </a:gridCol>
                <a:gridCol w="2871671">
                  <a:extLst>
                    <a:ext uri="{9D8B030D-6E8A-4147-A177-3AD203B41FA5}">
                      <a16:colId xmlns:a16="http://schemas.microsoft.com/office/drawing/2014/main" xmlns="" val="66679956"/>
                    </a:ext>
                  </a:extLst>
                </a:gridCol>
              </a:tblGrid>
              <a:tr h="232272">
                <a:tc gridSpan="5">
                  <a:txBody>
                    <a:bodyPr/>
                    <a:lstStyle/>
                    <a:p>
                      <a:pPr algn="ctr" rtl="0" fontAlgn="ctr"/>
                      <a:r>
                        <a:rPr lang="it-IT" sz="1100" b="1" i="0" u="none" strike="noStrike" dirty="0">
                          <a:solidFill>
                            <a:srgbClr val="FFFFFF"/>
                          </a:solidFill>
                          <a:effectLst/>
                          <a:latin typeface="Arial" panose="020B0604020202020204" pitchFamily="34" charset="0"/>
                        </a:rPr>
                        <a:t>PROPOSTA DI MODIFICA AL PSP - EMENDAMENTO 3 -  finestra GIUGNO 2024 - Notifica su SFC: 28 ottobre 2024</a:t>
                      </a:r>
                    </a:p>
                  </a:txBody>
                  <a:tcPr marL="3596" marR="3596" marT="3596" marB="0" anchor="ctr">
                    <a:lnL>
                      <a:noFill/>
                    </a:lnL>
                    <a:lnR>
                      <a:noFill/>
                    </a:lnR>
                    <a:lnT>
                      <a:noFill/>
                    </a:lnT>
                    <a:lnB w="12700" cap="flat" cmpd="sng" algn="ctr">
                      <a:solidFill>
                        <a:srgbClr val="FFFFFF"/>
                      </a:solidFill>
                      <a:prstDash val="solid"/>
                      <a:round/>
                      <a:headEnd type="none" w="med" len="med"/>
                      <a:tailEnd type="none" w="med" len="med"/>
                    </a:lnB>
                    <a:solidFill>
                      <a:srgbClr val="0070C0"/>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xmlns="" val="4131991452"/>
                  </a:ext>
                </a:extLst>
              </a:tr>
              <a:tr h="186810">
                <a:tc>
                  <a:txBody>
                    <a:bodyPr/>
                    <a:lstStyle/>
                    <a:p>
                      <a:pPr algn="ctr" rtl="0" fontAlgn="ctr"/>
                      <a:r>
                        <a:rPr lang="it-IT" sz="900" b="1" i="0" u="none" strike="noStrike" dirty="0">
                          <a:solidFill>
                            <a:srgbClr val="FFFFFF"/>
                          </a:solidFill>
                          <a:effectLst/>
                          <a:latin typeface="Arial" panose="020B0604020202020204" pitchFamily="34" charset="0"/>
                        </a:rPr>
                        <a:t> Cod.</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70C0"/>
                    </a:solidFill>
                  </a:tcPr>
                </a:tc>
                <a:tc>
                  <a:txBody>
                    <a:bodyPr/>
                    <a:lstStyle/>
                    <a:p>
                      <a:pPr algn="l" rtl="0" fontAlgn="ctr"/>
                      <a:r>
                        <a:rPr lang="it-IT" sz="1000" b="1" i="0" u="none" strike="noStrike" dirty="0">
                          <a:solidFill>
                            <a:srgbClr val="FFFFFF"/>
                          </a:solidFill>
                          <a:effectLst/>
                          <a:latin typeface="Arial" panose="020B0604020202020204" pitchFamily="34" charset="0"/>
                        </a:rPr>
                        <a:t> Descrizione Intervento</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70C0"/>
                    </a:solidFill>
                  </a:tcPr>
                </a:tc>
                <a:tc>
                  <a:txBody>
                    <a:bodyPr/>
                    <a:lstStyle/>
                    <a:p>
                      <a:pPr algn="ctr" rtl="0" fontAlgn="ctr"/>
                      <a:r>
                        <a:rPr lang="it-IT" sz="1000" b="1" i="0" u="none" strike="noStrike" dirty="0">
                          <a:solidFill>
                            <a:srgbClr val="FFFFFF"/>
                          </a:solidFill>
                          <a:effectLst/>
                          <a:latin typeface="Arial" panose="020B0604020202020204" pitchFamily="34" charset="0"/>
                        </a:rPr>
                        <a:t>SPESA PUBBLICA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70C0"/>
                    </a:solidFill>
                  </a:tcPr>
                </a:tc>
                <a:tc>
                  <a:txBody>
                    <a:bodyPr/>
                    <a:lstStyle/>
                    <a:p>
                      <a:pPr algn="ctr" rtl="0" fontAlgn="ctr"/>
                      <a:r>
                        <a:rPr lang="it-IT" sz="1000" b="1" i="0" u="none" strike="noStrike" dirty="0">
                          <a:solidFill>
                            <a:srgbClr val="FFFFFF"/>
                          </a:solidFill>
                          <a:effectLst/>
                          <a:latin typeface="Arial" panose="020B0604020202020204" pitchFamily="34" charset="0"/>
                        </a:rPr>
                        <a:t>FEASR</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70C0"/>
                    </a:solidFill>
                  </a:tcPr>
                </a:tc>
                <a:tc>
                  <a:txBody>
                    <a:bodyPr/>
                    <a:lstStyle/>
                    <a:p>
                      <a:pPr algn="ctr" rtl="0" fontAlgn="ctr"/>
                      <a:r>
                        <a:rPr lang="it-IT" sz="1000" b="1" i="0" u="none" strike="noStrike" dirty="0">
                          <a:solidFill>
                            <a:srgbClr val="FFFFFF"/>
                          </a:solidFill>
                          <a:effectLst/>
                          <a:latin typeface="Arial" panose="020B0604020202020204" pitchFamily="34" charset="0"/>
                        </a:rPr>
                        <a:t>Variazione dotazione finanziaria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64140498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 1 - produzione integrata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35.000.000,00 €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14.875.000,00 €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2146913343"/>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SRA03</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ACA3 - tecniche lavorazione ridotta dei suoli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10.600.000,00 €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4.505.000,00 €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1.100.000,00 €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101898894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SRA06</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ACA6 - cover crops</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1.700.000,00 €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373441608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SRA08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ACA8 - gestione prati e pascoli permanenti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18.800.000,00 €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7.990.000,00 €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43162172"/>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SRA14</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ACA14  - allevatori custodi dell'agrobiodiversità</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1267102536"/>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SRA16</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ACA16 - conservazione agrobiodiversità - banche del germoplasma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850.000,00 €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42593011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SRA18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ACA18 - impegni per l'apicoltura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2068121187"/>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SRA19</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ACA19 - riduzione impiego fitofarmaci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2.300.000,00 €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977.500,00 €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209821540"/>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SRA27</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Pagamento per impegni silvoambientali e impegni in materia di clima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1.062.500,00 €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707665720"/>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SRA29</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Agricoltura biologica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43.395.621,19 €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18.443.139,01 €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154752837"/>
                  </a:ext>
                </a:extLst>
              </a:tr>
              <a:tr h="175096">
                <a:tc>
                  <a:txBody>
                    <a:bodyPr/>
                    <a:lstStyle/>
                    <a:p>
                      <a:pPr algn="ctr" rtl="0" fontAlgn="ctr"/>
                      <a:r>
                        <a:rPr lang="it-IT" sz="900" b="1" i="0" u="none" strike="noStrike" dirty="0">
                          <a:solidFill>
                            <a:srgbClr val="000000"/>
                          </a:solidFill>
                          <a:effectLst/>
                          <a:latin typeface="Arial" panose="020B0604020202020204" pitchFamily="34" charset="0"/>
                        </a:rPr>
                        <a:t>SRA30</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Benessere animale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16.450.000,00 €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6.991.250,00 €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920567026"/>
                  </a:ext>
                </a:extLst>
              </a:tr>
              <a:tr h="279665">
                <a:tc>
                  <a:txBody>
                    <a:bodyPr/>
                    <a:lstStyle/>
                    <a:p>
                      <a:pPr algn="ctr" rtl="0" fontAlgn="ctr"/>
                      <a:r>
                        <a:rPr lang="it-IT" sz="900" b="1" i="0" u="none" strike="noStrike" dirty="0">
                          <a:solidFill>
                            <a:srgbClr val="000000"/>
                          </a:solidFill>
                          <a:effectLst/>
                          <a:latin typeface="Arial" panose="020B0604020202020204" pitchFamily="34" charset="0"/>
                        </a:rPr>
                        <a:t>SRA31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Sostegno per la conservazione, l'uso e lo sviluppo sostenibile delle risorse genetiche forestali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212.500,00 €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13713724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SRB01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Sostegno zone con svantaggi naturali montagna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44.400.000,00 €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18.870.000,00 €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182615123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SRC02</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Pagamento compensativo per zone forestali natura 2000</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1652620014"/>
                  </a:ext>
                </a:extLst>
              </a:tr>
              <a:tr h="279665">
                <a:tc>
                  <a:txBody>
                    <a:bodyPr/>
                    <a:lstStyle/>
                    <a:p>
                      <a:pPr algn="ctr" rtl="0" fontAlgn="ctr"/>
                      <a:r>
                        <a:rPr lang="it-IT" sz="900" b="1" i="0" u="none" strike="noStrike" dirty="0">
                          <a:solidFill>
                            <a:srgbClr val="000000"/>
                          </a:solidFill>
                          <a:effectLst/>
                          <a:latin typeface="Arial" panose="020B0604020202020204" pitchFamily="34" charset="0"/>
                        </a:rPr>
                        <a:t>SRD01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produttivi agricoli per la competitività delle aziende agricole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20.207.666,85 €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8.588.258,41 €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-17.000.000 € (di cui 10 Mil € riprogrammati per spese in transizione)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1037426435"/>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SRD02</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produttivi agricoli per ambiente, clima e benessere animale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7.600.000,00 €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3.230.000,00 €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94113486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SRD03</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nelle aziende agricole per la diversificazione in attività non agricole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2.550.000,00 €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43437691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SRD04</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non produttivi agricoli con finalità ambientale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b"/>
                      <a:r>
                        <a:rPr lang="it-IT" sz="900" b="1" i="0" u="none" strike="noStrike" dirty="0">
                          <a:solidFill>
                            <a:srgbClr val="000000"/>
                          </a:solidFill>
                          <a:effectLst/>
                          <a:latin typeface="Arial" panose="020B0604020202020204" pitchFamily="34" charset="0"/>
                        </a:rPr>
                        <a:t>1.000.000,00 €</a:t>
                      </a:r>
                    </a:p>
                  </a:txBody>
                  <a:tcPr marL="3596" marR="3596" marT="3596"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257977905"/>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SRD05</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Impianti forestazione/imboschimento e sistemi agroforestali su terreni agricoli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1809532190"/>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in infrastrutture con finalità ambientali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8.000.000,00 €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3.400.000,00 €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723734195"/>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SRD09</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non produttivi nelle aree rurali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637.500,00 €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452399467"/>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SRD12</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per la prevenzione ed il ripristino danni foreste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1.700.000,00 €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24044297"/>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SRD13</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Investimenti per la trasformazione e commercializzazione dei prodotti agricoli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9.000.000,00 €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3.825.000,00 €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2776437650"/>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SRD18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STRUMENTI FINANZIARI: FONDO DI ROTAZIONE per investimenti produttivi agricoli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11.900.000,00 €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5.057.500,00 €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11569114"/>
                  </a:ext>
                </a:extLst>
              </a:tr>
              <a:tr h="216438">
                <a:tc>
                  <a:txBody>
                    <a:bodyPr/>
                    <a:lstStyle/>
                    <a:p>
                      <a:pPr algn="ctr" rtl="0" fontAlgn="ctr"/>
                      <a:r>
                        <a:rPr lang="it-IT" sz="900" b="1" i="0" u="none" strike="noStrike" dirty="0">
                          <a:solidFill>
                            <a:srgbClr val="000000"/>
                          </a:solidFill>
                          <a:effectLst/>
                          <a:latin typeface="Arial" panose="020B0604020202020204" pitchFamily="34" charset="0"/>
                        </a:rPr>
                        <a:t>SRD19</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STRUMENTI FINANZIARI: FONDO DI ROTAZIONE per investimenti per la trasf. e comm.</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2.125.000,00 €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84485743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SRE01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Insediamento giovani agricoltori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8.925.000,00 €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-5.000.000 € (riprogrammati per spese in transizione)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206567295"/>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SRG01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Sostegno gruppi operativi PEI AGRI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1.020.000,00 €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285765923"/>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SRG03</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Partecipazione a regimi di qualità</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425.000,00 €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285320242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SRG06</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Attuazione strategie di sviluppo locale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21.850.000,00 €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9.286.250,00 €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2985048305"/>
                  </a:ext>
                </a:extLst>
              </a:tr>
              <a:tr h="300093">
                <a:tc>
                  <a:txBody>
                    <a:bodyPr/>
                    <a:lstStyle/>
                    <a:p>
                      <a:pPr algn="ctr" rtl="0" fontAlgn="ctr"/>
                      <a:r>
                        <a:rPr lang="it-IT" sz="900" b="1" i="0" u="none" strike="noStrike" dirty="0">
                          <a:solidFill>
                            <a:srgbClr val="000000"/>
                          </a:solidFill>
                          <a:effectLst/>
                          <a:latin typeface="Arial" panose="020B0604020202020204" pitchFamily="34" charset="0"/>
                        </a:rPr>
                        <a:t>SRG09</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Cooperazione per azioni di supporto all'innovazione e servizi rivolti ai settori agricolo, forestale e agroalimentare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637.500,00 €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4037016871"/>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SRG10</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Promozione dei prodotti di qualità</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6.898.200,75 €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2.931.735,32 €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3443396734"/>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SRH01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Erogazione servizi di consulenza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4.000.000,00 €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1.700.000,00 €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-400.000,00 €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1308893569"/>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SRH02</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Scambi di conoscenze e informazioni per i consulenti e gli attori degli AKIS</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600.000,00 €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255.000,00 €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-450.000,00 €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3721567521"/>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SRH03</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Azioni formative rivolte agli addetti del settore agricolo, forestale e dei territori rurali</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3.001.799,25 €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1.275.764,68 €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-550.000,00 €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692460086"/>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SRH04</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Azioni di informazione</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500.000,00 €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212.500,00 €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625171591"/>
                  </a:ext>
                </a:extLst>
              </a:tr>
              <a:tr h="151797">
                <a:tc>
                  <a:txBody>
                    <a:bodyPr/>
                    <a:lstStyle/>
                    <a:p>
                      <a:pPr algn="ctr" rtl="0" fontAlgn="ctr"/>
                      <a:r>
                        <a:rPr lang="it-IT" sz="900" b="1" i="0" u="none" strike="noStrike" dirty="0">
                          <a:solidFill>
                            <a:srgbClr val="000000"/>
                          </a:solidFill>
                          <a:effectLst/>
                          <a:latin typeface="Arial" panose="020B0604020202020204" pitchFamily="34" charset="0"/>
                        </a:rPr>
                        <a:t>AT001</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l" rtl="0" fontAlgn="ctr"/>
                      <a:r>
                        <a:rPr lang="it-IT" sz="900" b="1" i="0" u="none" strike="noStrike" dirty="0">
                          <a:solidFill>
                            <a:srgbClr val="000000"/>
                          </a:solidFill>
                          <a:effectLst/>
                          <a:latin typeface="Arial" panose="020B0604020202020204" pitchFamily="34" charset="0"/>
                        </a:rPr>
                        <a:t>Assistenza Tecnica</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12.200.000,00 €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5.185.000,00 €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795997003"/>
                  </a:ext>
                </a:extLst>
              </a:tr>
              <a:tr h="151797">
                <a:tc gridSpan="2">
                  <a:txBody>
                    <a:bodyPr/>
                    <a:lstStyle/>
                    <a:p>
                      <a:pPr algn="ctr" rtl="0" fontAlgn="ctr"/>
                      <a:r>
                        <a:rPr lang="it-IT" sz="900" b="1" i="0" u="none" strike="noStrike" dirty="0">
                          <a:solidFill>
                            <a:srgbClr val="000000"/>
                          </a:solidFill>
                          <a:effectLst/>
                          <a:latin typeface="Arial" panose="020B0604020202020204" pitchFamily="34" charset="0"/>
                        </a:rPr>
                        <a:t>TOTALE PROGRAMMATO NUOVI INTERVENTI ORDINARI 2023-2028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hMerge="1">
                  <a:txBody>
                    <a:bodyPr/>
                    <a:lstStyle/>
                    <a:p>
                      <a:endParaRPr lang="it-IT"/>
                    </a:p>
                  </a:txBody>
                  <a:tcPr/>
                </a:tc>
                <a:tc>
                  <a:txBody>
                    <a:bodyPr/>
                    <a:lstStyle/>
                    <a:p>
                      <a:pPr algn="ctr" rtl="0" fontAlgn="ctr"/>
                      <a:r>
                        <a:rPr lang="it-IT" sz="900" b="1" i="0" u="none" strike="noStrike" dirty="0">
                          <a:solidFill>
                            <a:srgbClr val="000000"/>
                          </a:solidFill>
                          <a:effectLst/>
                          <a:latin typeface="Arial" panose="020B0604020202020204" pitchFamily="34" charset="0"/>
                        </a:rPr>
                        <a:t>333.103.288,04 €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141.568.897,42 €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a:txBody>
                    <a:bodyPr/>
                    <a:lstStyle/>
                    <a:p>
                      <a:pPr algn="ctr" rtl="0" fontAlgn="ctr"/>
                      <a:r>
                        <a:rPr lang="it-IT" sz="900" b="1" i="0" u="none" strike="noStrike" dirty="0">
                          <a:solidFill>
                            <a:srgbClr val="000000"/>
                          </a:solidFill>
                          <a:effectLst/>
                          <a:latin typeface="Arial" panose="020B0604020202020204" pitchFamily="34" charset="0"/>
                        </a:rPr>
                        <a:t>7.000.000,00 €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extLst>
                  <a:ext uri="{0D108BD9-81ED-4DB2-BD59-A6C34878D82A}">
                    <a16:rowId xmlns:a16="http://schemas.microsoft.com/office/drawing/2014/main" xmlns="" val="3987145729"/>
                  </a:ext>
                </a:extLst>
              </a:tr>
              <a:tr h="188811">
                <a:tc gridSpan="2">
                  <a:txBody>
                    <a:bodyPr/>
                    <a:lstStyle/>
                    <a:p>
                      <a:pPr algn="ctr" rtl="0" fontAlgn="ctr"/>
                      <a:r>
                        <a:rPr lang="it-IT" sz="900" b="1" i="0" u="none" strike="noStrike" dirty="0">
                          <a:solidFill>
                            <a:srgbClr val="000000"/>
                          </a:solidFill>
                          <a:effectLst/>
                          <a:latin typeface="Arial" panose="020B0604020202020204" pitchFamily="34" charset="0"/>
                        </a:rPr>
                        <a:t>TOTALE PROGRAMMATO VECCHI INTERVENTI IN TRANSIZIONE 2014-2022*</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4C6E7"/>
                    </a:solidFill>
                  </a:tcPr>
                </a:tc>
                <a:tc hMerge="1">
                  <a:txBody>
                    <a:bodyPr/>
                    <a:lstStyle/>
                    <a:p>
                      <a:endParaRPr lang="it-IT"/>
                    </a:p>
                  </a:txBody>
                  <a:tcPr/>
                </a:tc>
                <a:tc>
                  <a:txBody>
                    <a:bodyPr/>
                    <a:lstStyle/>
                    <a:p>
                      <a:pPr algn="ctr" rtl="0" fontAlgn="ctr"/>
                      <a:r>
                        <a:rPr lang="it-IT" sz="900" b="1" i="0" u="none" strike="noStrike" dirty="0">
                          <a:solidFill>
                            <a:srgbClr val="000000"/>
                          </a:solidFill>
                          <a:effectLst/>
                          <a:latin typeface="Arial" panose="020B0604020202020204" pitchFamily="34" charset="0"/>
                        </a:rPr>
                        <a:t>18.300.000,00 €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7.777.500,00 €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it-IT" sz="900" b="1" i="0" u="none" strike="noStrike" dirty="0">
                          <a:solidFill>
                            <a:srgbClr val="000000"/>
                          </a:solidFill>
                          <a:effectLst/>
                          <a:latin typeface="Arial" panose="020B0604020202020204" pitchFamily="34" charset="0"/>
                        </a:rPr>
                        <a:t>15.000.000,00 €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extLst>
                  <a:ext uri="{0D108BD9-81ED-4DB2-BD59-A6C34878D82A}">
                    <a16:rowId xmlns:a16="http://schemas.microsoft.com/office/drawing/2014/main" xmlns="" val="1116960883"/>
                  </a:ext>
                </a:extLst>
              </a:tr>
              <a:tr h="141642">
                <a:tc gridSpan="2">
                  <a:txBody>
                    <a:bodyPr/>
                    <a:lstStyle/>
                    <a:p>
                      <a:pPr algn="ctr" rtl="0" fontAlgn="ctr"/>
                      <a:r>
                        <a:rPr lang="it-IT" sz="900" b="1" i="0" u="none" strike="noStrike" dirty="0">
                          <a:solidFill>
                            <a:srgbClr val="FFFFFF"/>
                          </a:solidFill>
                          <a:effectLst/>
                          <a:latin typeface="Arial" panose="020B0604020202020204" pitchFamily="34" charset="0"/>
                        </a:rPr>
                        <a:t>TOTALE PROGRAMMATO SVILUPPO RURALE 2023-2028</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0066"/>
                    </a:solidFill>
                  </a:tcPr>
                </a:tc>
                <a:tc hMerge="1">
                  <a:txBody>
                    <a:bodyPr/>
                    <a:lstStyle/>
                    <a:p>
                      <a:endParaRPr lang="it-IT"/>
                    </a:p>
                  </a:txBody>
                  <a:tcPr/>
                </a:tc>
                <a:tc>
                  <a:txBody>
                    <a:bodyPr/>
                    <a:lstStyle/>
                    <a:p>
                      <a:pPr algn="ctr" rtl="0" fontAlgn="ctr"/>
                      <a:r>
                        <a:rPr lang="it-IT" sz="900" b="1" i="0" u="none" strike="noStrike" dirty="0">
                          <a:solidFill>
                            <a:srgbClr val="FFFFFF"/>
                          </a:solidFill>
                          <a:effectLst/>
                          <a:latin typeface="Arial" panose="020B0604020202020204" pitchFamily="34" charset="0"/>
                        </a:rPr>
                        <a:t>351.403.288,04 €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0066"/>
                    </a:solidFill>
                  </a:tcPr>
                </a:tc>
                <a:tc>
                  <a:txBody>
                    <a:bodyPr/>
                    <a:lstStyle/>
                    <a:p>
                      <a:pPr algn="ctr" rtl="0" fontAlgn="ctr"/>
                      <a:r>
                        <a:rPr lang="it-IT" sz="900" b="1" i="0" u="none" strike="noStrike" dirty="0">
                          <a:solidFill>
                            <a:srgbClr val="FFFFFF"/>
                          </a:solidFill>
                          <a:effectLst/>
                          <a:latin typeface="Arial" panose="020B0604020202020204" pitchFamily="34" charset="0"/>
                        </a:rPr>
                        <a:t>149.346.397,42 €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0066"/>
                    </a:solidFill>
                  </a:tcPr>
                </a:tc>
                <a:tc>
                  <a:txBody>
                    <a:bodyPr/>
                    <a:lstStyle/>
                    <a:p>
                      <a:pPr algn="ctr" rtl="0" fontAlgn="ctr"/>
                      <a:r>
                        <a:rPr lang="it-IT" sz="900" b="1" i="0" u="none" strike="noStrike" dirty="0">
                          <a:solidFill>
                            <a:srgbClr val="FFFFFF"/>
                          </a:solidFill>
                          <a:effectLst/>
                          <a:latin typeface="Arial" panose="020B0604020202020204" pitchFamily="34" charset="0"/>
                        </a:rPr>
                        <a:t> </a:t>
                      </a:r>
                    </a:p>
                  </a:txBody>
                  <a:tcPr marL="3596" marR="3596" marT="359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C0066"/>
                    </a:solidFill>
                  </a:tcPr>
                </a:tc>
                <a:extLst>
                  <a:ext uri="{0D108BD9-81ED-4DB2-BD59-A6C34878D82A}">
                    <a16:rowId xmlns:a16="http://schemas.microsoft.com/office/drawing/2014/main" xmlns="" val="2051614691"/>
                  </a:ext>
                </a:extLst>
              </a:tr>
            </a:tbl>
          </a:graphicData>
        </a:graphic>
      </p:graphicFrame>
      <p:sp>
        <p:nvSpPr>
          <p:cNvPr id="4" name="Rettangolo 3"/>
          <p:cNvSpPr/>
          <p:nvPr/>
        </p:nvSpPr>
        <p:spPr>
          <a:xfrm>
            <a:off x="9709217" y="4749405"/>
            <a:ext cx="2385392" cy="1384995"/>
          </a:xfrm>
          <a:prstGeom prst="rect">
            <a:avLst/>
          </a:prstGeom>
          <a:solidFill>
            <a:srgbClr val="DE005A"/>
          </a:solidFill>
        </p:spPr>
        <p:txBody>
          <a:bodyPr wrap="square">
            <a:spAutoFit/>
          </a:bodyPr>
          <a:lstStyle/>
          <a:p>
            <a:r>
              <a:rPr lang="it-IT" sz="1400" b="1" dirty="0">
                <a:solidFill>
                  <a:schemeClr val="bg1"/>
                </a:solidFill>
              </a:rPr>
              <a:t>*Le Spese programmate per </a:t>
            </a:r>
            <a:r>
              <a:rPr lang="it-IT" sz="1400" b="1" dirty="0" smtClean="0">
                <a:solidFill>
                  <a:schemeClr val="bg1"/>
                </a:solidFill>
              </a:rPr>
              <a:t>interventi PSR 2014-2022 in </a:t>
            </a:r>
            <a:r>
              <a:rPr lang="it-IT" sz="1400" b="1" dirty="0">
                <a:solidFill>
                  <a:schemeClr val="bg1"/>
                </a:solidFill>
              </a:rPr>
              <a:t>transizione fanno riferimento agli interventi:  SRD01 (€ 10 Milioni),  SRE01 (€ 5 Milioni), TRABR-8.1.1 (€ 3,3 Milioni </a:t>
            </a:r>
            <a:r>
              <a:rPr lang="it-IT" sz="1400" b="1" dirty="0" smtClean="0">
                <a:solidFill>
                  <a:schemeClr val="bg1"/>
                </a:solidFill>
              </a:rPr>
              <a:t>)</a:t>
            </a:r>
            <a:endParaRPr lang="it-IT" sz="1400" dirty="0">
              <a:solidFill>
                <a:schemeClr val="bg1"/>
              </a:solidFill>
            </a:endParaRPr>
          </a:p>
        </p:txBody>
      </p:sp>
    </p:spTree>
    <p:extLst>
      <p:ext uri="{BB962C8B-B14F-4D97-AF65-F5344CB8AC3E}">
        <p14:creationId xmlns:p14="http://schemas.microsoft.com/office/powerpoint/2010/main" val="1785703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0" y="465129"/>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 </a:t>
            </a:r>
            <a:r>
              <a:rPr lang="it-IT" sz="4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sulla costituzione del «Tavolo regionale AKIS</a:t>
            </a:r>
            <a:r>
              <a:rPr lang="it-IT" sz="4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4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54308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3A51795A-AC20-F630-9726-2472F43ACF04}"/>
              </a:ext>
            </a:extLst>
          </p:cNvPr>
          <p:cNvSpPr txBox="1"/>
          <p:nvPr/>
        </p:nvSpPr>
        <p:spPr>
          <a:xfrm>
            <a:off x="757781" y="0"/>
            <a:ext cx="11207055" cy="1014380"/>
          </a:xfrm>
          <a:prstGeom prst="rect">
            <a:avLst/>
          </a:prstGeom>
          <a:noFill/>
        </p:spPr>
        <p:txBody>
          <a:bodyPr wrap="square">
            <a:spAutoFit/>
          </a:bodyPr>
          <a:lstStyle/>
          <a:p>
            <a:pPr>
              <a:lnSpc>
                <a:spcPct val="107000"/>
              </a:lnSpc>
              <a:spcBef>
                <a:spcPts val="1200"/>
              </a:spcBef>
            </a:pPr>
            <a:r>
              <a:rPr lang="it-IT" sz="2800" b="1" kern="0" dirty="0" smtClean="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AKIS: </a:t>
            </a:r>
            <a:r>
              <a:rPr lang="it-IT" sz="2800" b="1" u="sng" kern="0"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approccio integrato </a:t>
            </a:r>
            <a:r>
              <a:rPr lang="it-IT" sz="2800" b="1" kern="0" dirty="0" smtClean="0">
                <a:solidFill>
                  <a:srgbClr val="002060"/>
                </a:solidFill>
                <a:latin typeface="Arial" panose="020B0604020202020204" pitchFamily="34" charset="0"/>
                <a:ea typeface="Times New Roman" panose="02020603050405020304" pitchFamily="18" charset="0"/>
                <a:cs typeface="Times New Roman" panose="02020603050405020304" pitchFamily="18" charset="0"/>
              </a:rPr>
              <a:t>a </a:t>
            </a:r>
            <a:r>
              <a:rPr lang="it-IT" sz="2800" b="1" kern="0"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supporto </a:t>
            </a:r>
            <a:r>
              <a:rPr lang="it-IT" sz="2800" b="1" kern="0" dirty="0" smtClean="0">
                <a:solidFill>
                  <a:srgbClr val="002060"/>
                </a:solidFill>
                <a:latin typeface="Arial" panose="020B0604020202020204" pitchFamily="34" charset="0"/>
                <a:ea typeface="Times New Roman" panose="02020603050405020304" pitchFamily="18" charset="0"/>
                <a:cs typeface="Times New Roman" panose="02020603050405020304" pitchFamily="18" charset="0"/>
              </a:rPr>
              <a:t>della modernizzazione</a:t>
            </a:r>
            <a:r>
              <a:rPr lang="it-IT" sz="2800" b="1" kern="0"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 dell’innovazione e dei flussi di conoscenza</a:t>
            </a:r>
            <a:endParaRPr lang="it-IT" sz="28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Immagine 3"/>
          <p:cNvPicPr>
            <a:picLocks noChangeAspect="1"/>
          </p:cNvPicPr>
          <p:nvPr/>
        </p:nvPicPr>
        <p:blipFill>
          <a:blip r:embed="rId2"/>
          <a:stretch>
            <a:fillRect/>
          </a:stretch>
        </p:blipFill>
        <p:spPr>
          <a:xfrm>
            <a:off x="1040561" y="1015907"/>
            <a:ext cx="9293884" cy="5658422"/>
          </a:xfrm>
          <a:prstGeom prst="rect">
            <a:avLst/>
          </a:prstGeom>
        </p:spPr>
      </p:pic>
    </p:spTree>
    <p:extLst>
      <p:ext uri="{BB962C8B-B14F-4D97-AF65-F5344CB8AC3E}">
        <p14:creationId xmlns:p14="http://schemas.microsoft.com/office/powerpoint/2010/main" val="14203547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p:cNvGraphicFramePr>
            <a:graphicFrameLocks noGrp="1"/>
          </p:cNvGraphicFramePr>
          <p:nvPr>
            <p:extLst/>
          </p:nvPr>
        </p:nvGraphicFramePr>
        <p:xfrm>
          <a:off x="723276" y="987230"/>
          <a:ext cx="10170544" cy="5402650"/>
        </p:xfrm>
        <a:graphic>
          <a:graphicData uri="http://schemas.openxmlformats.org/drawingml/2006/table">
            <a:tbl>
              <a:tblPr firstRow="1" firstCol="1" bandRow="1"/>
              <a:tblGrid>
                <a:gridCol w="1319842">
                  <a:extLst>
                    <a:ext uri="{9D8B030D-6E8A-4147-A177-3AD203B41FA5}">
                      <a16:colId xmlns:a16="http://schemas.microsoft.com/office/drawing/2014/main" xmlns="" val="2394462797"/>
                    </a:ext>
                  </a:extLst>
                </a:gridCol>
                <a:gridCol w="2665562">
                  <a:extLst>
                    <a:ext uri="{9D8B030D-6E8A-4147-A177-3AD203B41FA5}">
                      <a16:colId xmlns:a16="http://schemas.microsoft.com/office/drawing/2014/main" xmlns="" val="4041053349"/>
                    </a:ext>
                  </a:extLst>
                </a:gridCol>
                <a:gridCol w="4676860">
                  <a:extLst>
                    <a:ext uri="{9D8B030D-6E8A-4147-A177-3AD203B41FA5}">
                      <a16:colId xmlns:a16="http://schemas.microsoft.com/office/drawing/2014/main" xmlns="" val="2651831235"/>
                    </a:ext>
                  </a:extLst>
                </a:gridCol>
                <a:gridCol w="1508280">
                  <a:extLst>
                    <a:ext uri="{9D8B030D-6E8A-4147-A177-3AD203B41FA5}">
                      <a16:colId xmlns:a16="http://schemas.microsoft.com/office/drawing/2014/main" xmlns="" val="3287505554"/>
                    </a:ext>
                  </a:extLst>
                </a:gridCol>
              </a:tblGrid>
              <a:tr h="215386">
                <a:tc>
                  <a:txBody>
                    <a:bodyPr/>
                    <a:lstStyle/>
                    <a:p>
                      <a:pPr algn="ctr">
                        <a:lnSpc>
                          <a:spcPct val="107000"/>
                        </a:lnSpc>
                        <a:spcAft>
                          <a:spcPts val="0"/>
                        </a:spcAft>
                        <a:tabLst>
                          <a:tab pos="3060700" algn="l"/>
                        </a:tabLst>
                      </a:pPr>
                      <a:r>
                        <a:rPr lang="it-IT" sz="11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TIPOLOGIA INTERVENTI</a:t>
                      </a:r>
                      <a:endParaRPr lang="it-IT" sz="105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0044"/>
                    </a:solidFill>
                  </a:tcPr>
                </a:tc>
                <a:tc>
                  <a:txBody>
                    <a:bodyPr/>
                    <a:lstStyle/>
                    <a:p>
                      <a:pPr algn="ctr">
                        <a:lnSpc>
                          <a:spcPct val="107000"/>
                        </a:lnSpc>
                        <a:spcAft>
                          <a:spcPts val="0"/>
                        </a:spcAft>
                        <a:tabLst>
                          <a:tab pos="3060700" algn="l"/>
                        </a:tabLst>
                      </a:pPr>
                      <a:r>
                        <a:rPr lang="it-IT" sz="11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TITOLO INTERVENTO</a:t>
                      </a:r>
                      <a:endParaRPr lang="it-IT" sz="105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0044"/>
                    </a:solidFill>
                  </a:tcPr>
                </a:tc>
                <a:tc>
                  <a:txBody>
                    <a:bodyPr/>
                    <a:lstStyle/>
                    <a:p>
                      <a:pPr algn="ctr">
                        <a:lnSpc>
                          <a:spcPct val="107000"/>
                        </a:lnSpc>
                        <a:spcAft>
                          <a:spcPts val="0"/>
                        </a:spcAft>
                        <a:tabLst>
                          <a:tab pos="3060700" algn="l"/>
                        </a:tabLst>
                      </a:pPr>
                      <a:r>
                        <a:rPr lang="it-IT" sz="11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BREVE DESCRIZIONE</a:t>
                      </a:r>
                      <a:endParaRPr lang="it-IT" sz="105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tabLst>
                          <a:tab pos="3060700" algn="l"/>
                        </a:tabLst>
                      </a:pPr>
                      <a:r>
                        <a:rPr lang="it-IT" sz="900" dirty="0">
                          <a:solidFill>
                            <a:schemeClr val="bg1"/>
                          </a:solidFill>
                          <a:effectLst/>
                          <a:latin typeface="Arial" panose="020B0604020202020204" pitchFamily="34" charset="0"/>
                          <a:ea typeface="Calibri" panose="020F0502020204030204" pitchFamily="34" charset="0"/>
                          <a:cs typeface="Arial" panose="020B0604020202020204" pitchFamily="34" charset="0"/>
                        </a:rPr>
                        <a:t>(Rete Rurale Nazionale, Maggio 2023)</a:t>
                      </a:r>
                      <a:endParaRPr lang="it-IT" sz="105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0044"/>
                    </a:solidFill>
                  </a:tcPr>
                </a:tc>
                <a:tc>
                  <a:txBody>
                    <a:bodyPr/>
                    <a:lstStyle/>
                    <a:p>
                      <a:pPr algn="ctr">
                        <a:lnSpc>
                          <a:spcPct val="107000"/>
                        </a:lnSpc>
                        <a:spcAft>
                          <a:spcPts val="0"/>
                        </a:spcAft>
                        <a:tabLst>
                          <a:tab pos="3060700" algn="l"/>
                        </a:tabLst>
                      </a:pPr>
                      <a:r>
                        <a:rPr lang="it-IT" sz="105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IMPORTO TOTALE (€)</a:t>
                      </a:r>
                      <a:endParaRPr lang="it-IT" sz="105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0044"/>
                    </a:solidFill>
                  </a:tcPr>
                </a:tc>
                <a:extLst>
                  <a:ext uri="{0D108BD9-81ED-4DB2-BD59-A6C34878D82A}">
                    <a16:rowId xmlns:a16="http://schemas.microsoft.com/office/drawing/2014/main" xmlns="" val="2552835249"/>
                  </a:ext>
                </a:extLst>
              </a:tr>
              <a:tr h="904739">
                <a:tc rowSpan="2">
                  <a:txBody>
                    <a:bodyPr/>
                    <a:lstStyle/>
                    <a:p>
                      <a:pPr algn="ct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COOPERAZIONE</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SRG01</a:t>
                      </a:r>
                      <a:r>
                        <a:rPr lang="it-IT" sz="1100">
                          <a:effectLst/>
                          <a:latin typeface="Arial" panose="020B0604020202020204" pitchFamily="34" charset="0"/>
                          <a:ea typeface="Calibri" panose="020F0502020204030204" pitchFamily="34" charset="0"/>
                          <a:cs typeface="Arial" panose="020B0604020202020204" pitchFamily="34" charset="0"/>
                        </a:rPr>
                        <a:t> Sostegno gruppi operativi PEI AGRI</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a:effectLst/>
                          <a:latin typeface="Arial" panose="020B0604020202020204" pitchFamily="34" charset="0"/>
                          <a:ea typeface="Calibri" panose="020F0502020204030204" pitchFamily="34" charset="0"/>
                          <a:cs typeface="Arial" panose="020B0604020202020204" pitchFamily="34" charset="0"/>
                        </a:rPr>
                        <a:t>Ricalca in gran parte quanto già attuato nella precedente programmazione, permette di finanziare progetti gestiti da partenariati costituiti dagli utenti delle innovazioni e da tutti gli altri soggetti che, a vario titolo, sono coinvolti nelle fasi di verifica applicazione e divulgazione.</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dirty="0" smtClean="0">
                          <a:effectLst/>
                          <a:latin typeface="Arial" panose="020B0604020202020204" pitchFamily="34" charset="0"/>
                          <a:ea typeface="Calibri" panose="020F0502020204030204" pitchFamily="34" charset="0"/>
                          <a:cs typeface="Arial" panose="020B0604020202020204" pitchFamily="34" charset="0"/>
                        </a:rPr>
                        <a:t>€ 1.000.000,00 </a:t>
                      </a: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364895741"/>
                  </a:ext>
                </a:extLst>
              </a:tr>
              <a:tr h="387745">
                <a:tc vMerge="1">
                  <a:txBody>
                    <a:bodyPr/>
                    <a:lstStyle/>
                    <a:p>
                      <a:endParaRPr lang="it-IT"/>
                    </a:p>
                  </a:txBody>
                  <a:tcPr/>
                </a:tc>
                <a:tc>
                  <a:txBody>
                    <a:bodyPr/>
                    <a:lstStyle/>
                    <a:p>
                      <a:pP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SRG09</a:t>
                      </a:r>
                      <a:r>
                        <a:rPr lang="it-IT" sz="1100">
                          <a:effectLst/>
                          <a:latin typeface="Arial" panose="020B0604020202020204" pitchFamily="34" charset="0"/>
                          <a:ea typeface="Calibri" panose="020F0502020204030204" pitchFamily="34" charset="0"/>
                          <a:cs typeface="Arial" panose="020B0604020202020204" pitchFamily="34" charset="0"/>
                        </a:rPr>
                        <a:t> Cooperazione per azioni di supporto all’innovazione e servizi rivolti ai settori agricolo, forestale e agroalimentare</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a:effectLst/>
                          <a:latin typeface="Arial" panose="020B0604020202020204" pitchFamily="34" charset="0"/>
                          <a:ea typeface="Calibri" panose="020F0502020204030204" pitchFamily="34" charset="0"/>
                          <a:cs typeface="Arial" panose="020B0604020202020204" pitchFamily="34" charset="0"/>
                        </a:rPr>
                        <a:t>Sostiene la creazione di partenariati per la realizzazione di azioni di supporto all'innovazione ed erogazione di servizi.</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dirty="0" smtClean="0">
                          <a:effectLst/>
                          <a:latin typeface="Arial" panose="020B0604020202020204" pitchFamily="34" charset="0"/>
                          <a:ea typeface="Calibri" panose="020F0502020204030204" pitchFamily="34" charset="0"/>
                          <a:cs typeface="Arial" panose="020B0604020202020204" pitchFamily="34" charset="0"/>
                        </a:rPr>
                        <a:t>€ 1.500.000,00 </a:t>
                      </a: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861329034"/>
                  </a:ext>
                </a:extLst>
              </a:tr>
              <a:tr h="775491">
                <a:tc rowSpan="4">
                  <a:txBody>
                    <a:bodyPr/>
                    <a:lstStyle/>
                    <a:p>
                      <a:pPr algn="ctr">
                        <a:lnSpc>
                          <a:spcPct val="107000"/>
                        </a:lnSpc>
                        <a:spcAft>
                          <a:spcPts val="0"/>
                        </a:spcAft>
                        <a:tabLst>
                          <a:tab pos="3060700" algn="l"/>
                        </a:tabLst>
                      </a:pPr>
                      <a:r>
                        <a:rPr lang="it-IT" sz="1100" b="1" dirty="0" smtClean="0">
                          <a:effectLst/>
                          <a:latin typeface="Arial" panose="020B0604020202020204" pitchFamily="34" charset="0"/>
                          <a:ea typeface="Calibri" panose="020F0502020204030204" pitchFamily="34" charset="0"/>
                          <a:cs typeface="Arial" panose="020B0604020202020204" pitchFamily="34" charset="0"/>
                        </a:rPr>
                        <a:t>SCAMBIO </a:t>
                      </a:r>
                      <a:r>
                        <a:rPr lang="it-IT" sz="1100" b="1" dirty="0">
                          <a:effectLst/>
                          <a:latin typeface="Arial" panose="020B0604020202020204" pitchFamily="34" charset="0"/>
                          <a:ea typeface="Calibri" panose="020F0502020204030204" pitchFamily="34" charset="0"/>
                          <a:cs typeface="Arial" panose="020B0604020202020204" pitchFamily="34" charset="0"/>
                        </a:rPr>
                        <a:t>DI CONOSCENZE </a:t>
                      </a:r>
                      <a:endParaRPr lang="it-IT" sz="105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tabLst>
                          <a:tab pos="3060700" algn="l"/>
                        </a:tabLst>
                      </a:pPr>
                      <a:r>
                        <a:rPr lang="it-IT" sz="1100" b="1" dirty="0">
                          <a:effectLst/>
                          <a:latin typeface="Arial" panose="020B0604020202020204" pitchFamily="34" charset="0"/>
                          <a:ea typeface="Calibri" panose="020F0502020204030204" pitchFamily="34" charset="0"/>
                          <a:cs typeface="Arial" panose="020B0604020202020204" pitchFamily="34" charset="0"/>
                        </a:rPr>
                        <a:t>E INFORMAZIONI</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SRH01</a:t>
                      </a:r>
                      <a:r>
                        <a:rPr lang="it-IT" sz="1100">
                          <a:effectLst/>
                          <a:latin typeface="Arial" panose="020B0604020202020204" pitchFamily="34" charset="0"/>
                          <a:ea typeface="Calibri" panose="020F0502020204030204" pitchFamily="34" charset="0"/>
                          <a:cs typeface="Arial" panose="020B0604020202020204" pitchFamily="34" charset="0"/>
                        </a:rPr>
                        <a:t> Erogazione servizi di consulenza</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a:effectLst/>
                          <a:latin typeface="Arial" panose="020B0604020202020204" pitchFamily="34" charset="0"/>
                          <a:ea typeface="Calibri" panose="020F0502020204030204" pitchFamily="34" charset="0"/>
                          <a:cs typeface="Arial" panose="020B0604020202020204" pitchFamily="34" charset="0"/>
                        </a:rPr>
                        <a:t>Intende soddisfare le esigenze di supporto delle imprese agricole, forestali e operanti in aree rurali su aspetti tecnici, gestionali, economici, ambientali e sociali e a diffondere le innovazioni sviluppate tramite progetti di ricerca e sviluppo.</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b="0" u="none" strike="noStrike" dirty="0" smtClean="0">
                          <a:solidFill>
                            <a:schemeClr val="tx1"/>
                          </a:solidFill>
                          <a:effectLst/>
                          <a:latin typeface="Arial" panose="020B0604020202020204" pitchFamily="34" charset="0"/>
                          <a:cs typeface="Arial" panose="020B0604020202020204" pitchFamily="34" charset="0"/>
                        </a:rPr>
                        <a:t>€ 4.400.000,00</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569912540"/>
                  </a:ext>
                </a:extLst>
              </a:tr>
              <a:tr h="646242">
                <a:tc vMerge="1">
                  <a:txBody>
                    <a:bodyPr/>
                    <a:lstStyle/>
                    <a:p>
                      <a:endParaRPr lang="it-IT"/>
                    </a:p>
                  </a:txBody>
                  <a:tcPr/>
                </a:tc>
                <a:tc>
                  <a:txBody>
                    <a:bodyPr/>
                    <a:lstStyle/>
                    <a:p>
                      <a:pP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SRH02</a:t>
                      </a:r>
                      <a:r>
                        <a:rPr lang="it-IT" sz="1100">
                          <a:effectLst/>
                          <a:latin typeface="Arial" panose="020B0604020202020204" pitchFamily="34" charset="0"/>
                          <a:ea typeface="Calibri" panose="020F0502020204030204" pitchFamily="34" charset="0"/>
                          <a:cs typeface="Arial" panose="020B0604020202020204" pitchFamily="34" charset="0"/>
                        </a:rPr>
                        <a:t> Formazione dei consulenti</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dirty="0">
                          <a:effectLst/>
                          <a:latin typeface="Arial" panose="020B0604020202020204" pitchFamily="34" charset="0"/>
                          <a:ea typeface="Calibri" panose="020F0502020204030204" pitchFamily="34" charset="0"/>
                          <a:cs typeface="Arial" panose="020B0604020202020204" pitchFamily="34" charset="0"/>
                        </a:rPr>
                        <a:t>È finalizzato al miglioramento dei servizi di consulenza aziendale, attraverso la crescita delle competenze professionali e il miglioramento delle relazioni tra attori dell'AKIS.</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b="0" u="none" strike="noStrike" dirty="0" smtClean="0">
                          <a:solidFill>
                            <a:schemeClr val="tx1"/>
                          </a:solidFill>
                          <a:effectLst/>
                          <a:latin typeface="Arial" panose="020B0604020202020204" pitchFamily="34" charset="0"/>
                          <a:cs typeface="Arial" panose="020B0604020202020204" pitchFamily="34" charset="0"/>
                        </a:rPr>
                        <a:t>€ 1.050.000,00</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00555864"/>
                  </a:ext>
                </a:extLst>
              </a:tr>
              <a:tr h="775491">
                <a:tc vMerge="1">
                  <a:txBody>
                    <a:bodyPr/>
                    <a:lstStyle/>
                    <a:p>
                      <a:endParaRPr lang="it-IT"/>
                    </a:p>
                  </a:txBody>
                  <a:tcPr/>
                </a:tc>
                <a:tc>
                  <a:txBody>
                    <a:bodyPr/>
                    <a:lstStyle/>
                    <a:p>
                      <a:pPr algn="just">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SRH03</a:t>
                      </a:r>
                      <a:r>
                        <a:rPr lang="it-IT" sz="1100">
                          <a:effectLst/>
                          <a:latin typeface="Arial" panose="020B0604020202020204" pitchFamily="34" charset="0"/>
                          <a:ea typeface="Calibri" panose="020F0502020204030204" pitchFamily="34" charset="0"/>
                          <a:cs typeface="Arial" panose="020B0604020202020204" pitchFamily="34" charset="0"/>
                        </a:rPr>
                        <a:t> Formazione degli imprenditori agricoli, degli addetti alle imprese operanti nei settori agricoltura, zootecnia, industrie alimentari e degli altri soggetti privati e pubblici funzionali allo sviluppo rurale</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a:effectLst/>
                          <a:latin typeface="Arial" panose="020B0604020202020204" pitchFamily="34" charset="0"/>
                          <a:ea typeface="Calibri" panose="020F0502020204030204" pitchFamily="34" charset="0"/>
                          <a:cs typeface="Arial" panose="020B0604020202020204" pitchFamily="34" charset="0"/>
                        </a:rPr>
                        <a:t>Sostiene la formazione e l'aggiornamento professionale dei soggetti destinatari, anche in sinergia tra di loro, attraverso attività di gruppo e individuali quali corsi, visite aziendali, sessioni pratiche, scambi di esperienze professionali, coaching, tutoraggio, stage, ecc.</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b="0" u="none" strike="noStrike" dirty="0" smtClean="0">
                          <a:solidFill>
                            <a:schemeClr val="tx1"/>
                          </a:solidFill>
                          <a:effectLst/>
                          <a:latin typeface="Arial" panose="020B0604020202020204" pitchFamily="34" charset="0"/>
                          <a:cs typeface="Arial" panose="020B0604020202020204" pitchFamily="34" charset="0"/>
                        </a:rPr>
                        <a:t>€ 3.551.799,25 </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45462730"/>
                  </a:ext>
                </a:extLst>
              </a:tr>
              <a:tr h="646242">
                <a:tc vMerge="1">
                  <a:txBody>
                    <a:bodyPr/>
                    <a:lstStyle/>
                    <a:p>
                      <a:endParaRPr lang="it-IT"/>
                    </a:p>
                  </a:txBody>
                  <a:tcPr/>
                </a:tc>
                <a:tc>
                  <a:txBody>
                    <a:bodyPr/>
                    <a:lstStyle/>
                    <a:p>
                      <a:pPr>
                        <a:lnSpc>
                          <a:spcPct val="107000"/>
                        </a:lnSpc>
                        <a:spcAft>
                          <a:spcPts val="0"/>
                        </a:spcAft>
                        <a:tabLst>
                          <a:tab pos="3060700" algn="l"/>
                        </a:tabLst>
                      </a:pPr>
                      <a:r>
                        <a:rPr lang="it-IT" sz="1100" b="1">
                          <a:effectLst/>
                          <a:latin typeface="Arial" panose="020B0604020202020204" pitchFamily="34" charset="0"/>
                          <a:ea typeface="Calibri" panose="020F0502020204030204" pitchFamily="34" charset="0"/>
                          <a:cs typeface="Arial" panose="020B0604020202020204" pitchFamily="34" charset="0"/>
                        </a:rPr>
                        <a:t>SRH04</a:t>
                      </a:r>
                      <a:r>
                        <a:rPr lang="it-IT" sz="1100">
                          <a:effectLst/>
                          <a:latin typeface="Arial" panose="020B0604020202020204" pitchFamily="34" charset="0"/>
                          <a:ea typeface="Calibri" panose="020F0502020204030204" pitchFamily="34" charset="0"/>
                          <a:cs typeface="Arial" panose="020B0604020202020204" pitchFamily="34" charset="0"/>
                        </a:rPr>
                        <a:t> Azioni di informazione</a:t>
                      </a:r>
                      <a:endParaRPr lang="it-IT" sz="105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100" dirty="0">
                          <a:effectLst/>
                          <a:latin typeface="Arial" panose="020B0604020202020204" pitchFamily="34" charset="0"/>
                          <a:ea typeface="Calibri" panose="020F0502020204030204" pitchFamily="34" charset="0"/>
                          <a:cs typeface="Arial" panose="020B0604020202020204" pitchFamily="34" charset="0"/>
                        </a:rPr>
                        <a:t>Risponde all'obiettivo trasversale della PAC, finalizzato a diffondere e condividere le esperienze e le opportunità, l'innovazione e i risultati della ricerca e la digitalizzazione nel settore agroforestale e nelle zone rurali.</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7000"/>
                        </a:lnSpc>
                        <a:spcAft>
                          <a:spcPts val="0"/>
                        </a:spcAft>
                        <a:tabLst>
                          <a:tab pos="3060700" algn="l"/>
                        </a:tabLst>
                      </a:pPr>
                      <a:r>
                        <a:rPr lang="it-IT" sz="1050" b="0" u="none" strike="noStrike" dirty="0" smtClean="0">
                          <a:solidFill>
                            <a:schemeClr val="tx1"/>
                          </a:solidFill>
                          <a:effectLst/>
                          <a:latin typeface="Arial" panose="020B0604020202020204" pitchFamily="34" charset="0"/>
                          <a:cs typeface="Arial" panose="020B0604020202020204" pitchFamily="34" charset="0"/>
                        </a:rPr>
                        <a:t>€ 500.000,00 </a:t>
                      </a: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119252650"/>
                  </a:ext>
                </a:extLst>
              </a:tr>
              <a:tr h="277286">
                <a:tc gridSpan="3">
                  <a:txBody>
                    <a:bodyPr/>
                    <a:lstStyle/>
                    <a:p>
                      <a:pPr algn="r">
                        <a:lnSpc>
                          <a:spcPct val="107000"/>
                        </a:lnSpc>
                        <a:spcAft>
                          <a:spcPts val="0"/>
                        </a:spcAft>
                        <a:tabLst>
                          <a:tab pos="3060700" algn="l"/>
                        </a:tabLst>
                      </a:pPr>
                      <a:r>
                        <a:rPr lang="it-IT" sz="14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TOTALE</a:t>
                      </a:r>
                      <a:endParaRPr lang="it-IT" sz="14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tc hMerge="1">
                  <a:txBody>
                    <a:bodyPr/>
                    <a:lstStyle/>
                    <a:p>
                      <a:pPr>
                        <a:lnSpc>
                          <a:spcPct val="107000"/>
                        </a:lnSpc>
                        <a:spcAft>
                          <a:spcPts val="0"/>
                        </a:spcAft>
                        <a:tabLst>
                          <a:tab pos="3060700" algn="l"/>
                        </a:tabLst>
                      </a:pP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algn="just">
                        <a:lnSpc>
                          <a:spcPct val="107000"/>
                        </a:lnSpc>
                        <a:spcAft>
                          <a:spcPts val="0"/>
                        </a:spcAft>
                        <a:tabLst>
                          <a:tab pos="3060700" algn="l"/>
                        </a:tabLst>
                      </a:pPr>
                      <a:endParaRPr lang="it-IT" sz="1050" dirty="0">
                        <a:effectLst/>
                        <a:latin typeface="Arial" panose="020B0604020202020204" pitchFamily="34" charset="0"/>
                        <a:ea typeface="Calibri" panose="020F0502020204030204" pitchFamily="34" charset="0"/>
                        <a:cs typeface="Arial" panose="020B0604020202020204" pitchFamily="34" charset="0"/>
                      </a:endParaRP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tab pos="3060700" algn="l"/>
                        </a:tabLst>
                        <a:defRPr/>
                      </a:pPr>
                      <a:r>
                        <a:rPr lang="it-IT" sz="1200" b="1" u="none" strike="noStrike" kern="1200" dirty="0" smtClean="0">
                          <a:solidFill>
                            <a:schemeClr val="bg1"/>
                          </a:solidFill>
                          <a:effectLst/>
                          <a:latin typeface="Arial" panose="020B0604020202020204" pitchFamily="34" charset="0"/>
                          <a:ea typeface="+mn-ea"/>
                          <a:cs typeface="Arial" panose="020B0604020202020204" pitchFamily="34" charset="0"/>
                        </a:rPr>
                        <a:t>€ 12.001.799,25</a:t>
                      </a:r>
                    </a:p>
                  </a:txBody>
                  <a:tcPr marL="45291" marR="452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50000"/>
                      </a:schemeClr>
                    </a:solidFill>
                  </a:tcPr>
                </a:tc>
                <a:extLst>
                  <a:ext uri="{0D108BD9-81ED-4DB2-BD59-A6C34878D82A}">
                    <a16:rowId xmlns:a16="http://schemas.microsoft.com/office/drawing/2014/main" xmlns="" val="2707026706"/>
                  </a:ext>
                </a:extLst>
              </a:tr>
            </a:tbl>
          </a:graphicData>
        </a:graphic>
      </p:graphicFrame>
      <p:sp>
        <p:nvSpPr>
          <p:cNvPr id="8" name="CasellaDiTesto 7">
            <a:extLst>
              <a:ext uri="{FF2B5EF4-FFF2-40B4-BE49-F238E27FC236}">
                <a16:creationId xmlns:a16="http://schemas.microsoft.com/office/drawing/2014/main" xmlns="" id="{3A51795A-AC20-F630-9726-2472F43ACF04}"/>
              </a:ext>
            </a:extLst>
          </p:cNvPr>
          <p:cNvSpPr txBox="1"/>
          <p:nvPr/>
        </p:nvSpPr>
        <p:spPr>
          <a:xfrm>
            <a:off x="723276" y="313041"/>
            <a:ext cx="10935396" cy="580993"/>
          </a:xfrm>
          <a:prstGeom prst="rect">
            <a:avLst/>
          </a:prstGeom>
          <a:noFill/>
        </p:spPr>
        <p:txBody>
          <a:bodyPr wrap="square">
            <a:spAutoFit/>
          </a:bodyPr>
          <a:lstStyle/>
          <a:p>
            <a:pPr>
              <a:lnSpc>
                <a:spcPct val="107000"/>
              </a:lnSpc>
              <a:spcBef>
                <a:spcPts val="1200"/>
              </a:spcBef>
            </a:pPr>
            <a:r>
              <a:rPr lang="it-IT" sz="3200" b="1" kern="0" dirty="0" smtClean="0">
                <a:solidFill>
                  <a:schemeClr val="accent5">
                    <a:lumMod val="50000"/>
                  </a:schemeClr>
                </a:solidFill>
                <a:latin typeface="Arial" panose="020B0604020202020204" pitchFamily="34" charset="0"/>
                <a:ea typeface="Times New Roman" panose="02020603050405020304" pitchFamily="18" charset="0"/>
                <a:cs typeface="Times New Roman" panose="02020603050405020304" pitchFamily="18" charset="0"/>
              </a:rPr>
              <a:t>Gli interventi AKIS nel CSR Abruzzo 2023-2027</a:t>
            </a:r>
            <a:endParaRPr lang="it-IT" sz="3200" b="1" kern="0" dirty="0">
              <a:solidFill>
                <a:schemeClr val="accent5">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16560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0CEB174D-4216-71C9-8F02-24E9D7349C2C}"/>
              </a:ext>
            </a:extLst>
          </p:cNvPr>
          <p:cNvSpPr txBox="1"/>
          <p:nvPr/>
        </p:nvSpPr>
        <p:spPr>
          <a:xfrm>
            <a:off x="652794" y="948690"/>
            <a:ext cx="11046823" cy="5909310"/>
          </a:xfrm>
          <a:prstGeom prst="rect">
            <a:avLst/>
          </a:prstGeom>
          <a:solidFill>
            <a:schemeClr val="bg1"/>
          </a:solidFill>
        </p:spPr>
        <p:txBody>
          <a:bodyPr wrap="square" rtlCol="0">
            <a:spAutoFit/>
          </a:bodyPr>
          <a:lstStyle/>
          <a:p>
            <a:pPr marL="342900" lvl="0" indent="-342900" algn="just">
              <a:spcAft>
                <a:spcPts val="0"/>
              </a:spcAft>
              <a:buFont typeface="Wingdings" panose="05000000000000000000" pitchFamily="2" charset="2"/>
              <a:buChar char="Ø"/>
            </a:pPr>
            <a:r>
              <a:rPr lang="it-IT" b="1" dirty="0" smtClean="0">
                <a:solidFill>
                  <a:srgbClr val="A40042"/>
                </a:solidFill>
                <a:latin typeface="Arial" panose="020B0604020202020204" pitchFamily="34" charset="0"/>
                <a:ea typeface="Calibri" panose="020F0502020204030204" pitchFamily="34" charset="0"/>
                <a:cs typeface="Arial" panose="020B0604020202020204" pitchFamily="34" charset="0"/>
              </a:rPr>
              <a:t>Strumenti </a:t>
            </a:r>
            <a:r>
              <a:rPr lang="it-IT" b="1" dirty="0">
                <a:solidFill>
                  <a:srgbClr val="A40042"/>
                </a:solidFill>
                <a:latin typeface="Arial" panose="020B0604020202020204" pitchFamily="34" charset="0"/>
                <a:ea typeface="Calibri" panose="020F0502020204030204" pitchFamily="34" charset="0"/>
                <a:cs typeface="Arial" panose="020B0604020202020204" pitchFamily="34" charset="0"/>
              </a:rPr>
              <a:t>di gestione del </a:t>
            </a:r>
            <a:r>
              <a:rPr lang="it-IT" b="1" dirty="0" smtClean="0">
                <a:solidFill>
                  <a:srgbClr val="A40042"/>
                </a:solidFill>
                <a:latin typeface="Arial" panose="020B0604020202020204" pitchFamily="34" charset="0"/>
                <a:ea typeface="Calibri" panose="020F0502020204030204" pitchFamily="34" charset="0"/>
                <a:cs typeface="Arial" panose="020B0604020202020204" pitchFamily="34" charset="0"/>
              </a:rPr>
              <a:t>rischio. </a:t>
            </a:r>
            <a:r>
              <a:rPr lang="it-IT" dirty="0">
                <a:latin typeface="Arial" panose="020B0604020202020204" pitchFamily="34" charset="0"/>
                <a:ea typeface="Calibri" panose="020F0502020204030204" pitchFamily="34" charset="0"/>
                <a:cs typeface="Arial" panose="020B0604020202020204" pitchFamily="34" charset="0"/>
              </a:rPr>
              <a:t>La sinergia con i servizi di consulenza aziendale, lo scambio di conoscenze, la diffusione di informazioni, il PEI Agri, l’insediamento giovani e gli investimenti nelle aziende agricole sono sviluppati in coerenza con la politica nazionale di gestione del </a:t>
            </a:r>
            <a:r>
              <a:rPr lang="it-IT" dirty="0" smtClean="0">
                <a:latin typeface="Arial" panose="020B0604020202020204" pitchFamily="34" charset="0"/>
                <a:ea typeface="Calibri" panose="020F0502020204030204" pitchFamily="34" charset="0"/>
                <a:cs typeface="Arial" panose="020B0604020202020204" pitchFamily="34" charset="0"/>
              </a:rPr>
              <a:t>rischio, </a:t>
            </a:r>
            <a:r>
              <a:rPr lang="it-IT" dirty="0">
                <a:latin typeface="Arial" panose="020B0604020202020204" pitchFamily="34" charset="0"/>
                <a:ea typeface="Calibri" panose="020F0502020204030204" pitchFamily="34" charset="0"/>
                <a:cs typeface="Arial" panose="020B0604020202020204" pitchFamily="34" charset="0"/>
              </a:rPr>
              <a:t>attraverso servizi e strumenti per diffondere la cultura della gestione del rischio tra gli attori dell'AKIS e gli utenti finali (protocolli aziendali, protocolli di consulenza, progetti pilota, piattaforme digitali per la valutazione del rischio ecc.);</a:t>
            </a:r>
          </a:p>
          <a:p>
            <a:pPr marL="342900" lvl="0" indent="-342900" algn="just">
              <a:spcAft>
                <a:spcPts val="0"/>
              </a:spcAft>
              <a:buFont typeface="Wingdings" panose="05000000000000000000" pitchFamily="2" charset="2"/>
              <a:buChar char="Ø"/>
            </a:pPr>
            <a:r>
              <a:rPr lang="it-IT" b="1" dirty="0" smtClean="0">
                <a:solidFill>
                  <a:srgbClr val="A40042"/>
                </a:solidFill>
                <a:latin typeface="Arial" panose="020B0604020202020204" pitchFamily="34" charset="0"/>
                <a:ea typeface="Calibri" panose="020F0502020204030204" pitchFamily="34" charset="0"/>
                <a:cs typeface="Arial" panose="020B0604020202020204" pitchFamily="34" charset="0"/>
              </a:rPr>
              <a:t>Architettura verde, impegni agro - climatico-ambientali, sequestro del carbonio. </a:t>
            </a:r>
            <a:r>
              <a:rPr lang="it-IT" dirty="0">
                <a:latin typeface="Arial" panose="020B0604020202020204" pitchFamily="34" charset="0"/>
                <a:ea typeface="Calibri" panose="020F0502020204030204" pitchFamily="34" charset="0"/>
                <a:cs typeface="Arial" panose="020B0604020202020204" pitchFamily="34" charset="0"/>
              </a:rPr>
              <a:t>Il sostegno alla transizione verso la sostenibilità ambientale è una priorità generale della PAC, pertanto gli interventi AKIS la considereranno </a:t>
            </a:r>
            <a:r>
              <a:rPr lang="it-IT" dirty="0" smtClean="0">
                <a:latin typeface="Arial" panose="020B0604020202020204" pitchFamily="34" charset="0"/>
                <a:ea typeface="Calibri" panose="020F0502020204030204" pitchFamily="34" charset="0"/>
                <a:cs typeface="Arial" panose="020B0604020202020204" pitchFamily="34" charset="0"/>
              </a:rPr>
              <a:t>oggetto imprescindibile </a:t>
            </a:r>
            <a:r>
              <a:rPr lang="it-IT" dirty="0">
                <a:latin typeface="Arial" panose="020B0604020202020204" pitchFamily="34" charset="0"/>
                <a:ea typeface="Calibri" panose="020F0502020204030204" pitchFamily="34" charset="0"/>
                <a:cs typeface="Arial" panose="020B0604020202020204" pitchFamily="34" charset="0"/>
              </a:rPr>
              <a:t>delle azioni promosse come indicato negli Interventi previsti </a:t>
            </a:r>
            <a:r>
              <a:rPr lang="it-IT" dirty="0" smtClean="0">
                <a:latin typeface="Arial" panose="020B0604020202020204" pitchFamily="34" charset="0"/>
                <a:ea typeface="Calibri" panose="020F0502020204030204" pitchFamily="34" charset="0"/>
                <a:cs typeface="Arial" panose="020B0604020202020204" pitchFamily="34" charset="0"/>
              </a:rPr>
              <a:t>(SRH01</a:t>
            </a:r>
            <a:r>
              <a:rPr lang="it-IT" dirty="0">
                <a:latin typeface="Arial" panose="020B0604020202020204" pitchFamily="34" charset="0"/>
                <a:ea typeface="Calibri" panose="020F0502020204030204" pitchFamily="34" charset="0"/>
                <a:cs typeface="Arial" panose="020B0604020202020204" pitchFamily="34" charset="0"/>
              </a:rPr>
              <a:t>, SRH02, SRH03, SRH04, SRG01, SRG09);</a:t>
            </a:r>
          </a:p>
          <a:p>
            <a:pPr marL="342900" lvl="0" indent="-342900" algn="just">
              <a:spcAft>
                <a:spcPts val="0"/>
              </a:spcAft>
              <a:buFont typeface="Wingdings" panose="05000000000000000000" pitchFamily="2" charset="2"/>
              <a:buChar char="Ø"/>
            </a:pPr>
            <a:r>
              <a:rPr lang="it-IT" b="1" dirty="0" smtClean="0">
                <a:solidFill>
                  <a:srgbClr val="A40042"/>
                </a:solidFill>
                <a:latin typeface="Arial" panose="020B0604020202020204" pitchFamily="34" charset="0"/>
                <a:ea typeface="Calibri" panose="020F0502020204030204" pitchFamily="34" charset="0"/>
                <a:cs typeface="Arial" panose="020B0604020202020204" pitchFamily="34" charset="0"/>
              </a:rPr>
              <a:t>Contrasto </a:t>
            </a:r>
            <a:r>
              <a:rPr lang="it-IT" b="1" dirty="0">
                <a:solidFill>
                  <a:srgbClr val="A40042"/>
                </a:solidFill>
                <a:latin typeface="Arial" panose="020B0604020202020204" pitchFamily="34" charset="0"/>
                <a:ea typeface="Calibri" panose="020F0502020204030204" pitchFamily="34" charset="0"/>
                <a:cs typeface="Arial" panose="020B0604020202020204" pitchFamily="34" charset="0"/>
              </a:rPr>
              <a:t>alle fitopatie e alle malattie zootecniche</a:t>
            </a:r>
            <a:r>
              <a:rPr lang="it-IT" dirty="0">
                <a:solidFill>
                  <a:srgbClr val="A40042"/>
                </a:solidFill>
                <a:latin typeface="Arial" panose="020B0604020202020204" pitchFamily="34" charset="0"/>
                <a:ea typeface="Calibri" panose="020F0502020204030204" pitchFamily="34" charset="0"/>
                <a:cs typeface="Arial" panose="020B0604020202020204" pitchFamily="34" charset="0"/>
              </a:rPr>
              <a:t>. </a:t>
            </a:r>
            <a:r>
              <a:rPr lang="it-IT" dirty="0">
                <a:latin typeface="Arial" panose="020B0604020202020204" pitchFamily="34" charset="0"/>
                <a:ea typeface="Calibri" panose="020F0502020204030204" pitchFamily="34" charset="0"/>
                <a:cs typeface="Arial" panose="020B0604020202020204" pitchFamily="34" charset="0"/>
              </a:rPr>
              <a:t>Saranno realizzate azioni specifiche di informazione, formazione e consulenza indirizzate agli imprenditori agricoli e agli attori dell’AKIS, finalizzate alla diffusione della conoscenza, e l’introduzione di innovazioni in tema di contrasto alle fitopatie, alle malattie degli allevamenti e alle epizoozie, con particolare riferimento a quelle di recente introduzione, di  malattie da quarantena delle specie vegetali, di </a:t>
            </a:r>
            <a:r>
              <a:rPr lang="it-IT" dirty="0" err="1">
                <a:latin typeface="Arial" panose="020B0604020202020204" pitchFamily="34" charset="0"/>
                <a:ea typeface="Calibri" panose="020F0502020204030204" pitchFamily="34" charset="0"/>
                <a:cs typeface="Arial" panose="020B0604020202020204" pitchFamily="34" charset="0"/>
              </a:rPr>
              <a:t>biosicurezza</a:t>
            </a:r>
            <a:r>
              <a:rPr lang="it-IT" dirty="0">
                <a:latin typeface="Arial" panose="020B0604020202020204" pitchFamily="34" charset="0"/>
                <a:ea typeface="Calibri" panose="020F0502020204030204" pitchFamily="34" charset="0"/>
                <a:cs typeface="Arial" panose="020B0604020202020204" pitchFamily="34" charset="0"/>
              </a:rPr>
              <a:t> e di benessere </a:t>
            </a:r>
            <a:r>
              <a:rPr lang="it-IT" dirty="0" smtClean="0">
                <a:latin typeface="Arial" panose="020B0604020202020204" pitchFamily="34" charset="0"/>
                <a:ea typeface="Calibri" panose="020F0502020204030204" pitchFamily="34" charset="0"/>
                <a:cs typeface="Arial" panose="020B0604020202020204" pitchFamily="34" charset="0"/>
              </a:rPr>
              <a:t>animale;</a:t>
            </a:r>
            <a:endParaRPr lang="it-IT" dirty="0">
              <a:latin typeface="Arial" panose="020B0604020202020204" pitchFamily="34" charset="0"/>
              <a:ea typeface="Calibri" panose="020F0502020204030204" pitchFamily="34" charset="0"/>
              <a:cs typeface="Arial" panose="020B0604020202020204" pitchFamily="34" charset="0"/>
            </a:endParaRPr>
          </a:p>
          <a:p>
            <a:pPr marL="342900" lvl="0" indent="-342900" algn="just">
              <a:spcAft>
                <a:spcPts val="0"/>
              </a:spcAft>
              <a:buFont typeface="Wingdings" panose="05000000000000000000" pitchFamily="2" charset="2"/>
              <a:buChar char="Ø"/>
            </a:pPr>
            <a:r>
              <a:rPr lang="it-IT" b="1" dirty="0">
                <a:solidFill>
                  <a:srgbClr val="A40042"/>
                </a:solidFill>
                <a:latin typeface="Arial" panose="020B0604020202020204" pitchFamily="34" charset="0"/>
                <a:ea typeface="Calibri" panose="020F0502020204030204" pitchFamily="34" charset="0"/>
                <a:cs typeface="Arial" panose="020B0604020202020204" pitchFamily="34" charset="0"/>
              </a:rPr>
              <a:t>Benessere animale</a:t>
            </a:r>
            <a:r>
              <a:rPr lang="it-IT" dirty="0">
                <a:solidFill>
                  <a:srgbClr val="A40042"/>
                </a:solidFill>
                <a:latin typeface="Arial" panose="020B0604020202020204" pitchFamily="34" charset="0"/>
                <a:ea typeface="Calibri" panose="020F0502020204030204" pitchFamily="34" charset="0"/>
                <a:cs typeface="Arial" panose="020B0604020202020204" pitchFamily="34" charset="0"/>
              </a:rPr>
              <a:t>. </a:t>
            </a:r>
            <a:r>
              <a:rPr lang="it-IT" dirty="0">
                <a:latin typeface="Arial" panose="020B0604020202020204" pitchFamily="34" charset="0"/>
                <a:ea typeface="Calibri" panose="020F0502020204030204" pitchFamily="34" charset="0"/>
                <a:cs typeface="Arial" panose="020B0604020202020204" pitchFamily="34" charset="0"/>
              </a:rPr>
              <a:t>Il tema del Benessere animale è una leva molto potente per migliorare la sostenibilità sociale, ambientale ed economica e pertanto saranno realizzate azioni specifiche di informazione, formazione e consulenza indirizzate agli imprenditori agricoli e agli attori dell’AKIS, finalizzate alla diffusione della conoscenza, e l’introduzione di innovazioni in tema di ammodernamento dell’azienda, perseguimento della competitività, integrazione di filiera all’innovazione, orientamento al mercato</a:t>
            </a:r>
            <a:r>
              <a:rPr lang="it-IT" dirty="0" smtClean="0">
                <a:latin typeface="Arial" panose="020B0604020202020204" pitchFamily="34" charset="0"/>
                <a:ea typeface="Calibri" panose="020F0502020204030204" pitchFamily="34" charset="0"/>
                <a:cs typeface="Arial" panose="020B0604020202020204" pitchFamily="34" charset="0"/>
              </a:rPr>
              <a:t>.</a:t>
            </a:r>
            <a:endParaRPr lang="it-IT" dirty="0">
              <a:latin typeface="Arial" panose="020B0604020202020204" pitchFamily="34" charset="0"/>
              <a:ea typeface="Calibri" panose="020F050202020403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xmlns="" id="{6EAD19E2-9937-5388-024E-41018B7078B6}"/>
              </a:ext>
            </a:extLst>
          </p:cNvPr>
          <p:cNvSpPr txBox="1"/>
          <p:nvPr/>
        </p:nvSpPr>
        <p:spPr>
          <a:xfrm>
            <a:off x="764221" y="281558"/>
            <a:ext cx="10935396" cy="580993"/>
          </a:xfrm>
          <a:prstGeom prst="rect">
            <a:avLst/>
          </a:prstGeom>
          <a:noFill/>
        </p:spPr>
        <p:txBody>
          <a:bodyPr wrap="square">
            <a:spAutoFit/>
          </a:bodyPr>
          <a:lstStyle/>
          <a:p>
            <a:pPr>
              <a:lnSpc>
                <a:spcPct val="107000"/>
              </a:lnSpc>
              <a:spcBef>
                <a:spcPts val="1200"/>
              </a:spcBef>
            </a:pPr>
            <a:r>
              <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I </a:t>
            </a:r>
            <a:r>
              <a:rPr lang="it-IT" sz="3200" b="1" kern="0" dirty="0" smtClean="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principali contenuti </a:t>
            </a:r>
            <a:r>
              <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dell’azione </a:t>
            </a:r>
            <a:r>
              <a:rPr lang="it-IT" sz="3200" b="1" kern="0" dirty="0" smtClean="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AKIS</a:t>
            </a:r>
            <a:endPar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10120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3A51795A-AC20-F630-9726-2472F43ACF04}"/>
              </a:ext>
            </a:extLst>
          </p:cNvPr>
          <p:cNvSpPr txBox="1"/>
          <p:nvPr/>
        </p:nvSpPr>
        <p:spPr>
          <a:xfrm>
            <a:off x="782401" y="267084"/>
            <a:ext cx="10935396" cy="580993"/>
          </a:xfrm>
          <a:prstGeom prst="rect">
            <a:avLst/>
          </a:prstGeom>
          <a:noFill/>
        </p:spPr>
        <p:txBody>
          <a:bodyPr wrap="square">
            <a:spAutoFit/>
          </a:bodyPr>
          <a:lstStyle/>
          <a:p>
            <a:pPr>
              <a:lnSpc>
                <a:spcPct val="107000"/>
              </a:lnSpc>
              <a:spcBef>
                <a:spcPts val="1200"/>
              </a:spcBef>
            </a:pPr>
            <a:r>
              <a:rPr lang="it-IT" sz="3200" b="1" kern="0" dirty="0" smtClean="0">
                <a:solidFill>
                  <a:srgbClr val="002060"/>
                </a:solidFill>
                <a:latin typeface="Arial" panose="020B0604020202020204" pitchFamily="34" charset="0"/>
                <a:ea typeface="Times New Roman" panose="02020603050405020304" pitchFamily="18" charset="0"/>
                <a:cs typeface="Times New Roman" panose="02020603050405020304" pitchFamily="18" charset="0"/>
              </a:rPr>
              <a:t>Coordinamento dell’AKIS con altri fondi</a:t>
            </a:r>
            <a:endPar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CasellaDiTesto 5">
            <a:extLst>
              <a:ext uri="{FF2B5EF4-FFF2-40B4-BE49-F238E27FC236}">
                <a16:creationId xmlns:a16="http://schemas.microsoft.com/office/drawing/2014/main" xmlns="" id="{A0FD564B-8C56-CD16-9E61-7CE477212BBC}"/>
              </a:ext>
            </a:extLst>
          </p:cNvPr>
          <p:cNvSpPr txBox="1">
            <a:spLocks noChangeArrowheads="1"/>
          </p:cNvSpPr>
          <p:nvPr/>
        </p:nvSpPr>
        <p:spPr bwMode="auto">
          <a:xfrm>
            <a:off x="533328" y="956285"/>
            <a:ext cx="11125344" cy="461665"/>
          </a:xfrm>
          <a:prstGeom prst="rect">
            <a:avLst/>
          </a:prstGeom>
          <a:solidFill>
            <a:schemeClr val="bg1"/>
          </a:solidFill>
          <a:ln>
            <a:noFill/>
          </a:ln>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ts val="0"/>
              </a:spcBef>
              <a:buFont typeface="Wingdings" panose="05000000000000000000" pitchFamily="2" charset="2"/>
              <a:buChar char="q"/>
            </a:pPr>
            <a:endParaRPr lang="it-IT" altLang="it-IT" sz="2400" dirty="0">
              <a:solidFill>
                <a:srgbClr val="000000"/>
              </a:solidFill>
              <a:latin typeface="Arial" panose="020B0604020202020204" pitchFamily="34" charset="0"/>
              <a:cs typeface="Arial" panose="020B0604020202020204" pitchFamily="34" charset="0"/>
            </a:endParaRPr>
          </a:p>
        </p:txBody>
      </p:sp>
      <p:sp>
        <p:nvSpPr>
          <p:cNvPr id="2" name="CasellaDiTesto 5">
            <a:extLst>
              <a:ext uri="{FF2B5EF4-FFF2-40B4-BE49-F238E27FC236}">
                <a16:creationId xmlns:a16="http://schemas.microsoft.com/office/drawing/2014/main" xmlns="" id="{B4F4F5CF-9778-F129-1C44-EAB9F4527B89}"/>
              </a:ext>
            </a:extLst>
          </p:cNvPr>
          <p:cNvSpPr txBox="1">
            <a:spLocks noChangeArrowheads="1"/>
          </p:cNvSpPr>
          <p:nvPr/>
        </p:nvSpPr>
        <p:spPr bwMode="auto">
          <a:xfrm>
            <a:off x="604372" y="1042507"/>
            <a:ext cx="11291454" cy="5130635"/>
          </a:xfrm>
          <a:prstGeom prst="rect">
            <a:avLst/>
          </a:prstGeom>
          <a:solidFill>
            <a:schemeClr val="bg1"/>
          </a:solidFill>
          <a:ln>
            <a:noFill/>
          </a:ln>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buFont typeface="Wingdings" panose="05000000000000000000" pitchFamily="2" charset="2"/>
              <a:buChar char="§"/>
            </a:pPr>
            <a:r>
              <a:rPr lang="it-IT" sz="2400" dirty="0">
                <a:latin typeface="Arial" panose="020B0604020202020204" pitchFamily="34" charset="0"/>
                <a:cs typeface="Arial" panose="020B0604020202020204" pitchFamily="34" charset="0"/>
              </a:rPr>
              <a:t>Gli interventi AKIS del </a:t>
            </a:r>
            <a:r>
              <a:rPr lang="it-IT" sz="2400" dirty="0" smtClean="0">
                <a:latin typeface="Arial" panose="020B0604020202020204" pitchFamily="34" charset="0"/>
                <a:cs typeface="Arial" panose="020B0604020202020204" pitchFamily="34" charset="0"/>
              </a:rPr>
              <a:t>CSR 2023-2027 dovranno essere coordinati </a:t>
            </a:r>
            <a:r>
              <a:rPr lang="it-IT" sz="2400" dirty="0">
                <a:latin typeface="Arial" panose="020B0604020202020204" pitchFamily="34" charset="0"/>
                <a:cs typeface="Arial" panose="020B0604020202020204" pitchFamily="34" charset="0"/>
              </a:rPr>
              <a:t>con le azioni riconducibili ad analoghi obiettivi e contenuti promossi da altre politiche, fondi e programmi a tutti i livelli istituzionali (europeo, nazionale, regionale) assicurando altresì il raccordo con l’autorità di gestione competente a livello </a:t>
            </a:r>
            <a:r>
              <a:rPr lang="it-IT" sz="2400" dirty="0" smtClean="0">
                <a:latin typeface="Arial" panose="020B0604020202020204" pitchFamily="34" charset="0"/>
                <a:cs typeface="Arial" panose="020B0604020202020204" pitchFamily="34" charset="0"/>
              </a:rPr>
              <a:t>nazionale; </a:t>
            </a:r>
            <a:endParaRPr lang="it-IT" sz="2400" dirty="0">
              <a:latin typeface="Arial" panose="020B0604020202020204" pitchFamily="34" charset="0"/>
              <a:cs typeface="Arial" panose="020B0604020202020204" pitchFamily="34" charset="0"/>
            </a:endParaRPr>
          </a:p>
          <a:p>
            <a:pPr algn="just">
              <a:buFont typeface="Wingdings" panose="05000000000000000000" pitchFamily="2" charset="2"/>
              <a:buChar char="§"/>
            </a:pPr>
            <a:r>
              <a:rPr lang="it-IT" sz="2400" dirty="0">
                <a:latin typeface="Arial" panose="020B0604020202020204" pitchFamily="34" charset="0"/>
                <a:cs typeface="Arial" panose="020B0604020202020204" pitchFamily="34" charset="0"/>
              </a:rPr>
              <a:t>In particolare i fondi e programmi europei ai quali si fa riferimento sono: </a:t>
            </a:r>
          </a:p>
          <a:p>
            <a:pPr lvl="1" algn="just">
              <a:buFont typeface="Wingdings" panose="05000000000000000000" pitchFamily="2" charset="2"/>
              <a:buChar char="ü"/>
            </a:pPr>
            <a:r>
              <a:rPr lang="it-IT" dirty="0">
                <a:latin typeface="Arial" panose="020B0604020202020204" pitchFamily="34" charset="0"/>
                <a:cs typeface="Arial" panose="020B0604020202020204" pitchFamily="34" charset="0"/>
              </a:rPr>
              <a:t>il Fondo europeo per lo sviluppo regionale (</a:t>
            </a:r>
            <a:r>
              <a:rPr lang="it-IT" b="1" dirty="0">
                <a:latin typeface="Arial" panose="020B0604020202020204" pitchFamily="34" charset="0"/>
                <a:cs typeface="Arial" panose="020B0604020202020204" pitchFamily="34" charset="0"/>
              </a:rPr>
              <a:t>FESR) </a:t>
            </a:r>
            <a:r>
              <a:rPr lang="it-IT" dirty="0">
                <a:latin typeface="Arial" panose="020B0604020202020204" pitchFamily="34" charset="0"/>
                <a:cs typeface="Arial" panose="020B0604020202020204" pitchFamily="34" charset="0"/>
              </a:rPr>
              <a:t>per le azioni di ricerca e innovazione; </a:t>
            </a:r>
          </a:p>
          <a:p>
            <a:pPr lvl="1" algn="just">
              <a:buFont typeface="Wingdings" panose="05000000000000000000" pitchFamily="2" charset="2"/>
              <a:buChar char="ü"/>
            </a:pPr>
            <a:r>
              <a:rPr lang="it-IT" dirty="0">
                <a:latin typeface="Arial" panose="020B0604020202020204" pitchFamily="34" charset="0"/>
                <a:cs typeface="Arial" panose="020B0604020202020204" pitchFamily="34" charset="0"/>
              </a:rPr>
              <a:t>il Fondo sociale </a:t>
            </a:r>
            <a:r>
              <a:rPr lang="it-IT" dirty="0" smtClean="0">
                <a:latin typeface="Arial" panose="020B0604020202020204" pitchFamily="34" charset="0"/>
                <a:cs typeface="Arial" panose="020B0604020202020204" pitchFamily="34" charset="0"/>
              </a:rPr>
              <a:t>europeo plus </a:t>
            </a:r>
            <a:r>
              <a:rPr lang="it-IT" dirty="0">
                <a:latin typeface="Arial" panose="020B0604020202020204" pitchFamily="34" charset="0"/>
                <a:cs typeface="Arial" panose="020B0604020202020204" pitchFamily="34" charset="0"/>
              </a:rPr>
              <a:t>(</a:t>
            </a:r>
            <a:r>
              <a:rPr lang="it-IT" b="1" dirty="0" smtClean="0">
                <a:latin typeface="Arial" panose="020B0604020202020204" pitchFamily="34" charset="0"/>
                <a:cs typeface="Arial" panose="020B0604020202020204" pitchFamily="34" charset="0"/>
              </a:rPr>
              <a:t>FSE+</a:t>
            </a:r>
            <a:r>
              <a:rPr lang="it-IT" dirty="0" smtClean="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per gli interventi che riguardano la crescita e lo sviluppo delle competenze, la formazione e i servizi di consulenza, nonché ulteriori azioni rivolte alle persone disoccupate e non inserite in un percorso di istruzione o formazione; </a:t>
            </a:r>
          </a:p>
          <a:p>
            <a:pPr lvl="1" algn="just">
              <a:buFont typeface="Wingdings" panose="05000000000000000000" pitchFamily="2" charset="2"/>
              <a:buChar char="ü"/>
            </a:pPr>
            <a:r>
              <a:rPr lang="it-IT" dirty="0">
                <a:latin typeface="Arial" panose="020B0604020202020204" pitchFamily="34" charset="0"/>
                <a:cs typeface="Arial" panose="020B0604020202020204" pitchFamily="34" charset="0"/>
              </a:rPr>
              <a:t>l’iniziativa per la promozione della ricerca </a:t>
            </a:r>
            <a:r>
              <a:rPr lang="it-IT" b="1" dirty="0" err="1">
                <a:latin typeface="Arial" panose="020B0604020202020204" pitchFamily="34" charset="0"/>
                <a:cs typeface="Arial" panose="020B0604020202020204" pitchFamily="34" charset="0"/>
              </a:rPr>
              <a:t>Horizon</a:t>
            </a:r>
            <a:r>
              <a:rPr lang="it-IT" b="1" dirty="0">
                <a:latin typeface="Arial" panose="020B0604020202020204" pitchFamily="34" charset="0"/>
                <a:cs typeface="Arial" panose="020B0604020202020204" pitchFamily="34" charset="0"/>
              </a:rPr>
              <a:t> Europe</a:t>
            </a:r>
            <a:r>
              <a:rPr lang="it-IT" dirty="0">
                <a:latin typeface="Arial" panose="020B0604020202020204" pitchFamily="34" charset="0"/>
                <a:cs typeface="Arial" panose="020B0604020202020204" pitchFamily="34" charset="0"/>
              </a:rPr>
              <a:t>;</a:t>
            </a:r>
          </a:p>
          <a:p>
            <a:pPr lvl="1" algn="just">
              <a:buFont typeface="Wingdings" panose="05000000000000000000" pitchFamily="2" charset="2"/>
              <a:buChar char="ü"/>
            </a:pPr>
            <a:r>
              <a:rPr lang="it-IT" dirty="0">
                <a:latin typeface="Arial" panose="020B0604020202020204" pitchFamily="34" charset="0"/>
                <a:cs typeface="Arial" panose="020B0604020202020204" pitchFamily="34" charset="0"/>
              </a:rPr>
              <a:t>l’azione di formazione del programma </a:t>
            </a:r>
            <a:r>
              <a:rPr lang="it-IT" b="1" dirty="0" smtClean="0">
                <a:latin typeface="Arial" panose="020B0604020202020204" pitchFamily="34" charset="0"/>
                <a:cs typeface="Arial" panose="020B0604020202020204" pitchFamily="34" charset="0"/>
              </a:rPr>
              <a:t>Erasmus+, </a:t>
            </a:r>
            <a:r>
              <a:rPr lang="it-IT" dirty="0">
                <a:latin typeface="Arial" panose="020B0604020202020204" pitchFamily="34" charset="0"/>
                <a:cs typeface="Arial" panose="020B0604020202020204" pitchFamily="34" charset="0"/>
              </a:rPr>
              <a:t>ove sarà possibile sulla base delle norme e procedure di attuazione. </a:t>
            </a:r>
          </a:p>
        </p:txBody>
      </p:sp>
    </p:spTree>
    <p:extLst>
      <p:ext uri="{BB962C8B-B14F-4D97-AF65-F5344CB8AC3E}">
        <p14:creationId xmlns:p14="http://schemas.microsoft.com/office/powerpoint/2010/main" val="1380453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3A51795A-AC20-F630-9726-2472F43ACF04}"/>
              </a:ext>
            </a:extLst>
          </p:cNvPr>
          <p:cNvSpPr txBox="1"/>
          <p:nvPr/>
        </p:nvSpPr>
        <p:spPr>
          <a:xfrm>
            <a:off x="764221" y="281558"/>
            <a:ext cx="10935396" cy="580993"/>
          </a:xfrm>
          <a:prstGeom prst="rect">
            <a:avLst/>
          </a:prstGeom>
          <a:noFill/>
        </p:spPr>
        <p:txBody>
          <a:bodyPr wrap="square">
            <a:spAutoFit/>
          </a:bodyPr>
          <a:lstStyle/>
          <a:p>
            <a:pPr>
              <a:lnSpc>
                <a:spcPct val="107000"/>
              </a:lnSpc>
              <a:spcBef>
                <a:spcPts val="1200"/>
              </a:spcBef>
            </a:pPr>
            <a:r>
              <a:rPr lang="it-IT" sz="3200" b="1" kern="0" dirty="0" smtClean="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Modalità operative dell’AKIS Abruzzo</a:t>
            </a:r>
            <a:endPar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CasellaDiTesto 5">
            <a:extLst>
              <a:ext uri="{FF2B5EF4-FFF2-40B4-BE49-F238E27FC236}">
                <a16:creationId xmlns:a16="http://schemas.microsoft.com/office/drawing/2014/main" xmlns="" id="{A0FD564B-8C56-CD16-9E61-7CE477212BBC}"/>
              </a:ext>
            </a:extLst>
          </p:cNvPr>
          <p:cNvSpPr txBox="1">
            <a:spLocks noChangeArrowheads="1"/>
          </p:cNvSpPr>
          <p:nvPr/>
        </p:nvSpPr>
        <p:spPr bwMode="auto">
          <a:xfrm>
            <a:off x="533328" y="956285"/>
            <a:ext cx="11125344" cy="461665"/>
          </a:xfrm>
          <a:prstGeom prst="rect">
            <a:avLst/>
          </a:prstGeom>
          <a:solidFill>
            <a:schemeClr val="bg1"/>
          </a:solidFill>
          <a:ln>
            <a:noFill/>
          </a:ln>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ts val="0"/>
              </a:spcBef>
              <a:buFont typeface="Wingdings" panose="05000000000000000000" pitchFamily="2" charset="2"/>
              <a:buChar char="q"/>
            </a:pPr>
            <a:endParaRPr lang="it-IT" altLang="it-IT" sz="2400" dirty="0">
              <a:solidFill>
                <a:srgbClr val="000000"/>
              </a:solidFill>
              <a:latin typeface="Arial" panose="020B0604020202020204" pitchFamily="34" charset="0"/>
              <a:cs typeface="Arial" panose="020B0604020202020204" pitchFamily="34" charset="0"/>
            </a:endParaRPr>
          </a:p>
        </p:txBody>
      </p:sp>
      <p:sp>
        <p:nvSpPr>
          <p:cNvPr id="2" name="CasellaDiTesto 5">
            <a:extLst>
              <a:ext uri="{FF2B5EF4-FFF2-40B4-BE49-F238E27FC236}">
                <a16:creationId xmlns:a16="http://schemas.microsoft.com/office/drawing/2014/main" xmlns="" id="{B4F4F5CF-9778-F129-1C44-EAB9F4527B89}"/>
              </a:ext>
            </a:extLst>
          </p:cNvPr>
          <p:cNvSpPr txBox="1">
            <a:spLocks noChangeArrowheads="1"/>
          </p:cNvSpPr>
          <p:nvPr/>
        </p:nvSpPr>
        <p:spPr bwMode="auto">
          <a:xfrm>
            <a:off x="533328" y="956285"/>
            <a:ext cx="11125344" cy="5816977"/>
          </a:xfrm>
          <a:prstGeom prst="rect">
            <a:avLst/>
          </a:prstGeom>
          <a:solidFill>
            <a:schemeClr val="bg1"/>
          </a:solidFill>
          <a:ln>
            <a:noFill/>
          </a:ln>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ts val="0"/>
              </a:spcBef>
              <a:buNone/>
            </a:pPr>
            <a:r>
              <a:rPr lang="it-IT" altLang="it-IT" sz="2400" dirty="0" smtClean="0">
                <a:solidFill>
                  <a:srgbClr val="000000"/>
                </a:solidFill>
                <a:latin typeface="Arial" panose="020B0604020202020204" pitchFamily="34" charset="0"/>
                <a:cs typeface="Arial" panose="020B0604020202020204" pitchFamily="34" charset="0"/>
              </a:rPr>
              <a:t>In conformità alla normativa unionale </a:t>
            </a:r>
            <a:r>
              <a:rPr lang="it-IT" altLang="it-IT" sz="2400" dirty="0">
                <a:solidFill>
                  <a:srgbClr val="000000"/>
                </a:solidFill>
                <a:latin typeface="Arial" panose="020B0604020202020204" pitchFamily="34" charset="0"/>
                <a:cs typeface="Arial" panose="020B0604020202020204" pitchFamily="34" charset="0"/>
              </a:rPr>
              <a:t>e in attuazione del PSP </a:t>
            </a:r>
            <a:r>
              <a:rPr lang="it-IT" altLang="it-IT" sz="2400" dirty="0" smtClean="0">
                <a:solidFill>
                  <a:srgbClr val="000000"/>
                </a:solidFill>
                <a:latin typeface="Arial" panose="020B0604020202020204" pitchFamily="34" charset="0"/>
                <a:cs typeface="Arial" panose="020B0604020202020204" pitchFamily="34" charset="0"/>
              </a:rPr>
              <a:t>2023-2027, con DGR </a:t>
            </a:r>
            <a:r>
              <a:rPr lang="it-IT" altLang="it-IT" sz="2400" dirty="0">
                <a:solidFill>
                  <a:srgbClr val="000000"/>
                </a:solidFill>
                <a:latin typeface="Arial" panose="020B0604020202020204" pitchFamily="34" charset="0"/>
                <a:cs typeface="Arial" panose="020B0604020202020204" pitchFamily="34" charset="0"/>
              </a:rPr>
              <a:t>n. 706 del </a:t>
            </a:r>
            <a:r>
              <a:rPr lang="it-IT" altLang="it-IT" sz="2400" dirty="0" smtClean="0">
                <a:solidFill>
                  <a:srgbClr val="000000"/>
                </a:solidFill>
                <a:latin typeface="Arial" panose="020B0604020202020204" pitchFamily="34" charset="0"/>
                <a:cs typeface="Arial" panose="020B0604020202020204" pitchFamily="34" charset="0"/>
              </a:rPr>
              <a:t>25/10/2023 è stato costituito </a:t>
            </a:r>
            <a:r>
              <a:rPr lang="it-IT" altLang="it-IT" sz="2400" dirty="0">
                <a:solidFill>
                  <a:srgbClr val="000000"/>
                </a:solidFill>
                <a:latin typeface="Arial" panose="020B0604020202020204" pitchFamily="34" charset="0"/>
                <a:cs typeface="Arial" panose="020B0604020202020204" pitchFamily="34" charset="0"/>
              </a:rPr>
              <a:t>il </a:t>
            </a:r>
            <a:r>
              <a:rPr lang="it-IT" altLang="it-IT" sz="2400" b="1" dirty="0" smtClean="0">
                <a:solidFill>
                  <a:srgbClr val="000000"/>
                </a:solidFill>
                <a:latin typeface="Arial" panose="020B0604020202020204" pitchFamily="34" charset="0"/>
                <a:cs typeface="Arial" panose="020B0604020202020204" pitchFamily="34" charset="0"/>
              </a:rPr>
              <a:t>«Tavolo </a:t>
            </a:r>
            <a:r>
              <a:rPr lang="it-IT" altLang="it-IT" sz="2400" b="1" dirty="0">
                <a:solidFill>
                  <a:srgbClr val="000000"/>
                </a:solidFill>
                <a:latin typeface="Arial" panose="020B0604020202020204" pitchFamily="34" charset="0"/>
                <a:cs typeface="Arial" panose="020B0604020202020204" pitchFamily="34" charset="0"/>
              </a:rPr>
              <a:t>regionale </a:t>
            </a:r>
            <a:r>
              <a:rPr lang="it-IT" altLang="it-IT" sz="2400" b="1" dirty="0" smtClean="0">
                <a:solidFill>
                  <a:srgbClr val="000000"/>
                </a:solidFill>
                <a:latin typeface="Arial" panose="020B0604020202020204" pitchFamily="34" charset="0"/>
                <a:cs typeface="Arial" panose="020B0604020202020204" pitchFamily="34" charset="0"/>
              </a:rPr>
              <a:t>AKIS» </a:t>
            </a:r>
            <a:r>
              <a:rPr lang="it-IT" altLang="it-IT" sz="2400" dirty="0" smtClean="0">
                <a:solidFill>
                  <a:srgbClr val="000000"/>
                </a:solidFill>
                <a:latin typeface="Arial" panose="020B0604020202020204" pitchFamily="34" charset="0"/>
                <a:cs typeface="Arial" panose="020B0604020202020204" pitchFamily="34" charset="0"/>
              </a:rPr>
              <a:t>avente le seguenti principali finalità:</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p</a:t>
            </a:r>
            <a:r>
              <a:rPr lang="it-IT" altLang="it-IT" sz="2000" b="1" dirty="0" smtClean="0">
                <a:solidFill>
                  <a:srgbClr val="000000"/>
                </a:solidFill>
                <a:latin typeface="Arial" panose="020B0604020202020204" pitchFamily="34" charset="0"/>
                <a:cs typeface="Arial" panose="020B0604020202020204" pitchFamily="34" charset="0"/>
              </a:rPr>
              <a:t>romuovere il coordinamento</a:t>
            </a:r>
            <a:r>
              <a:rPr lang="it-IT" altLang="it-IT" sz="2000" dirty="0" smtClean="0">
                <a:solidFill>
                  <a:srgbClr val="000000"/>
                </a:solidFill>
                <a:latin typeface="Arial" panose="020B0604020202020204" pitchFamily="34" charset="0"/>
                <a:cs typeface="Arial" panose="020B0604020202020204" pitchFamily="34" charset="0"/>
              </a:rPr>
              <a:t> tra tutti gli attori dell’AKIS e ridurre la frammentazione delle specifiche azioni;</a:t>
            </a:r>
          </a:p>
          <a:p>
            <a:pPr lvl="1" algn="just" eaLnBrk="1" hangingPunct="1">
              <a:lnSpc>
                <a:spcPct val="100000"/>
              </a:lnSpc>
              <a:spcBef>
                <a:spcPts val="0"/>
              </a:spcBef>
              <a:buFont typeface="Wingdings" panose="05000000000000000000" pitchFamily="2" charset="2"/>
              <a:buChar char="§"/>
            </a:pPr>
            <a:r>
              <a:rPr lang="it-IT" altLang="it-IT" sz="2000" dirty="0" smtClean="0">
                <a:solidFill>
                  <a:srgbClr val="000000"/>
                </a:solidFill>
                <a:latin typeface="Arial" panose="020B0604020202020204" pitchFamily="34" charset="0"/>
                <a:cs typeface="Arial" panose="020B0604020202020204" pitchFamily="34" charset="0"/>
              </a:rPr>
              <a:t>supportare </a:t>
            </a:r>
            <a:r>
              <a:rPr lang="it-IT" altLang="it-IT" sz="2000" dirty="0">
                <a:solidFill>
                  <a:srgbClr val="000000"/>
                </a:solidFill>
                <a:latin typeface="Arial" panose="020B0604020202020204" pitchFamily="34" charset="0"/>
                <a:cs typeface="Arial" panose="020B0604020202020204" pitchFamily="34" charset="0"/>
              </a:rPr>
              <a:t>la definizione e </a:t>
            </a:r>
            <a:r>
              <a:rPr lang="it-IT" altLang="it-IT" sz="2000" b="1" dirty="0">
                <a:solidFill>
                  <a:srgbClr val="000000"/>
                </a:solidFill>
                <a:latin typeface="Arial" panose="020B0604020202020204" pitchFamily="34" charset="0"/>
                <a:cs typeface="Arial" panose="020B0604020202020204" pitchFamily="34" charset="0"/>
              </a:rPr>
              <a:t>l’attuazione delle politiche </a:t>
            </a:r>
            <a:r>
              <a:rPr lang="it-IT" altLang="it-IT" sz="2000" dirty="0">
                <a:solidFill>
                  <a:srgbClr val="000000"/>
                </a:solidFill>
                <a:latin typeface="Arial" panose="020B0604020202020204" pitchFamily="34" charset="0"/>
                <a:cs typeface="Arial" panose="020B0604020202020204" pitchFamily="34" charset="0"/>
              </a:rPr>
              <a:t>per l’innovazione e la conoscenza per il settore agricolo alimentare e forestale a livello regionale;</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favorire il confronto e le connessioni </a:t>
            </a:r>
            <a:r>
              <a:rPr lang="it-IT" altLang="it-IT" sz="2000" dirty="0">
                <a:solidFill>
                  <a:srgbClr val="000000"/>
                </a:solidFill>
                <a:latin typeface="Arial" panose="020B0604020202020204" pitchFamily="34" charset="0"/>
                <a:cs typeface="Arial" panose="020B0604020202020204" pitchFamily="34" charset="0"/>
              </a:rPr>
              <a:t>fra le diverse istituzioni a livello territoriale;</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promuovere le </a:t>
            </a:r>
            <a:r>
              <a:rPr lang="it-IT" altLang="it-IT" sz="2000" b="1" dirty="0" smtClean="0">
                <a:solidFill>
                  <a:srgbClr val="000000"/>
                </a:solidFill>
                <a:latin typeface="Arial" panose="020B0604020202020204" pitchFamily="34" charset="0"/>
                <a:cs typeface="Arial" panose="020B0604020202020204" pitchFamily="34" charset="0"/>
              </a:rPr>
              <a:t>relazioni </a:t>
            </a:r>
            <a:r>
              <a:rPr lang="it-IT" altLang="it-IT" sz="2000" dirty="0">
                <a:solidFill>
                  <a:srgbClr val="000000"/>
                </a:solidFill>
                <a:latin typeface="Arial" panose="020B0604020202020204" pitchFamily="34" charset="0"/>
                <a:cs typeface="Arial" panose="020B0604020202020204" pitchFamily="34" charset="0"/>
              </a:rPr>
              <a:t>funzionali tra i soggetti che lo compongono;</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facilitare il flusso di informazioni </a:t>
            </a:r>
            <a:r>
              <a:rPr lang="it-IT" altLang="it-IT" sz="2000" dirty="0">
                <a:solidFill>
                  <a:srgbClr val="000000"/>
                </a:solidFill>
                <a:latin typeface="Arial" panose="020B0604020202020204" pitchFamily="34" charset="0"/>
                <a:cs typeface="Arial" panose="020B0604020202020204" pitchFamily="34" charset="0"/>
              </a:rPr>
              <a:t>tra i diversi livelli organizzativi territoriali (</a:t>
            </a:r>
            <a:r>
              <a:rPr lang="it-IT" altLang="it-IT" sz="2000" dirty="0" err="1">
                <a:solidFill>
                  <a:srgbClr val="000000"/>
                </a:solidFill>
                <a:latin typeface="Arial" panose="020B0604020202020204" pitchFamily="34" charset="0"/>
                <a:cs typeface="Arial" panose="020B0604020202020204" pitchFamily="34" charset="0"/>
              </a:rPr>
              <a:t>subregionali</a:t>
            </a:r>
            <a:r>
              <a:rPr lang="it-IT" altLang="it-IT" sz="2000" dirty="0">
                <a:solidFill>
                  <a:srgbClr val="000000"/>
                </a:solidFill>
                <a:latin typeface="Arial" panose="020B0604020202020204" pitchFamily="34" charset="0"/>
                <a:cs typeface="Arial" panose="020B0604020202020204" pitchFamily="34" charset="0"/>
              </a:rPr>
              <a:t> e sovraregionali);</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discutere le proposte</a:t>
            </a:r>
            <a:r>
              <a:rPr lang="it-IT" altLang="it-IT" sz="2000" dirty="0">
                <a:solidFill>
                  <a:srgbClr val="000000"/>
                </a:solidFill>
                <a:latin typeface="Arial" panose="020B0604020202020204" pitchFamily="34" charset="0"/>
                <a:cs typeface="Arial" panose="020B0604020202020204" pitchFamily="34" charset="0"/>
              </a:rPr>
              <a:t> provenienti dal </a:t>
            </a:r>
            <a:r>
              <a:rPr lang="it-IT" altLang="it-IT" sz="2000" b="1" dirty="0" smtClean="0">
                <a:solidFill>
                  <a:srgbClr val="000000"/>
                </a:solidFill>
                <a:latin typeface="Arial" panose="020B0604020202020204" pitchFamily="34" charset="0"/>
                <a:cs typeface="Arial" panose="020B0604020202020204" pitchFamily="34" charset="0"/>
              </a:rPr>
              <a:t>Coordinamento Nazionale </a:t>
            </a:r>
            <a:r>
              <a:rPr lang="it-IT" altLang="it-IT" sz="2000" dirty="0" smtClean="0">
                <a:solidFill>
                  <a:srgbClr val="000000"/>
                </a:solidFill>
                <a:latin typeface="Arial" panose="020B0604020202020204" pitchFamily="34" charset="0"/>
                <a:cs typeface="Arial" panose="020B0604020202020204" pitchFamily="34" charset="0"/>
              </a:rPr>
              <a:t>(CN) -AKIS </a:t>
            </a:r>
            <a:r>
              <a:rPr lang="it-IT" altLang="it-IT" sz="2000" dirty="0">
                <a:solidFill>
                  <a:srgbClr val="000000"/>
                </a:solidFill>
                <a:latin typeface="Arial" panose="020B0604020202020204" pitchFamily="34" charset="0"/>
                <a:cs typeface="Arial" panose="020B0604020202020204" pitchFamily="34" charset="0"/>
              </a:rPr>
              <a:t>e facilitarne l’applicazione;</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far emergere esigenze</a:t>
            </a:r>
            <a:r>
              <a:rPr lang="it-IT" altLang="it-IT" sz="2000" dirty="0">
                <a:solidFill>
                  <a:srgbClr val="000000"/>
                </a:solidFill>
                <a:latin typeface="Arial" panose="020B0604020202020204" pitchFamily="34" charset="0"/>
                <a:cs typeface="Arial" panose="020B0604020202020204" pitchFamily="34" charset="0"/>
              </a:rPr>
              <a:t>, fabbisogni e problematiche di attuazione degli interventi AKIS e della strategia della digitalizzazione da comunicare al CN-AKIS;</a:t>
            </a:r>
          </a:p>
          <a:p>
            <a:pPr lvl="1" algn="just" eaLnBrk="1" hangingPunct="1">
              <a:lnSpc>
                <a:spcPct val="100000"/>
              </a:lnSpc>
              <a:spcBef>
                <a:spcPts val="0"/>
              </a:spcBef>
              <a:buFont typeface="Wingdings" panose="05000000000000000000" pitchFamily="2" charset="2"/>
              <a:buChar char="§"/>
            </a:pPr>
            <a:r>
              <a:rPr lang="it-IT" altLang="it-IT" sz="2000" b="1" dirty="0">
                <a:solidFill>
                  <a:srgbClr val="000000"/>
                </a:solidFill>
                <a:latin typeface="Arial" panose="020B0604020202020204" pitchFamily="34" charset="0"/>
                <a:cs typeface="Arial" panose="020B0604020202020204" pitchFamily="34" charset="0"/>
              </a:rPr>
              <a:t>promuovere la condivisione </a:t>
            </a:r>
            <a:r>
              <a:rPr lang="it-IT" altLang="it-IT" sz="2000" dirty="0">
                <a:solidFill>
                  <a:srgbClr val="000000"/>
                </a:solidFill>
                <a:latin typeface="Arial" panose="020B0604020202020204" pitchFamily="34" charset="0"/>
                <a:cs typeface="Arial" panose="020B0604020202020204" pitchFamily="34" charset="0"/>
              </a:rPr>
              <a:t>di approcci, esperienze e risultati delle iniziative AKIS regionali a tutti i livelli territoriali, incluso quello europeo (</a:t>
            </a:r>
            <a:r>
              <a:rPr lang="it-IT" altLang="it-IT" sz="2000" dirty="0" err="1">
                <a:solidFill>
                  <a:srgbClr val="000000"/>
                </a:solidFill>
                <a:latin typeface="Arial" panose="020B0604020202020204" pitchFamily="34" charset="0"/>
                <a:cs typeface="Arial" panose="020B0604020202020204" pitchFamily="34" charset="0"/>
              </a:rPr>
              <a:t>Horizon</a:t>
            </a:r>
            <a:r>
              <a:rPr lang="it-IT" altLang="it-IT" sz="2000" dirty="0">
                <a:solidFill>
                  <a:srgbClr val="000000"/>
                </a:solidFill>
                <a:latin typeface="Arial" panose="020B0604020202020204" pitchFamily="34" charset="0"/>
                <a:cs typeface="Arial" panose="020B0604020202020204" pitchFamily="34" charset="0"/>
              </a:rPr>
              <a:t> Europe, Rete europea PEI AGRI ecc</a:t>
            </a:r>
            <a:r>
              <a:rPr lang="it-IT" altLang="it-IT" sz="2000" dirty="0" smtClean="0">
                <a:solidFill>
                  <a:srgbClr val="000000"/>
                </a:solidFill>
                <a:latin typeface="Arial" panose="020B0604020202020204" pitchFamily="34" charset="0"/>
                <a:cs typeface="Arial" panose="020B0604020202020204" pitchFamily="34" charset="0"/>
              </a:rPr>
              <a:t>.).</a:t>
            </a:r>
            <a:endParaRPr lang="it-IT" altLang="it-IT"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8074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636963" y="2117725"/>
            <a:ext cx="2795587" cy="1516063"/>
          </a:xfrm>
          <a:prstGeom prst="rect">
            <a:avLst/>
          </a:prstGeom>
          <a:solidFill>
            <a:schemeClr val="accent6">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600" b="1" dirty="0">
                <a:solidFill>
                  <a:srgbClr val="FFFF00"/>
                </a:solidFill>
                <a:latin typeface="Arial" panose="020B0604020202020204" pitchFamily="34" charset="0"/>
                <a:cs typeface="Arial" panose="020B0604020202020204" pitchFamily="34" charset="0"/>
              </a:rPr>
              <a:t>Logo</a:t>
            </a:r>
            <a:r>
              <a:rPr lang="it-IT" sz="1600" dirty="0">
                <a:latin typeface="Arial" panose="020B0604020202020204" pitchFamily="34" charset="0"/>
                <a:cs typeface="Arial" panose="020B0604020202020204" pitchFamily="34" charset="0"/>
              </a:rPr>
              <a:t> “ABRUZZO SOSTENIBILE – CSR FEASR 2023-2027” approvato con determinazione DPD/381 del 20/12/2022</a:t>
            </a:r>
          </a:p>
        </p:txBody>
      </p:sp>
      <p:sp>
        <p:nvSpPr>
          <p:cNvPr id="58371" name="Rettangolo 4"/>
          <p:cNvSpPr>
            <a:spLocks noChangeArrowheads="1"/>
          </p:cNvSpPr>
          <p:nvPr/>
        </p:nvSpPr>
        <p:spPr bwMode="auto">
          <a:xfrm>
            <a:off x="553284" y="-4011"/>
            <a:ext cx="11541125" cy="9787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None/>
              <a:defRPr/>
            </a:pPr>
            <a:r>
              <a:rPr lang="it-IT" altLang="it-IT" sz="3200" b="1" dirty="0">
                <a:solidFill>
                  <a:srgbClr val="002060"/>
                </a:solidFill>
                <a:latin typeface="Arial" panose="020B0604020202020204" pitchFamily="34" charset="0"/>
                <a:cs typeface="Arial" panose="020B0604020202020204" pitchFamily="34" charset="0"/>
              </a:rPr>
              <a:t>Il Complemento di programmazione Abruzzo per lo Sviluppo Rurale (CSR) 2023-2027</a:t>
            </a:r>
          </a:p>
        </p:txBody>
      </p:sp>
      <p:sp>
        <p:nvSpPr>
          <p:cNvPr id="4" name="Rettangolo 3"/>
          <p:cNvSpPr/>
          <p:nvPr/>
        </p:nvSpPr>
        <p:spPr>
          <a:xfrm>
            <a:off x="661988" y="2117725"/>
            <a:ext cx="2800350" cy="1514475"/>
          </a:xfrm>
          <a:prstGeom prst="rect">
            <a:avLst/>
          </a:prstGeom>
          <a:solidFill>
            <a:schemeClr val="accent6">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it-IT" dirty="0">
                <a:latin typeface="Arial" panose="020B0604020202020204" pitchFamily="34" charset="0"/>
                <a:cs typeface="Arial" panose="020B0604020202020204" pitchFamily="34" charset="0"/>
              </a:rPr>
              <a:t>Totale risorse</a:t>
            </a:r>
          </a:p>
          <a:p>
            <a:pPr algn="ctr">
              <a:defRPr/>
            </a:pPr>
            <a:r>
              <a:rPr lang="it-IT" sz="2400" b="1" dirty="0">
                <a:solidFill>
                  <a:srgbClr val="FFFF00"/>
                </a:solidFill>
                <a:latin typeface="Arial" panose="020B0604020202020204" pitchFamily="34" charset="0"/>
                <a:cs typeface="Arial" panose="020B0604020202020204" pitchFamily="34" charset="0"/>
              </a:rPr>
              <a:t>€ 351.403.288,04 </a:t>
            </a:r>
          </a:p>
          <a:p>
            <a:pPr algn="ctr">
              <a:defRPr/>
            </a:pPr>
            <a:r>
              <a:rPr lang="it-IT" dirty="0">
                <a:latin typeface="Arial" panose="020B0604020202020204" pitchFamily="34" charset="0"/>
                <a:cs typeface="Arial" panose="020B0604020202020204" pitchFamily="34" charset="0"/>
              </a:rPr>
              <a:t>di cui</a:t>
            </a:r>
          </a:p>
          <a:p>
            <a:pPr algn="ctr">
              <a:defRPr/>
            </a:pPr>
            <a:r>
              <a:rPr lang="it-IT" sz="1600" dirty="0">
                <a:latin typeface="Arial" panose="020B0604020202020204" pitchFamily="34" charset="0"/>
                <a:cs typeface="Arial" panose="020B0604020202020204" pitchFamily="34" charset="0"/>
              </a:rPr>
              <a:t>€ 149.346.397,42 quota UE</a:t>
            </a:r>
          </a:p>
          <a:p>
            <a:pPr algn="ctr">
              <a:defRPr/>
            </a:pPr>
            <a:endParaRPr lang="it-IT" dirty="0">
              <a:latin typeface="Arial" panose="020B0604020202020204" pitchFamily="34" charset="0"/>
              <a:cs typeface="Arial" panose="020B0604020202020204" pitchFamily="34" charset="0"/>
            </a:endParaRPr>
          </a:p>
        </p:txBody>
      </p:sp>
      <p:sp>
        <p:nvSpPr>
          <p:cNvPr id="5" name="Rettangolo 4"/>
          <p:cNvSpPr/>
          <p:nvPr/>
        </p:nvSpPr>
        <p:spPr>
          <a:xfrm>
            <a:off x="661988" y="3695700"/>
            <a:ext cx="2800350" cy="1289050"/>
          </a:xfrm>
          <a:prstGeom prst="rect">
            <a:avLst/>
          </a:prstGeom>
          <a:solidFill>
            <a:srgbClr val="CCFF3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it-IT" sz="1700" b="1" dirty="0">
                <a:solidFill>
                  <a:schemeClr val="tx1"/>
                </a:solidFill>
                <a:latin typeface="Arial" panose="020B0604020202020204" pitchFamily="34" charset="0"/>
                <a:cs typeface="Arial" panose="020B0604020202020204" pitchFamily="34" charset="0"/>
              </a:rPr>
              <a:t>CSR Abruzzo «versione 2» </a:t>
            </a:r>
            <a:r>
              <a:rPr lang="it-IT" sz="1700" dirty="0">
                <a:solidFill>
                  <a:schemeClr val="tx1"/>
                </a:solidFill>
                <a:latin typeface="Arial" panose="020B0604020202020204" pitchFamily="34" charset="0"/>
                <a:cs typeface="Arial" panose="020B0604020202020204" pitchFamily="34" charset="0"/>
              </a:rPr>
              <a:t>approvato dalla Giunta Regionale in data 15 febbraio 2024 </a:t>
            </a:r>
            <a:endParaRPr lang="it-IT" sz="1700" b="1" u="sng" dirty="0">
              <a:solidFill>
                <a:srgbClr val="FF0000"/>
              </a:solidFill>
              <a:latin typeface="Arial" panose="020B0604020202020204" pitchFamily="34" charset="0"/>
              <a:cs typeface="Arial" panose="020B0604020202020204" pitchFamily="34" charset="0"/>
            </a:endParaRPr>
          </a:p>
        </p:txBody>
      </p:sp>
      <p:sp>
        <p:nvSpPr>
          <p:cNvPr id="6" name="Rettangolo 5"/>
          <p:cNvSpPr>
            <a:spLocks noChangeAspect="1"/>
          </p:cNvSpPr>
          <p:nvPr/>
        </p:nvSpPr>
        <p:spPr>
          <a:xfrm>
            <a:off x="7366245" y="5855362"/>
            <a:ext cx="686258" cy="785657"/>
          </a:xfrm>
          <a:prstGeom prst="rect">
            <a:avLst/>
          </a:prstGeom>
          <a:blipFill>
            <a:blip r:embed="rId2" cstate="print"/>
            <a:srcRect/>
            <a:stretch>
              <a:fillRect l="-3000" r="-3000"/>
            </a:stretch>
          </a:blip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64522" name="CasellaDiTesto 1"/>
          <p:cNvSpPr txBox="1">
            <a:spLocks noChangeArrowheads="1"/>
          </p:cNvSpPr>
          <p:nvPr/>
        </p:nvSpPr>
        <p:spPr bwMode="auto">
          <a:xfrm>
            <a:off x="7735888" y="1004888"/>
            <a:ext cx="3821112" cy="306387"/>
          </a:xfrm>
          <a:prstGeom prst="rect">
            <a:avLst/>
          </a:prstGeom>
          <a:solidFill>
            <a:srgbClr val="FFFF00"/>
          </a:solidFill>
          <a:ln w="9525">
            <a:solidFill>
              <a:schemeClr val="tx1"/>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it-IT" altLang="it-IT" sz="1400" b="1">
                <a:latin typeface="Arial" panose="020B0604020202020204" pitchFamily="34" charset="0"/>
                <a:cs typeface="Arial" panose="020B0604020202020204" pitchFamily="34" charset="0"/>
              </a:rPr>
              <a:t>Tipi di intervento e risorse assegnate</a:t>
            </a:r>
          </a:p>
        </p:txBody>
      </p:sp>
      <p:sp>
        <p:nvSpPr>
          <p:cNvPr id="11" name="Gallone 10"/>
          <p:cNvSpPr/>
          <p:nvPr/>
        </p:nvSpPr>
        <p:spPr>
          <a:xfrm>
            <a:off x="6575425" y="3948113"/>
            <a:ext cx="485775" cy="762000"/>
          </a:xfrm>
          <a:prstGeom prst="chevron">
            <a:avLst/>
          </a:prstGeom>
          <a:solidFill>
            <a:srgbClr val="CCFF3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tx1"/>
              </a:solidFill>
            </a:endParaRPr>
          </a:p>
        </p:txBody>
      </p:sp>
      <p:sp>
        <p:nvSpPr>
          <p:cNvPr id="2" name="Rettangolo 1"/>
          <p:cNvSpPr/>
          <p:nvPr/>
        </p:nvSpPr>
        <p:spPr>
          <a:xfrm>
            <a:off x="661988" y="952500"/>
            <a:ext cx="5770562" cy="1111250"/>
          </a:xfrm>
          <a:prstGeom prst="rect">
            <a:avLst/>
          </a:prstGeom>
          <a:solidFill>
            <a:srgbClr val="CCFF3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just">
              <a:defRPr/>
            </a:pPr>
            <a:r>
              <a:rPr lang="it-IT" sz="1400" dirty="0">
                <a:solidFill>
                  <a:schemeClr val="tx1"/>
                </a:solidFill>
                <a:latin typeface="Arial" panose="020B0604020202020204" pitchFamily="34" charset="0"/>
                <a:cs typeface="Arial" panose="020B0604020202020204" pitchFamily="34" charset="0"/>
              </a:rPr>
              <a:t>Il CSR 2023-2027 è  il documento regionale che descrive l’attuazione in Abruzzo della strategia per lo sviluppo rurale rispetto al PSP per l’Italia. Il CSR non assume nuove scelte rispetto al PSP bensì riporta le indicazioni relative su come la strategia viene declinata a livello regionale.</a:t>
            </a:r>
          </a:p>
        </p:txBody>
      </p:sp>
      <p:sp>
        <p:nvSpPr>
          <p:cNvPr id="12" name="Rettangolo 11"/>
          <p:cNvSpPr/>
          <p:nvPr/>
        </p:nvSpPr>
        <p:spPr>
          <a:xfrm>
            <a:off x="6445250" y="5929313"/>
            <a:ext cx="1714500" cy="6873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9" name="Rettangolo 8"/>
          <p:cNvSpPr/>
          <p:nvPr/>
        </p:nvSpPr>
        <p:spPr>
          <a:xfrm>
            <a:off x="661988" y="5038725"/>
            <a:ext cx="5770562" cy="1720850"/>
          </a:xfrm>
          <a:prstGeom prst="rect">
            <a:avLst/>
          </a:prstGeom>
          <a:solidFill>
            <a:schemeClr val="accent6">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sz="1250" dirty="0">
                <a:latin typeface="Arial" panose="020B0604020202020204" pitchFamily="34" charset="0"/>
                <a:cs typeface="Arial" panose="020B0604020202020204" pitchFamily="34" charset="0"/>
              </a:rPr>
              <a:t>Principali priorità:</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favorire l’ingresso e la permanenza di </a:t>
            </a:r>
            <a:r>
              <a:rPr lang="it-IT" sz="1250" b="1" dirty="0">
                <a:solidFill>
                  <a:srgbClr val="FFFF00"/>
                </a:solidFill>
                <a:latin typeface="Arial" panose="020B0604020202020204" pitchFamily="34" charset="0"/>
                <a:cs typeface="Arial" panose="020B0604020202020204" pitchFamily="34" charset="0"/>
              </a:rPr>
              <a:t>GIOVANI</a:t>
            </a:r>
            <a:r>
              <a:rPr lang="it-IT" sz="1250" dirty="0">
                <a:latin typeface="Arial" panose="020B0604020202020204" pitchFamily="34" charset="0"/>
                <a:cs typeface="Arial" panose="020B0604020202020204" pitchFamily="34" charset="0"/>
              </a:rPr>
              <a:t> e nuovi imprenditori qualificati;</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sostenere la progettazione integrata nelle </a:t>
            </a:r>
            <a:r>
              <a:rPr lang="it-IT" sz="1250" b="1" dirty="0">
                <a:solidFill>
                  <a:srgbClr val="FFFF00"/>
                </a:solidFill>
                <a:latin typeface="Arial" panose="020B0604020202020204" pitchFamily="34" charset="0"/>
                <a:cs typeface="Arial" panose="020B0604020202020204" pitchFamily="34" charset="0"/>
              </a:rPr>
              <a:t>AREE RURALI</a:t>
            </a:r>
            <a:r>
              <a:rPr lang="it-IT" sz="125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facilitare l’</a:t>
            </a:r>
            <a:r>
              <a:rPr lang="it-IT" sz="1250" b="1" dirty="0">
                <a:solidFill>
                  <a:srgbClr val="FFFF00"/>
                </a:solidFill>
                <a:latin typeface="Arial" panose="020B0604020202020204" pitchFamily="34" charset="0"/>
                <a:cs typeface="Arial" panose="020B0604020202020204" pitchFamily="34" charset="0"/>
              </a:rPr>
              <a:t>ACCESSO AL CREDITO</a:t>
            </a:r>
            <a:r>
              <a:rPr lang="it-IT" sz="125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promuovere l’</a:t>
            </a:r>
            <a:r>
              <a:rPr lang="it-IT" sz="1250" b="1" dirty="0">
                <a:solidFill>
                  <a:srgbClr val="FFFF00"/>
                </a:solidFill>
                <a:latin typeface="Arial" panose="020B0604020202020204" pitchFamily="34" charset="0"/>
                <a:cs typeface="Arial" panose="020B0604020202020204" pitchFamily="34" charset="0"/>
              </a:rPr>
              <a:t>ORIENTAMENTO AL MERCATO </a:t>
            </a:r>
            <a:r>
              <a:rPr lang="it-IT" sz="1250" dirty="0">
                <a:latin typeface="Arial" panose="020B0604020202020204" pitchFamily="34" charset="0"/>
                <a:cs typeface="Arial" panose="020B0604020202020204" pitchFamily="34" charset="0"/>
              </a:rPr>
              <a:t>delle aziende agricole, agroalimentari e forestali;</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sostenere </a:t>
            </a:r>
            <a:r>
              <a:rPr lang="it-IT" sz="1250" b="1" dirty="0">
                <a:solidFill>
                  <a:srgbClr val="FFFF00"/>
                </a:solidFill>
                <a:latin typeface="Arial" panose="020B0604020202020204" pitchFamily="34" charset="0"/>
                <a:cs typeface="Arial" panose="020B0604020202020204" pitchFamily="34" charset="0"/>
              </a:rPr>
              <a:t>l’AGRICOLTURA E ZOOTECNIA BIOLOGICA</a:t>
            </a:r>
            <a:r>
              <a:rPr lang="it-IT" sz="1250"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defRPr/>
            </a:pPr>
            <a:r>
              <a:rPr lang="it-IT" sz="1250" dirty="0">
                <a:latin typeface="Arial" panose="020B0604020202020204" pitchFamily="34" charset="0"/>
                <a:cs typeface="Arial" panose="020B0604020202020204" pitchFamily="34" charset="0"/>
              </a:rPr>
              <a:t>favorire la </a:t>
            </a:r>
            <a:r>
              <a:rPr lang="it-IT" sz="1250" b="1" dirty="0">
                <a:solidFill>
                  <a:srgbClr val="FFFF00"/>
                </a:solidFill>
                <a:latin typeface="Arial" panose="020B0604020202020204" pitchFamily="34" charset="0"/>
                <a:cs typeface="Arial" panose="020B0604020202020204" pitchFamily="34" charset="0"/>
              </a:rPr>
              <a:t>DIVERSIFICAZIONE</a:t>
            </a:r>
            <a:r>
              <a:rPr lang="it-IT" sz="1250" dirty="0">
                <a:latin typeface="Arial" panose="020B0604020202020204" pitchFamily="34" charset="0"/>
                <a:cs typeface="Arial" panose="020B0604020202020204" pitchFamily="34" charset="0"/>
              </a:rPr>
              <a:t> del reddito delle aziende agricole e forestali.</a:t>
            </a:r>
          </a:p>
        </p:txBody>
      </p:sp>
      <p:sp>
        <p:nvSpPr>
          <p:cNvPr id="8" name="Rettangolo 7"/>
          <p:cNvSpPr/>
          <p:nvPr/>
        </p:nvSpPr>
        <p:spPr>
          <a:xfrm>
            <a:off x="3636963" y="3695700"/>
            <a:ext cx="2800350" cy="1289050"/>
          </a:xfrm>
          <a:prstGeom prst="rect">
            <a:avLst/>
          </a:prstGeom>
          <a:solidFill>
            <a:srgbClr val="CCFF3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it-IT" b="1" dirty="0">
                <a:solidFill>
                  <a:schemeClr val="tx1"/>
                </a:solidFill>
                <a:latin typeface="Arial" panose="020B0604020202020204" pitchFamily="34" charset="0"/>
                <a:cs typeface="Arial" panose="020B0604020202020204" pitchFamily="34" charset="0"/>
              </a:rPr>
              <a:t> </a:t>
            </a:r>
            <a:r>
              <a:rPr lang="it-IT" sz="1450" b="1" dirty="0">
                <a:solidFill>
                  <a:schemeClr val="tx1"/>
                </a:solidFill>
                <a:latin typeface="Arial" panose="020B0604020202020204" pitchFamily="34" charset="0"/>
                <a:cs typeface="Arial" panose="020B0604020202020204" pitchFamily="34" charset="0"/>
              </a:rPr>
              <a:t>35 interventi </a:t>
            </a:r>
            <a:r>
              <a:rPr lang="it-IT" sz="1450" dirty="0">
                <a:solidFill>
                  <a:schemeClr val="tx1"/>
                </a:solidFill>
                <a:latin typeface="Arial" panose="020B0604020202020204" pitchFamily="34" charset="0"/>
                <a:cs typeface="Arial" panose="020B0604020202020204" pitchFamily="34" charset="0"/>
              </a:rPr>
              <a:t>di sviluppo rurale scelti tra quelli del PSP 2023-2027+ </a:t>
            </a:r>
            <a:r>
              <a:rPr lang="it-IT" sz="1450" b="1" dirty="0">
                <a:solidFill>
                  <a:schemeClr val="tx1"/>
                </a:solidFill>
                <a:latin typeface="Arial" panose="020B0604020202020204" pitchFamily="34" charset="0"/>
                <a:cs typeface="Arial" panose="020B0604020202020204" pitchFamily="34" charset="0"/>
              </a:rPr>
              <a:t>Assistenza Tecnica</a:t>
            </a:r>
            <a:r>
              <a:rPr lang="it-IT" sz="1450" dirty="0">
                <a:solidFill>
                  <a:schemeClr val="tx1"/>
                </a:solidFill>
                <a:latin typeface="Arial" panose="020B0604020202020204" pitchFamily="34" charset="0"/>
                <a:cs typeface="Arial" panose="020B0604020202020204" pitchFamily="34" charset="0"/>
              </a:rPr>
              <a:t>+</a:t>
            </a:r>
            <a:r>
              <a:rPr lang="it-IT" sz="1450" b="1" dirty="0">
                <a:solidFill>
                  <a:schemeClr val="tx1"/>
                </a:solidFill>
                <a:latin typeface="Arial" panose="020B0604020202020204" pitchFamily="34" charset="0"/>
                <a:cs typeface="Arial" panose="020B0604020202020204" pitchFamily="34" charset="0"/>
              </a:rPr>
              <a:t>  1 intervento in transizione </a:t>
            </a:r>
            <a:r>
              <a:rPr lang="it-IT" sz="1450" dirty="0">
                <a:solidFill>
                  <a:schemeClr val="tx1"/>
                </a:solidFill>
                <a:latin typeface="Arial" panose="020B0604020202020204" pitchFamily="34" charset="0"/>
                <a:cs typeface="Arial" panose="020B0604020202020204" pitchFamily="34" charset="0"/>
              </a:rPr>
              <a:t>dal PSR 2014-2022 </a:t>
            </a:r>
          </a:p>
        </p:txBody>
      </p:sp>
      <p:graphicFrame>
        <p:nvGraphicFramePr>
          <p:cNvPr id="10" name="Grafico 9">
            <a:extLst>
              <a:ext uri="{FF2B5EF4-FFF2-40B4-BE49-F238E27FC236}">
                <a16:creationId xmlns:a16="http://schemas.microsoft.com/office/drawing/2014/main" xmlns="" id="{00000000-0008-0000-0200-000004000000}"/>
              </a:ext>
            </a:extLst>
          </p:cNvPr>
          <p:cNvGraphicFramePr>
            <a:graphicFrameLocks/>
          </p:cNvGraphicFramePr>
          <p:nvPr>
            <p:extLst/>
          </p:nvPr>
        </p:nvGraphicFramePr>
        <p:xfrm>
          <a:off x="4579684" y="1296610"/>
          <a:ext cx="10133519" cy="52355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489972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2105891" y="868210"/>
            <a:ext cx="7823200" cy="550834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726328" y="1394012"/>
            <a:ext cx="1602509" cy="548933"/>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3 UNIVERSITA’</a:t>
            </a:r>
            <a:endParaRPr lang="it-IT" sz="1600" dirty="0"/>
          </a:p>
        </p:txBody>
      </p:sp>
      <p:sp>
        <p:nvSpPr>
          <p:cNvPr id="5" name="Rettangolo 4"/>
          <p:cNvSpPr/>
          <p:nvPr/>
        </p:nvSpPr>
        <p:spPr>
          <a:xfrm>
            <a:off x="735725" y="1023015"/>
            <a:ext cx="1602509" cy="326678"/>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DIRIGENTI DPD</a:t>
            </a:r>
            <a:endParaRPr lang="it-IT" sz="1400" dirty="0"/>
          </a:p>
        </p:txBody>
      </p:sp>
      <p:sp>
        <p:nvSpPr>
          <p:cNvPr id="6" name="Rettangolo 5"/>
          <p:cNvSpPr/>
          <p:nvPr/>
        </p:nvSpPr>
        <p:spPr>
          <a:xfrm>
            <a:off x="709173" y="5342790"/>
            <a:ext cx="1629061" cy="28985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CREA</a:t>
            </a:r>
            <a:endParaRPr lang="it-IT" dirty="0"/>
          </a:p>
        </p:txBody>
      </p:sp>
      <p:sp>
        <p:nvSpPr>
          <p:cNvPr id="7" name="Rettangolo 6"/>
          <p:cNvSpPr/>
          <p:nvPr/>
        </p:nvSpPr>
        <p:spPr>
          <a:xfrm>
            <a:off x="723026" y="2675089"/>
            <a:ext cx="1627906" cy="32200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CNR</a:t>
            </a:r>
            <a:endParaRPr lang="it-IT" dirty="0"/>
          </a:p>
        </p:txBody>
      </p:sp>
      <p:sp>
        <p:nvSpPr>
          <p:cNvPr id="8" name="Rettangolo 7"/>
          <p:cNvSpPr/>
          <p:nvPr/>
        </p:nvSpPr>
        <p:spPr>
          <a:xfrm>
            <a:off x="8185915" y="590101"/>
            <a:ext cx="1359783"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ISTITUTI SUPERIORI TECNICI E PROFESSIONALI</a:t>
            </a:r>
            <a:endParaRPr lang="it-IT" sz="1400" dirty="0"/>
          </a:p>
        </p:txBody>
      </p:sp>
      <p:sp>
        <p:nvSpPr>
          <p:cNvPr id="10" name="Rettangolo 9"/>
          <p:cNvSpPr/>
          <p:nvPr/>
        </p:nvSpPr>
        <p:spPr>
          <a:xfrm>
            <a:off x="709173" y="3984104"/>
            <a:ext cx="1639439" cy="595373"/>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IZS ABRUZZO E MOLISE</a:t>
            </a:r>
            <a:endParaRPr lang="it-IT" sz="1600" dirty="0"/>
          </a:p>
        </p:txBody>
      </p:sp>
      <p:sp>
        <p:nvSpPr>
          <p:cNvPr id="11" name="Rettangolo 10"/>
          <p:cNvSpPr/>
          <p:nvPr/>
        </p:nvSpPr>
        <p:spPr>
          <a:xfrm>
            <a:off x="709173" y="3042555"/>
            <a:ext cx="1637139" cy="89129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ORGANISMI DI FORMAZIONE ACCREDITATI</a:t>
            </a:r>
            <a:endParaRPr lang="it-IT" sz="1600" dirty="0"/>
          </a:p>
        </p:txBody>
      </p:sp>
      <p:sp>
        <p:nvSpPr>
          <p:cNvPr id="13" name="Rettangolo 12"/>
          <p:cNvSpPr/>
          <p:nvPr/>
        </p:nvSpPr>
        <p:spPr>
          <a:xfrm>
            <a:off x="4723303" y="608480"/>
            <a:ext cx="1416291"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ORGANIZZAZIONI PROFESSIONALI AGRICOLE</a:t>
            </a:r>
            <a:endParaRPr lang="it-IT" sz="1400" dirty="0"/>
          </a:p>
        </p:txBody>
      </p:sp>
      <p:sp>
        <p:nvSpPr>
          <p:cNvPr id="15" name="Rettangolo 14"/>
          <p:cNvSpPr/>
          <p:nvPr/>
        </p:nvSpPr>
        <p:spPr>
          <a:xfrm>
            <a:off x="6208452" y="605017"/>
            <a:ext cx="987492"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DAQ ABRUZZO RICONOSCIUTI</a:t>
            </a:r>
            <a:endParaRPr lang="it-IT" sz="1400" dirty="0"/>
          </a:p>
        </p:txBody>
      </p:sp>
      <p:sp>
        <p:nvSpPr>
          <p:cNvPr id="16" name="Rettangolo 15"/>
          <p:cNvSpPr/>
          <p:nvPr/>
        </p:nvSpPr>
        <p:spPr>
          <a:xfrm>
            <a:off x="9602424" y="3027343"/>
            <a:ext cx="1736598" cy="50499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dirty="0" smtClean="0"/>
              <a:t>CONSORZI DI TUTELA REGIONALI</a:t>
            </a:r>
            <a:endParaRPr lang="it-IT" sz="1500" dirty="0"/>
          </a:p>
        </p:txBody>
      </p:sp>
      <p:sp>
        <p:nvSpPr>
          <p:cNvPr id="17" name="Rettangolo 16"/>
          <p:cNvSpPr/>
          <p:nvPr/>
        </p:nvSpPr>
        <p:spPr>
          <a:xfrm>
            <a:off x="9605025" y="4162012"/>
            <a:ext cx="1742046" cy="69630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dirty="0" smtClean="0"/>
              <a:t>ORDINE DOTTORI AGRONOMI E FORESTALI</a:t>
            </a:r>
            <a:endParaRPr lang="it-IT" sz="1500" dirty="0"/>
          </a:p>
        </p:txBody>
      </p:sp>
      <p:sp>
        <p:nvSpPr>
          <p:cNvPr id="18" name="Rettangolo 17"/>
          <p:cNvSpPr/>
          <p:nvPr/>
        </p:nvSpPr>
        <p:spPr>
          <a:xfrm>
            <a:off x="9599987" y="5549938"/>
            <a:ext cx="1742046" cy="59124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ORDINE MEDICI VETERINARI</a:t>
            </a:r>
            <a:endParaRPr lang="it-IT" sz="1600" dirty="0"/>
          </a:p>
        </p:txBody>
      </p:sp>
      <p:sp>
        <p:nvSpPr>
          <p:cNvPr id="20" name="Rettangolo 19"/>
          <p:cNvSpPr/>
          <p:nvPr/>
        </p:nvSpPr>
        <p:spPr>
          <a:xfrm>
            <a:off x="4212769" y="5873251"/>
            <a:ext cx="1742046" cy="939786"/>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COLLEGIO  AGROTECNICI E AGROTECNICI LAUREATI</a:t>
            </a:r>
            <a:endParaRPr lang="it-IT" sz="1600" dirty="0"/>
          </a:p>
        </p:txBody>
      </p:sp>
      <p:sp>
        <p:nvSpPr>
          <p:cNvPr id="21" name="Rettangolo 20"/>
          <p:cNvSpPr/>
          <p:nvPr/>
        </p:nvSpPr>
        <p:spPr>
          <a:xfrm>
            <a:off x="6012671" y="5873251"/>
            <a:ext cx="1742046" cy="973535"/>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GRUPPI OPERATIVI DEL PEI-AGRI (GO)</a:t>
            </a:r>
            <a:endParaRPr lang="it-IT" sz="1600" dirty="0"/>
          </a:p>
        </p:txBody>
      </p:sp>
      <p:sp>
        <p:nvSpPr>
          <p:cNvPr id="22" name="Rettangolo 21"/>
          <p:cNvSpPr/>
          <p:nvPr/>
        </p:nvSpPr>
        <p:spPr>
          <a:xfrm>
            <a:off x="9603554" y="6177481"/>
            <a:ext cx="1742046" cy="66006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GAL DEL TERRITORIO REGIONALE</a:t>
            </a:r>
            <a:endParaRPr lang="it-IT" sz="1600" dirty="0"/>
          </a:p>
        </p:txBody>
      </p:sp>
      <p:sp>
        <p:nvSpPr>
          <p:cNvPr id="23" name="Rettangolo 22"/>
          <p:cNvSpPr/>
          <p:nvPr/>
        </p:nvSpPr>
        <p:spPr>
          <a:xfrm>
            <a:off x="709173" y="5666833"/>
            <a:ext cx="1639445" cy="52911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PARCHI NAZIONALI</a:t>
            </a:r>
            <a:endParaRPr lang="it-IT" sz="1600" dirty="0"/>
          </a:p>
        </p:txBody>
      </p:sp>
      <p:sp>
        <p:nvSpPr>
          <p:cNvPr id="24" name="Rettangolo 23"/>
          <p:cNvSpPr/>
          <p:nvPr/>
        </p:nvSpPr>
        <p:spPr>
          <a:xfrm>
            <a:off x="726489" y="6233978"/>
            <a:ext cx="1602509" cy="553050"/>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PARCO REGIONALE</a:t>
            </a:r>
            <a:endParaRPr lang="it-IT" sz="1600" dirty="0"/>
          </a:p>
        </p:txBody>
      </p:sp>
      <p:sp>
        <p:nvSpPr>
          <p:cNvPr id="25" name="Rettangolo 24"/>
          <p:cNvSpPr/>
          <p:nvPr/>
        </p:nvSpPr>
        <p:spPr>
          <a:xfrm>
            <a:off x="9610473" y="2476227"/>
            <a:ext cx="1742046" cy="504541"/>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AREE PROTETTE DELL’ABRUZZO</a:t>
            </a:r>
            <a:endParaRPr lang="it-IT" sz="1600" dirty="0"/>
          </a:p>
        </p:txBody>
      </p:sp>
      <p:sp>
        <p:nvSpPr>
          <p:cNvPr id="26" name="Rettangolo 25"/>
          <p:cNvSpPr/>
          <p:nvPr/>
        </p:nvSpPr>
        <p:spPr>
          <a:xfrm>
            <a:off x="7803652" y="5867564"/>
            <a:ext cx="1742046" cy="979222"/>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POLO DI INNOVAZIONE AGROALIMENTARE</a:t>
            </a:r>
            <a:endParaRPr lang="it-IT" sz="1600" dirty="0"/>
          </a:p>
        </p:txBody>
      </p:sp>
      <p:sp>
        <p:nvSpPr>
          <p:cNvPr id="27" name="Rettangolo 26"/>
          <p:cNvSpPr/>
          <p:nvPr/>
        </p:nvSpPr>
        <p:spPr>
          <a:xfrm>
            <a:off x="2421625" y="605017"/>
            <a:ext cx="1178490"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smtClean="0"/>
              <a:t>CONSORZIO DI RICERCA PER L’INNOVAZIONE</a:t>
            </a:r>
            <a:endParaRPr lang="it-IT" sz="1200" dirty="0"/>
          </a:p>
        </p:txBody>
      </p:sp>
      <p:cxnSp>
        <p:nvCxnSpPr>
          <p:cNvPr id="34" name="Connettore diritto 33"/>
          <p:cNvCxnSpPr/>
          <p:nvPr/>
        </p:nvCxnSpPr>
        <p:spPr>
          <a:xfrm flipH="1" flipV="1">
            <a:off x="3509818" y="1602111"/>
            <a:ext cx="1339273" cy="104871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nettore diritto 35"/>
          <p:cNvCxnSpPr/>
          <p:nvPr/>
        </p:nvCxnSpPr>
        <p:spPr>
          <a:xfrm flipH="1" flipV="1">
            <a:off x="2346312" y="1542506"/>
            <a:ext cx="2270579" cy="134846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ttore diritto 37"/>
          <p:cNvCxnSpPr/>
          <p:nvPr/>
        </p:nvCxnSpPr>
        <p:spPr>
          <a:xfrm flipH="1" flipV="1">
            <a:off x="2385721" y="2161301"/>
            <a:ext cx="2158570" cy="101030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Connettore diritto 39"/>
          <p:cNvCxnSpPr/>
          <p:nvPr/>
        </p:nvCxnSpPr>
        <p:spPr>
          <a:xfrm flipH="1" flipV="1">
            <a:off x="2385721" y="2817083"/>
            <a:ext cx="2231170" cy="544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Connettore diritto 43"/>
          <p:cNvCxnSpPr/>
          <p:nvPr/>
        </p:nvCxnSpPr>
        <p:spPr>
          <a:xfrm flipH="1">
            <a:off x="2385721" y="4003388"/>
            <a:ext cx="2231170" cy="3344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Connettore diritto 45"/>
          <p:cNvCxnSpPr/>
          <p:nvPr/>
        </p:nvCxnSpPr>
        <p:spPr>
          <a:xfrm flipH="1">
            <a:off x="2385721" y="4562755"/>
            <a:ext cx="2601915" cy="55996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Connettore diritto 47"/>
          <p:cNvCxnSpPr/>
          <p:nvPr/>
        </p:nvCxnSpPr>
        <p:spPr>
          <a:xfrm flipH="1">
            <a:off x="2385721" y="4736491"/>
            <a:ext cx="2731224" cy="971573"/>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Connettore diritto 49"/>
          <p:cNvCxnSpPr/>
          <p:nvPr/>
        </p:nvCxnSpPr>
        <p:spPr>
          <a:xfrm flipH="1">
            <a:off x="2179782" y="4858319"/>
            <a:ext cx="3031204" cy="1518234"/>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Connettore diritto 51"/>
          <p:cNvCxnSpPr/>
          <p:nvPr/>
        </p:nvCxnSpPr>
        <p:spPr>
          <a:xfrm flipH="1">
            <a:off x="4045527" y="4978392"/>
            <a:ext cx="1299260" cy="827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Connettore diritto 56"/>
          <p:cNvCxnSpPr/>
          <p:nvPr/>
        </p:nvCxnSpPr>
        <p:spPr>
          <a:xfrm flipH="1">
            <a:off x="5444355" y="5235869"/>
            <a:ext cx="277091" cy="517236"/>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Connettore diritto 58"/>
          <p:cNvCxnSpPr/>
          <p:nvPr/>
        </p:nvCxnSpPr>
        <p:spPr>
          <a:xfrm>
            <a:off x="6607704" y="5120828"/>
            <a:ext cx="336653" cy="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Connettore diritto 61"/>
          <p:cNvCxnSpPr/>
          <p:nvPr/>
        </p:nvCxnSpPr>
        <p:spPr>
          <a:xfrm>
            <a:off x="7481455" y="4858319"/>
            <a:ext cx="877454" cy="849745"/>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Connettore diritto 63"/>
          <p:cNvCxnSpPr/>
          <p:nvPr/>
        </p:nvCxnSpPr>
        <p:spPr>
          <a:xfrm>
            <a:off x="7914874" y="4424210"/>
            <a:ext cx="1552399" cy="1283854"/>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Connettore diritto 65"/>
          <p:cNvCxnSpPr/>
          <p:nvPr/>
        </p:nvCxnSpPr>
        <p:spPr>
          <a:xfrm>
            <a:off x="8062156" y="3860107"/>
            <a:ext cx="1483542" cy="968707"/>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Connettore diritto 72"/>
          <p:cNvCxnSpPr/>
          <p:nvPr/>
        </p:nvCxnSpPr>
        <p:spPr>
          <a:xfrm>
            <a:off x="8214640" y="3529895"/>
            <a:ext cx="1269728" cy="140493"/>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Connettore diritto 74"/>
          <p:cNvCxnSpPr/>
          <p:nvPr/>
        </p:nvCxnSpPr>
        <p:spPr>
          <a:xfrm flipV="1">
            <a:off x="8056331" y="2890973"/>
            <a:ext cx="1425485" cy="280636"/>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Connettore diritto 76"/>
          <p:cNvCxnSpPr/>
          <p:nvPr/>
        </p:nvCxnSpPr>
        <p:spPr>
          <a:xfrm flipV="1">
            <a:off x="7914874" y="2126469"/>
            <a:ext cx="1652997" cy="533637"/>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Connettore diritto 78"/>
          <p:cNvCxnSpPr/>
          <p:nvPr/>
        </p:nvCxnSpPr>
        <p:spPr>
          <a:xfrm flipH="1" flipV="1">
            <a:off x="4993917" y="1571282"/>
            <a:ext cx="363796" cy="520412"/>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Connettore diritto 80"/>
          <p:cNvCxnSpPr/>
          <p:nvPr/>
        </p:nvCxnSpPr>
        <p:spPr>
          <a:xfrm flipV="1">
            <a:off x="6838557" y="1615961"/>
            <a:ext cx="98735" cy="334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Connettore diritto 82"/>
          <p:cNvCxnSpPr/>
          <p:nvPr/>
        </p:nvCxnSpPr>
        <p:spPr>
          <a:xfrm flipV="1">
            <a:off x="7754717" y="1608304"/>
            <a:ext cx="742738" cy="771221"/>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Connettore diritto 84"/>
          <p:cNvCxnSpPr/>
          <p:nvPr/>
        </p:nvCxnSpPr>
        <p:spPr>
          <a:xfrm flipV="1">
            <a:off x="7914874" y="1448353"/>
            <a:ext cx="1781902" cy="1095931"/>
          </a:xfrm>
          <a:prstGeom prst="line">
            <a:avLst/>
          </a:prstGeom>
        </p:spPr>
        <p:style>
          <a:lnRef idx="1">
            <a:schemeClr val="accent1"/>
          </a:lnRef>
          <a:fillRef idx="0">
            <a:schemeClr val="accent1"/>
          </a:fillRef>
          <a:effectRef idx="0">
            <a:schemeClr val="accent1"/>
          </a:effectRef>
          <a:fontRef idx="minor">
            <a:schemeClr val="tx1"/>
          </a:fontRef>
        </p:style>
      </p:cxnSp>
      <p:sp>
        <p:nvSpPr>
          <p:cNvPr id="87" name="CasellaDiTesto 86">
            <a:extLst>
              <a:ext uri="{FF2B5EF4-FFF2-40B4-BE49-F238E27FC236}">
                <a16:creationId xmlns:a16="http://schemas.microsoft.com/office/drawing/2014/main" xmlns="" id="{3A51795A-AC20-F630-9726-2472F43ACF04}"/>
              </a:ext>
            </a:extLst>
          </p:cNvPr>
          <p:cNvSpPr txBox="1"/>
          <p:nvPr/>
        </p:nvSpPr>
        <p:spPr>
          <a:xfrm>
            <a:off x="735725" y="41674"/>
            <a:ext cx="10935396" cy="619272"/>
          </a:xfrm>
          <a:prstGeom prst="rect">
            <a:avLst/>
          </a:prstGeom>
          <a:noFill/>
        </p:spPr>
        <p:txBody>
          <a:bodyPr wrap="square">
            <a:spAutoFit/>
          </a:bodyPr>
          <a:lstStyle/>
          <a:p>
            <a:pPr>
              <a:lnSpc>
                <a:spcPct val="107000"/>
              </a:lnSpc>
              <a:spcBef>
                <a:spcPts val="1200"/>
              </a:spcBef>
            </a:pPr>
            <a:r>
              <a:rPr lang="it-IT" sz="3200" b="1" kern="0" dirty="0" smtClean="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rPr>
              <a:t>Composizione del «Tavolo regionale AKIS»</a:t>
            </a:r>
            <a:endParaRPr lang="it-IT" sz="3200" b="1" kern="0" dirty="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94" name="Immagine 93"/>
          <p:cNvPicPr>
            <a:picLocks noChangeAspect="1"/>
          </p:cNvPicPr>
          <p:nvPr/>
        </p:nvPicPr>
        <p:blipFill rotWithShape="1">
          <a:blip r:embed="rId2"/>
          <a:srcRect l="6159" t="4228" r="52494" b="6379"/>
          <a:stretch/>
        </p:blipFill>
        <p:spPr>
          <a:xfrm>
            <a:off x="2479589" y="1649601"/>
            <a:ext cx="2293805" cy="1969609"/>
          </a:xfrm>
          <a:prstGeom prst="rect">
            <a:avLst/>
          </a:prstGeom>
        </p:spPr>
      </p:pic>
      <p:pic>
        <p:nvPicPr>
          <p:cNvPr id="95" name="Immagine 94"/>
          <p:cNvPicPr>
            <a:picLocks noChangeAspect="1"/>
          </p:cNvPicPr>
          <p:nvPr/>
        </p:nvPicPr>
        <p:blipFill>
          <a:blip r:embed="rId3"/>
          <a:stretch>
            <a:fillRect/>
          </a:stretch>
        </p:blipFill>
        <p:spPr>
          <a:xfrm>
            <a:off x="6871111" y="1664504"/>
            <a:ext cx="2600080" cy="1697523"/>
          </a:xfrm>
          <a:prstGeom prst="rect">
            <a:avLst/>
          </a:prstGeom>
        </p:spPr>
      </p:pic>
      <p:pic>
        <p:nvPicPr>
          <p:cNvPr id="96" name="Immagine 95"/>
          <p:cNvPicPr>
            <a:picLocks noChangeAspect="1"/>
          </p:cNvPicPr>
          <p:nvPr/>
        </p:nvPicPr>
        <p:blipFill rotWithShape="1">
          <a:blip r:embed="rId2"/>
          <a:srcRect l="61867" t="3419"/>
          <a:stretch/>
        </p:blipFill>
        <p:spPr>
          <a:xfrm>
            <a:off x="7195944" y="3539730"/>
            <a:ext cx="2285872" cy="2299362"/>
          </a:xfrm>
          <a:prstGeom prst="rect">
            <a:avLst/>
          </a:prstGeom>
        </p:spPr>
      </p:pic>
      <p:pic>
        <p:nvPicPr>
          <p:cNvPr id="97" name="Immagine 96"/>
          <p:cNvPicPr>
            <a:picLocks noChangeAspect="1"/>
          </p:cNvPicPr>
          <p:nvPr/>
        </p:nvPicPr>
        <p:blipFill>
          <a:blip r:embed="rId4"/>
          <a:stretch>
            <a:fillRect/>
          </a:stretch>
        </p:blipFill>
        <p:spPr>
          <a:xfrm>
            <a:off x="2474717" y="4020502"/>
            <a:ext cx="2365897" cy="1743431"/>
          </a:xfrm>
          <a:prstGeom prst="rect">
            <a:avLst/>
          </a:prstGeom>
        </p:spPr>
      </p:pic>
      <p:sp>
        <p:nvSpPr>
          <p:cNvPr id="3" name="Ovale 2"/>
          <p:cNvSpPr/>
          <p:nvPr/>
        </p:nvSpPr>
        <p:spPr>
          <a:xfrm>
            <a:off x="4119092" y="2051751"/>
            <a:ext cx="3724241" cy="3171441"/>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smtClean="0">
                <a:solidFill>
                  <a:srgbClr val="002060"/>
                </a:solidFill>
                <a:latin typeface="Impact" panose="020B0806030902050204" pitchFamily="34" charset="0"/>
                <a:cs typeface="Arial" panose="020B0604020202020204" pitchFamily="34" charset="0"/>
              </a:rPr>
              <a:t>IMPRESE AGRICOLE, AGROALIMENTARI E FORESTALI</a:t>
            </a:r>
            <a:endParaRPr lang="it-IT" sz="2800" dirty="0">
              <a:solidFill>
                <a:srgbClr val="002060"/>
              </a:solidFill>
              <a:latin typeface="Impact" panose="020B0806030902050204" pitchFamily="34" charset="0"/>
              <a:cs typeface="Arial" panose="020B0604020202020204" pitchFamily="34" charset="0"/>
            </a:endParaRPr>
          </a:p>
        </p:txBody>
      </p:sp>
      <p:sp>
        <p:nvSpPr>
          <p:cNvPr id="19" name="Rettangolo 18"/>
          <p:cNvSpPr/>
          <p:nvPr/>
        </p:nvSpPr>
        <p:spPr>
          <a:xfrm>
            <a:off x="2391310" y="5867565"/>
            <a:ext cx="1742046" cy="945472"/>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COLLEGIO PERITI AGRARI E PERITI AGRARI LAUREATI</a:t>
            </a:r>
            <a:endParaRPr lang="it-IT" sz="1600" dirty="0"/>
          </a:p>
        </p:txBody>
      </p:sp>
      <p:sp>
        <p:nvSpPr>
          <p:cNvPr id="9" name="Rettangolo 8"/>
          <p:cNvSpPr/>
          <p:nvPr/>
        </p:nvSpPr>
        <p:spPr>
          <a:xfrm>
            <a:off x="9614338" y="590102"/>
            <a:ext cx="1734317" cy="567632"/>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ORGANIZZAZIONI DEI PRODUTTORI</a:t>
            </a:r>
            <a:endParaRPr lang="it-IT" sz="1600" dirty="0"/>
          </a:p>
        </p:txBody>
      </p:sp>
      <p:sp>
        <p:nvSpPr>
          <p:cNvPr id="12" name="Rettangolo 11"/>
          <p:cNvSpPr/>
          <p:nvPr/>
        </p:nvSpPr>
        <p:spPr>
          <a:xfrm>
            <a:off x="9602424" y="1209070"/>
            <a:ext cx="1750096" cy="53619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dirty="0" smtClean="0"/>
              <a:t>CONFCOOPERATIVE ABRUZZO</a:t>
            </a:r>
            <a:endParaRPr lang="it-IT" sz="1500" dirty="0"/>
          </a:p>
        </p:txBody>
      </p:sp>
      <p:sp>
        <p:nvSpPr>
          <p:cNvPr id="55" name="Rettangolo 54"/>
          <p:cNvSpPr/>
          <p:nvPr/>
        </p:nvSpPr>
        <p:spPr>
          <a:xfrm>
            <a:off x="9618612" y="1812662"/>
            <a:ext cx="1750096" cy="592920"/>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dirty="0" smtClean="0"/>
              <a:t>ISTITUTO TECNICO SUPERIORE</a:t>
            </a:r>
            <a:endParaRPr lang="it-IT" sz="1500" dirty="0"/>
          </a:p>
        </p:txBody>
      </p:sp>
      <p:sp>
        <p:nvSpPr>
          <p:cNvPr id="56" name="Rettangolo 55"/>
          <p:cNvSpPr/>
          <p:nvPr/>
        </p:nvSpPr>
        <p:spPr>
          <a:xfrm>
            <a:off x="9603554" y="4910681"/>
            <a:ext cx="1742046" cy="591247"/>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ARTA</a:t>
            </a:r>
            <a:endParaRPr lang="it-IT" sz="1600" dirty="0"/>
          </a:p>
        </p:txBody>
      </p:sp>
      <p:sp>
        <p:nvSpPr>
          <p:cNvPr id="58" name="Rettangolo 57"/>
          <p:cNvSpPr/>
          <p:nvPr/>
        </p:nvSpPr>
        <p:spPr>
          <a:xfrm>
            <a:off x="9615921" y="3567119"/>
            <a:ext cx="1736598" cy="55550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ORGANISMI DI CONSULENZA</a:t>
            </a:r>
            <a:endParaRPr lang="it-IT" sz="1600" dirty="0"/>
          </a:p>
        </p:txBody>
      </p:sp>
      <p:sp>
        <p:nvSpPr>
          <p:cNvPr id="60" name="Rettangolo 59"/>
          <p:cNvSpPr/>
          <p:nvPr/>
        </p:nvSpPr>
        <p:spPr>
          <a:xfrm>
            <a:off x="722736" y="4613365"/>
            <a:ext cx="1629061" cy="69139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DIPARTIMENTO LAVORO-SOCIALE RA</a:t>
            </a:r>
            <a:endParaRPr lang="it-IT" sz="1600" dirty="0"/>
          </a:p>
        </p:txBody>
      </p:sp>
      <p:sp>
        <p:nvSpPr>
          <p:cNvPr id="61" name="Rettangolo 60"/>
          <p:cNvSpPr/>
          <p:nvPr/>
        </p:nvSpPr>
        <p:spPr>
          <a:xfrm>
            <a:off x="740610" y="1988749"/>
            <a:ext cx="1602509" cy="636090"/>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smtClean="0"/>
              <a:t>DIPARTIMENTO PRESIDENZA RA</a:t>
            </a:r>
            <a:endParaRPr lang="it-IT" sz="1600" dirty="0"/>
          </a:p>
        </p:txBody>
      </p:sp>
      <p:sp>
        <p:nvSpPr>
          <p:cNvPr id="63" name="Rettangolo 62"/>
          <p:cNvSpPr/>
          <p:nvPr/>
        </p:nvSpPr>
        <p:spPr>
          <a:xfrm>
            <a:off x="7280294" y="599936"/>
            <a:ext cx="836982"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ACLI TERRA TERAMO</a:t>
            </a:r>
            <a:endParaRPr lang="it-IT" sz="1400" dirty="0"/>
          </a:p>
        </p:txBody>
      </p:sp>
      <p:sp>
        <p:nvSpPr>
          <p:cNvPr id="65" name="Rettangolo 64"/>
          <p:cNvSpPr/>
          <p:nvPr/>
        </p:nvSpPr>
        <p:spPr>
          <a:xfrm>
            <a:off x="3675428" y="605017"/>
            <a:ext cx="958938" cy="937489"/>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smtClean="0"/>
              <a:t>COMPONENTE DELLA GIUNTA REGIONALE</a:t>
            </a:r>
            <a:endParaRPr lang="it-IT" sz="1200" dirty="0"/>
          </a:p>
        </p:txBody>
      </p:sp>
      <p:sp>
        <p:nvSpPr>
          <p:cNvPr id="67" name="Rettangolo 66"/>
          <p:cNvSpPr/>
          <p:nvPr/>
        </p:nvSpPr>
        <p:spPr>
          <a:xfrm>
            <a:off x="735725" y="608480"/>
            <a:ext cx="1602509" cy="383508"/>
          </a:xfrm>
          <a:prstGeom prst="rect">
            <a:avLst/>
          </a:prstGeom>
          <a:solidFill>
            <a:srgbClr val="7030A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t>AdGR</a:t>
            </a:r>
            <a:endParaRPr lang="it-IT" sz="1400" dirty="0"/>
          </a:p>
        </p:txBody>
      </p:sp>
    </p:spTree>
    <p:extLst>
      <p:ext uri="{BB962C8B-B14F-4D97-AF65-F5344CB8AC3E}">
        <p14:creationId xmlns:p14="http://schemas.microsoft.com/office/powerpoint/2010/main" val="34095639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3A51795A-AC20-F630-9726-2472F43ACF04}"/>
              </a:ext>
            </a:extLst>
          </p:cNvPr>
          <p:cNvSpPr txBox="1"/>
          <p:nvPr/>
        </p:nvSpPr>
        <p:spPr>
          <a:xfrm>
            <a:off x="708831" y="229933"/>
            <a:ext cx="10935396" cy="580993"/>
          </a:xfrm>
          <a:prstGeom prst="rect">
            <a:avLst/>
          </a:prstGeom>
          <a:noFill/>
        </p:spPr>
        <p:txBody>
          <a:bodyPr wrap="square">
            <a:spAutoFit/>
          </a:bodyPr>
          <a:lstStyle/>
          <a:p>
            <a:pPr>
              <a:lnSpc>
                <a:spcPct val="107000"/>
              </a:lnSpc>
              <a:spcBef>
                <a:spcPts val="1200"/>
              </a:spcBef>
            </a:pPr>
            <a:r>
              <a:rPr lang="it-IT" sz="3200" b="1" kern="0" dirty="0" smtClean="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rPr>
              <a:t>Incontri del «Tavolo regionale AKIS»</a:t>
            </a:r>
            <a:endParaRPr lang="it-IT" sz="3200" b="1" kern="0" dirty="0">
              <a:solidFill>
                <a:srgbClr val="00206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Rettangolo 3"/>
          <p:cNvSpPr/>
          <p:nvPr/>
        </p:nvSpPr>
        <p:spPr>
          <a:xfrm>
            <a:off x="824754" y="986118"/>
            <a:ext cx="7126940" cy="281491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t-IT" b="1" dirty="0" smtClean="0">
                <a:solidFill>
                  <a:schemeClr val="tx1"/>
                </a:solidFill>
                <a:latin typeface="Arial" panose="020B0604020202020204" pitchFamily="34" charset="0"/>
                <a:cs typeface="Arial" panose="020B0604020202020204" pitchFamily="34" charset="0"/>
              </a:rPr>
              <a:t>PRIMO INCONTRO </a:t>
            </a:r>
          </a:p>
          <a:p>
            <a:pPr algn="just"/>
            <a:r>
              <a:rPr lang="it-IT" dirty="0" smtClean="0">
                <a:solidFill>
                  <a:schemeClr val="tx1"/>
                </a:solidFill>
                <a:latin typeface="Arial" panose="020B0604020202020204" pitchFamily="34" charset="0"/>
                <a:cs typeface="Arial" panose="020B0604020202020204" pitchFamily="34" charset="0"/>
              </a:rPr>
              <a:t>Il </a:t>
            </a:r>
            <a:r>
              <a:rPr lang="it-IT" dirty="0">
                <a:solidFill>
                  <a:schemeClr val="tx1"/>
                </a:solidFill>
                <a:latin typeface="Arial" panose="020B0604020202020204" pitchFamily="34" charset="0"/>
                <a:cs typeface="Arial" panose="020B0604020202020204" pitchFamily="34" charset="0"/>
              </a:rPr>
              <a:t>3 luglio 2024 si è tenuto il primo incontro del “Tavolo Regionale </a:t>
            </a:r>
            <a:r>
              <a:rPr lang="it-IT" dirty="0" err="1">
                <a:solidFill>
                  <a:schemeClr val="tx1"/>
                </a:solidFill>
                <a:latin typeface="Arial" panose="020B0604020202020204" pitchFamily="34" charset="0"/>
                <a:cs typeface="Arial" panose="020B0604020202020204" pitchFamily="34" charset="0"/>
              </a:rPr>
              <a:t>Akis</a:t>
            </a:r>
            <a:r>
              <a:rPr lang="it-IT" dirty="0">
                <a:solidFill>
                  <a:schemeClr val="tx1"/>
                </a:solidFill>
                <a:latin typeface="Arial" panose="020B0604020202020204" pitchFamily="34" charset="0"/>
                <a:cs typeface="Arial" panose="020B0604020202020204" pitchFamily="34" charset="0"/>
              </a:rPr>
              <a:t>”, convocato con la nota </a:t>
            </a:r>
            <a:r>
              <a:rPr lang="it-IT" dirty="0" err="1">
                <a:solidFill>
                  <a:schemeClr val="tx1"/>
                </a:solidFill>
                <a:latin typeface="Arial" panose="020B0604020202020204" pitchFamily="34" charset="0"/>
                <a:cs typeface="Arial" panose="020B0604020202020204" pitchFamily="34" charset="0"/>
              </a:rPr>
              <a:t>prot</a:t>
            </a:r>
            <a:r>
              <a:rPr lang="it-IT" dirty="0">
                <a:solidFill>
                  <a:schemeClr val="tx1"/>
                </a:solidFill>
                <a:latin typeface="Arial" panose="020B0604020202020204" pitchFamily="34" charset="0"/>
                <a:cs typeface="Arial" panose="020B0604020202020204" pitchFamily="34" charset="0"/>
              </a:rPr>
              <a:t>. 0263241/24 del 26/06/2024, nell’ambito del quale è stato avviato il confronto su aspetti relativi all'attuazione degli interventi AKIS. Durante l’incontro sono stati definiti altresì i passi da porre in essere, a cura del Dipartimento Agricoltura, tra i quali l’elaborazione di una Bozza di Regolamento di Funzionamento “Tavolo Regionale </a:t>
            </a:r>
            <a:r>
              <a:rPr lang="it-IT" dirty="0" err="1">
                <a:solidFill>
                  <a:schemeClr val="tx1"/>
                </a:solidFill>
                <a:latin typeface="Arial" panose="020B0604020202020204" pitchFamily="34" charset="0"/>
                <a:cs typeface="Arial" panose="020B0604020202020204" pitchFamily="34" charset="0"/>
              </a:rPr>
              <a:t>Akis</a:t>
            </a:r>
            <a:r>
              <a:rPr lang="it-IT" dirty="0">
                <a:solidFill>
                  <a:schemeClr val="tx1"/>
                </a:solidFill>
                <a:latin typeface="Arial" panose="020B0604020202020204" pitchFamily="34" charset="0"/>
                <a:cs typeface="Arial" panose="020B0604020202020204" pitchFamily="34" charset="0"/>
              </a:rPr>
              <a:t>”, il quale è stato successivamente approvato con la sopra citata determinazione direttoriale DPD/288 del 25/10/2024.</a:t>
            </a:r>
          </a:p>
        </p:txBody>
      </p:sp>
      <p:sp>
        <p:nvSpPr>
          <p:cNvPr id="5" name="Rettangolo 4"/>
          <p:cNvSpPr/>
          <p:nvPr/>
        </p:nvSpPr>
        <p:spPr>
          <a:xfrm>
            <a:off x="824753" y="3944471"/>
            <a:ext cx="7126941" cy="181087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t-IT" b="1" dirty="0" smtClean="0">
                <a:solidFill>
                  <a:schemeClr val="tx1"/>
                </a:solidFill>
                <a:latin typeface="Arial" panose="020B0604020202020204" pitchFamily="34" charset="0"/>
                <a:cs typeface="Arial" panose="020B0604020202020204" pitchFamily="34" charset="0"/>
              </a:rPr>
              <a:t>SECONDO INCONTRO </a:t>
            </a:r>
          </a:p>
          <a:p>
            <a:pPr algn="just"/>
            <a:r>
              <a:rPr lang="it-IT" dirty="0">
                <a:solidFill>
                  <a:schemeClr val="tx1"/>
                </a:solidFill>
                <a:latin typeface="Arial" panose="020B0604020202020204" pitchFamily="34" charset="0"/>
                <a:cs typeface="Arial" panose="020B0604020202020204" pitchFamily="34" charset="0"/>
              </a:rPr>
              <a:t>Il 19 settembre 2024 si è riunito il secondo </a:t>
            </a:r>
            <a:r>
              <a:rPr lang="it-IT" dirty="0" smtClean="0">
                <a:solidFill>
                  <a:schemeClr val="tx1"/>
                </a:solidFill>
                <a:latin typeface="Arial" panose="020B0604020202020204" pitchFamily="34" charset="0"/>
                <a:cs typeface="Arial" panose="020B0604020202020204" pitchFamily="34" charset="0"/>
              </a:rPr>
              <a:t>Tavolo regionale AKIS nell’ambito </a:t>
            </a:r>
            <a:r>
              <a:rPr lang="it-IT" dirty="0">
                <a:solidFill>
                  <a:schemeClr val="tx1"/>
                </a:solidFill>
                <a:latin typeface="Arial" panose="020B0604020202020204" pitchFamily="34" charset="0"/>
                <a:cs typeface="Arial" panose="020B0604020202020204" pitchFamily="34" charset="0"/>
              </a:rPr>
              <a:t>del quale l’Autorità di Gestione regionale ha presentato e condiviso il progetto che la Regione Abruzzo realizzerà a titolarità relativo all’intervento SRH04 del CSR 2023-2027. </a:t>
            </a:r>
          </a:p>
        </p:txBody>
      </p:sp>
      <p:sp>
        <p:nvSpPr>
          <p:cNvPr id="6" name="Rettangolo 5"/>
          <p:cNvSpPr/>
          <p:nvPr/>
        </p:nvSpPr>
        <p:spPr>
          <a:xfrm>
            <a:off x="8964707" y="1506071"/>
            <a:ext cx="3039034" cy="388747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p:cNvSpPr/>
          <p:nvPr/>
        </p:nvSpPr>
        <p:spPr>
          <a:xfrm>
            <a:off x="8095130" y="3500717"/>
            <a:ext cx="726141" cy="600635"/>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8964707" y="1607890"/>
            <a:ext cx="3119716" cy="3785652"/>
          </a:xfrm>
          <a:prstGeom prst="rect">
            <a:avLst/>
          </a:prstGeom>
        </p:spPr>
        <p:txBody>
          <a:bodyPr wrap="square">
            <a:spAutoFit/>
          </a:bodyPr>
          <a:lstStyle/>
          <a:p>
            <a:pPr marL="285750" indent="-285750">
              <a:buFont typeface="Arial" panose="020B0604020202020204" pitchFamily="34" charset="0"/>
              <a:buChar char="•"/>
            </a:pPr>
            <a:r>
              <a:rPr lang="it-IT" sz="2000" dirty="0">
                <a:latin typeface="Arial" panose="020B0604020202020204" pitchFamily="34" charset="0"/>
                <a:ea typeface="Segoe UI Emoji" panose="020B0502040204020203" pitchFamily="34" charset="0"/>
                <a:cs typeface="Arial" panose="020B0604020202020204" pitchFamily="34" charset="0"/>
              </a:rPr>
              <a:t>Con la determinazione DPD/288 del 25/10/2024 è stato approvato il </a:t>
            </a:r>
            <a:r>
              <a:rPr lang="it-IT" sz="2000" b="1" dirty="0">
                <a:latin typeface="Arial" panose="020B0604020202020204" pitchFamily="34" charset="0"/>
                <a:ea typeface="Segoe UI Emoji" panose="020B0502040204020203" pitchFamily="34" charset="0"/>
                <a:cs typeface="Arial" panose="020B0604020202020204" pitchFamily="34" charset="0"/>
              </a:rPr>
              <a:t>Regolamento interno </a:t>
            </a:r>
            <a:r>
              <a:rPr lang="it-IT" sz="2000" dirty="0">
                <a:latin typeface="Arial" panose="020B0604020202020204" pitchFamily="34" charset="0"/>
                <a:ea typeface="Segoe UI Emoji" panose="020B0502040204020203" pitchFamily="34" charset="0"/>
                <a:cs typeface="Arial" panose="020B0604020202020204" pitchFamily="34" charset="0"/>
              </a:rPr>
              <a:t>del “Tavolo Regionale </a:t>
            </a:r>
            <a:r>
              <a:rPr lang="it-IT" sz="2000" dirty="0" err="1">
                <a:latin typeface="Arial" panose="020B0604020202020204" pitchFamily="34" charset="0"/>
                <a:ea typeface="Segoe UI Emoji" panose="020B0502040204020203" pitchFamily="34" charset="0"/>
                <a:cs typeface="Arial" panose="020B0604020202020204" pitchFamily="34" charset="0"/>
              </a:rPr>
              <a:t>Akis</a:t>
            </a:r>
            <a:r>
              <a:rPr lang="it-IT" sz="2000" dirty="0" smtClean="0">
                <a:latin typeface="Arial" panose="020B0604020202020204" pitchFamily="34" charset="0"/>
                <a:ea typeface="Segoe UI Emoji" panose="020B0502040204020203" pitchFamily="34" charset="0"/>
                <a:cs typeface="Arial" panose="020B0604020202020204" pitchFamily="34" charset="0"/>
              </a:rPr>
              <a:t>”;</a:t>
            </a:r>
          </a:p>
          <a:p>
            <a:pPr marL="285750" indent="-285750">
              <a:buFont typeface="Arial" panose="020B0604020202020204" pitchFamily="34" charset="0"/>
              <a:buChar char="•"/>
            </a:pPr>
            <a:r>
              <a:rPr lang="it-IT" sz="2000" dirty="0" smtClean="0">
                <a:latin typeface="Arial" panose="020B0604020202020204" pitchFamily="34" charset="0"/>
                <a:ea typeface="Segoe UI Emoji" panose="020B0502040204020203" pitchFamily="34" charset="0"/>
                <a:cs typeface="Arial" panose="020B0604020202020204" pitchFamily="34" charset="0"/>
              </a:rPr>
              <a:t>Con </a:t>
            </a:r>
            <a:r>
              <a:rPr lang="it-IT" sz="2000" dirty="0">
                <a:latin typeface="Arial" panose="020B0604020202020204" pitchFamily="34" charset="0"/>
                <a:ea typeface="Segoe UI Emoji" panose="020B0502040204020203" pitchFamily="34" charset="0"/>
                <a:cs typeface="Arial" panose="020B0604020202020204" pitchFamily="34" charset="0"/>
              </a:rPr>
              <a:t>la determinazione DPD/296 del 4/11/2024 è stata istituita la </a:t>
            </a:r>
            <a:r>
              <a:rPr lang="it-IT" sz="2000" b="1" dirty="0">
                <a:latin typeface="Arial" panose="020B0604020202020204" pitchFamily="34" charset="0"/>
                <a:ea typeface="Segoe UI Emoji" panose="020B0502040204020203" pitchFamily="34" charset="0"/>
                <a:cs typeface="Arial" panose="020B0604020202020204" pitchFamily="34" charset="0"/>
              </a:rPr>
              <a:t>Segreteria tecnica </a:t>
            </a:r>
            <a:r>
              <a:rPr lang="it-IT" sz="2000" dirty="0">
                <a:latin typeface="Arial" panose="020B0604020202020204" pitchFamily="34" charset="0"/>
                <a:ea typeface="Segoe UI Emoji" panose="020B0502040204020203" pitchFamily="34" charset="0"/>
                <a:cs typeface="Arial" panose="020B0604020202020204" pitchFamily="34" charset="0"/>
              </a:rPr>
              <a:t>del Tavolo Regionale AKIS</a:t>
            </a:r>
          </a:p>
        </p:txBody>
      </p:sp>
    </p:spTree>
    <p:extLst>
      <p:ext uri="{BB962C8B-B14F-4D97-AF65-F5344CB8AC3E}">
        <p14:creationId xmlns:p14="http://schemas.microsoft.com/office/powerpoint/2010/main" val="21556202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99392" y="286225"/>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000" b="1" dirty="0" smtClean="0">
                <a:solidFill>
                  <a:schemeClr val="bg1"/>
                </a:solidFill>
                <a:latin typeface="Arial" panose="020B0604020202020204" pitchFamily="34" charset="0"/>
                <a:cs typeface="Arial" panose="020B0604020202020204" pitchFamily="34" charset="0"/>
              </a:rPr>
              <a:t>6. </a:t>
            </a:r>
            <a:r>
              <a:rPr lang="it-IT" sz="4000" b="1" dirty="0">
                <a:solidFill>
                  <a:schemeClr val="bg1"/>
                </a:solidFill>
                <a:latin typeface="Arial" panose="020B0604020202020204" pitchFamily="34" charset="0"/>
                <a:cs typeface="Arial" panose="020B0604020202020204" pitchFamily="34" charset="0"/>
              </a:rPr>
              <a:t>Informativa sull’attuazione delle </a:t>
            </a:r>
          </a:p>
          <a:p>
            <a:pPr algn="ctr"/>
            <a:r>
              <a:rPr lang="it-IT" sz="4000" b="1" dirty="0">
                <a:solidFill>
                  <a:schemeClr val="bg1"/>
                </a:solidFill>
                <a:latin typeface="Arial" panose="020B0604020202020204" pitchFamily="34" charset="0"/>
                <a:cs typeface="Arial" panose="020B0604020202020204" pitchFamily="34" charset="0"/>
              </a:rPr>
              <a:t>«Strategie di Sviluppo Locale Leader</a:t>
            </a:r>
            <a:r>
              <a:rPr lang="it-IT" sz="4000" b="1" dirty="0" smtClean="0">
                <a:solidFill>
                  <a:schemeClr val="bg1"/>
                </a:solidFill>
                <a:latin typeface="Arial" panose="020B0604020202020204" pitchFamily="34" charset="0"/>
                <a:cs typeface="Arial" panose="020B0604020202020204" pitchFamily="34" charset="0"/>
              </a:rPr>
              <a:t>»</a:t>
            </a:r>
            <a:endParaRPr lang="it-IT" sz="4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1754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273050"/>
            <a:ext cx="8596313" cy="709613"/>
          </a:xfrm>
        </p:spPr>
        <p:txBody>
          <a:bodyPr>
            <a:normAutofit fontScale="90000"/>
          </a:bodyPr>
          <a:lstStyle/>
          <a:p>
            <a:pPr algn="ctr"/>
            <a:r>
              <a:rPr lang="it-IT" b="1" i="0" dirty="0">
                <a:solidFill>
                  <a:srgbClr val="00AF50"/>
                </a:solidFill>
                <a:latin typeface="Arial"/>
                <a:cs typeface="Arial"/>
              </a:rPr>
              <a:t/>
            </a:r>
            <a:br>
              <a:rPr lang="it-IT" b="1" i="0" dirty="0">
                <a:solidFill>
                  <a:srgbClr val="00AF50"/>
                </a:solidFill>
                <a:latin typeface="Arial"/>
                <a:cs typeface="Arial"/>
              </a:rPr>
            </a:br>
            <a:endParaRPr lang="it-IT" b="1" dirty="0"/>
          </a:p>
        </p:txBody>
      </p:sp>
      <p:sp>
        <p:nvSpPr>
          <p:cNvPr id="3" name="Segnaposto contenuto 2"/>
          <p:cNvSpPr>
            <a:spLocks noGrp="1"/>
          </p:cNvSpPr>
          <p:nvPr>
            <p:ph idx="4294967295"/>
          </p:nvPr>
        </p:nvSpPr>
        <p:spPr>
          <a:xfrm>
            <a:off x="0" y="1325563"/>
            <a:ext cx="10118725" cy="5624512"/>
          </a:xfrm>
        </p:spPr>
        <p:txBody>
          <a:bodyPr>
            <a:normAutofit fontScale="92500" lnSpcReduction="10000"/>
          </a:bodyPr>
          <a:lstStyle/>
          <a:p>
            <a:pPr marL="457200" indent="-228600" algn="just">
              <a:spcAft>
                <a:spcPts val="0"/>
              </a:spcAft>
            </a:pPr>
            <a:r>
              <a:rPr lang="it-IT" sz="3200" b="0" i="0" dirty="0">
                <a:solidFill>
                  <a:srgbClr val="1F497D"/>
                </a:solidFill>
                <a:effectLst/>
                <a:latin typeface="Calibri" panose="020F0502020204030204" pitchFamily="34" charset="0"/>
              </a:rPr>
              <a:t>Con la Determinazione DPD022/141 del 26/07/2023 è stato approvato e pubblicato il Bando per la selezione dei GAL e delle Strategie di Sviluppo Locale (SSL) per la programmazione 2023-2027 rettificato con Determinazione DPD022/159 del 6 settembre2023.</a:t>
            </a:r>
          </a:p>
          <a:p>
            <a:pPr marL="457200" indent="-228600" algn="just"/>
            <a:r>
              <a:rPr lang="it-IT" sz="3200" dirty="0">
                <a:solidFill>
                  <a:srgbClr val="1F497D"/>
                </a:solidFill>
                <a:latin typeface="Calibri" panose="020F0502020204030204" pitchFamily="34" charset="0"/>
              </a:rPr>
              <a:t>E’ </a:t>
            </a:r>
            <a:r>
              <a:rPr lang="it-IT" sz="3200" dirty="0" smtClean="0">
                <a:solidFill>
                  <a:srgbClr val="1F497D"/>
                </a:solidFill>
                <a:latin typeface="Calibri" panose="020F0502020204030204" pitchFamily="34" charset="0"/>
              </a:rPr>
              <a:t>stato ammesso </a:t>
            </a:r>
            <a:r>
              <a:rPr lang="it-IT" sz="3200" dirty="0">
                <a:solidFill>
                  <a:srgbClr val="1F497D"/>
                </a:solidFill>
                <a:latin typeface="Calibri" panose="020F0502020204030204" pitchFamily="34" charset="0"/>
              </a:rPr>
              <a:t>a contributo </a:t>
            </a:r>
            <a:r>
              <a:rPr lang="it-IT" sz="3200" b="1" spc="0" dirty="0">
                <a:solidFill>
                  <a:srgbClr val="0070C0"/>
                </a:solidFill>
                <a:effectLst/>
                <a:latin typeface="Times New Roman" panose="02020603050405020304" pitchFamily="18" charset="0"/>
                <a:ea typeface="Times New Roman" panose="02020603050405020304" pitchFamily="18" charset="0"/>
              </a:rPr>
              <a:t>un solo GAL per ciascuno degli otto ambiti territoriali</a:t>
            </a:r>
            <a:r>
              <a:rPr lang="it-IT" sz="3200" spc="0" dirty="0">
                <a:effectLst/>
                <a:latin typeface="Times New Roman" panose="02020603050405020304" pitchFamily="18" charset="0"/>
                <a:ea typeface="Times New Roman" panose="02020603050405020304" pitchFamily="18" charset="0"/>
              </a:rPr>
              <a:t> </a:t>
            </a:r>
            <a:r>
              <a:rPr lang="it-IT" sz="3200" dirty="0">
                <a:solidFill>
                  <a:srgbClr val="1F497D"/>
                </a:solidFill>
                <a:latin typeface="Calibri" panose="020F0502020204030204" pitchFamily="34" charset="0"/>
              </a:rPr>
              <a:t>individuati dalla DGR 491 del 23 agosto 2022. </a:t>
            </a:r>
          </a:p>
          <a:p>
            <a:pPr marL="457200" indent="-228600" algn="just">
              <a:spcAft>
                <a:spcPts val="0"/>
              </a:spcAft>
            </a:pPr>
            <a:endParaRPr lang="it-IT" sz="3200" b="0" i="0" dirty="0">
              <a:solidFill>
                <a:srgbClr val="1F497D"/>
              </a:solidFill>
              <a:effectLst/>
              <a:latin typeface="Calibri" panose="020F0502020204030204" pitchFamily="34" charset="0"/>
            </a:endParaRPr>
          </a:p>
          <a:p>
            <a:pPr marL="457200" indent="-228600" algn="l">
              <a:spcAft>
                <a:spcPts val="0"/>
              </a:spcAft>
            </a:pPr>
            <a:endParaRPr lang="it-IT" sz="3200" b="0" i="0" dirty="0">
              <a:solidFill>
                <a:srgbClr val="1F497D"/>
              </a:solidFill>
              <a:effectLst/>
              <a:latin typeface="Calibri" panose="020F0502020204030204" pitchFamily="34" charset="0"/>
            </a:endParaRPr>
          </a:p>
          <a:p>
            <a:pPr marL="0" indent="0" algn="just">
              <a:lnSpc>
                <a:spcPct val="200000"/>
              </a:lnSpc>
              <a:buNone/>
            </a:pPr>
            <a:r>
              <a:rPr lang="it-IT" sz="3200" dirty="0"/>
              <a:t> </a:t>
            </a:r>
            <a:endParaRPr lang="it-IT" sz="2400" dirty="0"/>
          </a:p>
          <a:p>
            <a:endParaRPr lang="it-IT" sz="2400" dirty="0"/>
          </a:p>
        </p:txBody>
      </p:sp>
      <p:sp>
        <p:nvSpPr>
          <p:cNvPr id="5" name="CasellaDiTesto 4">
            <a:extLst>
              <a:ext uri="{FF2B5EF4-FFF2-40B4-BE49-F238E27FC236}">
                <a16:creationId xmlns:a16="http://schemas.microsoft.com/office/drawing/2014/main" xmlns="" id="{497EBF2B-7E89-38FE-32F9-8E650519177F}"/>
              </a:ext>
            </a:extLst>
          </p:cNvPr>
          <p:cNvSpPr txBox="1"/>
          <p:nvPr/>
        </p:nvSpPr>
        <p:spPr>
          <a:xfrm>
            <a:off x="448574" y="250167"/>
            <a:ext cx="8825428" cy="1231106"/>
          </a:xfrm>
          <a:prstGeom prst="rect">
            <a:avLst/>
          </a:prstGeom>
          <a:noFill/>
        </p:spPr>
        <p:txBody>
          <a:bodyPr wrap="square">
            <a:spAutoFit/>
          </a:bodyPr>
          <a:lstStyle/>
          <a:p>
            <a:pPr algn="ctr"/>
            <a:r>
              <a:rPr lang="it-IT" b="1" i="0" dirty="0">
                <a:solidFill>
                  <a:srgbClr val="00AF50"/>
                </a:solidFill>
                <a:latin typeface="Arial"/>
                <a:cs typeface="Arial"/>
              </a:rPr>
              <a:t/>
            </a:r>
            <a:br>
              <a:rPr lang="it-IT" b="1" i="0" dirty="0">
                <a:solidFill>
                  <a:srgbClr val="00AF50"/>
                </a:solidFill>
                <a:latin typeface="Arial"/>
                <a:cs typeface="Arial"/>
              </a:rPr>
            </a:br>
            <a:r>
              <a:rPr lang="it-IT" sz="2800" b="1" i="0" dirty="0">
                <a:solidFill>
                  <a:srgbClr val="00AF50"/>
                </a:solidFill>
                <a:latin typeface="Arial"/>
                <a:cs typeface="Arial"/>
              </a:rPr>
              <a:t>INTERVENTO SRG06</a:t>
            </a:r>
          </a:p>
          <a:p>
            <a:pPr algn="ctr"/>
            <a:endParaRPr lang="it-IT" sz="2800" dirty="0"/>
          </a:p>
        </p:txBody>
      </p:sp>
    </p:spTree>
    <p:extLst>
      <p:ext uri="{BB962C8B-B14F-4D97-AF65-F5344CB8AC3E}">
        <p14:creationId xmlns:p14="http://schemas.microsoft.com/office/powerpoint/2010/main" val="3071329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412750"/>
            <a:ext cx="8596313" cy="709613"/>
          </a:xfrm>
        </p:spPr>
        <p:txBody>
          <a:bodyPr/>
          <a:lstStyle/>
          <a:p>
            <a:pPr algn="ctr"/>
            <a:r>
              <a:rPr lang="it-IT" sz="3600" b="1" i="0" dirty="0">
                <a:solidFill>
                  <a:srgbClr val="00AF50"/>
                </a:solidFill>
                <a:latin typeface="Arial"/>
                <a:cs typeface="Arial"/>
              </a:rPr>
              <a:t>INTERVENTO SRG06</a:t>
            </a:r>
            <a:endParaRPr lang="it-IT" b="1" dirty="0"/>
          </a:p>
        </p:txBody>
      </p:sp>
      <p:sp>
        <p:nvSpPr>
          <p:cNvPr id="3" name="Segnaposto contenuto 2"/>
          <p:cNvSpPr>
            <a:spLocks noGrp="1"/>
          </p:cNvSpPr>
          <p:nvPr>
            <p:ph idx="4294967295"/>
          </p:nvPr>
        </p:nvSpPr>
        <p:spPr>
          <a:xfrm>
            <a:off x="0" y="982663"/>
            <a:ext cx="11112500" cy="5624512"/>
          </a:xfrm>
        </p:spPr>
        <p:txBody>
          <a:bodyPr>
            <a:normAutofit fontScale="92500" lnSpcReduction="20000"/>
          </a:bodyPr>
          <a:lstStyle/>
          <a:p>
            <a:pPr marL="457200" indent="-228600" algn="l">
              <a:spcAft>
                <a:spcPts val="0"/>
              </a:spcAft>
            </a:pPr>
            <a:endParaRPr lang="it-IT" sz="3200" b="0" i="0" dirty="0">
              <a:solidFill>
                <a:srgbClr val="1F497D"/>
              </a:solidFill>
              <a:effectLst/>
              <a:latin typeface="Calibri" panose="020F0502020204030204" pitchFamily="34" charset="0"/>
            </a:endParaRPr>
          </a:p>
          <a:p>
            <a:pPr marR="0" lvl="1" algn="just" defTabSz="457200" rtl="0" eaLnBrk="1" fontAlgn="auto" latinLnBrk="0" hangingPunct="1">
              <a:lnSpc>
                <a:spcPct val="115000"/>
              </a:lnSpc>
              <a:spcBef>
                <a:spcPts val="1000"/>
              </a:spcBef>
              <a:spcAft>
                <a:spcPts val="0"/>
              </a:spcAft>
              <a:buClr>
                <a:srgbClr val="3494BA"/>
              </a:buClr>
              <a:buSzPts val="1200"/>
              <a:buFont typeface="Wingdings" panose="05000000000000000000" pitchFamily="2" charset="2"/>
              <a:buChar char="Ø"/>
              <a:tabLst/>
              <a:defRPr/>
            </a:pPr>
            <a:r>
              <a:rPr lang="it-IT" sz="3400" b="0" i="0" dirty="0">
                <a:solidFill>
                  <a:srgbClr val="1F497D"/>
                </a:solidFill>
                <a:effectLst/>
                <a:latin typeface="Calibri" panose="020F0502020204030204" pitchFamily="34" charset="0"/>
              </a:rPr>
              <a:t>Con la Determina Direttoriale DPD/315 del 22/11/2023 si è provveduto a prendere atto della valutazione delle strategie predisposta dal Comitato di Valutazione e ad istituire il Regime di Aiuti di Stato</a:t>
            </a:r>
          </a:p>
          <a:p>
            <a:pPr lvl="1" algn="just">
              <a:lnSpc>
                <a:spcPct val="115000"/>
              </a:lnSpc>
              <a:buClr>
                <a:srgbClr val="3494BA"/>
              </a:buClr>
              <a:buSzPts val="1200"/>
              <a:buFont typeface="Wingdings" panose="05000000000000000000" pitchFamily="2" charset="2"/>
              <a:buChar char="Ø"/>
              <a:defRPr/>
            </a:pPr>
            <a:r>
              <a:rPr lang="it-IT" sz="3400" dirty="0">
                <a:solidFill>
                  <a:srgbClr val="1F497D"/>
                </a:solidFill>
                <a:latin typeface="Calibri" panose="020F0502020204030204" pitchFamily="34" charset="0"/>
              </a:rPr>
              <a:t>Sono stati selezionati </a:t>
            </a:r>
            <a:r>
              <a:rPr lang="it-IT" sz="3400" b="1" dirty="0">
                <a:solidFill>
                  <a:srgbClr val="0070C0"/>
                </a:solidFill>
                <a:latin typeface="Calibri" panose="020F0502020204030204" pitchFamily="34" charset="0"/>
              </a:rPr>
              <a:t>8 GAL</a:t>
            </a:r>
            <a:r>
              <a:rPr lang="it-IT" sz="3400" dirty="0">
                <a:solidFill>
                  <a:srgbClr val="1F497D"/>
                </a:solidFill>
                <a:latin typeface="Calibri" panose="020F0502020204030204" pitchFamily="34" charset="0"/>
              </a:rPr>
              <a:t>, con le relative </a:t>
            </a:r>
            <a:r>
              <a:rPr lang="it-IT" sz="3400" b="1" dirty="0">
                <a:solidFill>
                  <a:srgbClr val="0070C0"/>
                </a:solidFill>
                <a:latin typeface="Calibri" panose="020F0502020204030204" pitchFamily="34" charset="0"/>
              </a:rPr>
              <a:t>Strategie di Sviluppo Locale </a:t>
            </a:r>
            <a:r>
              <a:rPr lang="it-IT" sz="3400" dirty="0" smtClean="0">
                <a:solidFill>
                  <a:srgbClr val="1F497D"/>
                </a:solidFill>
                <a:latin typeface="Calibri" panose="020F0502020204030204" pitchFamily="34" charset="0"/>
              </a:rPr>
              <a:t>.</a:t>
            </a:r>
            <a:endParaRPr lang="it-IT" sz="3400" b="0" i="0" dirty="0" smtClean="0">
              <a:solidFill>
                <a:srgbClr val="212121"/>
              </a:solidFill>
              <a:effectLst/>
              <a:latin typeface="Calibri" panose="020F0502020204030204" pitchFamily="34" charset="0"/>
            </a:endParaRPr>
          </a:p>
          <a:p>
            <a:pPr lvl="1" algn="just">
              <a:lnSpc>
                <a:spcPct val="115000"/>
              </a:lnSpc>
              <a:buClr>
                <a:srgbClr val="3494BA"/>
              </a:buClr>
              <a:buSzPts val="1200"/>
              <a:buFont typeface="Wingdings" panose="05000000000000000000" pitchFamily="2" charset="2"/>
              <a:buChar char="Ø"/>
              <a:defRPr/>
            </a:pPr>
            <a:r>
              <a:rPr lang="it-IT" sz="3400" dirty="0" smtClean="0">
                <a:solidFill>
                  <a:srgbClr val="1F497D"/>
                </a:solidFill>
                <a:latin typeface="Calibri" panose="020F0502020204030204" pitchFamily="34" charset="0"/>
              </a:rPr>
              <a:t>La </a:t>
            </a:r>
            <a:r>
              <a:rPr lang="it-IT" sz="3400" dirty="0">
                <a:solidFill>
                  <a:srgbClr val="1F497D"/>
                </a:solidFill>
                <a:latin typeface="Calibri" panose="020F0502020204030204" pitchFamily="34" charset="0"/>
              </a:rPr>
              <a:t>Deliberazione Regionale </a:t>
            </a:r>
            <a:r>
              <a:rPr lang="it-IT" sz="3400" dirty="0" smtClean="0">
                <a:solidFill>
                  <a:srgbClr val="1F497D"/>
                </a:solidFill>
                <a:latin typeface="Calibri" panose="020F0502020204030204" pitchFamily="34" charset="0"/>
              </a:rPr>
              <a:t>952 del 28/12/2023 </a:t>
            </a:r>
            <a:r>
              <a:rPr lang="it-IT" sz="3400" dirty="0">
                <a:solidFill>
                  <a:srgbClr val="1F497D"/>
                </a:solidFill>
                <a:latin typeface="Calibri" panose="020F0502020204030204" pitchFamily="34" charset="0"/>
              </a:rPr>
              <a:t>è stata assegnata la dotazione finanziaria per ogni Strategia ed è stato  approvato lo schema di Convenzione tra l’Autorità di Gestione del CSR Abruzzo 2023/2027</a:t>
            </a:r>
            <a:r>
              <a:rPr lang="it-IT" sz="3400" dirty="0" smtClean="0">
                <a:solidFill>
                  <a:srgbClr val="1F497D"/>
                </a:solidFill>
                <a:latin typeface="Calibri" panose="020F0502020204030204" pitchFamily="34" charset="0"/>
              </a:rPr>
              <a:t>.</a:t>
            </a:r>
            <a:endParaRPr lang="it-IT" sz="2400" dirty="0"/>
          </a:p>
          <a:p>
            <a:endParaRPr lang="it-IT" sz="2400" dirty="0"/>
          </a:p>
        </p:txBody>
      </p:sp>
    </p:spTree>
    <p:extLst>
      <p:ext uri="{BB962C8B-B14F-4D97-AF65-F5344CB8AC3E}">
        <p14:creationId xmlns:p14="http://schemas.microsoft.com/office/powerpoint/2010/main" val="11602535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xmlns="" id="{3A9674F3-FBFD-60E2-2D78-6DDF9CB2A943}"/>
              </a:ext>
            </a:extLst>
          </p:cNvPr>
          <p:cNvPicPr>
            <a:picLocks noChangeAspect="1"/>
          </p:cNvPicPr>
          <p:nvPr/>
        </p:nvPicPr>
        <p:blipFill>
          <a:blip r:embed="rId2"/>
          <a:stretch>
            <a:fillRect/>
          </a:stretch>
        </p:blipFill>
        <p:spPr>
          <a:xfrm>
            <a:off x="117522" y="0"/>
            <a:ext cx="10248991" cy="6812350"/>
          </a:xfrm>
          <a:prstGeom prst="rect">
            <a:avLst/>
          </a:prstGeom>
          <a:solidFill>
            <a:srgbClr val="99CC00"/>
          </a:solidFill>
        </p:spPr>
      </p:pic>
      <p:sp>
        <p:nvSpPr>
          <p:cNvPr id="2" name="Rettangolo 1"/>
          <p:cNvSpPr/>
          <p:nvPr/>
        </p:nvSpPr>
        <p:spPr>
          <a:xfrm>
            <a:off x="5201728" y="1544127"/>
            <a:ext cx="2173857"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Terreverdi Teramane</a:t>
            </a:r>
            <a:endParaRPr lang="it-IT" dirty="0"/>
          </a:p>
        </p:txBody>
      </p:sp>
      <p:sp>
        <p:nvSpPr>
          <p:cNvPr id="4" name="Rettangolo 3"/>
          <p:cNvSpPr/>
          <p:nvPr/>
        </p:nvSpPr>
        <p:spPr>
          <a:xfrm>
            <a:off x="4189561" y="3643221"/>
            <a:ext cx="1989827" cy="59234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Terre Pescaresi</a:t>
            </a:r>
            <a:endParaRPr lang="it-IT" dirty="0"/>
          </a:p>
        </p:txBody>
      </p:sp>
      <p:sp>
        <p:nvSpPr>
          <p:cNvPr id="6" name="Rettangolo 5"/>
          <p:cNvSpPr/>
          <p:nvPr/>
        </p:nvSpPr>
        <p:spPr>
          <a:xfrm>
            <a:off x="6110378" y="5040700"/>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Maiella Verde</a:t>
            </a:r>
            <a:endParaRPr lang="it-IT" dirty="0"/>
          </a:p>
        </p:txBody>
      </p:sp>
      <p:sp>
        <p:nvSpPr>
          <p:cNvPr id="7" name="Rettangolo 6"/>
          <p:cNvSpPr/>
          <p:nvPr/>
        </p:nvSpPr>
        <p:spPr>
          <a:xfrm>
            <a:off x="3786997" y="5779696"/>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AIAS</a:t>
            </a:r>
            <a:endParaRPr lang="it-IT" dirty="0"/>
          </a:p>
        </p:txBody>
      </p:sp>
      <p:sp>
        <p:nvSpPr>
          <p:cNvPr id="8" name="Rettangolo 7"/>
          <p:cNvSpPr/>
          <p:nvPr/>
        </p:nvSpPr>
        <p:spPr>
          <a:xfrm>
            <a:off x="1204824" y="5181598"/>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Marsica</a:t>
            </a:r>
            <a:endParaRPr lang="it-IT" dirty="0"/>
          </a:p>
        </p:txBody>
      </p:sp>
      <p:sp>
        <p:nvSpPr>
          <p:cNvPr id="9" name="Rettangolo 8"/>
          <p:cNvSpPr/>
          <p:nvPr/>
        </p:nvSpPr>
        <p:spPr>
          <a:xfrm>
            <a:off x="606726" y="1535499"/>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Gran Sasso Laga</a:t>
            </a:r>
            <a:endParaRPr lang="it-IT" dirty="0"/>
          </a:p>
        </p:txBody>
      </p:sp>
      <p:sp>
        <p:nvSpPr>
          <p:cNvPr id="10" name="Rettangolo 9"/>
          <p:cNvSpPr/>
          <p:nvPr/>
        </p:nvSpPr>
        <p:spPr>
          <a:xfrm>
            <a:off x="1653397" y="3809996"/>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Gran Sasso Velino</a:t>
            </a:r>
            <a:endParaRPr lang="it-IT" dirty="0"/>
          </a:p>
        </p:txBody>
      </p:sp>
      <p:sp>
        <p:nvSpPr>
          <p:cNvPr id="11" name="Rettangolo 10"/>
          <p:cNvSpPr/>
          <p:nvPr/>
        </p:nvSpPr>
        <p:spPr>
          <a:xfrm>
            <a:off x="7100536" y="3555516"/>
            <a:ext cx="2392392" cy="508959"/>
          </a:xfrm>
          <a:prstGeom prst="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GAL Costa dei Trabocchi</a:t>
            </a:r>
            <a:endParaRPr lang="it-IT" dirty="0"/>
          </a:p>
        </p:txBody>
      </p:sp>
      <p:cxnSp>
        <p:nvCxnSpPr>
          <p:cNvPr id="12" name="Connettore 2 11"/>
          <p:cNvCxnSpPr/>
          <p:nvPr/>
        </p:nvCxnSpPr>
        <p:spPr>
          <a:xfrm>
            <a:off x="2401020" y="2165230"/>
            <a:ext cx="808006" cy="207034"/>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41194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342900"/>
            <a:ext cx="9099550" cy="1449388"/>
          </a:xfrm>
        </p:spPr>
        <p:txBody>
          <a:bodyPr>
            <a:normAutofit fontScale="90000"/>
          </a:bodyPr>
          <a:lstStyle/>
          <a:p>
            <a:pPr algn="ctr"/>
            <a:r>
              <a:rPr lang="it-IT" b="1" spc="-5" dirty="0">
                <a:latin typeface="Arial"/>
                <a:cs typeface="Arial"/>
              </a:rPr>
              <a:t>DOTAZIONE FINANZIARIA SRG06</a:t>
            </a:r>
            <a:br>
              <a:rPr lang="it-IT" b="1" spc="-5" dirty="0">
                <a:latin typeface="Arial"/>
                <a:cs typeface="Arial"/>
              </a:rPr>
            </a:br>
            <a:endParaRPr lang="it-IT" dirty="0"/>
          </a:p>
        </p:txBody>
      </p:sp>
      <p:sp>
        <p:nvSpPr>
          <p:cNvPr id="3" name="Segnaposto contenuto 2"/>
          <p:cNvSpPr>
            <a:spLocks noGrp="1"/>
          </p:cNvSpPr>
          <p:nvPr>
            <p:ph idx="4294967295"/>
          </p:nvPr>
        </p:nvSpPr>
        <p:spPr>
          <a:xfrm>
            <a:off x="0" y="1589088"/>
            <a:ext cx="10396538" cy="3879850"/>
          </a:xfrm>
        </p:spPr>
        <p:txBody>
          <a:bodyPr>
            <a:noAutofit/>
          </a:bodyPr>
          <a:lstStyle/>
          <a:p>
            <a:r>
              <a:rPr lang="it-IT" sz="3600" b="1" spc="-25" dirty="0">
                <a:cs typeface="Arial" panose="020B0604020202020204" pitchFamily="34" charset="0"/>
              </a:rPr>
              <a:t>DOTAZIONE</a:t>
            </a:r>
            <a:r>
              <a:rPr lang="it-IT" sz="3600" b="1" spc="70" dirty="0">
                <a:cs typeface="Arial" panose="020B0604020202020204" pitchFamily="34" charset="0"/>
              </a:rPr>
              <a:t> </a:t>
            </a:r>
            <a:r>
              <a:rPr lang="it-IT" sz="3600" b="1" dirty="0">
                <a:cs typeface="Arial" panose="020B0604020202020204" pitchFamily="34" charset="0"/>
              </a:rPr>
              <a:t>programmata</a:t>
            </a:r>
            <a:r>
              <a:rPr lang="it-IT" sz="3600" b="1" spc="-25" dirty="0">
                <a:cs typeface="Arial" panose="020B0604020202020204" pitchFamily="34" charset="0"/>
              </a:rPr>
              <a:t> </a:t>
            </a:r>
            <a:r>
              <a:rPr lang="it-IT" sz="3600" dirty="0">
                <a:cs typeface="Arial" panose="020B0604020202020204" pitchFamily="34" charset="0"/>
              </a:rPr>
              <a:t>per il periodo</a:t>
            </a:r>
            <a:r>
              <a:rPr lang="it-IT" sz="3600" spc="-5" dirty="0">
                <a:cs typeface="Arial" panose="020B0604020202020204" pitchFamily="34" charset="0"/>
              </a:rPr>
              <a:t> </a:t>
            </a:r>
            <a:r>
              <a:rPr lang="it-IT" sz="3600" spc="-25" dirty="0">
                <a:cs typeface="Arial" panose="020B0604020202020204" pitchFamily="34" charset="0"/>
              </a:rPr>
              <a:t> </a:t>
            </a:r>
            <a:r>
              <a:rPr lang="it-IT" sz="3600" b="1" dirty="0">
                <a:cs typeface="Arial" panose="020B0604020202020204" pitchFamily="34" charset="0"/>
              </a:rPr>
              <a:t>2023-2027:	</a:t>
            </a:r>
            <a:r>
              <a:rPr lang="it-IT" sz="3600" b="1" dirty="0">
                <a:solidFill>
                  <a:srgbClr val="0070C0"/>
                </a:solidFill>
                <a:uFill>
                  <a:solidFill>
                    <a:srgbClr val="FF0000"/>
                  </a:solidFill>
                </a:uFill>
                <a:cs typeface="Arial" panose="020B0604020202020204" pitchFamily="34" charset="0"/>
              </a:rPr>
              <a:t>21.850.000</a:t>
            </a:r>
            <a:r>
              <a:rPr lang="it-IT" sz="3600" b="1" spc="-95" dirty="0">
                <a:solidFill>
                  <a:srgbClr val="0070C0"/>
                </a:solidFill>
                <a:uFill>
                  <a:solidFill>
                    <a:srgbClr val="FF0000"/>
                  </a:solidFill>
                </a:uFill>
                <a:cs typeface="Arial" panose="020B0604020202020204" pitchFamily="34" charset="0"/>
              </a:rPr>
              <a:t> </a:t>
            </a:r>
            <a:r>
              <a:rPr lang="it-IT" sz="3600" b="1" dirty="0">
                <a:solidFill>
                  <a:srgbClr val="0070C0"/>
                </a:solidFill>
                <a:uFill>
                  <a:solidFill>
                    <a:srgbClr val="FF0000"/>
                  </a:solidFill>
                </a:uFill>
                <a:cs typeface="Arial" panose="020B0604020202020204" pitchFamily="34" charset="0"/>
              </a:rPr>
              <a:t>€</a:t>
            </a:r>
          </a:p>
          <a:p>
            <a:pPr marL="0" indent="0">
              <a:buNone/>
            </a:pPr>
            <a:endParaRPr lang="it-IT" sz="3600" dirty="0">
              <a:solidFill>
                <a:srgbClr val="0070C0"/>
              </a:solidFill>
              <a:cs typeface="Arial" panose="020B0604020202020204" pitchFamily="34" charset="0"/>
            </a:endParaRPr>
          </a:p>
          <a:p>
            <a:r>
              <a:rPr lang="it-IT" sz="3600" b="1" spc="-25" dirty="0">
                <a:cs typeface="Arial" panose="020B0604020202020204" pitchFamily="34" charset="0"/>
              </a:rPr>
              <a:t>DOTAZIONE</a:t>
            </a:r>
            <a:r>
              <a:rPr lang="it-IT" sz="3600" b="1" spc="50" dirty="0">
                <a:cs typeface="Arial" panose="020B0604020202020204" pitchFamily="34" charset="0"/>
              </a:rPr>
              <a:t> </a:t>
            </a:r>
            <a:r>
              <a:rPr lang="it-IT" sz="3600" b="1" dirty="0">
                <a:cs typeface="Arial" panose="020B0604020202020204" pitchFamily="34" charset="0"/>
              </a:rPr>
              <a:t>SSL per ambito territoriale:</a:t>
            </a:r>
            <a:r>
              <a:rPr lang="it-IT" sz="3600" b="1" spc="985" dirty="0">
                <a:cs typeface="Arial" panose="020B0604020202020204" pitchFamily="34" charset="0"/>
              </a:rPr>
              <a:t> 				</a:t>
            </a:r>
            <a:r>
              <a:rPr lang="it-IT" sz="3600" b="1" dirty="0" smtClean="0">
                <a:solidFill>
                  <a:srgbClr val="0070C0"/>
                </a:solidFill>
                <a:latin typeface="Arial MT"/>
                <a:cs typeface="Arial MT"/>
              </a:rPr>
              <a:t>2.731.250 </a:t>
            </a:r>
            <a:r>
              <a:rPr lang="it-IT" sz="3600" b="1" dirty="0">
                <a:solidFill>
                  <a:srgbClr val="0070C0"/>
                </a:solidFill>
                <a:uFill>
                  <a:solidFill>
                    <a:srgbClr val="FF0000"/>
                  </a:solidFill>
                </a:uFill>
                <a:cs typeface="Arial" panose="020B0604020202020204" pitchFamily="34" charset="0"/>
              </a:rPr>
              <a:t>€</a:t>
            </a:r>
          </a:p>
          <a:p>
            <a:endParaRPr lang="it-IT" sz="3200" dirty="0"/>
          </a:p>
        </p:txBody>
      </p:sp>
    </p:spTree>
    <p:extLst>
      <p:ext uri="{BB962C8B-B14F-4D97-AF65-F5344CB8AC3E}">
        <p14:creationId xmlns:p14="http://schemas.microsoft.com/office/powerpoint/2010/main" val="24488152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438150"/>
            <a:ext cx="8596313" cy="709613"/>
          </a:xfrm>
        </p:spPr>
        <p:txBody>
          <a:bodyPr/>
          <a:lstStyle/>
          <a:p>
            <a:pPr algn="ctr"/>
            <a:r>
              <a:rPr lang="it-IT" sz="3600" b="1" i="0" dirty="0">
                <a:solidFill>
                  <a:srgbClr val="00AF50"/>
                </a:solidFill>
                <a:latin typeface="Arial"/>
                <a:cs typeface="Arial"/>
              </a:rPr>
              <a:t>INTERVENTO SRG06</a:t>
            </a:r>
            <a:endParaRPr lang="it-IT" b="1" dirty="0"/>
          </a:p>
        </p:txBody>
      </p:sp>
      <p:sp>
        <p:nvSpPr>
          <p:cNvPr id="3" name="Segnaposto contenuto 2"/>
          <p:cNvSpPr>
            <a:spLocks noGrp="1"/>
          </p:cNvSpPr>
          <p:nvPr>
            <p:ph idx="4294967295"/>
          </p:nvPr>
        </p:nvSpPr>
        <p:spPr>
          <a:xfrm>
            <a:off x="0" y="1431925"/>
            <a:ext cx="10488613" cy="4597400"/>
          </a:xfrm>
        </p:spPr>
        <p:txBody>
          <a:bodyPr>
            <a:normAutofit/>
          </a:bodyPr>
          <a:lstStyle/>
          <a:p>
            <a:pPr lvl="1" algn="just">
              <a:lnSpc>
                <a:spcPct val="115000"/>
              </a:lnSpc>
              <a:buClr>
                <a:srgbClr val="3494BA"/>
              </a:buClr>
              <a:buSzPts val="1200"/>
              <a:buFont typeface="Wingdings" panose="05000000000000000000" pitchFamily="2" charset="2"/>
              <a:buChar char="Ø"/>
              <a:defRPr/>
            </a:pPr>
            <a:r>
              <a:rPr lang="it-IT" sz="2800" dirty="0">
                <a:solidFill>
                  <a:srgbClr val="1F497D"/>
                </a:solidFill>
                <a:latin typeface="Calibri" panose="020F0502020204030204" pitchFamily="34" charset="0"/>
              </a:rPr>
              <a:t>Il 25 giugno 2024 all’Aquila, presso la sede del GSSI si è svolto un evento pubblico per la presentazione delle Strategie di Sviluppo Locale selezionate per il periodo di programmazione 2023-2027 </a:t>
            </a:r>
            <a:endParaRPr lang="it-IT" sz="2000" dirty="0">
              <a:solidFill>
                <a:prstClr val="black">
                  <a:lumMod val="75000"/>
                  <a:lumOff val="25000"/>
                </a:prstClr>
              </a:solidFill>
            </a:endParaRPr>
          </a:p>
          <a:p>
            <a:pPr lvl="1" algn="just">
              <a:lnSpc>
                <a:spcPct val="115000"/>
              </a:lnSpc>
              <a:buClr>
                <a:srgbClr val="3494BA"/>
              </a:buClr>
              <a:buSzPts val="1200"/>
              <a:buFont typeface="Wingdings" panose="05000000000000000000" pitchFamily="2" charset="2"/>
              <a:buChar char="Ø"/>
              <a:defRPr/>
            </a:pPr>
            <a:r>
              <a:rPr lang="it-IT" sz="2800" dirty="0">
                <a:solidFill>
                  <a:srgbClr val="1F497D"/>
                </a:solidFill>
                <a:latin typeface="Calibri" panose="020F0502020204030204" pitchFamily="34" charset="0"/>
              </a:rPr>
              <a:t>Con Determinazione </a:t>
            </a:r>
            <a:r>
              <a:rPr lang="it-IT" sz="2800" dirty="0" smtClean="0">
                <a:solidFill>
                  <a:srgbClr val="1F497D"/>
                </a:solidFill>
                <a:latin typeface="Calibri" panose="020F0502020204030204" pitchFamily="34" charset="0"/>
              </a:rPr>
              <a:t>DPD022/177 del 18/11/2024 </a:t>
            </a:r>
            <a:r>
              <a:rPr lang="it-IT" sz="2800" dirty="0">
                <a:solidFill>
                  <a:srgbClr val="1F497D"/>
                </a:solidFill>
                <a:latin typeface="Calibri" panose="020F0502020204030204" pitchFamily="34" charset="0"/>
              </a:rPr>
              <a:t>è stato pubblicato l’Avviso relativo al Sottointervento </a:t>
            </a:r>
            <a:r>
              <a:rPr lang="it-IT" sz="2800">
                <a:solidFill>
                  <a:srgbClr val="1F497D"/>
                </a:solidFill>
                <a:latin typeface="Calibri" panose="020F0502020204030204" pitchFamily="34" charset="0"/>
              </a:rPr>
              <a:t>SRG06-B </a:t>
            </a:r>
            <a:r>
              <a:rPr lang="it-IT" sz="2800" smtClean="0">
                <a:solidFill>
                  <a:srgbClr val="1F497D"/>
                </a:solidFill>
                <a:latin typeface="Calibri" panose="020F0502020204030204" pitchFamily="34" charset="0"/>
              </a:rPr>
              <a:t>«Attività </a:t>
            </a:r>
            <a:r>
              <a:rPr lang="it-IT" sz="2800" dirty="0">
                <a:solidFill>
                  <a:srgbClr val="1F497D"/>
                </a:solidFill>
                <a:latin typeface="Calibri" panose="020F0502020204030204" pitchFamily="34" charset="0"/>
              </a:rPr>
              <a:t>di Gestione e Animazione </a:t>
            </a:r>
            <a:r>
              <a:rPr lang="it-IT" sz="2800">
                <a:solidFill>
                  <a:srgbClr val="1F497D"/>
                </a:solidFill>
                <a:latin typeface="Calibri" panose="020F0502020204030204" pitchFamily="34" charset="0"/>
              </a:rPr>
              <a:t>dei </a:t>
            </a:r>
            <a:r>
              <a:rPr lang="it-IT" sz="2800" smtClean="0">
                <a:solidFill>
                  <a:srgbClr val="1F497D"/>
                </a:solidFill>
                <a:latin typeface="Calibri" panose="020F0502020204030204" pitchFamily="34" charset="0"/>
              </a:rPr>
              <a:t>GAL»</a:t>
            </a:r>
            <a:endParaRPr lang="it-IT" sz="2800" dirty="0" smtClean="0">
              <a:solidFill>
                <a:srgbClr val="1F497D"/>
              </a:solidFill>
              <a:latin typeface="Calibri" panose="020F0502020204030204" pitchFamily="34" charset="0"/>
            </a:endParaRPr>
          </a:p>
          <a:p>
            <a:pPr lvl="1" algn="just">
              <a:lnSpc>
                <a:spcPct val="115000"/>
              </a:lnSpc>
              <a:buClr>
                <a:srgbClr val="3494BA"/>
              </a:buClr>
              <a:buSzPts val="1200"/>
              <a:buFont typeface="Wingdings" panose="05000000000000000000" pitchFamily="2" charset="2"/>
              <a:buChar char="Ø"/>
              <a:defRPr/>
            </a:pPr>
            <a:r>
              <a:rPr lang="it-IT" sz="2800" dirty="0">
                <a:solidFill>
                  <a:srgbClr val="1F497D"/>
                </a:solidFill>
                <a:latin typeface="Calibri" panose="020F0502020204030204" pitchFamily="34" charset="0"/>
              </a:rPr>
              <a:t>Sono in corso di pubblicazione le Linee Guida relative all’Intervento SRG06 </a:t>
            </a:r>
          </a:p>
          <a:p>
            <a:pPr lvl="1" algn="just">
              <a:lnSpc>
                <a:spcPct val="115000"/>
              </a:lnSpc>
              <a:buClr>
                <a:srgbClr val="3494BA"/>
              </a:buClr>
              <a:buSzPts val="1200"/>
              <a:buFont typeface="Wingdings" panose="05000000000000000000" pitchFamily="2" charset="2"/>
              <a:buChar char="Ø"/>
              <a:defRPr/>
            </a:pPr>
            <a:endParaRPr lang="it-IT" sz="2800" dirty="0">
              <a:solidFill>
                <a:srgbClr val="1F497D"/>
              </a:solidFill>
              <a:latin typeface="Calibri" panose="020F0502020204030204" pitchFamily="34" charset="0"/>
            </a:endParaRPr>
          </a:p>
          <a:p>
            <a:pPr marR="0" lvl="1" algn="just" defTabSz="457200" rtl="0" eaLnBrk="1" fontAlgn="auto" latinLnBrk="0" hangingPunct="1">
              <a:lnSpc>
                <a:spcPct val="115000"/>
              </a:lnSpc>
              <a:spcBef>
                <a:spcPts val="1000"/>
              </a:spcBef>
              <a:spcAft>
                <a:spcPts val="0"/>
              </a:spcAft>
              <a:buClr>
                <a:srgbClr val="3494BA"/>
              </a:buClr>
              <a:buSzPts val="1200"/>
              <a:buFont typeface="Wingdings" panose="05000000000000000000" pitchFamily="2" charset="2"/>
              <a:buChar char="Ø"/>
              <a:tabLst/>
              <a:defRPr/>
            </a:pPr>
            <a:endParaRPr lang="it-IT" sz="3600" b="0" i="0" dirty="0">
              <a:solidFill>
                <a:srgbClr val="1F497D"/>
              </a:solidFill>
              <a:effectLst/>
              <a:latin typeface="Calibri" panose="020F0502020204030204" pitchFamily="34" charset="0"/>
            </a:endParaRPr>
          </a:p>
          <a:p>
            <a:pPr marL="800100" indent="-571500" algn="just">
              <a:spcAft>
                <a:spcPts val="0"/>
              </a:spcAft>
              <a:buFont typeface="Wingdings" panose="05000000000000000000" pitchFamily="2" charset="2"/>
              <a:buChar char="Ø"/>
            </a:pPr>
            <a:endParaRPr lang="it-IT" sz="3600" b="0" i="0" dirty="0">
              <a:solidFill>
                <a:srgbClr val="212121"/>
              </a:solidFill>
              <a:effectLst/>
              <a:latin typeface="Calibri" panose="020F0502020204030204" pitchFamily="34" charset="0"/>
            </a:endParaRPr>
          </a:p>
          <a:p>
            <a:pPr>
              <a:buFont typeface="Wingdings" panose="05000000000000000000" pitchFamily="2" charset="2"/>
              <a:buChar char="Ø"/>
            </a:pPr>
            <a:endParaRPr lang="it-IT" dirty="0"/>
          </a:p>
        </p:txBody>
      </p:sp>
    </p:spTree>
    <p:extLst>
      <p:ext uri="{BB962C8B-B14F-4D97-AF65-F5344CB8AC3E}">
        <p14:creationId xmlns:p14="http://schemas.microsoft.com/office/powerpoint/2010/main" val="11793462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99391" y="224458"/>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sulla </a:t>
            </a:r>
          </a:p>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«Strategia di Comunicazione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del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CSR 2023-2027</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endParaRPr lang="it-IT"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82833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xmlns="" id="{C282A021-B68A-4A00-957B-DD790225CE08}"/>
              </a:ext>
            </a:extLst>
          </p:cNvPr>
          <p:cNvSpPr txBox="1"/>
          <p:nvPr/>
        </p:nvSpPr>
        <p:spPr>
          <a:xfrm>
            <a:off x="632147" y="447572"/>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Strategia di Comunicazione PAC Abruzzo 2023-2027</a:t>
            </a:r>
          </a:p>
        </p:txBody>
      </p:sp>
      <p:cxnSp>
        <p:nvCxnSpPr>
          <p:cNvPr id="3"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grpSp>
        <p:nvGrpSpPr>
          <p:cNvPr id="27" name="Group 4">
            <a:extLst>
              <a:ext uri="{FF2B5EF4-FFF2-40B4-BE49-F238E27FC236}">
                <a16:creationId xmlns:a16="http://schemas.microsoft.com/office/drawing/2014/main" xmlns="" id="{9FEF350B-01AF-F6B0-9AF0-EB8E8DFE6D17}"/>
              </a:ext>
            </a:extLst>
          </p:cNvPr>
          <p:cNvGrpSpPr/>
          <p:nvPr/>
        </p:nvGrpSpPr>
        <p:grpSpPr>
          <a:xfrm>
            <a:off x="468307" y="1001168"/>
            <a:ext cx="11052934" cy="5552429"/>
            <a:chOff x="468309" y="1370013"/>
            <a:chExt cx="8571010" cy="4605129"/>
          </a:xfrm>
        </p:grpSpPr>
        <p:sp>
          <p:nvSpPr>
            <p:cNvPr id="28" name="Straight Connector 5">
              <a:extLst>
                <a:ext uri="{FF2B5EF4-FFF2-40B4-BE49-F238E27FC236}">
                  <a16:creationId xmlns:a16="http://schemas.microsoft.com/office/drawing/2014/main" xmlns="" id="{B2689B2C-8B9D-8DEA-9FD3-013E51D83E28}"/>
                </a:ext>
              </a:extLst>
            </p:cNvPr>
            <p:cNvSpPr/>
            <p:nvPr/>
          </p:nvSpPr>
          <p:spPr>
            <a:xfrm>
              <a:off x="468312" y="1370013"/>
              <a:ext cx="8207375" cy="0"/>
            </a:xfrm>
            <a:prstGeom prst="line">
              <a:avLst/>
            </a:prstGeom>
            <a:solidFill>
              <a:srgbClr val="8FB928">
                <a:hueOff val="0"/>
                <a:satOff val="0"/>
                <a:lumOff val="0"/>
                <a:alphaOff val="0"/>
              </a:srgbClr>
            </a:solidFill>
            <a:ln w="12700" cap="flat" cmpd="sng" algn="ctr">
              <a:solidFill>
                <a:srgbClr val="8FB928">
                  <a:hueOff val="0"/>
                  <a:satOff val="0"/>
                  <a:lumOff val="0"/>
                  <a:alphaOff val="0"/>
                </a:srgbClr>
              </a:solidFill>
              <a:prstDash val="solid"/>
              <a:miter lim="800000"/>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29" name="Freeform: Shape 6">
              <a:extLst>
                <a:ext uri="{FF2B5EF4-FFF2-40B4-BE49-F238E27FC236}">
                  <a16:creationId xmlns:a16="http://schemas.microsoft.com/office/drawing/2014/main" xmlns="" id="{B9F93B9A-4C92-6A56-0898-005E4CDA2A2C}"/>
                </a:ext>
              </a:extLst>
            </p:cNvPr>
            <p:cNvSpPr/>
            <p:nvPr/>
          </p:nvSpPr>
          <p:spPr>
            <a:xfrm>
              <a:off x="468312" y="1370013"/>
              <a:ext cx="1641475" cy="826690"/>
            </a:xfrm>
            <a:custGeom>
              <a:avLst/>
              <a:gdLst>
                <a:gd name="connsiteX0" fmla="*/ 0 w 1641475"/>
                <a:gd name="connsiteY0" fmla="*/ 0 h 826690"/>
                <a:gd name="connsiteX1" fmla="*/ 1641475 w 1641475"/>
                <a:gd name="connsiteY1" fmla="*/ 0 h 826690"/>
                <a:gd name="connsiteX2" fmla="*/ 1641475 w 1641475"/>
                <a:gd name="connsiteY2" fmla="*/ 826690 h 826690"/>
                <a:gd name="connsiteX3" fmla="*/ 0 w 1641475"/>
                <a:gd name="connsiteY3" fmla="*/ 826690 h 826690"/>
                <a:gd name="connsiteX4" fmla="*/ 0 w 1641475"/>
                <a:gd name="connsiteY4" fmla="*/ 0 h 826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475" h="826690">
                  <a:moveTo>
                    <a:pt x="0" y="0"/>
                  </a:moveTo>
                  <a:lnTo>
                    <a:pt x="1641475" y="0"/>
                  </a:lnTo>
                  <a:lnTo>
                    <a:pt x="1641475" y="826690"/>
                  </a:lnTo>
                  <a:lnTo>
                    <a:pt x="0" y="826690"/>
                  </a:lnTo>
                  <a:lnTo>
                    <a:pt x="0" y="0"/>
                  </a:lnTo>
                  <a:close/>
                </a:path>
              </a:pathLst>
            </a:custGeom>
            <a:noFill/>
            <a:ln>
              <a:noFill/>
            </a:ln>
            <a:effectLst/>
          </p:spPr>
          <p:txBody>
            <a:bodyPr spcFirstLastPara="0" vert="horz" wrap="square" lIns="76200" tIns="76200" rIns="76200" bIns="76200" numCol="1" spcCol="1270" anchor="t" anchorCtr="0">
              <a:noAutofit/>
            </a:bodyPr>
            <a:lstStyle/>
            <a:p>
              <a:pPr marL="0" marR="0" lvl="0" indent="0" defTabSz="889000" eaLnBrk="1" fontAlgn="auto" latinLnBrk="0" hangingPunct="1">
                <a:lnSpc>
                  <a:spcPct val="90000"/>
                </a:lnSpc>
                <a:spcBef>
                  <a:spcPct val="0"/>
                </a:spcBef>
                <a:spcAft>
                  <a:spcPct val="35000"/>
                </a:spcAft>
                <a:buClrTx/>
                <a:buSzTx/>
                <a:buFontTx/>
                <a:buNone/>
                <a:tabLst/>
                <a:defRPr/>
              </a:pPr>
              <a:r>
                <a:rPr kumimoji="0" lang="en-GB" sz="2000" b="1" i="0" u="none" strike="noStrike" kern="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Finalità</a:t>
              </a:r>
            </a:p>
          </p:txBody>
        </p:sp>
        <p:sp>
          <p:nvSpPr>
            <p:cNvPr id="30" name="Freeform: Shape 7">
              <a:extLst>
                <a:ext uri="{FF2B5EF4-FFF2-40B4-BE49-F238E27FC236}">
                  <a16:creationId xmlns:a16="http://schemas.microsoft.com/office/drawing/2014/main" xmlns="" id="{96E6D641-B9BD-A7B8-AE73-2FC683CF2B02}"/>
                </a:ext>
              </a:extLst>
            </p:cNvPr>
            <p:cNvSpPr/>
            <p:nvPr/>
          </p:nvSpPr>
          <p:spPr>
            <a:xfrm>
              <a:off x="2109785" y="1407553"/>
              <a:ext cx="3167055" cy="750802"/>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noFill/>
            <a:ln>
              <a:noFill/>
            </a:ln>
            <a:effectLst/>
          </p:spPr>
          <p:txBody>
            <a:bodyPr spcFirstLastPara="0" vert="horz" wrap="square" lIns="45720" tIns="45720" rIns="45720" bIns="45720" numCol="1" spcCol="1270" anchor="t" anchorCtr="0">
              <a:noAutofit/>
            </a:bodyPr>
            <a:lstStyle/>
            <a:p>
              <a:pPr lvl="0" algn="just" defTabSz="533400">
                <a:lnSpc>
                  <a:spcPct val="90000"/>
                </a:lnSpc>
                <a:spcAft>
                  <a:spcPct val="35000"/>
                </a:spcAft>
              </a:pPr>
              <a:r>
                <a:rPr lang="it-IT" sz="1400" dirty="0">
                  <a:solidFill>
                    <a:prstClr val="black"/>
                  </a:solidFill>
                  <a:latin typeface="Arial" panose="020B0604020202020204" pitchFamily="34" charset="0"/>
                  <a:cs typeface="Arial" panose="020B0604020202020204" pitchFamily="34" charset="0"/>
                </a:rPr>
                <a:t>Far conoscere e promuovere nel territorio i benefici e le opportunità offerte dalla PAC e nello specifico dagli interventi del CSR 2023-2027 nonché gli interventi del PSP (primo pilastro) e PNRR di interesse del settore agricolo, forestale, rurale e agroalimentare</a:t>
              </a:r>
              <a:endParaRPr kumimoji="0" lang="en-GB" sz="1400" b="0" i="0" u="none" strike="noStrike" kern="0" cap="none" spc="0" normalizeH="0" baseline="0" noProof="0" dirty="0">
                <a:ln>
                  <a:noFill/>
                </a:ln>
                <a:solidFill>
                  <a:srgbClr val="000000">
                    <a:hueOff val="0"/>
                    <a:satOff val="0"/>
                    <a:lumOff val="0"/>
                    <a:alphaOff val="0"/>
                  </a:srgbClr>
                </a:solidFill>
                <a:effectLst/>
                <a:uLnTx/>
                <a:uFillTx/>
                <a:latin typeface="Arial" panose="020B0604020202020204" pitchFamily="34" charset="0"/>
                <a:cs typeface="Arial" panose="020B0604020202020204" pitchFamily="34" charset="0"/>
              </a:endParaRPr>
            </a:p>
          </p:txBody>
        </p:sp>
        <p:sp>
          <p:nvSpPr>
            <p:cNvPr id="31" name="Freeform: Shape 8">
              <a:extLst>
                <a:ext uri="{FF2B5EF4-FFF2-40B4-BE49-F238E27FC236}">
                  <a16:creationId xmlns:a16="http://schemas.microsoft.com/office/drawing/2014/main" xmlns="" id="{C1910E23-E8DD-BA4C-5BFA-97D5D3E14842}"/>
                </a:ext>
              </a:extLst>
            </p:cNvPr>
            <p:cNvSpPr/>
            <p:nvPr/>
          </p:nvSpPr>
          <p:spPr>
            <a:xfrm>
              <a:off x="5276841" y="1407553"/>
              <a:ext cx="3398845" cy="750802"/>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noFill/>
            <a:ln>
              <a:noFill/>
            </a:ln>
            <a:effectLst/>
          </p:spPr>
          <p:txBody>
            <a:bodyPr spcFirstLastPara="0" vert="horz" wrap="square" lIns="45720" tIns="45720" rIns="45720" bIns="45720" numCol="1" spcCol="1270" anchor="t" anchorCtr="0">
              <a:noAutofit/>
            </a:bodyPr>
            <a:lstStyle/>
            <a:p>
              <a:pPr marL="0" marR="0" lvl="0" indent="0" defTabSz="533400" eaLnBrk="1" fontAlgn="auto" latinLnBrk="0" hangingPunct="1">
                <a:lnSpc>
                  <a:spcPct val="90000"/>
                </a:lnSpc>
                <a:spcBef>
                  <a:spcPct val="0"/>
                </a:spcBef>
                <a:spcAft>
                  <a:spcPct val="35000"/>
                </a:spcAft>
                <a:buClrTx/>
                <a:buSzTx/>
                <a:buFontTx/>
                <a:buNone/>
                <a:tabLst/>
                <a:defRPr/>
              </a:pPr>
              <a:endParaRPr kumimoji="0" lang="en-GB" sz="1400" b="0" i="0" u="none" strike="noStrike" kern="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endParaRPr>
            </a:p>
          </p:txBody>
        </p:sp>
        <p:sp>
          <p:nvSpPr>
            <p:cNvPr id="33" name="Straight Connector 10">
              <a:extLst>
                <a:ext uri="{FF2B5EF4-FFF2-40B4-BE49-F238E27FC236}">
                  <a16:creationId xmlns:a16="http://schemas.microsoft.com/office/drawing/2014/main" xmlns="" id="{E93ADED2-9CCE-EB28-1D05-88440D198FA0}"/>
                </a:ext>
              </a:extLst>
            </p:cNvPr>
            <p:cNvSpPr/>
            <p:nvPr/>
          </p:nvSpPr>
          <p:spPr>
            <a:xfrm>
              <a:off x="468312" y="2611819"/>
              <a:ext cx="8207375" cy="0"/>
            </a:xfrm>
            <a:prstGeom prst="line">
              <a:avLst/>
            </a:prstGeom>
            <a:solidFill>
              <a:srgbClr val="8FB928">
                <a:hueOff val="0"/>
                <a:satOff val="0"/>
                <a:lumOff val="0"/>
                <a:alphaOff val="0"/>
              </a:srgbClr>
            </a:solidFill>
            <a:ln w="12700" cap="flat" cmpd="sng" algn="ctr">
              <a:solidFill>
                <a:srgbClr val="8FB928">
                  <a:hueOff val="0"/>
                  <a:satOff val="0"/>
                  <a:lumOff val="0"/>
                  <a:alphaOff val="0"/>
                </a:srgbClr>
              </a:solidFill>
              <a:prstDash val="solid"/>
              <a:miter lim="800000"/>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4" name="Freeform: Shape 11">
              <a:extLst>
                <a:ext uri="{FF2B5EF4-FFF2-40B4-BE49-F238E27FC236}">
                  <a16:creationId xmlns:a16="http://schemas.microsoft.com/office/drawing/2014/main" xmlns="" id="{C433A92E-4F82-F252-915D-E91C898E7A33}"/>
                </a:ext>
              </a:extLst>
            </p:cNvPr>
            <p:cNvSpPr/>
            <p:nvPr/>
          </p:nvSpPr>
          <p:spPr>
            <a:xfrm>
              <a:off x="468309" y="2650679"/>
              <a:ext cx="1781777" cy="826690"/>
            </a:xfrm>
            <a:custGeom>
              <a:avLst/>
              <a:gdLst>
                <a:gd name="connsiteX0" fmla="*/ 0 w 1641475"/>
                <a:gd name="connsiteY0" fmla="*/ 0 h 826690"/>
                <a:gd name="connsiteX1" fmla="*/ 1641475 w 1641475"/>
                <a:gd name="connsiteY1" fmla="*/ 0 h 826690"/>
                <a:gd name="connsiteX2" fmla="*/ 1641475 w 1641475"/>
                <a:gd name="connsiteY2" fmla="*/ 826690 h 826690"/>
                <a:gd name="connsiteX3" fmla="*/ 0 w 1641475"/>
                <a:gd name="connsiteY3" fmla="*/ 826690 h 826690"/>
                <a:gd name="connsiteX4" fmla="*/ 0 w 1641475"/>
                <a:gd name="connsiteY4" fmla="*/ 0 h 826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475" h="826690">
                  <a:moveTo>
                    <a:pt x="0" y="0"/>
                  </a:moveTo>
                  <a:lnTo>
                    <a:pt x="1641475" y="0"/>
                  </a:lnTo>
                  <a:lnTo>
                    <a:pt x="1641475" y="826690"/>
                  </a:lnTo>
                  <a:lnTo>
                    <a:pt x="0" y="826690"/>
                  </a:lnTo>
                  <a:lnTo>
                    <a:pt x="0" y="0"/>
                  </a:lnTo>
                  <a:close/>
                </a:path>
              </a:pathLst>
            </a:custGeom>
            <a:noFill/>
            <a:ln>
              <a:noFill/>
            </a:ln>
            <a:effectLst/>
          </p:spPr>
          <p:txBody>
            <a:bodyPr spcFirstLastPara="0" vert="horz" wrap="square" lIns="76200" tIns="76200" rIns="76200" bIns="76200" numCol="1" spcCol="1270" anchor="t" anchorCtr="0">
              <a:noAutofit/>
            </a:bodyPr>
            <a:lstStyle/>
            <a:p>
              <a:pPr lvl="0" defTabSz="889000" eaLnBrk="1" fontAlgn="auto" hangingPunct="1">
                <a:lnSpc>
                  <a:spcPct val="90000"/>
                </a:lnSpc>
                <a:spcAft>
                  <a:spcPct val="35000"/>
                </a:spcAft>
                <a:defRPr/>
              </a:pPr>
              <a:r>
                <a:rPr lang="it-IT" b="1" kern="0" dirty="0">
                  <a:solidFill>
                    <a:srgbClr val="000000">
                      <a:hueOff val="0"/>
                      <a:satOff val="0"/>
                      <a:lumOff val="0"/>
                      <a:alphaOff val="0"/>
                    </a:srgbClr>
                  </a:solidFill>
                  <a:latin typeface="Arial" panose="020B0604020202020204"/>
                </a:rPr>
                <a:t>Target di riferimento</a:t>
              </a:r>
              <a:endParaRPr kumimoji="0" lang="en-GB" b="1" i="0" u="none" strike="noStrike" kern="0" cap="none" spc="0" normalizeH="0" baseline="0" noProof="0" dirty="0">
                <a:ln>
                  <a:noFill/>
                </a:ln>
                <a:solidFill>
                  <a:srgbClr val="000000">
                    <a:hueOff val="0"/>
                    <a:satOff val="0"/>
                    <a:lumOff val="0"/>
                    <a:alphaOff val="0"/>
                  </a:srgbClr>
                </a:solidFill>
                <a:effectLst/>
                <a:uLnTx/>
                <a:uFillTx/>
                <a:latin typeface="Arial" panose="020B0604020202020204"/>
              </a:endParaRPr>
            </a:p>
          </p:txBody>
        </p:sp>
        <p:sp>
          <p:nvSpPr>
            <p:cNvPr id="35" name="Freeform: Shape 12">
              <a:extLst>
                <a:ext uri="{FF2B5EF4-FFF2-40B4-BE49-F238E27FC236}">
                  <a16:creationId xmlns:a16="http://schemas.microsoft.com/office/drawing/2014/main" xmlns="" id="{0AD94DF1-6EEF-6FBD-1679-9856BAD67665}"/>
                </a:ext>
              </a:extLst>
            </p:cNvPr>
            <p:cNvSpPr/>
            <p:nvPr/>
          </p:nvSpPr>
          <p:spPr>
            <a:xfrm>
              <a:off x="2109784" y="2605794"/>
              <a:ext cx="3648259" cy="750802"/>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noFill/>
            <a:ln>
              <a:noFill/>
            </a:ln>
            <a:effectLst/>
          </p:spPr>
          <p:txBody>
            <a:bodyPr spcFirstLastPara="0" vert="horz" wrap="square" lIns="45720" tIns="45720" rIns="45720" bIns="45720" numCol="1" spcCol="1270" anchor="t" anchorCtr="0">
              <a:noAutofit/>
            </a:bodyPr>
            <a:lstStyle/>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opinione pubblica in generale;</a:t>
              </a:r>
            </a:p>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potenziali beneficiari (con particolare riferimento ai giovani);</a:t>
              </a:r>
            </a:p>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beneficiari effettivi (inclusi quelli della programmazione 2014-2022);</a:t>
              </a:r>
            </a:p>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Tavolo di partenariato della PAC 2023/2027 della Regione Abruzzo, istituito con la DGR 230 del 28/04/2020;</a:t>
              </a:r>
            </a:p>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organi di informazione e gli opinion leader;</a:t>
              </a:r>
            </a:p>
            <a:p>
              <a:pPr marL="285750" lvl="0" indent="-285750" defTabSz="533400">
                <a:spcAft>
                  <a:spcPts val="0"/>
                </a:spcAft>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utenti interni all’amministrazione regionale.</a:t>
              </a:r>
            </a:p>
          </p:txBody>
        </p:sp>
        <p:sp>
          <p:nvSpPr>
            <p:cNvPr id="36" name="Freeform: Shape 13">
              <a:extLst>
                <a:ext uri="{FF2B5EF4-FFF2-40B4-BE49-F238E27FC236}">
                  <a16:creationId xmlns:a16="http://schemas.microsoft.com/office/drawing/2014/main" xmlns="" id="{0821BFB7-148C-24BF-C075-5B216CD3B5AC}"/>
                </a:ext>
              </a:extLst>
            </p:cNvPr>
            <p:cNvSpPr/>
            <p:nvPr/>
          </p:nvSpPr>
          <p:spPr>
            <a:xfrm>
              <a:off x="5211546" y="2234243"/>
              <a:ext cx="3464140" cy="750802"/>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noFill/>
            <a:ln>
              <a:noFill/>
            </a:ln>
            <a:effectLst/>
          </p:spPr>
          <p:txBody>
            <a:bodyPr spcFirstLastPara="0" vert="horz" wrap="square" lIns="45720" tIns="45720" rIns="45720" bIns="45720" numCol="1" spcCol="1270" anchor="t" anchorCtr="0">
              <a:noAutofit/>
            </a:bodyPr>
            <a:lstStyle/>
            <a:p>
              <a:pPr marL="0" marR="0" lvl="0" indent="0" defTabSz="533400" eaLnBrk="1" fontAlgn="auto" latinLnBrk="0" hangingPunct="1">
                <a:lnSpc>
                  <a:spcPct val="90000"/>
                </a:lnSpc>
                <a:spcBef>
                  <a:spcPct val="0"/>
                </a:spcBef>
                <a:spcAft>
                  <a:spcPct val="35000"/>
                </a:spcAft>
                <a:buClrTx/>
                <a:buSzTx/>
                <a:buFontTx/>
                <a:buNone/>
                <a:tabLst/>
                <a:defRPr/>
              </a:pPr>
              <a:endParaRPr kumimoji="0" lang="en-GB" sz="1400" b="0" i="0" u="none" strike="noStrike" kern="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endParaRPr>
            </a:p>
          </p:txBody>
        </p:sp>
        <p:sp>
          <p:nvSpPr>
            <p:cNvPr id="38" name="Straight Connector 15">
              <a:extLst>
                <a:ext uri="{FF2B5EF4-FFF2-40B4-BE49-F238E27FC236}">
                  <a16:creationId xmlns:a16="http://schemas.microsoft.com/office/drawing/2014/main" xmlns="" id="{F973A60D-2165-C37D-E51B-221CA0072FC9}"/>
                </a:ext>
              </a:extLst>
            </p:cNvPr>
            <p:cNvSpPr/>
            <p:nvPr/>
          </p:nvSpPr>
          <p:spPr>
            <a:xfrm>
              <a:off x="491616" y="3672237"/>
              <a:ext cx="8207375" cy="0"/>
            </a:xfrm>
            <a:prstGeom prst="line">
              <a:avLst/>
            </a:prstGeom>
            <a:solidFill>
              <a:srgbClr val="8FB928">
                <a:hueOff val="0"/>
                <a:satOff val="0"/>
                <a:lumOff val="0"/>
                <a:alphaOff val="0"/>
              </a:srgbClr>
            </a:solidFill>
            <a:ln w="12700" cap="flat" cmpd="sng" algn="ctr">
              <a:solidFill>
                <a:srgbClr val="8FB928">
                  <a:hueOff val="0"/>
                  <a:satOff val="0"/>
                  <a:lumOff val="0"/>
                  <a:alphaOff val="0"/>
                </a:srgbClr>
              </a:solidFill>
              <a:prstDash val="solid"/>
              <a:miter lim="800000"/>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9" name="Freeform: Shape 16">
              <a:extLst>
                <a:ext uri="{FF2B5EF4-FFF2-40B4-BE49-F238E27FC236}">
                  <a16:creationId xmlns:a16="http://schemas.microsoft.com/office/drawing/2014/main" xmlns="" id="{36A4B2F5-0A62-3A5D-FC7E-DE81C07514DF}"/>
                </a:ext>
              </a:extLst>
            </p:cNvPr>
            <p:cNvSpPr/>
            <p:nvPr/>
          </p:nvSpPr>
          <p:spPr>
            <a:xfrm>
              <a:off x="491616" y="3739169"/>
              <a:ext cx="1641475" cy="826690"/>
            </a:xfrm>
            <a:custGeom>
              <a:avLst/>
              <a:gdLst>
                <a:gd name="connsiteX0" fmla="*/ 0 w 1641475"/>
                <a:gd name="connsiteY0" fmla="*/ 0 h 826690"/>
                <a:gd name="connsiteX1" fmla="*/ 1641475 w 1641475"/>
                <a:gd name="connsiteY1" fmla="*/ 0 h 826690"/>
                <a:gd name="connsiteX2" fmla="*/ 1641475 w 1641475"/>
                <a:gd name="connsiteY2" fmla="*/ 826690 h 826690"/>
                <a:gd name="connsiteX3" fmla="*/ 0 w 1641475"/>
                <a:gd name="connsiteY3" fmla="*/ 826690 h 826690"/>
                <a:gd name="connsiteX4" fmla="*/ 0 w 1641475"/>
                <a:gd name="connsiteY4" fmla="*/ 0 h 826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475" h="826690">
                  <a:moveTo>
                    <a:pt x="0" y="0"/>
                  </a:moveTo>
                  <a:lnTo>
                    <a:pt x="1641475" y="0"/>
                  </a:lnTo>
                  <a:lnTo>
                    <a:pt x="1641475" y="826690"/>
                  </a:lnTo>
                  <a:lnTo>
                    <a:pt x="0" y="826690"/>
                  </a:lnTo>
                  <a:lnTo>
                    <a:pt x="0" y="0"/>
                  </a:lnTo>
                  <a:close/>
                </a:path>
              </a:pathLst>
            </a:custGeom>
            <a:noFill/>
            <a:ln>
              <a:noFill/>
            </a:ln>
            <a:effectLst/>
          </p:spPr>
          <p:txBody>
            <a:bodyPr spcFirstLastPara="0" vert="horz" wrap="square" lIns="76200" tIns="76200" rIns="76200" bIns="76200" numCol="1" spcCol="1270" anchor="t" anchorCtr="0">
              <a:noAutofit/>
            </a:bodyPr>
            <a:lstStyle/>
            <a:p>
              <a:pPr lvl="0" defTabSz="889000">
                <a:lnSpc>
                  <a:spcPct val="90000"/>
                </a:lnSpc>
                <a:spcBef>
                  <a:spcPct val="0"/>
                </a:spcBef>
                <a:spcAft>
                  <a:spcPct val="35000"/>
                </a:spcAft>
              </a:pPr>
              <a:r>
                <a:rPr lang="it-IT" sz="2000" b="1" dirty="0" err="1">
                  <a:solidFill>
                    <a:prstClr val="black"/>
                  </a:solidFill>
                  <a:latin typeface="Arial" panose="020B0604020202020204" pitchFamily="34" charset="0"/>
                  <a:cs typeface="Arial" panose="020B0604020202020204" pitchFamily="34" charset="0"/>
                </a:rPr>
                <a:t>Governance</a:t>
              </a:r>
              <a:endParaRPr kumimoji="0" lang="en-GB" sz="2000" b="1" i="0" u="none" strike="noStrike" kern="0" cap="none" spc="0" normalizeH="0" baseline="0" noProof="0" dirty="0">
                <a:ln>
                  <a:noFill/>
                </a:ln>
                <a:solidFill>
                  <a:srgbClr val="000000">
                    <a:hueOff val="0"/>
                    <a:satOff val="0"/>
                    <a:lumOff val="0"/>
                    <a:alphaOff val="0"/>
                  </a:srgbClr>
                </a:solidFill>
                <a:effectLst/>
                <a:uLnTx/>
                <a:uFillTx/>
                <a:latin typeface="Arial" panose="020B0604020202020204" pitchFamily="34" charset="0"/>
                <a:cs typeface="Arial" panose="020B0604020202020204" pitchFamily="34" charset="0"/>
              </a:endParaRPr>
            </a:p>
          </p:txBody>
        </p:sp>
        <p:sp>
          <p:nvSpPr>
            <p:cNvPr id="40" name="Freeform: Shape 17">
              <a:extLst>
                <a:ext uri="{FF2B5EF4-FFF2-40B4-BE49-F238E27FC236}">
                  <a16:creationId xmlns:a16="http://schemas.microsoft.com/office/drawing/2014/main" xmlns="" id="{B82B1AC5-C872-C047-DAE6-282085A078A2}"/>
                </a:ext>
              </a:extLst>
            </p:cNvPr>
            <p:cNvSpPr/>
            <p:nvPr/>
          </p:nvSpPr>
          <p:spPr>
            <a:xfrm>
              <a:off x="2119610" y="3705167"/>
              <a:ext cx="3078457" cy="1031380"/>
            </a:xfrm>
            <a:custGeom>
              <a:avLst/>
              <a:gdLst>
                <a:gd name="connsiteX0" fmla="*/ 0 w 3159839"/>
                <a:gd name="connsiteY0" fmla="*/ 0 h 384281"/>
                <a:gd name="connsiteX1" fmla="*/ 3159839 w 3159839"/>
                <a:gd name="connsiteY1" fmla="*/ 0 h 384281"/>
                <a:gd name="connsiteX2" fmla="*/ 3159839 w 3159839"/>
                <a:gd name="connsiteY2" fmla="*/ 384281 h 384281"/>
                <a:gd name="connsiteX3" fmla="*/ 0 w 3159839"/>
                <a:gd name="connsiteY3" fmla="*/ 384281 h 384281"/>
                <a:gd name="connsiteX4" fmla="*/ 0 w 3159839"/>
                <a:gd name="connsiteY4" fmla="*/ 0 h 384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384281">
                  <a:moveTo>
                    <a:pt x="0" y="0"/>
                  </a:moveTo>
                  <a:lnTo>
                    <a:pt x="3159839" y="0"/>
                  </a:lnTo>
                  <a:lnTo>
                    <a:pt x="3159839" y="384281"/>
                  </a:lnTo>
                  <a:lnTo>
                    <a:pt x="0" y="384281"/>
                  </a:lnTo>
                  <a:lnTo>
                    <a:pt x="0" y="0"/>
                  </a:lnTo>
                  <a:close/>
                </a:path>
              </a:pathLst>
            </a:custGeom>
            <a:noFill/>
            <a:ln>
              <a:noFill/>
            </a:ln>
            <a:effectLst/>
          </p:spPr>
          <p:txBody>
            <a:bodyPr spcFirstLastPara="0" vert="horz" wrap="square" lIns="45720" tIns="45720" rIns="45720" bIns="45720" numCol="1" spcCol="1270" anchor="t" anchorCtr="0">
              <a:noAutofit/>
            </a:bodyPr>
            <a:lstStyle/>
            <a:p>
              <a:pPr marL="285750" indent="-285750" algn="just">
                <a:buFont typeface="Arial" panose="020B0604020202020204" pitchFamily="34" charset="0"/>
                <a:buChar char="•"/>
                <a:defRPr/>
              </a:pPr>
              <a:r>
                <a:rPr lang="it-IT" sz="1100" dirty="0">
                  <a:solidFill>
                    <a:prstClr val="black"/>
                  </a:solidFill>
                  <a:latin typeface="Arial" panose="020B0604020202020204" pitchFamily="34" charset="0"/>
                  <a:cs typeface="Arial" panose="020B0604020202020204" pitchFamily="34" charset="0"/>
                </a:rPr>
                <a:t>La Regione Abruzzo è parte attiva del Gruppo di Coordinamento dei Responsabili della Comunicazione istituito a livello nazionale;</a:t>
              </a:r>
            </a:p>
            <a:p>
              <a:pPr marL="285750" indent="-285750" algn="just">
                <a:buFont typeface="Arial" panose="020B0604020202020204" pitchFamily="34" charset="0"/>
                <a:buChar char="•"/>
                <a:defRPr/>
              </a:pPr>
              <a:r>
                <a:rPr lang="it-IT" sz="1100" kern="0" dirty="0">
                  <a:solidFill>
                    <a:srgbClr val="000000">
                      <a:hueOff val="0"/>
                      <a:satOff val="0"/>
                      <a:lumOff val="0"/>
                      <a:alphaOff val="0"/>
                    </a:srgbClr>
                  </a:solidFill>
                  <a:latin typeface="Arial" panose="020B0604020202020204"/>
                </a:rPr>
                <a:t>Affidamento del servizio alla </a:t>
              </a:r>
              <a:r>
                <a:rPr lang="it-IT" sz="1100" b="1" kern="0" dirty="0">
                  <a:solidFill>
                    <a:srgbClr val="000000">
                      <a:hueOff val="0"/>
                      <a:satOff val="0"/>
                      <a:lumOff val="0"/>
                      <a:alphaOff val="0"/>
                    </a:srgbClr>
                  </a:solidFill>
                  <a:latin typeface="Arial" panose="020B0604020202020204"/>
                </a:rPr>
                <a:t>Società “Fondazione Giacomo Brodolini s.r.l. SB” </a:t>
              </a:r>
              <a:r>
                <a:rPr lang="it-IT" sz="1100" kern="0" dirty="0">
                  <a:solidFill>
                    <a:srgbClr val="000000">
                      <a:hueOff val="0"/>
                      <a:satOff val="0"/>
                      <a:lumOff val="0"/>
                      <a:alphaOff val="0"/>
                    </a:srgbClr>
                  </a:solidFill>
                  <a:latin typeface="Arial" panose="020B0604020202020204"/>
                </a:rPr>
                <a:t>(sottoscrizione del contratto attuativo dal 1 dicembre 2024)</a:t>
              </a:r>
            </a:p>
            <a:p>
              <a:pPr marL="285750" indent="-285750" algn="just">
                <a:buFont typeface="Arial" panose="020B0604020202020204" pitchFamily="34" charset="0"/>
                <a:buChar char="•"/>
                <a:defRPr/>
              </a:pPr>
              <a:endParaRPr lang="it-IT" sz="1100" dirty="0">
                <a:solidFill>
                  <a:prstClr val="black"/>
                </a:solidFill>
                <a:latin typeface="Arial" panose="020B0604020202020204" pitchFamily="34" charset="0"/>
                <a:cs typeface="Arial" panose="020B0604020202020204" pitchFamily="34" charset="0"/>
              </a:endParaRPr>
            </a:p>
          </p:txBody>
        </p:sp>
        <p:sp>
          <p:nvSpPr>
            <p:cNvPr id="41" name="Freeform: Shape 18">
              <a:extLst>
                <a:ext uri="{FF2B5EF4-FFF2-40B4-BE49-F238E27FC236}">
                  <a16:creationId xmlns:a16="http://schemas.microsoft.com/office/drawing/2014/main" xmlns="" id="{F380E4E1-5064-3F61-4C2F-25FD93FF3E46}"/>
                </a:ext>
              </a:extLst>
            </p:cNvPr>
            <p:cNvSpPr/>
            <p:nvPr/>
          </p:nvSpPr>
          <p:spPr>
            <a:xfrm>
              <a:off x="5211546" y="3042608"/>
              <a:ext cx="3464140" cy="525848"/>
            </a:xfrm>
            <a:custGeom>
              <a:avLst/>
              <a:gdLst>
                <a:gd name="connsiteX0" fmla="*/ 0 w 3159839"/>
                <a:gd name="connsiteY0" fmla="*/ 0 h 384281"/>
                <a:gd name="connsiteX1" fmla="*/ 3159839 w 3159839"/>
                <a:gd name="connsiteY1" fmla="*/ 0 h 384281"/>
                <a:gd name="connsiteX2" fmla="*/ 3159839 w 3159839"/>
                <a:gd name="connsiteY2" fmla="*/ 384281 h 384281"/>
                <a:gd name="connsiteX3" fmla="*/ 0 w 3159839"/>
                <a:gd name="connsiteY3" fmla="*/ 384281 h 384281"/>
                <a:gd name="connsiteX4" fmla="*/ 0 w 3159839"/>
                <a:gd name="connsiteY4" fmla="*/ 0 h 384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384281">
                  <a:moveTo>
                    <a:pt x="0" y="0"/>
                  </a:moveTo>
                  <a:lnTo>
                    <a:pt x="3159839" y="0"/>
                  </a:lnTo>
                  <a:lnTo>
                    <a:pt x="3159839" y="384281"/>
                  </a:lnTo>
                  <a:lnTo>
                    <a:pt x="0" y="384281"/>
                  </a:lnTo>
                  <a:lnTo>
                    <a:pt x="0" y="0"/>
                  </a:lnTo>
                  <a:close/>
                </a:path>
              </a:pathLst>
            </a:custGeom>
            <a:noFill/>
            <a:ln>
              <a:noFill/>
            </a:ln>
            <a:effectLst/>
          </p:spPr>
          <p:txBody>
            <a:bodyPr spcFirstLastPara="0" vert="horz" wrap="square" lIns="45720" tIns="45720" rIns="45720" bIns="45720" numCol="1" spcCol="1270" anchor="t" anchorCtr="0">
              <a:noAutofit/>
            </a:bodyPr>
            <a:lstStyle/>
            <a:p>
              <a:pPr lvl="0" defTabSz="533400">
                <a:lnSpc>
                  <a:spcPct val="90000"/>
                </a:lnSpc>
                <a:spcBef>
                  <a:spcPct val="0"/>
                </a:spcBef>
                <a:spcAft>
                  <a:spcPct val="35000"/>
                </a:spcAft>
              </a:pPr>
              <a:endParaRPr lang="it-IT" sz="1200" kern="0" dirty="0">
                <a:solidFill>
                  <a:srgbClr val="FF8B1F"/>
                </a:solidFill>
                <a:latin typeface="Arial" panose="020B0604020202020204"/>
              </a:endParaRPr>
            </a:p>
          </p:txBody>
        </p:sp>
        <p:sp>
          <p:nvSpPr>
            <p:cNvPr id="44" name="Freeform: Shape 21">
              <a:extLst>
                <a:ext uri="{FF2B5EF4-FFF2-40B4-BE49-F238E27FC236}">
                  <a16:creationId xmlns:a16="http://schemas.microsoft.com/office/drawing/2014/main" xmlns="" id="{BC668A88-35DA-8A22-F4EE-8963395C957D}"/>
                </a:ext>
              </a:extLst>
            </p:cNvPr>
            <p:cNvSpPr/>
            <p:nvPr/>
          </p:nvSpPr>
          <p:spPr>
            <a:xfrm>
              <a:off x="5601094" y="3627487"/>
              <a:ext cx="3438225" cy="1018407"/>
            </a:xfrm>
            <a:custGeom>
              <a:avLst/>
              <a:gdLst>
                <a:gd name="connsiteX0" fmla="*/ 0 w 3159839"/>
                <a:gd name="connsiteY0" fmla="*/ 0 h 384281"/>
                <a:gd name="connsiteX1" fmla="*/ 3159839 w 3159839"/>
                <a:gd name="connsiteY1" fmla="*/ 0 h 384281"/>
                <a:gd name="connsiteX2" fmla="*/ 3159839 w 3159839"/>
                <a:gd name="connsiteY2" fmla="*/ 384281 h 384281"/>
                <a:gd name="connsiteX3" fmla="*/ 0 w 3159839"/>
                <a:gd name="connsiteY3" fmla="*/ 384281 h 384281"/>
                <a:gd name="connsiteX4" fmla="*/ 0 w 3159839"/>
                <a:gd name="connsiteY4" fmla="*/ 0 h 384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384281">
                  <a:moveTo>
                    <a:pt x="0" y="0"/>
                  </a:moveTo>
                  <a:lnTo>
                    <a:pt x="3159839" y="0"/>
                  </a:lnTo>
                  <a:lnTo>
                    <a:pt x="3159839" y="384281"/>
                  </a:lnTo>
                  <a:lnTo>
                    <a:pt x="0" y="384281"/>
                  </a:lnTo>
                  <a:lnTo>
                    <a:pt x="0" y="0"/>
                  </a:lnTo>
                  <a:close/>
                </a:path>
              </a:pathLst>
            </a:custGeom>
            <a:noFill/>
            <a:ln>
              <a:noFill/>
            </a:ln>
            <a:effectLst/>
          </p:spPr>
          <p:txBody>
            <a:bodyPr spcFirstLastPara="0" vert="horz" wrap="square" lIns="38100" tIns="38100" rIns="38100" bIns="38100" numCol="1" spcCol="1270" anchor="t" anchorCtr="0">
              <a:noAutofit/>
            </a:bodyPr>
            <a:lstStyle/>
            <a:p>
              <a:pPr marL="171450" lvl="0" indent="-171450" algn="just" defTabSz="444500">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supporto al coordinamento del Piano di Comunicazione nazionale Generale;</a:t>
              </a:r>
            </a:p>
            <a:p>
              <a:pPr marL="171450" lvl="0" indent="-171450" algn="just" defTabSz="444500">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servizio gestito dalla Società “Fondazione Giacomo Brodolini s.r.l. SB”;</a:t>
              </a:r>
            </a:p>
            <a:p>
              <a:pPr marL="171450" lvl="0" indent="-171450" algn="just" defTabSz="444500">
                <a:buFont typeface="Wingdings" panose="05000000000000000000" pitchFamily="2" charset="2"/>
                <a:buChar char="§"/>
              </a:pPr>
              <a:r>
                <a:rPr lang="it-IT" sz="1100" kern="0" dirty="0">
                  <a:solidFill>
                    <a:srgbClr val="000000">
                      <a:hueOff val="0"/>
                      <a:satOff val="0"/>
                      <a:lumOff val="0"/>
                      <a:alphaOff val="0"/>
                    </a:srgbClr>
                  </a:solidFill>
                  <a:latin typeface="Arial" panose="020B0604020202020204"/>
                </a:rPr>
                <a:t>talune attività di comunicazione sono gestite direttamente dal Dipartimento Agricoltura in condivisione con la segreteria dell’Assessorato di competenza.</a:t>
              </a:r>
            </a:p>
            <a:p>
              <a:pPr marL="171450" lvl="0" indent="-171450" algn="just" defTabSz="444500">
                <a:buFont typeface="Wingdings" panose="05000000000000000000" pitchFamily="2" charset="2"/>
                <a:buChar char="§"/>
              </a:pPr>
              <a:endParaRPr lang="it-IT" sz="1100" kern="0" dirty="0">
                <a:solidFill>
                  <a:srgbClr val="000000">
                    <a:hueOff val="0"/>
                    <a:satOff val="0"/>
                    <a:lumOff val="0"/>
                    <a:alphaOff val="0"/>
                  </a:srgbClr>
                </a:solidFill>
                <a:latin typeface="Arial" panose="020B0604020202020204"/>
              </a:endParaRPr>
            </a:p>
            <a:p>
              <a:pPr marL="171450" lvl="0" indent="-171450" algn="just" defTabSz="444500">
                <a:buFont typeface="Wingdings" panose="05000000000000000000" pitchFamily="2" charset="2"/>
                <a:buChar char="§"/>
              </a:pPr>
              <a:endParaRPr lang="it-IT" sz="1100" kern="0" dirty="0">
                <a:solidFill>
                  <a:srgbClr val="000000">
                    <a:hueOff val="0"/>
                    <a:satOff val="0"/>
                    <a:lumOff val="0"/>
                    <a:alphaOff val="0"/>
                  </a:srgbClr>
                </a:solidFill>
                <a:latin typeface="Arial" panose="020B0604020202020204"/>
              </a:endParaRPr>
            </a:p>
          </p:txBody>
        </p:sp>
        <p:sp>
          <p:nvSpPr>
            <p:cNvPr id="46" name="Straight Connector 23">
              <a:extLst>
                <a:ext uri="{FF2B5EF4-FFF2-40B4-BE49-F238E27FC236}">
                  <a16:creationId xmlns:a16="http://schemas.microsoft.com/office/drawing/2014/main" xmlns="" id="{4E7D3E04-11D3-F299-72BA-3B44B4F8AE74}"/>
                </a:ext>
              </a:extLst>
            </p:cNvPr>
            <p:cNvSpPr/>
            <p:nvPr/>
          </p:nvSpPr>
          <p:spPr>
            <a:xfrm>
              <a:off x="468312" y="4652363"/>
              <a:ext cx="8207375" cy="0"/>
            </a:xfrm>
            <a:prstGeom prst="line">
              <a:avLst/>
            </a:prstGeom>
            <a:solidFill>
              <a:srgbClr val="8FB928">
                <a:hueOff val="0"/>
                <a:satOff val="0"/>
                <a:lumOff val="0"/>
                <a:alphaOff val="0"/>
              </a:srgbClr>
            </a:solidFill>
            <a:ln w="12700" cap="flat" cmpd="sng" algn="ctr">
              <a:solidFill>
                <a:srgbClr val="8FB928">
                  <a:hueOff val="0"/>
                  <a:satOff val="0"/>
                  <a:lumOff val="0"/>
                  <a:alphaOff val="0"/>
                </a:srgbClr>
              </a:solidFill>
              <a:prstDash val="solid"/>
              <a:miter lim="800000"/>
            </a:ln>
            <a:effectLst/>
          </p:spPr>
          <p:txBody>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47" name="Freeform: Shape 24">
              <a:extLst>
                <a:ext uri="{FF2B5EF4-FFF2-40B4-BE49-F238E27FC236}">
                  <a16:creationId xmlns:a16="http://schemas.microsoft.com/office/drawing/2014/main" xmlns="" id="{D2E0BF40-3A8D-5115-24C7-CF317C6AD985}"/>
                </a:ext>
              </a:extLst>
            </p:cNvPr>
            <p:cNvSpPr/>
            <p:nvPr/>
          </p:nvSpPr>
          <p:spPr>
            <a:xfrm>
              <a:off x="468309" y="4604207"/>
              <a:ext cx="1641475" cy="608881"/>
            </a:xfrm>
            <a:custGeom>
              <a:avLst/>
              <a:gdLst>
                <a:gd name="connsiteX0" fmla="*/ 0 w 1641475"/>
                <a:gd name="connsiteY0" fmla="*/ 0 h 826690"/>
                <a:gd name="connsiteX1" fmla="*/ 1641475 w 1641475"/>
                <a:gd name="connsiteY1" fmla="*/ 0 h 826690"/>
                <a:gd name="connsiteX2" fmla="*/ 1641475 w 1641475"/>
                <a:gd name="connsiteY2" fmla="*/ 826690 h 826690"/>
                <a:gd name="connsiteX3" fmla="*/ 0 w 1641475"/>
                <a:gd name="connsiteY3" fmla="*/ 826690 h 826690"/>
                <a:gd name="connsiteX4" fmla="*/ 0 w 1641475"/>
                <a:gd name="connsiteY4" fmla="*/ 0 h 826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475" h="826690">
                  <a:moveTo>
                    <a:pt x="0" y="0"/>
                  </a:moveTo>
                  <a:lnTo>
                    <a:pt x="1641475" y="0"/>
                  </a:lnTo>
                  <a:lnTo>
                    <a:pt x="1641475" y="826690"/>
                  </a:lnTo>
                  <a:lnTo>
                    <a:pt x="0" y="826690"/>
                  </a:lnTo>
                  <a:lnTo>
                    <a:pt x="0" y="0"/>
                  </a:lnTo>
                  <a:close/>
                </a:path>
              </a:pathLst>
            </a:custGeom>
            <a:noFill/>
            <a:ln>
              <a:noFill/>
            </a:ln>
            <a:effectLst/>
          </p:spPr>
          <p:txBody>
            <a:bodyPr spcFirstLastPara="0" vert="horz" wrap="square" lIns="76200" tIns="76200" rIns="76200" bIns="76200" numCol="1" spcCol="1270" anchor="t" anchorCtr="0">
              <a:noAutofit/>
            </a:bodyPr>
            <a:lstStyle/>
            <a:p>
              <a:pPr lvl="0" defTabSz="889000">
                <a:lnSpc>
                  <a:spcPct val="90000"/>
                </a:lnSpc>
                <a:spcBef>
                  <a:spcPct val="0"/>
                </a:spcBef>
                <a:spcAft>
                  <a:spcPct val="35000"/>
                </a:spcAft>
              </a:pPr>
              <a:r>
                <a:rPr lang="en-GB" sz="2000" b="1" kern="0" dirty="0" err="1">
                  <a:solidFill>
                    <a:srgbClr val="000000">
                      <a:hueOff val="0"/>
                      <a:satOff val="0"/>
                      <a:lumOff val="0"/>
                      <a:alphaOff val="0"/>
                    </a:srgbClr>
                  </a:solidFill>
                  <a:latin typeface="Arial" panose="020B0604020202020204"/>
                </a:rPr>
                <a:t>Azioni</a:t>
              </a:r>
              <a:r>
                <a:rPr lang="en-GB" sz="2000" b="1" kern="0" dirty="0">
                  <a:solidFill>
                    <a:srgbClr val="000000">
                      <a:hueOff val="0"/>
                      <a:satOff val="0"/>
                      <a:lumOff val="0"/>
                      <a:alphaOff val="0"/>
                    </a:srgbClr>
                  </a:solidFill>
                  <a:latin typeface="Arial" panose="020B0604020202020204"/>
                </a:rPr>
                <a:t> e </a:t>
              </a:r>
              <a:r>
                <a:rPr lang="en-GB" sz="2000" b="1" kern="0" dirty="0" err="1">
                  <a:solidFill>
                    <a:srgbClr val="000000">
                      <a:hueOff val="0"/>
                      <a:satOff val="0"/>
                      <a:lumOff val="0"/>
                      <a:alphaOff val="0"/>
                    </a:srgbClr>
                  </a:solidFill>
                  <a:latin typeface="Arial" panose="020B0604020202020204"/>
                </a:rPr>
                <a:t>strumenti</a:t>
              </a:r>
              <a:endParaRPr lang="en-GB" sz="2000" b="1" kern="0" dirty="0">
                <a:solidFill>
                  <a:srgbClr val="000000">
                    <a:hueOff val="0"/>
                    <a:satOff val="0"/>
                    <a:lumOff val="0"/>
                    <a:alphaOff val="0"/>
                  </a:srgbClr>
                </a:solidFill>
                <a:latin typeface="Arial" panose="020B0604020202020204"/>
              </a:endParaRPr>
            </a:p>
          </p:txBody>
        </p:sp>
        <p:sp>
          <p:nvSpPr>
            <p:cNvPr id="48" name="Freeform: Shape 25">
              <a:extLst>
                <a:ext uri="{FF2B5EF4-FFF2-40B4-BE49-F238E27FC236}">
                  <a16:creationId xmlns:a16="http://schemas.microsoft.com/office/drawing/2014/main" xmlns="" id="{B9142ED2-BFAB-905C-CB8A-466870ACB9E0}"/>
                </a:ext>
              </a:extLst>
            </p:cNvPr>
            <p:cNvSpPr/>
            <p:nvPr/>
          </p:nvSpPr>
          <p:spPr>
            <a:xfrm>
              <a:off x="2109784" y="4670605"/>
              <a:ext cx="3259645" cy="1304537"/>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solidFill>
              <a:schemeClr val="bg1"/>
            </a:solidFill>
            <a:ln>
              <a:noFill/>
            </a:ln>
            <a:effectLst/>
          </p:spPr>
          <p:txBody>
            <a:bodyPr spcFirstLastPara="0" vert="horz" wrap="square" lIns="45720" tIns="45720" rIns="45720" bIns="45720" numCol="1" spcCol="1270" anchor="t" anchorCtr="0">
              <a:noAutofit/>
            </a:bodyPr>
            <a:lstStyle/>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Campagne di comunicazione su stampa</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Sito web</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Pubblicazioni tematiche</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Prodotti audiovisivi (video)</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Comunicazione digitale (sito internet)</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Comunicazione attraverso i social (</a:t>
              </a:r>
              <a:r>
                <a:rPr lang="it-IT" sz="1200" dirty="0" err="1">
                  <a:solidFill>
                    <a:prstClr val="black"/>
                  </a:solidFill>
                  <a:latin typeface="Arial" panose="020B0604020202020204" pitchFamily="34" charset="0"/>
                  <a:cs typeface="Arial" panose="020B0604020202020204" pitchFamily="34" charset="0"/>
                </a:rPr>
                <a:t>facebook</a:t>
              </a:r>
              <a:r>
                <a:rPr lang="it-IT" sz="1200" dirty="0">
                  <a:solidFill>
                    <a:prstClr val="black"/>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Eventi (annuali, workshop, </a:t>
              </a:r>
              <a:r>
                <a:rPr lang="it-IT" sz="1200" dirty="0" err="1">
                  <a:solidFill>
                    <a:prstClr val="black"/>
                  </a:solidFill>
                  <a:latin typeface="Arial" panose="020B0604020202020204" pitchFamily="34" charset="0"/>
                  <a:cs typeface="Arial" panose="020B0604020202020204" pitchFamily="34" charset="0"/>
                </a:rPr>
                <a:t>webinar</a:t>
              </a:r>
              <a:r>
                <a:rPr lang="it-IT" sz="1200" dirty="0">
                  <a:solidFill>
                    <a:prstClr val="black"/>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defRPr/>
              </a:pPr>
              <a:r>
                <a:rPr lang="it-IT" sz="1200" dirty="0">
                  <a:solidFill>
                    <a:prstClr val="black"/>
                  </a:solidFill>
                  <a:latin typeface="Arial" panose="020B0604020202020204" pitchFamily="34" charset="0"/>
                  <a:cs typeface="Arial" panose="020B0604020202020204" pitchFamily="34" charset="0"/>
                </a:rPr>
                <a:t>Materiale promozionale (brochure informative)</a:t>
              </a:r>
            </a:p>
          </p:txBody>
        </p:sp>
      </p:grpSp>
      <p:sp>
        <p:nvSpPr>
          <p:cNvPr id="26" name="Freeform: Shape 7">
            <a:extLst>
              <a:ext uri="{FF2B5EF4-FFF2-40B4-BE49-F238E27FC236}">
                <a16:creationId xmlns:a16="http://schemas.microsoft.com/office/drawing/2014/main" xmlns="" id="{96E6D641-B9BD-A7B8-AE73-2FC683CF2B02}"/>
              </a:ext>
            </a:extLst>
          </p:cNvPr>
          <p:cNvSpPr/>
          <p:nvPr/>
        </p:nvSpPr>
        <p:spPr>
          <a:xfrm>
            <a:off x="7177707" y="1008189"/>
            <a:ext cx="4448236" cy="1389662"/>
          </a:xfrm>
          <a:custGeom>
            <a:avLst/>
            <a:gdLst>
              <a:gd name="connsiteX0" fmla="*/ 0 w 3159839"/>
              <a:gd name="connsiteY0" fmla="*/ 0 h 750802"/>
              <a:gd name="connsiteX1" fmla="*/ 3159839 w 3159839"/>
              <a:gd name="connsiteY1" fmla="*/ 0 h 750802"/>
              <a:gd name="connsiteX2" fmla="*/ 3159839 w 3159839"/>
              <a:gd name="connsiteY2" fmla="*/ 750802 h 750802"/>
              <a:gd name="connsiteX3" fmla="*/ 0 w 3159839"/>
              <a:gd name="connsiteY3" fmla="*/ 750802 h 750802"/>
              <a:gd name="connsiteX4" fmla="*/ 0 w 3159839"/>
              <a:gd name="connsiteY4" fmla="*/ 0 h 75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9839" h="750802">
                <a:moveTo>
                  <a:pt x="0" y="0"/>
                </a:moveTo>
                <a:lnTo>
                  <a:pt x="3159839" y="0"/>
                </a:lnTo>
                <a:lnTo>
                  <a:pt x="3159839" y="750802"/>
                </a:lnTo>
                <a:lnTo>
                  <a:pt x="0" y="750802"/>
                </a:lnTo>
                <a:lnTo>
                  <a:pt x="0" y="0"/>
                </a:lnTo>
                <a:close/>
              </a:path>
            </a:pathLst>
          </a:custGeom>
          <a:noFill/>
          <a:ln>
            <a:noFill/>
          </a:ln>
          <a:effectLst/>
        </p:spPr>
        <p:txBody>
          <a:bodyPr spcFirstLastPara="0" vert="horz" wrap="square" lIns="45720" tIns="45720" rIns="45720" bIns="45720" numCol="1" spcCol="1270" anchor="t" anchorCtr="0">
            <a:noAutofit/>
          </a:bodyPr>
          <a:lstStyle/>
          <a:p>
            <a:pPr marL="285750" lvl="0" indent="-285750" defTabSz="533400">
              <a:spcAft>
                <a:spcPts val="0"/>
              </a:spcAft>
              <a:buFont typeface="Wingdings" panose="05000000000000000000" pitchFamily="2" charset="2"/>
              <a:buChar char="§"/>
            </a:pPr>
            <a:r>
              <a:rPr lang="it-IT" sz="900" dirty="0">
                <a:solidFill>
                  <a:prstClr val="black"/>
                </a:solidFill>
                <a:latin typeface="Arial" panose="020B0604020202020204" pitchFamily="34" charset="0"/>
                <a:cs typeface="Arial" panose="020B0604020202020204" pitchFamily="34" charset="0"/>
              </a:rPr>
              <a:t>pubblicizzare la nuova programmazione</a:t>
            </a:r>
          </a:p>
          <a:p>
            <a:pPr marL="285750" lvl="0" indent="-285750" defTabSz="533400">
              <a:spcAft>
                <a:spcPts val="0"/>
              </a:spcAft>
              <a:buFont typeface="Wingdings" panose="05000000000000000000" pitchFamily="2" charset="2"/>
              <a:buChar char="§"/>
            </a:pPr>
            <a:r>
              <a:rPr lang="it-IT" sz="900" dirty="0">
                <a:solidFill>
                  <a:prstClr val="black"/>
                </a:solidFill>
                <a:latin typeface="Arial" panose="020B0604020202020204" pitchFamily="34" charset="0"/>
                <a:cs typeface="Arial" panose="020B0604020202020204" pitchFamily="34" charset="0"/>
              </a:rPr>
              <a:t>comunicare ai portatori d’interesse le opportunità e i vantaggi della PAC 2023-2027  </a:t>
            </a:r>
          </a:p>
          <a:p>
            <a:pPr marL="285750" lvl="0" indent="-285750" defTabSz="533400">
              <a:spcAft>
                <a:spcPts val="0"/>
              </a:spcAft>
              <a:buFont typeface="Wingdings" panose="05000000000000000000" pitchFamily="2" charset="2"/>
              <a:buChar char="§"/>
            </a:pPr>
            <a:r>
              <a:rPr lang="it-IT" sz="900" kern="0" dirty="0">
                <a:solidFill>
                  <a:srgbClr val="000000">
                    <a:hueOff val="0"/>
                    <a:satOff val="0"/>
                    <a:lumOff val="0"/>
                    <a:alphaOff val="0"/>
                  </a:srgbClr>
                </a:solidFill>
                <a:latin typeface="Arial" panose="020B0604020202020204" pitchFamily="34" charset="0"/>
                <a:cs typeface="Arial" panose="020B0604020202020204" pitchFamily="34" charset="0"/>
              </a:rPr>
              <a:t>incoraggiare i potenziali beneficiari ad accedere alle opportunità offerte dal PSP e dal CSR Abruzzo 2023-2027</a:t>
            </a:r>
          </a:p>
          <a:p>
            <a:pPr marL="285750" lvl="0" indent="-285750" defTabSz="533400">
              <a:spcAft>
                <a:spcPts val="0"/>
              </a:spcAft>
              <a:buFont typeface="Wingdings" panose="05000000000000000000" pitchFamily="2" charset="2"/>
              <a:buChar char="§"/>
            </a:pPr>
            <a:r>
              <a:rPr lang="it-IT" sz="900" kern="0" dirty="0">
                <a:solidFill>
                  <a:srgbClr val="000000">
                    <a:hueOff val="0"/>
                    <a:satOff val="0"/>
                    <a:lumOff val="0"/>
                    <a:alphaOff val="0"/>
                  </a:srgbClr>
                </a:solidFill>
                <a:latin typeface="Arial" panose="020B0604020202020204" pitchFamily="34" charset="0"/>
                <a:cs typeface="Arial" panose="020B0604020202020204" pitchFamily="34" charset="0"/>
              </a:rPr>
              <a:t>promuovere la conoscenza e l’informazione degli interventi del PSP relativi al primo e al secondo pilastro</a:t>
            </a:r>
          </a:p>
          <a:p>
            <a:pPr marL="285750" lvl="0" indent="-285750" defTabSz="533400">
              <a:spcAft>
                <a:spcPts val="0"/>
              </a:spcAft>
              <a:buFont typeface="Wingdings" panose="05000000000000000000" pitchFamily="2" charset="2"/>
              <a:buChar char="§"/>
            </a:pPr>
            <a:r>
              <a:rPr lang="it-IT" sz="900" kern="0" dirty="0">
                <a:solidFill>
                  <a:srgbClr val="000000">
                    <a:hueOff val="0"/>
                    <a:satOff val="0"/>
                    <a:lumOff val="0"/>
                    <a:alphaOff val="0"/>
                  </a:srgbClr>
                </a:solidFill>
                <a:latin typeface="Arial" panose="020B0604020202020204" pitchFamily="34" charset="0"/>
                <a:cs typeface="Arial" panose="020B0604020202020204" pitchFamily="34" charset="0"/>
              </a:rPr>
              <a:t>facilitare lo scambio di esperienze tra portatori d’interesse e le azioni di rete</a:t>
            </a:r>
          </a:p>
          <a:p>
            <a:pPr marL="285750" lvl="0" indent="-285750" defTabSz="533400">
              <a:spcAft>
                <a:spcPts val="0"/>
              </a:spcAft>
              <a:buFont typeface="Wingdings" panose="05000000000000000000" pitchFamily="2" charset="2"/>
              <a:buChar char="§"/>
            </a:pPr>
            <a:r>
              <a:rPr lang="it-IT" sz="900" kern="0" dirty="0">
                <a:solidFill>
                  <a:srgbClr val="000000">
                    <a:hueOff val="0"/>
                    <a:satOff val="0"/>
                    <a:lumOff val="0"/>
                    <a:alphaOff val="0"/>
                  </a:srgbClr>
                </a:solidFill>
                <a:latin typeface="Arial" panose="020B0604020202020204" pitchFamily="34" charset="0"/>
                <a:cs typeface="Arial" panose="020B0604020202020204" pitchFamily="34" charset="0"/>
              </a:rPr>
              <a:t>diffondere i risultati raggiunti nell’ambito del PSP e del CSR Abruzzo 2023-2027 </a:t>
            </a:r>
          </a:p>
          <a:p>
            <a:pPr marL="285750" lvl="0" indent="-285750" defTabSz="533400">
              <a:spcAft>
                <a:spcPts val="0"/>
              </a:spcAft>
              <a:buFont typeface="Wingdings" panose="05000000000000000000" pitchFamily="2" charset="2"/>
              <a:buChar char="§"/>
            </a:pPr>
            <a:r>
              <a:rPr lang="it-IT" sz="900" kern="0" dirty="0">
                <a:solidFill>
                  <a:srgbClr val="000000">
                    <a:hueOff val="0"/>
                    <a:satOff val="0"/>
                    <a:lumOff val="0"/>
                    <a:alphaOff val="0"/>
                  </a:srgbClr>
                </a:solidFill>
                <a:latin typeface="Arial" panose="020B0604020202020204" pitchFamily="34" charset="0"/>
                <a:cs typeface="Arial" panose="020B0604020202020204" pitchFamily="34" charset="0"/>
              </a:rPr>
              <a:t>sensibilizzare e informare i potenziali beneficiari </a:t>
            </a:r>
            <a:endParaRPr kumimoji="0" lang="en-GB" sz="900" b="0" i="0" u="none" strike="noStrike" kern="0" cap="none" spc="0" normalizeH="0" baseline="0" noProof="0" dirty="0">
              <a:ln>
                <a:noFill/>
              </a:ln>
              <a:solidFill>
                <a:srgbClr val="000000">
                  <a:hueOff val="0"/>
                  <a:satOff val="0"/>
                  <a:lumOff val="0"/>
                  <a:alphaOff val="0"/>
                </a:srgb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95540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803093E-CF87-AD1F-E044-D9ACA39EC914}"/>
              </a:ext>
            </a:extLst>
          </p:cNvPr>
          <p:cNvSpPr txBox="1">
            <a:spLocks/>
          </p:cNvSpPr>
          <p:nvPr/>
        </p:nvSpPr>
        <p:spPr>
          <a:xfrm>
            <a:off x="265487" y="129395"/>
            <a:ext cx="11608229" cy="7803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CSR Abruzzo 2023-2027: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D</a:t>
            </a:r>
            <a:r>
              <a:rPr lang="it-IT" altLang="it-IT" sz="2000" b="1" dirty="0" smtClean="0">
                <a:solidFill>
                  <a:srgbClr val="203864"/>
                </a:solidFill>
                <a:latin typeface="Arial" panose="020B0604020202020204" pitchFamily="34" charset="0"/>
                <a:cs typeface="Arial" panose="020B0604020202020204" pitchFamily="34" charset="0"/>
              </a:rPr>
              <a:t>otazione </a:t>
            </a:r>
            <a:r>
              <a:rPr lang="it-IT" altLang="it-IT" sz="2000" b="1" dirty="0">
                <a:solidFill>
                  <a:srgbClr val="203864"/>
                </a:solidFill>
                <a:latin typeface="Arial" panose="020B0604020202020204" pitchFamily="34" charset="0"/>
                <a:cs typeface="Arial" panose="020B0604020202020204" pitchFamily="34" charset="0"/>
              </a:rPr>
              <a:t>finanziaria </a:t>
            </a:r>
            <a:r>
              <a:rPr lang="it-IT" altLang="it-IT" sz="2000" b="1" dirty="0" smtClean="0">
                <a:solidFill>
                  <a:srgbClr val="203864"/>
                </a:solidFill>
                <a:latin typeface="Arial" panose="020B0604020202020204" pitchFamily="34" charset="0"/>
                <a:cs typeface="Arial" panose="020B0604020202020204" pitchFamily="34" charset="0"/>
              </a:rPr>
              <a:t>interventi </a:t>
            </a:r>
            <a:r>
              <a:rPr lang="it-IT" altLang="it-IT" sz="2000" b="1" dirty="0">
                <a:solidFill>
                  <a:srgbClr val="203864"/>
                </a:solidFill>
                <a:latin typeface="Arial" panose="020B0604020202020204" pitchFamily="34" charset="0"/>
                <a:cs typeface="Arial" panose="020B0604020202020204" pitchFamily="34" charset="0"/>
              </a:rPr>
              <a:t>CSR ABRUZZO 2023/2027 </a:t>
            </a:r>
            <a:r>
              <a:rPr lang="it-IT" altLang="it-IT" sz="2000" b="1" dirty="0" smtClean="0">
                <a:solidFill>
                  <a:srgbClr val="203864"/>
                </a:solidFill>
                <a:latin typeface="Arial" panose="020B0604020202020204" pitchFamily="34" charset="0"/>
                <a:cs typeface="Arial" panose="020B0604020202020204" pitchFamily="34" charset="0"/>
              </a:rPr>
              <a:t>approvata </a:t>
            </a:r>
            <a:r>
              <a:rPr lang="it-IT" altLang="it-IT" sz="2000" b="1" dirty="0">
                <a:solidFill>
                  <a:srgbClr val="203864"/>
                </a:solidFill>
                <a:latin typeface="Arial" panose="020B0604020202020204" pitchFamily="34" charset="0"/>
                <a:cs typeface="Arial" panose="020B0604020202020204" pitchFamily="34" charset="0"/>
              </a:rPr>
              <a:t>con EMENDAMENTO 2 - Decisione della Commissione C(2024)6849 del 30 ottobre 2024</a:t>
            </a:r>
          </a:p>
          <a:p>
            <a:endParaRPr lang="it-IT" altLang="it-IT" sz="1000" b="1" dirty="0">
              <a:solidFill>
                <a:srgbClr val="FF0000"/>
              </a:solidFill>
              <a:latin typeface="Arial" panose="020B0604020202020204" pitchFamily="34" charset="0"/>
              <a:cs typeface="Arial" panose="020B0604020202020204" pitchFamily="34" charset="0"/>
            </a:endParaRPr>
          </a:p>
        </p:txBody>
      </p:sp>
      <p:graphicFrame>
        <p:nvGraphicFramePr>
          <p:cNvPr id="5" name="Tabella 4">
            <a:extLst>
              <a:ext uri="{FF2B5EF4-FFF2-40B4-BE49-F238E27FC236}">
                <a16:creationId xmlns:a16="http://schemas.microsoft.com/office/drawing/2014/main" xmlns="" id="{D8C04E8C-1D6A-AAF4-2117-ED79B3D6168F}"/>
              </a:ext>
            </a:extLst>
          </p:cNvPr>
          <p:cNvGraphicFramePr>
            <a:graphicFrameLocks noGrp="1"/>
          </p:cNvGraphicFramePr>
          <p:nvPr>
            <p:extLst>
              <p:ext uri="{D42A27DB-BD31-4B8C-83A1-F6EECF244321}">
                <p14:modId xmlns:p14="http://schemas.microsoft.com/office/powerpoint/2010/main" val="4202091071"/>
              </p:ext>
            </p:extLst>
          </p:nvPr>
        </p:nvGraphicFramePr>
        <p:xfrm>
          <a:off x="265487" y="909736"/>
          <a:ext cx="11608229" cy="5878930"/>
        </p:xfrm>
        <a:graphic>
          <a:graphicData uri="http://schemas.openxmlformats.org/drawingml/2006/table">
            <a:tbl>
              <a:tblPr/>
              <a:tblGrid>
                <a:gridCol w="741903">
                  <a:extLst>
                    <a:ext uri="{9D8B030D-6E8A-4147-A177-3AD203B41FA5}">
                      <a16:colId xmlns:a16="http://schemas.microsoft.com/office/drawing/2014/main" xmlns="" val="252240942"/>
                    </a:ext>
                  </a:extLst>
                </a:gridCol>
                <a:gridCol w="6974237">
                  <a:extLst>
                    <a:ext uri="{9D8B030D-6E8A-4147-A177-3AD203B41FA5}">
                      <a16:colId xmlns:a16="http://schemas.microsoft.com/office/drawing/2014/main" xmlns="" val="854986438"/>
                    </a:ext>
                  </a:extLst>
                </a:gridCol>
                <a:gridCol w="2262753">
                  <a:extLst>
                    <a:ext uri="{9D8B030D-6E8A-4147-A177-3AD203B41FA5}">
                      <a16:colId xmlns:a16="http://schemas.microsoft.com/office/drawing/2014/main" xmlns="" val="2435290583"/>
                    </a:ext>
                  </a:extLst>
                </a:gridCol>
                <a:gridCol w="1629336">
                  <a:extLst>
                    <a:ext uri="{9D8B030D-6E8A-4147-A177-3AD203B41FA5}">
                      <a16:colId xmlns:a16="http://schemas.microsoft.com/office/drawing/2014/main" xmlns="" val="3223481379"/>
                    </a:ext>
                  </a:extLst>
                </a:gridCol>
              </a:tblGrid>
              <a:tr h="390722">
                <a:tc>
                  <a:txBody>
                    <a:bodyPr/>
                    <a:lstStyle/>
                    <a:p>
                      <a:pPr algn="ctr" fontAlgn="ctr"/>
                      <a:r>
                        <a:rPr lang="it-IT" sz="1600" b="1" i="0" u="none" strike="noStrike">
                          <a:solidFill>
                            <a:srgbClr val="FFFFFF"/>
                          </a:solidFill>
                          <a:effectLst/>
                          <a:latin typeface="Arial" panose="020B0604020202020204" pitchFamily="34" charset="0"/>
                          <a:cs typeface="Arial" panose="020B0604020202020204" pitchFamily="34" charset="0"/>
                        </a:rPr>
                        <a:t>COD.</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dirty="0">
                          <a:solidFill>
                            <a:srgbClr val="FFFFFF"/>
                          </a:solidFill>
                          <a:effectLst/>
                          <a:latin typeface="Arial" panose="020B0604020202020204" pitchFamily="34" charset="0"/>
                          <a:cs typeface="Arial" panose="020B0604020202020204" pitchFamily="34" charset="0"/>
                        </a:rPr>
                        <a:t>TIPOLOGIA INTERVENTO</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dirty="0">
                          <a:solidFill>
                            <a:srgbClr val="FFFFFF"/>
                          </a:solidFill>
                          <a:effectLst/>
                          <a:latin typeface="Arial" panose="020B0604020202020204" pitchFamily="34" charset="0"/>
                          <a:cs typeface="Arial" panose="020B0604020202020204" pitchFamily="34" charset="0"/>
                        </a:rPr>
                        <a:t> SPESA PUBBLICA (€) </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a:solidFill>
                            <a:srgbClr val="FFFFFF"/>
                          </a:solidFill>
                          <a:effectLst/>
                          <a:latin typeface="Arial" panose="020B0604020202020204" pitchFamily="34" charset="0"/>
                          <a:cs typeface="Arial" panose="020B0604020202020204" pitchFamily="34" charset="0"/>
                        </a:rPr>
                        <a:t>FEASR (€)</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xmlns="" val="2680708122"/>
                  </a:ext>
                </a:extLst>
              </a:tr>
              <a:tr h="130241">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SRA01</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ACA 1 - Produzione integrata</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30.000.000,00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12.750.000,00 €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597666028"/>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SRA03</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ACA 3 - Tecniche lavorazione ridotta dei suoli</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9.500.000,00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4.037.500,00 €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976099541"/>
                  </a:ext>
                </a:extLst>
              </a:tr>
              <a:tr h="130241">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SRA06</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ACA 6 - Cover </a:t>
                      </a:r>
                      <a:r>
                        <a:rPr lang="it-IT" sz="1600" b="0" i="0" u="none" strike="noStrike" dirty="0" err="1">
                          <a:solidFill>
                            <a:schemeClr val="tx1"/>
                          </a:solidFill>
                          <a:effectLst/>
                          <a:latin typeface="Arial" panose="020B0604020202020204" pitchFamily="34" charset="0"/>
                          <a:cs typeface="Arial" panose="020B0604020202020204" pitchFamily="34" charset="0"/>
                        </a:rPr>
                        <a:t>crops</a:t>
                      </a:r>
                      <a:endParaRPr lang="it-IT" sz="1600" b="0" i="0" u="none" strike="noStrike" dirty="0">
                        <a:solidFill>
                          <a:schemeClr val="tx1"/>
                        </a:solidFill>
                        <a:effectLst/>
                        <a:latin typeface="Arial" panose="020B0604020202020204" pitchFamily="34" charset="0"/>
                        <a:cs typeface="Arial" panose="020B0604020202020204" pitchFamily="34" charset="0"/>
                      </a:endParaRP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4.500.000,00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1.912.500,00 €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788916578"/>
                  </a:ext>
                </a:extLst>
              </a:tr>
              <a:tr h="130241">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SRA08</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smtClean="0">
                          <a:solidFill>
                            <a:schemeClr val="tx1"/>
                          </a:solidFill>
                          <a:effectLst/>
                          <a:latin typeface="Arial" panose="020B0604020202020204" pitchFamily="34" charset="0"/>
                          <a:ea typeface="+mn-ea"/>
                          <a:cs typeface="Arial" panose="020B0604020202020204" pitchFamily="34" charset="0"/>
                        </a:rPr>
                        <a:t>ACA8 - gestione prati e pascoli permanenti</a:t>
                      </a:r>
                      <a:endParaRPr lang="it-IT" sz="16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18.800.000,00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7.990.000,00 €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06681875"/>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SRA14</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ACA14  - allevatori custodi dell'agrobiodiversità</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425.000,00 €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359932426"/>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SRA16</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ACA 16 - Conservazione agrobiodiversità - banche del germoplasma</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2.000.000,00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850.000,00 €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107455822"/>
                  </a:ext>
                </a:extLst>
              </a:tr>
              <a:tr h="130241">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SRA18</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ACA18 - Impegni per l’apicoltura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425.000,00 €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833607649"/>
                  </a:ext>
                </a:extLst>
              </a:tr>
              <a:tr h="130241">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SRA19</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ACA 19 - Riduzione impiego fitofarmaci</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2.300.000,00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977.500,00 €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528777206"/>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SRA27</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Pagamento per impegni silvoambientali e impegni in materia di clima</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2.500.000,00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1.062.500,00 €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526964125"/>
                  </a:ext>
                </a:extLst>
              </a:tr>
              <a:tr h="235735">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SRA29</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Pagamento al fine di adottare e mantenere pratiche e metodi di produzione biologica</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43.395.621,19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18.443.139,01 €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268401495"/>
                  </a:ext>
                </a:extLst>
              </a:tr>
              <a:tr h="130241">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SRA30</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Benessere animale</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16.450.000,00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6.991.250,00 €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738730167"/>
                  </a:ext>
                </a:extLst>
              </a:tr>
              <a:tr h="350347">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SRA31</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Sostegno per la conservazione, l’uso e lo sviluppo sostenibile delle risorse genetiche forestali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500.000,00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212.500,00 €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421923012"/>
                  </a:ext>
                </a:extLst>
              </a:tr>
              <a:tr h="235735">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SRB01</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F0DC"/>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Sostegno zone con svantaggi naturali montagna</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44.000.000,00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18.700.000,00 €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681872395"/>
                  </a:ext>
                </a:extLst>
              </a:tr>
              <a:tr h="235735">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SRC02</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Pagamento compensativo per zone forestali natura 2000</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1.000.000,00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425.000,00 €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954529731"/>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SRD01</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Investimenti produttivi agricoli per la competitività delle aziende agricole</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37.207.666,85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15.813.258,41 €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53950967"/>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SRD02</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kern="1200" dirty="0">
                          <a:solidFill>
                            <a:schemeClr val="tx1"/>
                          </a:solidFill>
                          <a:effectLst/>
                          <a:latin typeface="Arial" panose="020B0604020202020204" pitchFamily="34" charset="0"/>
                          <a:ea typeface="+mn-ea"/>
                          <a:cs typeface="Arial" panose="020B0604020202020204" pitchFamily="34" charset="0"/>
                        </a:rPr>
                        <a:t>Investimenti produttivi agricoli per ambiente, clima e benessere animale</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7.600.000,00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3.230.000,00 €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437679310"/>
                  </a:ext>
                </a:extLst>
              </a:tr>
              <a:tr h="235735">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SRD03</a:t>
                      </a:r>
                    </a:p>
                  </a:txBody>
                  <a:tcPr marL="6512" marR="6512" marT="65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nelle aziende agricole per la diversificazione in attività non agricole</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6.000.000,00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2.550.000,00 €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440370767"/>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SRD04</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non produttivi agricoli con finalità ambientale</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425.000,00 €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672139202"/>
                  </a:ext>
                </a:extLst>
              </a:tr>
              <a:tr h="235735">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SRD05</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Impianti forestazione/imboschimento e sistemi agroforestali su terreni agricoli</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1.000.000,00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425.000,00 €</a:t>
                      </a:r>
                    </a:p>
                  </a:txBody>
                  <a:tcPr marL="6512" marR="6512" marT="65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698322237"/>
                  </a:ext>
                </a:extLst>
              </a:tr>
            </a:tbl>
          </a:graphicData>
        </a:graphic>
      </p:graphicFrame>
    </p:spTree>
    <p:extLst>
      <p:ext uri="{BB962C8B-B14F-4D97-AF65-F5344CB8AC3E}">
        <p14:creationId xmlns:p14="http://schemas.microsoft.com/office/powerpoint/2010/main" val="7387714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595717" y="1990165"/>
            <a:ext cx="9377082" cy="1569660"/>
          </a:xfrm>
          <a:prstGeom prst="rect">
            <a:avLst/>
          </a:prstGeom>
          <a:noFill/>
        </p:spPr>
        <p:txBody>
          <a:bodyPr wrap="square" rtlCol="0">
            <a:spAutoFit/>
          </a:bodyPr>
          <a:lstStyle/>
          <a:p>
            <a:pPr algn="ctr"/>
            <a:r>
              <a:rPr lang="it-IT" sz="3200" b="1" dirty="0">
                <a:latin typeface="Arial" panose="020B0604020202020204" pitchFamily="34" charset="0"/>
                <a:cs typeface="Arial" panose="020B0604020202020204" pitchFamily="34" charset="0"/>
              </a:rPr>
              <a:t>ATTIVITÀ DI COMUNICAZIONE E INFORMAZIONE REALIZZATE NELL’ANNO 2024</a:t>
            </a:r>
            <a:endParaRPr lang="it-IT"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13479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12" name="CasellaDiTesto 11"/>
          <p:cNvSpPr txBox="1"/>
          <p:nvPr/>
        </p:nvSpPr>
        <p:spPr>
          <a:xfrm>
            <a:off x="562970" y="917550"/>
            <a:ext cx="8431020" cy="5262979"/>
          </a:xfrm>
          <a:prstGeom prst="rect">
            <a:avLst/>
          </a:prstGeom>
          <a:solidFill>
            <a:schemeClr val="bg1"/>
          </a:solidFill>
        </p:spPr>
        <p:txBody>
          <a:bodyPr wrap="square" rtlCol="0">
            <a:spAutoFit/>
          </a:bodyPr>
          <a:lstStyle/>
          <a:p>
            <a:pPr marL="457200" indent="-457200" algn="just">
              <a:buFont typeface="Arial" panose="020B0604020202020204" pitchFamily="34" charset="0"/>
              <a:buChar char="•"/>
            </a:pPr>
            <a:r>
              <a:rPr lang="it-IT" sz="2800" dirty="0">
                <a:latin typeface="Arial" panose="020B0604020202020204" pitchFamily="34" charset="0"/>
                <a:cs typeface="Arial" panose="020B0604020202020204" pitchFamily="34" charset="0"/>
              </a:rPr>
              <a:t>Nella nuova programmazione 2023-2027, in continuità con quella 2014-2022, l’attività dell’Ufficio Stampa è reputata strategica per incrementare la brand </a:t>
            </a:r>
            <a:r>
              <a:rPr lang="it-IT" sz="2800" dirty="0" err="1">
                <a:latin typeface="Arial" panose="020B0604020202020204" pitchFamily="34" charset="0"/>
                <a:cs typeface="Arial" panose="020B0604020202020204" pitchFamily="34" charset="0"/>
              </a:rPr>
              <a:t>awareness</a:t>
            </a:r>
            <a:r>
              <a:rPr lang="it-IT" sz="2800" dirty="0">
                <a:latin typeface="Arial" panose="020B0604020202020204" pitchFamily="34" charset="0"/>
                <a:cs typeface="Arial" panose="020B0604020202020204" pitchFamily="34" charset="0"/>
              </a:rPr>
              <a:t> (conoscenza del brand) del CSR Abruzzo e per comunicare programmi e attività relativi al programma a tutti gli opinion makers, media e stakeholders;</a:t>
            </a:r>
          </a:p>
          <a:p>
            <a:pPr marL="457200" indent="-457200" algn="just">
              <a:buFont typeface="Arial" panose="020B0604020202020204" pitchFamily="34" charset="0"/>
              <a:buChar char="•"/>
            </a:pPr>
            <a:r>
              <a:rPr lang="it-IT" sz="2800" dirty="0">
                <a:latin typeface="Arial" panose="020B0604020202020204" pitchFamily="34" charset="0"/>
                <a:cs typeface="Arial" panose="020B0604020202020204" pitchFamily="34" charset="0"/>
              </a:rPr>
              <a:t>n</a:t>
            </a:r>
            <a:r>
              <a:rPr lang="it-IT" sz="2800" dirty="0" smtClean="0">
                <a:latin typeface="Arial" panose="020B0604020202020204" pitchFamily="34" charset="0"/>
                <a:cs typeface="Arial" panose="020B0604020202020204" pitchFamily="34" charset="0"/>
              </a:rPr>
              <a:t>el </a:t>
            </a:r>
            <a:r>
              <a:rPr lang="it-IT" sz="2800" dirty="0">
                <a:latin typeface="Arial" panose="020B0604020202020204" pitchFamily="34" charset="0"/>
                <a:cs typeface="Arial" panose="020B0604020202020204" pitchFamily="34" charset="0"/>
              </a:rPr>
              <a:t>2024 sono stati realizzati diversi </a:t>
            </a:r>
            <a:r>
              <a:rPr lang="it-IT" sz="2800" b="1" dirty="0">
                <a:latin typeface="Arial" panose="020B0604020202020204" pitchFamily="34" charset="0"/>
                <a:cs typeface="Arial" panose="020B0604020202020204" pitchFamily="34" charset="0"/>
              </a:rPr>
              <a:t>comunicati</a:t>
            </a:r>
            <a:r>
              <a:rPr lang="it-IT" sz="2800" dirty="0">
                <a:latin typeface="Arial" panose="020B0604020202020204" pitchFamily="34" charset="0"/>
                <a:cs typeface="Arial" panose="020B0604020202020204" pitchFamily="34" charset="0"/>
              </a:rPr>
              <a:t> veicolati tramite la pagina web della Regione Abruzzo, le principali </a:t>
            </a:r>
            <a:r>
              <a:rPr lang="it-IT" sz="2800" b="1" dirty="0">
                <a:latin typeface="Arial" panose="020B0604020202020204" pitchFamily="34" charset="0"/>
                <a:cs typeface="Arial" panose="020B0604020202020204" pitchFamily="34" charset="0"/>
              </a:rPr>
              <a:t>testate</a:t>
            </a:r>
            <a:r>
              <a:rPr lang="it-IT" sz="2800" dirty="0">
                <a:latin typeface="Arial" panose="020B0604020202020204" pitchFamily="34" charset="0"/>
                <a:cs typeface="Arial" panose="020B0604020202020204" pitchFamily="34" charset="0"/>
              </a:rPr>
              <a:t> giornalistiche on line e la principale piattaforma di social network del programma di sviluppo rurale (Facebook).</a:t>
            </a:r>
          </a:p>
        </p:txBody>
      </p:sp>
      <p:sp>
        <p:nvSpPr>
          <p:cNvPr id="18" name="CasellaDiTesto 17">
            <a:extLst>
              <a:ext uri="{FF2B5EF4-FFF2-40B4-BE49-F238E27FC236}">
                <a16:creationId xmlns:a16="http://schemas.microsoft.com/office/drawing/2014/main" xmlns="" id="{C282A021-B68A-4A00-957B-DD790225CE08}"/>
              </a:ext>
            </a:extLst>
          </p:cNvPr>
          <p:cNvSpPr txBox="1"/>
          <p:nvPr/>
        </p:nvSpPr>
        <p:spPr>
          <a:xfrm>
            <a:off x="612097" y="441631"/>
            <a:ext cx="113094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Ufficio stampa e media relations</a:t>
            </a:r>
          </a:p>
        </p:txBody>
      </p:sp>
      <p:pic>
        <p:nvPicPr>
          <p:cNvPr id="5" name="Immagine 4">
            <a:extLst>
              <a:ext uri="{FF2B5EF4-FFF2-40B4-BE49-F238E27FC236}">
                <a16:creationId xmlns:a16="http://schemas.microsoft.com/office/drawing/2014/main" xmlns="" id="{874E2EB7-1F12-EA75-3880-F5EEFC02EE73}"/>
              </a:ext>
            </a:extLst>
          </p:cNvPr>
          <p:cNvPicPr>
            <a:picLocks noChangeAspect="1"/>
          </p:cNvPicPr>
          <p:nvPr/>
        </p:nvPicPr>
        <p:blipFill>
          <a:blip r:embed="rId2"/>
          <a:stretch>
            <a:fillRect/>
          </a:stretch>
        </p:blipFill>
        <p:spPr>
          <a:xfrm>
            <a:off x="9200492" y="1493399"/>
            <a:ext cx="2830129" cy="4475958"/>
          </a:xfrm>
          <a:prstGeom prst="rect">
            <a:avLst/>
          </a:prstGeom>
          <a:ln>
            <a:solidFill>
              <a:schemeClr val="tx1"/>
            </a:solidFill>
          </a:ln>
        </p:spPr>
      </p:pic>
    </p:spTree>
    <p:extLst>
      <p:ext uri="{BB962C8B-B14F-4D97-AF65-F5344CB8AC3E}">
        <p14:creationId xmlns:p14="http://schemas.microsoft.com/office/powerpoint/2010/main" val="3988175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20" name="CasellaDiTesto 19">
            <a:extLst>
              <a:ext uri="{FF2B5EF4-FFF2-40B4-BE49-F238E27FC236}">
                <a16:creationId xmlns:a16="http://schemas.microsoft.com/office/drawing/2014/main" xmlns="" id="{C282A021-B68A-4A00-957B-DD790225CE08}"/>
              </a:ext>
            </a:extLst>
          </p:cNvPr>
          <p:cNvSpPr txBox="1"/>
          <p:nvPr/>
        </p:nvSpPr>
        <p:spPr>
          <a:xfrm>
            <a:off x="577277" y="426978"/>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Social media </a:t>
            </a:r>
            <a:r>
              <a:rPr kumimoji="0" lang="it-IT" sz="2400" b="1" i="0" u="none" strike="noStrike" kern="1200" cap="none" spc="0" normalizeH="0" baseline="0" noProof="0" dirty="0" err="1">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strategy</a:t>
            </a:r>
            <a:endPar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 name="CasellaDiTesto 1">
            <a:extLst>
              <a:ext uri="{FF2B5EF4-FFF2-40B4-BE49-F238E27FC236}">
                <a16:creationId xmlns:a16="http://schemas.microsoft.com/office/drawing/2014/main" xmlns="" id="{26537C49-10AE-7AF3-827C-DBE0A30AD74C}"/>
              </a:ext>
            </a:extLst>
          </p:cNvPr>
          <p:cNvSpPr txBox="1"/>
          <p:nvPr/>
        </p:nvSpPr>
        <p:spPr>
          <a:xfrm>
            <a:off x="2971699" y="1059749"/>
            <a:ext cx="8642554" cy="5401479"/>
          </a:xfrm>
          <a:prstGeom prst="rect">
            <a:avLst/>
          </a:prstGeom>
          <a:noFill/>
        </p:spPr>
        <p:txBody>
          <a:bodyPr wrap="square" rtlCol="0">
            <a:spAutoFit/>
          </a:bodyPr>
          <a:lstStyle/>
          <a:p>
            <a:pPr marL="457200" indent="-457200" algn="just">
              <a:buFont typeface="Arial" panose="020B0604020202020204" pitchFamily="34" charset="0"/>
              <a:buChar char="•"/>
            </a:pPr>
            <a:r>
              <a:rPr lang="it-IT" sz="2300" dirty="0">
                <a:latin typeface="Arial" panose="020B0604020202020204" pitchFamily="34" charset="0"/>
                <a:cs typeface="Arial" panose="020B0604020202020204" pitchFamily="34" charset="0"/>
              </a:rPr>
              <a:t>Nella fase di transizione tra le due programmazioni e in attesa dell’inizio attività da parte del nuovo Comunicatore, l’attività promossa sui social media è stata curata, fino al 30 giugno 2024, dal Comunicatore affidatario della programmazione 2014-2022, ovvero dalla RTI </a:t>
            </a:r>
            <a:r>
              <a:rPr lang="it-IT" sz="2300" dirty="0" err="1">
                <a:latin typeface="Arial" panose="020B0604020202020204" pitchFamily="34" charset="0"/>
                <a:cs typeface="Arial" panose="020B0604020202020204" pitchFamily="34" charset="0"/>
              </a:rPr>
              <a:t>Mirus</a:t>
            </a:r>
            <a:r>
              <a:rPr lang="it-IT" sz="2300" dirty="0">
                <a:latin typeface="Arial" panose="020B0604020202020204" pitchFamily="34" charset="0"/>
                <a:cs typeface="Arial" panose="020B0604020202020204" pitchFamily="34" charset="0"/>
              </a:rPr>
              <a:t> s.r.l., sempre in condivisione con i referenti regionali;</a:t>
            </a:r>
          </a:p>
          <a:p>
            <a:pPr marL="457200" indent="-457200" algn="just">
              <a:buFont typeface="Arial" panose="020B0604020202020204" pitchFamily="34" charset="0"/>
              <a:buChar char="•"/>
            </a:pPr>
            <a:r>
              <a:rPr lang="it-IT" sz="2300" dirty="0">
                <a:latin typeface="Arial" panose="020B0604020202020204" pitchFamily="34" charset="0"/>
                <a:cs typeface="Arial" panose="020B0604020202020204" pitchFamily="34" charset="0"/>
              </a:rPr>
              <a:t>l’attività svolta ha riguardato prevalentemente la pubblicazione dei bandi emessi nelle pagine dei due social attivi, Facebook e Instagram;</a:t>
            </a:r>
          </a:p>
          <a:p>
            <a:pPr marL="457200" indent="-457200" algn="just">
              <a:buFont typeface="Arial" panose="020B0604020202020204" pitchFamily="34" charset="0"/>
              <a:buChar char="•"/>
            </a:pPr>
            <a:r>
              <a:rPr lang="it-IT" sz="2300" dirty="0">
                <a:latin typeface="Arial" panose="020B0604020202020204" pitchFamily="34" charset="0"/>
                <a:cs typeface="Arial" panose="020B0604020202020204" pitchFamily="34" charset="0"/>
              </a:rPr>
              <a:t>dal 1° luglio 2024, alla data del presente documento, l’attività di comunicazione e informazione relativa ai social è stata curata direttamente dal dipartimento Agricoltura. Tale attività si è limitata prevalentemente alla pubblicazione di post su FB e </a:t>
            </a:r>
            <a:r>
              <a:rPr lang="it-IT" sz="2300" dirty="0" smtClean="0">
                <a:latin typeface="Arial" panose="020B0604020202020204" pitchFamily="34" charset="0"/>
                <a:cs typeface="Arial" panose="020B0604020202020204" pitchFamily="34" charset="0"/>
              </a:rPr>
              <a:t>INSTAGRAM </a:t>
            </a:r>
            <a:r>
              <a:rPr lang="it-IT" sz="2300" dirty="0">
                <a:latin typeface="Arial" panose="020B0604020202020204" pitchFamily="34" charset="0"/>
                <a:cs typeface="Arial" panose="020B0604020202020204" pitchFamily="34" charset="0"/>
              </a:rPr>
              <a:t>relativi alle novità dei bandi CSR </a:t>
            </a:r>
            <a:r>
              <a:rPr lang="it-IT" sz="2300" dirty="0" smtClean="0">
                <a:latin typeface="Arial" panose="020B0604020202020204" pitchFamily="34" charset="0"/>
                <a:cs typeface="Arial" panose="020B0604020202020204" pitchFamily="34" charset="0"/>
              </a:rPr>
              <a:t>2023-2027 e sito regionale.</a:t>
            </a:r>
            <a:endParaRPr lang="it-IT" sz="2300" dirty="0">
              <a:latin typeface="Arial" panose="020B0604020202020204" pitchFamily="34" charset="0"/>
              <a:cs typeface="Arial" panose="020B0604020202020204" pitchFamily="34" charset="0"/>
            </a:endParaRPr>
          </a:p>
        </p:txBody>
      </p:sp>
      <p:pic>
        <p:nvPicPr>
          <p:cNvPr id="2052" name="Picture 4">
            <a:extLst>
              <a:ext uri="{FF2B5EF4-FFF2-40B4-BE49-F238E27FC236}">
                <a16:creationId xmlns:a16="http://schemas.microsoft.com/office/drawing/2014/main" xmlns="" id="{CE4E6A7F-FF4A-692D-F703-F9DA9081F1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269" y="3758628"/>
            <a:ext cx="2016000" cy="2016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xmlns="" id="{8A89DA5B-45CE-2993-F503-05967238C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77" y="1371823"/>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958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a:blip r:embed="rId2"/>
          <a:stretch>
            <a:fillRect/>
          </a:stretch>
        </p:blipFill>
        <p:spPr>
          <a:xfrm>
            <a:off x="8096859" y="1117552"/>
            <a:ext cx="3741462" cy="31868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cxnSp>
        <p:nvCxnSpPr>
          <p:cNvPr id="3"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4" name="CasellaDiTesto 3">
            <a:extLst>
              <a:ext uri="{FF2B5EF4-FFF2-40B4-BE49-F238E27FC236}">
                <a16:creationId xmlns:a16="http://schemas.microsoft.com/office/drawing/2014/main" xmlns="" id="{C282A021-B68A-4A00-957B-DD790225CE08}"/>
              </a:ext>
            </a:extLst>
          </p:cNvPr>
          <p:cNvSpPr txBox="1"/>
          <p:nvPr/>
        </p:nvSpPr>
        <p:spPr>
          <a:xfrm>
            <a:off x="632147" y="430484"/>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rPr>
              <a:t>Sito web</a:t>
            </a:r>
          </a:p>
        </p:txBody>
      </p:sp>
      <p:sp>
        <p:nvSpPr>
          <p:cNvPr id="5" name="CasellaDiTesto 4">
            <a:extLst>
              <a:ext uri="{FF2B5EF4-FFF2-40B4-BE49-F238E27FC236}">
                <a16:creationId xmlns:a16="http://schemas.microsoft.com/office/drawing/2014/main" xmlns="" id="{E4AAA4B8-D74F-B601-FF2A-C18DC39C623B}"/>
              </a:ext>
            </a:extLst>
          </p:cNvPr>
          <p:cNvSpPr txBox="1"/>
          <p:nvPr/>
        </p:nvSpPr>
        <p:spPr>
          <a:xfrm>
            <a:off x="632147" y="1050282"/>
            <a:ext cx="7180381" cy="5847755"/>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
                <a:schemeClr val="bg2">
                  <a:lumMod val="10000"/>
                </a:schemeClr>
              </a:buClr>
              <a:buSzTx/>
              <a:buFont typeface="Wingdings" panose="05000000000000000000" pitchFamily="2" charset="2"/>
              <a:buChar char="§"/>
              <a:tabLst/>
              <a:defRPr/>
            </a:pP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Canale di informazione e comunicazione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al pubblico più importante;</a:t>
            </a:r>
          </a:p>
          <a:p>
            <a:pPr marL="342900" marR="0" lvl="0" indent="-342900" algn="just" defTabSz="914400" rtl="0" eaLnBrk="1" fontAlgn="auto" latinLnBrk="0" hangingPunct="1">
              <a:lnSpc>
                <a:spcPct val="100000"/>
              </a:lnSpc>
              <a:spcBef>
                <a:spcPts val="0"/>
              </a:spcBef>
              <a:spcAft>
                <a:spcPts val="0"/>
              </a:spcAft>
              <a:buClr>
                <a:schemeClr val="bg2">
                  <a:lumMod val="10000"/>
                </a:schemeClr>
              </a:buClr>
              <a:buSzTx/>
              <a:buFont typeface="Wingdings" panose="05000000000000000000" pitchFamily="2" charset="2"/>
              <a:buChar char="§"/>
              <a:tabLst/>
              <a:defRPr/>
            </a:pP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Aggiornamento </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costante e tempestivo</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a:p>
            <a:pPr marL="342900" marR="0" lvl="0" indent="-342900" algn="just" defTabSz="914400" rtl="0" eaLnBrk="1" fontAlgn="auto" latinLnBrk="0" hangingPunct="1">
              <a:lnSpc>
                <a:spcPct val="100000"/>
              </a:lnSpc>
              <a:spcBef>
                <a:spcPts val="0"/>
              </a:spcBef>
              <a:spcAft>
                <a:spcPts val="0"/>
              </a:spcAft>
              <a:buClr>
                <a:schemeClr val="bg2">
                  <a:lumMod val="10000"/>
                </a:schemeClr>
              </a:buClr>
              <a:buSzTx/>
              <a:buFont typeface="Wingdings" panose="05000000000000000000" pitchFamily="2" charset="2"/>
              <a:buChar char="§"/>
              <a:tabLst/>
              <a:defRPr/>
            </a:pP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Rilancio</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di taluni contenuti sui canali social;</a:t>
            </a:r>
          </a:p>
          <a:p>
            <a:pPr marL="342900" marR="0" lvl="0" indent="-342900" algn="just" defTabSz="914400" rtl="0" eaLnBrk="1" fontAlgn="auto" latinLnBrk="0" hangingPunct="1">
              <a:lnSpc>
                <a:spcPct val="100000"/>
              </a:lnSpc>
              <a:spcBef>
                <a:spcPts val="0"/>
              </a:spcBef>
              <a:spcAft>
                <a:spcPts val="0"/>
              </a:spcAft>
              <a:buClr>
                <a:schemeClr val="bg2">
                  <a:lumMod val="10000"/>
                </a:schemeClr>
              </a:buClr>
              <a:buSzTx/>
              <a:buFont typeface="Wingdings" panose="05000000000000000000" pitchFamily="2" charset="2"/>
              <a:buChar char="§"/>
              <a:tabLst/>
              <a:defRPr/>
            </a:pP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Sezioni dedicate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 divulgare informazioni specifiche relative alle </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procedure di attuazione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del programma, </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modalità di presentazione delle domande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 di istituzione delle medesime, </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pubblicazione dei bandi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 comunicati stampa della Regione relativi al PSR; </a:t>
            </a:r>
          </a:p>
          <a:p>
            <a:pPr marL="342900" marR="0" lvl="0" indent="-342900" algn="just" defTabSz="914400" rtl="0" eaLnBrk="1" fontAlgn="auto" latinLnBrk="0" hangingPunct="1">
              <a:lnSpc>
                <a:spcPct val="100000"/>
              </a:lnSpc>
              <a:spcBef>
                <a:spcPts val="0"/>
              </a:spcBef>
              <a:spcAft>
                <a:spcPts val="0"/>
              </a:spcAft>
              <a:buClr>
                <a:schemeClr val="bg2">
                  <a:lumMod val="10000"/>
                </a:schemeClr>
              </a:buClr>
              <a:buSzTx/>
              <a:buFont typeface="Wingdings" panose="05000000000000000000" pitchFamily="2" charset="2"/>
              <a:buChar char="§"/>
              <a:tabLst/>
              <a:defRPr/>
            </a:pP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La sezione </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«documentazione utile al </a:t>
            </a:r>
            <a:r>
              <a:rPr kumimoji="0" lang="it-IT" sz="22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CSR</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contiene</a:t>
            </a:r>
            <a:r>
              <a:rPr kumimoji="0" lang="it-IT" sz="2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linee guida operative, manuali delle procedure, disposizioni attuative, check list AGEA, ecc.. </a:t>
            </a:r>
            <a:endParaRPr kumimoji="0" lang="it-IT" sz="22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342900" lvl="0" indent="-342900" algn="just" eaLnBrk="1" fontAlgn="auto" hangingPunct="1">
              <a:spcBef>
                <a:spcPts val="0"/>
              </a:spcBef>
              <a:spcAft>
                <a:spcPts val="0"/>
              </a:spcAft>
              <a:buClr>
                <a:schemeClr val="bg2">
                  <a:lumMod val="10000"/>
                </a:schemeClr>
              </a:buClr>
              <a:buFont typeface="Wingdings" panose="05000000000000000000" pitchFamily="2" charset="2"/>
              <a:buChar char="§"/>
              <a:defRPr/>
            </a:pPr>
            <a:r>
              <a:rPr lang="it-IT" sz="2200" dirty="0" smtClean="0">
                <a:solidFill>
                  <a:prstClr val="black"/>
                </a:solidFill>
                <a:latin typeface="Arial" panose="020B0604020202020204" pitchFamily="34" charset="0"/>
                <a:cs typeface="Arial" panose="020B0604020202020204" pitchFamily="34" charset="0"/>
              </a:rPr>
              <a:t>Nella pagina </a:t>
            </a:r>
            <a:r>
              <a:rPr lang="it-IT" sz="2200" dirty="0">
                <a:solidFill>
                  <a:prstClr val="black"/>
                </a:solidFill>
                <a:latin typeface="Arial" panose="020B0604020202020204" pitchFamily="34" charset="0"/>
                <a:cs typeface="Arial" panose="020B0604020202020204" pitchFamily="34" charset="0"/>
              </a:rPr>
              <a:t>web </a:t>
            </a:r>
            <a:r>
              <a:rPr lang="it-IT" sz="2200" dirty="0" smtClean="0">
                <a:solidFill>
                  <a:prstClr val="black"/>
                </a:solidFill>
                <a:latin typeface="Arial" panose="020B0604020202020204" pitchFamily="34" charset="0"/>
                <a:cs typeface="Arial" panose="020B0604020202020204" pitchFamily="34" charset="0"/>
              </a:rPr>
              <a:t>è presente altresì </a:t>
            </a:r>
            <a:r>
              <a:rPr lang="it-IT" sz="2200" dirty="0">
                <a:solidFill>
                  <a:prstClr val="black"/>
                </a:solidFill>
                <a:latin typeface="Arial" panose="020B0604020202020204" pitchFamily="34" charset="0"/>
                <a:cs typeface="Arial" panose="020B0604020202020204" pitchFamily="34" charset="0"/>
              </a:rPr>
              <a:t>una sezione dedicata agli interventi settoriali di interesse </a:t>
            </a:r>
            <a:r>
              <a:rPr lang="it-IT" sz="2200" dirty="0" smtClean="0">
                <a:solidFill>
                  <a:prstClr val="black"/>
                </a:solidFill>
                <a:latin typeface="Arial" panose="020B0604020202020204" pitchFamily="34" charset="0"/>
                <a:cs typeface="Arial" panose="020B0604020202020204" pitchFamily="34" charset="0"/>
              </a:rPr>
              <a:t>regionale.</a:t>
            </a:r>
            <a:endParaRPr kumimoji="0" lang="it-IT"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6" name="CasellaDiTesto 5">
            <a:extLst>
              <a:ext uri="{FF2B5EF4-FFF2-40B4-BE49-F238E27FC236}">
                <a16:creationId xmlns:a16="http://schemas.microsoft.com/office/drawing/2014/main" xmlns="" id="{FA63E429-DDFE-C5E2-E056-5AC918FDBD80}"/>
              </a:ext>
            </a:extLst>
          </p:cNvPr>
          <p:cNvSpPr txBox="1"/>
          <p:nvPr/>
        </p:nvSpPr>
        <p:spPr>
          <a:xfrm>
            <a:off x="7988991" y="4492768"/>
            <a:ext cx="384933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https://www.regione.abruzzo.it/content/programma-di-sviluppo-rurale-2014-2020-psr-e-transizione</a:t>
            </a:r>
            <a:r>
              <a:rPr kumimoji="0" lang="it-IT"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442334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xmlns="" id="{72881CDD-9A1D-38FE-4BE3-C3D1647DC9B6}"/>
              </a:ext>
            </a:extLst>
          </p:cNvPr>
          <p:cNvSpPr txBox="1"/>
          <p:nvPr/>
        </p:nvSpPr>
        <p:spPr>
          <a:xfrm>
            <a:off x="769148" y="413886"/>
            <a:ext cx="10993796" cy="461665"/>
          </a:xfrm>
          <a:prstGeom prst="rect">
            <a:avLst/>
          </a:prstGeom>
          <a:noFill/>
        </p:spPr>
        <p:txBody>
          <a:bodyPr wrap="square" rtlCol="0">
            <a:spAutoFit/>
          </a:bodyPr>
          <a:lstStyle/>
          <a:p>
            <a:pPr lvl="0" eaLnBrk="1" fontAlgn="auto" hangingPunct="1">
              <a:spcBef>
                <a:spcPts val="0"/>
              </a:spcBef>
              <a:spcAft>
                <a:spcPts val="0"/>
              </a:spcAft>
              <a:defRPr/>
            </a:pPr>
            <a:r>
              <a:rPr lang="it-IT" sz="24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Principali eventi, convegni, seminari, tavole rotonde</a:t>
            </a:r>
            <a:endPar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 name="Connettore 1 2">
            <a:extLst>
              <a:ext uri="{FF2B5EF4-FFF2-40B4-BE49-F238E27FC236}">
                <a16:creationId xmlns:a16="http://schemas.microsoft.com/office/drawing/2014/main" xmlns="" id="{547DD151-BEB5-8E13-5810-740D9E305FD0}"/>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4" name="Rettangolo 3">
            <a:extLst>
              <a:ext uri="{FF2B5EF4-FFF2-40B4-BE49-F238E27FC236}">
                <a16:creationId xmlns:a16="http://schemas.microsoft.com/office/drawing/2014/main" xmlns="" id="{864387A4-CD57-63D2-D256-BC2CDDFC92BA}"/>
              </a:ext>
            </a:extLst>
          </p:cNvPr>
          <p:cNvSpPr/>
          <p:nvPr/>
        </p:nvSpPr>
        <p:spPr>
          <a:xfrm>
            <a:off x="743748" y="977899"/>
            <a:ext cx="10825952" cy="50965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lang="it-IT"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Numerose sono state nel 2024 le iniziative informative e formative promosse dal Dipartimento Agricoltura in condivisione con l’Assessorato all’Agricoltura della Regione Abruzzo. Taluni incontri hanno visto altresì un coinvolgimento diretto dell’AdGR la quale, in qualità di relatrice, ha presentato la PAC 2023-2027 con un focus al CSR Abruzzo 2023-2027. </a:t>
            </a:r>
            <a:endParaRPr lang="it-IT" kern="1400" spc="-5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r>
              <a:rPr lang="it-IT" kern="1400" spc="-5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Di </a:t>
            </a:r>
            <a:r>
              <a:rPr lang="it-IT"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seguito si riportano le principali iniziative svolte: </a:t>
            </a:r>
            <a:endParaRPr lang="it-IT" kern="1400" spc="-5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endParaRPr lang="it-IT"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85750" indent="-285750" algn="just">
              <a:buFont typeface="Wingdings" panose="05000000000000000000" pitchFamily="2" charset="2"/>
              <a:buChar char="q"/>
            </a:pPr>
            <a:r>
              <a:rPr lang="it-IT" b="1" i="1" u="sng"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UNIVERSITÀ DEGLI STUDI DI TERAMO</a:t>
            </a:r>
            <a:endParaRPr lang="it-IT"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r>
              <a:rPr lang="it-IT" b="1"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22 febbraio 2024:</a:t>
            </a:r>
            <a:r>
              <a:rPr lang="it-IT" i="1"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it-IT"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Convegno sul tema “LA BIODIVERSITÀ AL CENTRO</a:t>
            </a:r>
            <a:r>
              <a:rPr lang="it-IT" kern="1400" spc="-5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endPar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285750" indent="-285750" algn="just">
              <a:buFont typeface="Wingdings" panose="05000000000000000000" pitchFamily="2" charset="2"/>
              <a:buChar char="q"/>
            </a:pPr>
            <a:r>
              <a:rPr lang="it-IT" b="1" i="1" u="sng" dirty="0">
                <a:solidFill>
                  <a:schemeClr val="tx1"/>
                </a:solidFill>
                <a:effectLst/>
                <a:latin typeface="Arial" panose="020B0604020202020204" pitchFamily="34" charset="0"/>
                <a:ea typeface="Calibri" panose="020F0502020204030204" pitchFamily="34" charset="0"/>
                <a:cs typeface="Arial" panose="020B0604020202020204" pitchFamily="34" charset="0"/>
              </a:rPr>
              <a:t>VINITALY Verona</a:t>
            </a:r>
            <a:endParaRPr lang="it-IT" i="1" u="sng"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algn="just"/>
            <a:r>
              <a:rPr lang="it-IT" b="1" dirty="0">
                <a:solidFill>
                  <a:schemeClr val="tx1"/>
                </a:solidFill>
                <a:effectLst/>
                <a:latin typeface="Arial" panose="020B0604020202020204" pitchFamily="34" charset="0"/>
                <a:ea typeface="Calibri" panose="020F0502020204030204" pitchFamily="34" charset="0"/>
                <a:cs typeface="Arial" panose="020B0604020202020204" pitchFamily="34" charset="0"/>
              </a:rPr>
              <a:t>16 aprile 2024:</a:t>
            </a:r>
            <a:r>
              <a:rPr lang="it-IT" dirty="0">
                <a:solidFill>
                  <a:schemeClr val="tx1"/>
                </a:solidFill>
                <a:effectLst/>
                <a:latin typeface="Arial" panose="020B0604020202020204" pitchFamily="34" charset="0"/>
                <a:ea typeface="Calibri" panose="020F0502020204030204" pitchFamily="34" charset="0"/>
                <a:cs typeface="Arial" panose="020B0604020202020204" pitchFamily="34" charset="0"/>
              </a:rPr>
              <a:t> Convegno sul tema “Tutelare la biodiversità e migliorare la fertilità dei suoli per favorire il benessere delle persone e garantire la sicurezza del pianeta</a:t>
            </a:r>
            <a:r>
              <a:rPr lang="it-IT"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it-IT"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q"/>
            </a:pPr>
            <a:r>
              <a:rPr lang="it-IT" b="1" i="1" dirty="0">
                <a:solidFill>
                  <a:schemeClr val="tx1"/>
                </a:solidFill>
                <a:effectLst/>
                <a:latin typeface="Arial" panose="020B0604020202020204" pitchFamily="34" charset="0"/>
                <a:ea typeface="Calibri" panose="020F0502020204030204" pitchFamily="34" charset="0"/>
                <a:cs typeface="Arial" panose="020B0604020202020204" pitchFamily="34" charset="0"/>
              </a:rPr>
              <a:t>CONVEGNO «GIOVANI AGRICOLTORI: OPPORTUNITA’, PROSPETTIVE E IDEE PER IL FUTURO» - </a:t>
            </a:r>
            <a:r>
              <a:rPr lang="it-IT" b="1" i="1"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Ortona</a:t>
            </a:r>
            <a:r>
              <a:rPr lang="it-IT" i="1" dirty="0">
                <a:solidFill>
                  <a:schemeClr val="tx1"/>
                </a:solidFill>
                <a:latin typeface="Arial" panose="020B0604020202020204" pitchFamily="34" charset="0"/>
                <a:ea typeface="Calibri" panose="020F0502020204030204" pitchFamily="34" charset="0"/>
                <a:cs typeface="Arial" panose="020B0604020202020204" pitchFamily="34" charset="0"/>
              </a:rPr>
              <a:t> </a:t>
            </a:r>
            <a:r>
              <a:rPr lang="it-IT" b="1"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16 </a:t>
            </a:r>
            <a:r>
              <a:rPr lang="it-IT" b="1" dirty="0">
                <a:solidFill>
                  <a:schemeClr val="tx1"/>
                </a:solidFill>
                <a:effectLst/>
                <a:latin typeface="Arial" panose="020B0604020202020204" pitchFamily="34" charset="0"/>
                <a:ea typeface="Calibri" panose="020F0502020204030204" pitchFamily="34" charset="0"/>
                <a:cs typeface="Arial" panose="020B0604020202020204" pitchFamily="34" charset="0"/>
              </a:rPr>
              <a:t>maggio 2024</a:t>
            </a:r>
            <a:r>
              <a:rPr lang="it-IT" dirty="0">
                <a:solidFill>
                  <a:schemeClr val="tx1"/>
                </a:solidFill>
                <a:effectLst/>
                <a:latin typeface="Arial" panose="020B0604020202020204" pitchFamily="34" charset="0"/>
                <a:ea typeface="Calibri" panose="020F0502020204030204" pitchFamily="34" charset="0"/>
                <a:cs typeface="Arial" panose="020B0604020202020204" pitchFamily="34" charset="0"/>
              </a:rPr>
              <a:t> – Intervento sul tema: «Gli interventi a favore dei giovani agricoltori nella programmazione dello sviluppo rurale</a:t>
            </a:r>
            <a:r>
              <a:rPr lang="it-IT"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it-IT"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q"/>
            </a:pPr>
            <a:r>
              <a:rPr lang="it-IT" b="1" i="1" u="sng" dirty="0">
                <a:solidFill>
                  <a:schemeClr val="tx1"/>
                </a:solidFill>
                <a:effectLst/>
                <a:latin typeface="Arial" panose="020B0604020202020204" pitchFamily="34" charset="0"/>
                <a:ea typeface="Calibri" panose="020F0502020204030204" pitchFamily="34" charset="0"/>
                <a:cs typeface="Arial" panose="020B0604020202020204" pitchFamily="34" charset="0"/>
              </a:rPr>
              <a:t>MERANO WINE FESTIVAL</a:t>
            </a:r>
            <a:endParaRPr lang="it-IT"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algn="just"/>
            <a:r>
              <a:rPr lang="it-IT" b="1"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6 novembre 2024</a:t>
            </a:r>
            <a:r>
              <a:rPr lang="it-IT" kern="1400" spc="-5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per il terzo anno consecutivo la Regione Abruzzo ha partecipato con un suo stand al Merano Wine Festival, la prestigiosa vetrina internazionale dedicata all’arte culinaria e all’enologia. L’evento ha visto al suo interno lo svolgimento di una tavola rotonda nell’ambito della quale l’AdGR ha presentato la PAC 2023-2027 con un focus sulla sostenibilità.</a:t>
            </a:r>
            <a:endParaRPr lang="it-IT"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816912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72881CDD-9A1D-38FE-4BE3-C3D1647DC9B6}"/>
              </a:ext>
            </a:extLst>
          </p:cNvPr>
          <p:cNvSpPr txBox="1"/>
          <p:nvPr/>
        </p:nvSpPr>
        <p:spPr>
          <a:xfrm>
            <a:off x="796632" y="458584"/>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Incontri </a:t>
            </a:r>
            <a:r>
              <a:rPr lang="it-IT" sz="2400" b="1" dirty="0">
                <a:solidFill>
                  <a:srgbClr val="002060"/>
                </a:solidFill>
                <a:latin typeface="Tahoma" panose="020B0604030504040204" pitchFamily="34" charset="0"/>
                <a:ea typeface="Tahoma" panose="020B0604030504040204" pitchFamily="34" charset="0"/>
                <a:cs typeface="Tahoma" panose="020B0604030504040204" pitchFamily="34" charset="0"/>
              </a:rPr>
              <a:t>con il </a:t>
            </a:r>
            <a:r>
              <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Tavolo di Partenariato</a:t>
            </a:r>
          </a:p>
        </p:txBody>
      </p:sp>
      <p:pic>
        <p:nvPicPr>
          <p:cNvPr id="9" name="Immagine 8"/>
          <p:cNvPicPr>
            <a:picLocks noChangeAspect="1"/>
          </p:cNvPicPr>
          <p:nvPr/>
        </p:nvPicPr>
        <p:blipFill>
          <a:blip r:embed="rId2"/>
          <a:stretch>
            <a:fillRect/>
          </a:stretch>
        </p:blipFill>
        <p:spPr>
          <a:xfrm>
            <a:off x="8130318" y="2110499"/>
            <a:ext cx="3213634" cy="2416652"/>
          </a:xfrm>
          <a:prstGeom prst="rect">
            <a:avLst/>
          </a:prstGeom>
        </p:spPr>
      </p:pic>
      <p:sp>
        <p:nvSpPr>
          <p:cNvPr id="10" name="TextBox 5">
            <a:extLst>
              <a:ext uri="{FF2B5EF4-FFF2-40B4-BE49-F238E27FC236}">
                <a16:creationId xmlns:a16="http://schemas.microsoft.com/office/drawing/2014/main" xmlns="" id="{26B1475A-DD4C-C3E8-A818-99999EBFF3EB}"/>
              </a:ext>
            </a:extLst>
          </p:cNvPr>
          <p:cNvSpPr txBox="1"/>
          <p:nvPr/>
        </p:nvSpPr>
        <p:spPr>
          <a:xfrm>
            <a:off x="670608" y="1122534"/>
            <a:ext cx="7459710" cy="5016758"/>
          </a:xfrm>
          <a:prstGeom prst="rect">
            <a:avLst/>
          </a:prstGeom>
          <a:solidFill>
            <a:schemeClr val="bg1"/>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lgn="just">
              <a:buFont typeface="Wingdings" panose="05000000000000000000" pitchFamily="2" charset="2"/>
              <a:buChar char="§"/>
            </a:pP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La </a:t>
            </a:r>
            <a:r>
              <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Regione Abruzzo con Delibera di Giunta n. 230 del </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28/04/2020 </a:t>
            </a:r>
            <a:r>
              <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ha adottato l’atto di indirizzo per la costituzione del Tavolo di Partenariato per la Programmazione della Politica Agricola Comune (PAC) 2021-2027 formalizzandone la prima costituzione ai fini della partecipazione alla elaborazione dei documenti di strategia e di programmazione con riferimento al sistema agricolo e rurale per il settennio </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2021/2027;</a:t>
            </a:r>
          </a:p>
          <a:p>
            <a:pPr marL="342900" lvl="0" indent="-342900" algn="just">
              <a:buFont typeface="Wingdings" panose="05000000000000000000" pitchFamily="2" charset="2"/>
              <a:buChar char="§"/>
            </a:pPr>
            <a:r>
              <a:rPr lang="it-IT" sz="2000" dirty="0" smtClean="0">
                <a:latin typeface="Arial" panose="020B0604020202020204" pitchFamily="34" charset="0"/>
                <a:ea typeface="Times New Roman" panose="02020603050405020304" pitchFamily="18" charset="0"/>
                <a:cs typeface="Arial" panose="020B0604020202020204" pitchFamily="34" charset="0"/>
              </a:rPr>
              <a:t>c</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on </a:t>
            </a:r>
            <a:r>
              <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la Determinazione DPD/117 del 25/05/2021 è stato adottato l’atto ricognitivo relativo alla costituzione del Tavolo Partenariato PAC </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2021/2027;</a:t>
            </a:r>
          </a:p>
          <a:p>
            <a:pPr marL="342900" lvl="0" indent="-342900" algn="just">
              <a:buFont typeface="Wingdings" panose="05000000000000000000" pitchFamily="2" charset="2"/>
              <a:buChar char="§"/>
            </a:pPr>
            <a:r>
              <a:rPr lang="it-IT" sz="2000" dirty="0" smtClean="0">
                <a:latin typeface="Arial" panose="020B0604020202020204" pitchFamily="34" charset="0"/>
                <a:ea typeface="Times New Roman" panose="02020603050405020304" pitchFamily="18" charset="0"/>
                <a:cs typeface="Arial" panose="020B0604020202020204" pitchFamily="34" charset="0"/>
              </a:rPr>
              <a:t>n</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el </a:t>
            </a:r>
            <a:r>
              <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2024 con le Determinazioni DPD/01 del 08/01/2024 e DPD/202 del 10/06/2024 sono state approvate integrazioni e aggiornamenti agli indirizzi e alla composizione </a:t>
            </a:r>
            <a:r>
              <a:rPr lang="it-IT" sz="20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del Tavolo, di cui alla </a:t>
            </a:r>
            <a:r>
              <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citata DPD/117/2021.</a:t>
            </a:r>
          </a:p>
          <a:p>
            <a:pPr marL="342900" lvl="0" indent="-342900" algn="just">
              <a:buFont typeface="Wingdings" panose="05000000000000000000" pitchFamily="2" charset="2"/>
              <a:buChar char="§"/>
            </a:pPr>
            <a:endParaRPr lang="it-IT"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cxnSp>
        <p:nvCxnSpPr>
          <p:cNvPr id="2" name="Connettore 1 2">
            <a:extLst>
              <a:ext uri="{FF2B5EF4-FFF2-40B4-BE49-F238E27FC236}">
                <a16:creationId xmlns:a16="http://schemas.microsoft.com/office/drawing/2014/main" xmlns="" id="{E13BA95E-0ED8-D309-B135-4BC99A4A2B5B}"/>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41767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chemeClr val="accent6">
                <a:lumMod val="50000"/>
              </a:schemeClr>
            </a:solidFill>
          </a:ln>
        </p:spPr>
        <p:style>
          <a:lnRef idx="1">
            <a:schemeClr val="dk1"/>
          </a:lnRef>
          <a:fillRef idx="0">
            <a:schemeClr val="dk1"/>
          </a:fillRef>
          <a:effectRef idx="0">
            <a:schemeClr val="dk1"/>
          </a:effectRef>
          <a:fontRef idx="minor">
            <a:schemeClr val="tx1"/>
          </a:fontRef>
        </p:style>
      </p:cxnSp>
      <p:sp>
        <p:nvSpPr>
          <p:cNvPr id="30" name="CasellaDiTesto 29">
            <a:extLst>
              <a:ext uri="{FF2B5EF4-FFF2-40B4-BE49-F238E27FC236}">
                <a16:creationId xmlns:a16="http://schemas.microsoft.com/office/drawing/2014/main" xmlns="" id="{C282A021-B68A-4A00-957B-DD790225CE08}"/>
              </a:ext>
            </a:extLst>
          </p:cNvPr>
          <p:cNvSpPr txBox="1"/>
          <p:nvPr/>
        </p:nvSpPr>
        <p:spPr>
          <a:xfrm>
            <a:off x="632147" y="447572"/>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Rete Rurale Nazionale (RRN</a:t>
            </a:r>
            <a:r>
              <a:rPr kumimoji="0" lang="it-IT" sz="2400" b="1" i="0" u="none" strike="noStrike" kern="1200" cap="none" spc="0" normalizeH="0" baseline="0" noProof="0" dirty="0" smtClean="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 1/2</a:t>
            </a:r>
            <a:endPar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1" name="CasellaDiTesto 30">
            <a:extLst>
              <a:ext uri="{FF2B5EF4-FFF2-40B4-BE49-F238E27FC236}">
                <a16:creationId xmlns:a16="http://schemas.microsoft.com/office/drawing/2014/main" xmlns="" id="{E4AAA4B8-D74F-B601-FF2A-C18DC39C623B}"/>
              </a:ext>
            </a:extLst>
          </p:cNvPr>
          <p:cNvSpPr txBox="1"/>
          <p:nvPr/>
        </p:nvSpPr>
        <p:spPr>
          <a:xfrm>
            <a:off x="632147" y="989405"/>
            <a:ext cx="10993796" cy="5170646"/>
          </a:xfrm>
          <a:prstGeom prst="rect">
            <a:avLst/>
          </a:prstGeom>
          <a:solidFill>
            <a:schemeClr val="bg1"/>
          </a:solidFill>
          <a:ln>
            <a:noFill/>
          </a:ln>
        </p:spPr>
        <p:txBody>
          <a:bodyPr wrap="square" rtlCol="0">
            <a:spAutoFit/>
          </a:bodyPr>
          <a:lstStyle/>
          <a:p>
            <a:pPr marL="171450" lvl="0" indent="-171450" algn="just">
              <a:buFont typeface="Wingdings" panose="05000000000000000000" pitchFamily="2" charset="2"/>
              <a:buChar char="§"/>
            </a:pP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Partecipazione dell’Abruzzo alle </a:t>
            </a:r>
            <a:r>
              <a:rPr lang="it-IT" sz="2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riunioni di coordinamento </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sulla comunicazione, fra i referenti regionali e i referenti della RRN della comunicazione;</a:t>
            </a:r>
          </a:p>
          <a:p>
            <a:pPr marL="171450" lvl="0" indent="-171450" algn="just">
              <a:buFont typeface="Wingdings" panose="05000000000000000000" pitchFamily="2" charset="2"/>
              <a:buChar char="§"/>
            </a:pPr>
            <a:r>
              <a:rPr lang="it-IT" sz="2200" dirty="0">
                <a:latin typeface="Arial" panose="020B0604020202020204" pitchFamily="34" charset="0"/>
                <a:ea typeface="Times New Roman" panose="02020603050405020304" pitchFamily="18" charset="0"/>
                <a:cs typeface="Arial" panose="020B0604020202020204" pitchFamily="34" charset="0"/>
              </a:rPr>
              <a:t>p</a:t>
            </a:r>
            <a:r>
              <a:rPr lang="it-IT" sz="22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artecipazione </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dell’Abruzzo al progetto </a:t>
            </a:r>
            <a:r>
              <a:rPr lang="it-IT" sz="2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OPEN FARMS - </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Connessioni rurali. Progetto formativo rivolto agli studenti universitari (corsi di laurea in Scienze Agrarie ed affini) finalizzato alla conoscenza del Piano Strategico Nazionale della PAC 2023-2027. Il percorso, iniziato ad ottobre 2023, è stato articolato in due fasi: la prima ha previsto un corso di formazione in modalità </a:t>
            </a:r>
            <a:r>
              <a:rPr lang="it-IT" sz="2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virtual</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learning (v-</a:t>
            </a:r>
            <a:r>
              <a:rPr lang="it-IT" sz="2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sl</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e momenti di condivisione tra gli studenti finalizzato alla divulgazione delle conoscenze apprese. La seconda fase ha consentito agli studenti di fare un’esperienza pratica all’interno di un’azienda dove, attraverso il lavoro di squadra, gli studenti dovranno sviluppare proposte progettuali innovative. La Regione Abruzzo ha aderito al progetto tramite la partecipazione delle tre Università presenti nel territorio: Università degli Studi dell’Aquila, Università degli Studi “Gabriele d’Annunzio” di Chieti-Pescara, Università degli Studi di Teramo. Il 10 dicembre 2024 si terrà l’evento conclusivo dell’intero </a:t>
            </a:r>
            <a:r>
              <a:rPr lang="it-IT" sz="22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progetto</a:t>
            </a:r>
            <a:r>
              <a:rPr lang="it-IT" sz="2200" dirty="0">
                <a:latin typeface="Arial" panose="020B0604020202020204" pitchFamily="34" charset="0"/>
                <a:ea typeface="Times New Roman" panose="02020603050405020304" pitchFamily="18" charset="0"/>
                <a:cs typeface="Arial" panose="020B0604020202020204" pitchFamily="34" charset="0"/>
              </a:rPr>
              <a:t>;</a:t>
            </a:r>
            <a:endPar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432233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Connettore 1 2">
            <a:extLst>
              <a:ext uri="{FF2B5EF4-FFF2-40B4-BE49-F238E27FC236}">
                <a16:creationId xmlns:a16="http://schemas.microsoft.com/office/drawing/2014/main" xmlns="" id="{4FA1087C-81AC-4EEB-83F6-7E0DD53BFE99}"/>
              </a:ext>
            </a:extLst>
          </p:cNvPr>
          <p:cNvCxnSpPr/>
          <p:nvPr/>
        </p:nvCxnSpPr>
        <p:spPr>
          <a:xfrm>
            <a:off x="710005" y="888643"/>
            <a:ext cx="8868127" cy="21515"/>
          </a:xfrm>
          <a:prstGeom prst="line">
            <a:avLst/>
          </a:prstGeom>
          <a:ln w="19050">
            <a:solidFill>
              <a:schemeClr val="accent6">
                <a:lumMod val="50000"/>
              </a:schemeClr>
            </a:solidFill>
          </a:ln>
        </p:spPr>
        <p:style>
          <a:lnRef idx="1">
            <a:schemeClr val="dk1"/>
          </a:lnRef>
          <a:fillRef idx="0">
            <a:schemeClr val="dk1"/>
          </a:fillRef>
          <a:effectRef idx="0">
            <a:schemeClr val="dk1"/>
          </a:effectRef>
          <a:fontRef idx="minor">
            <a:schemeClr val="tx1"/>
          </a:fontRef>
        </p:style>
      </p:cxnSp>
      <p:sp>
        <p:nvSpPr>
          <p:cNvPr id="30" name="CasellaDiTesto 29">
            <a:extLst>
              <a:ext uri="{FF2B5EF4-FFF2-40B4-BE49-F238E27FC236}">
                <a16:creationId xmlns:a16="http://schemas.microsoft.com/office/drawing/2014/main" xmlns="" id="{C282A021-B68A-4A00-957B-DD790225CE08}"/>
              </a:ext>
            </a:extLst>
          </p:cNvPr>
          <p:cNvSpPr txBox="1"/>
          <p:nvPr/>
        </p:nvSpPr>
        <p:spPr>
          <a:xfrm>
            <a:off x="632147" y="447572"/>
            <a:ext cx="109937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Rete Rurale Nazionale (RRN</a:t>
            </a:r>
            <a:r>
              <a:rPr kumimoji="0" lang="it-IT" sz="2400" b="1" i="0" u="none" strike="noStrike" kern="1200" cap="none" spc="0" normalizeH="0" baseline="0" noProof="0" dirty="0" smtClean="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 2/2</a:t>
            </a:r>
            <a:endParaRPr kumimoji="0" lang="it-IT" sz="2400" b="1" i="0" u="none" strike="noStrike" kern="1200" cap="none" spc="0" normalizeH="0" baseline="0" noProof="0" dirty="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1" name="CasellaDiTesto 30">
            <a:extLst>
              <a:ext uri="{FF2B5EF4-FFF2-40B4-BE49-F238E27FC236}">
                <a16:creationId xmlns:a16="http://schemas.microsoft.com/office/drawing/2014/main" xmlns="" id="{E4AAA4B8-D74F-B601-FF2A-C18DC39C623B}"/>
              </a:ext>
            </a:extLst>
          </p:cNvPr>
          <p:cNvSpPr txBox="1"/>
          <p:nvPr/>
        </p:nvSpPr>
        <p:spPr>
          <a:xfrm>
            <a:off x="632147" y="1222488"/>
            <a:ext cx="10170324" cy="4832092"/>
          </a:xfrm>
          <a:prstGeom prst="rect">
            <a:avLst/>
          </a:prstGeom>
          <a:solidFill>
            <a:schemeClr val="bg1"/>
          </a:solidFill>
          <a:ln>
            <a:noFill/>
          </a:ln>
        </p:spPr>
        <p:txBody>
          <a:bodyPr wrap="square" rtlCol="0">
            <a:spAutoFit/>
          </a:bodyPr>
          <a:lstStyle/>
          <a:p>
            <a:pPr marL="171450" lvl="0" indent="-171450" algn="just">
              <a:buFont typeface="Wingdings" panose="05000000000000000000" pitchFamily="2" charset="2"/>
              <a:buChar char="§"/>
            </a:pPr>
            <a:r>
              <a:rPr lang="it-IT" sz="22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21 </a:t>
            </a:r>
            <a:r>
              <a:rPr lang="it-IT" sz="2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Aprile 2024: </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partecipazione della Regione Abruzzo alla seconda edizione di ‘</a:t>
            </a:r>
            <a:r>
              <a:rPr lang="it-IT" sz="2200" b="1"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RuralCiak</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iniziativa promossa dalla Regione Umbria e dal MASAF, nell’ambito della quale sono premiate le produzioni video dello sviluppo rurale realizzate dalle Autorità di Gestione FEASR delle Regioni italiane. La cerimonia di premiazione ha visto protagonista il dipartimento Agricoltura della Regione Abruzzo che ha ricevuto il Premio “</a:t>
            </a:r>
            <a:r>
              <a:rPr lang="it-IT" sz="2200"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RuralCiak</a:t>
            </a:r>
            <a:r>
              <a:rPr lang="it-IT" sz="2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giovani” riconosciuto da una giuria di studenti provenienti dalle università di tutta </a:t>
            </a:r>
            <a:r>
              <a:rPr lang="it-IT" sz="220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Italia;</a:t>
            </a:r>
          </a:p>
          <a:p>
            <a:pPr marL="171450" lvl="0" indent="-171450" algn="just">
              <a:buFont typeface="Wingdings" panose="05000000000000000000" pitchFamily="2" charset="2"/>
              <a:buChar char="§"/>
            </a:pPr>
            <a:r>
              <a:rPr lang="it-IT" sz="2200" dirty="0" smtClean="0">
                <a:latin typeface="Arial" panose="020B0604020202020204" pitchFamily="34" charset="0"/>
                <a:ea typeface="Times New Roman" panose="02020603050405020304" pitchFamily="18" charset="0"/>
                <a:cs typeface="Arial" panose="020B0604020202020204" pitchFamily="34" charset="0"/>
              </a:rPr>
              <a:t>Partecipazione </a:t>
            </a:r>
            <a:r>
              <a:rPr lang="it-IT" sz="2200" dirty="0">
                <a:latin typeface="Arial" panose="020B0604020202020204" pitchFamily="34" charset="0"/>
                <a:ea typeface="Times New Roman" panose="02020603050405020304" pitchFamily="18" charset="0"/>
                <a:cs typeface="Arial" panose="020B0604020202020204" pitchFamily="34" charset="0"/>
              </a:rPr>
              <a:t>della Regione Abruzzo al </a:t>
            </a:r>
            <a:r>
              <a:rPr lang="it-IT" sz="2200" b="1" dirty="0">
                <a:latin typeface="Arial" panose="020B0604020202020204" pitchFamily="34" charset="0"/>
                <a:ea typeface="Times New Roman" panose="02020603050405020304" pitchFamily="18" charset="0"/>
                <a:cs typeface="Arial" panose="020B0604020202020204" pitchFamily="34" charset="0"/>
              </a:rPr>
              <a:t>Progetto ARIA 2024 </a:t>
            </a:r>
            <a:r>
              <a:rPr lang="it-IT" sz="2200" dirty="0">
                <a:latin typeface="Arial" panose="020B0604020202020204" pitchFamily="34" charset="0"/>
                <a:ea typeface="Times New Roman" panose="02020603050405020304" pitchFamily="18" charset="0"/>
                <a:cs typeface="Arial" panose="020B0604020202020204" pitchFamily="34" charset="0"/>
              </a:rPr>
              <a:t>(</a:t>
            </a:r>
            <a:r>
              <a:rPr lang="it-IT" sz="2200" dirty="0" err="1">
                <a:latin typeface="Arial" panose="020B0604020202020204" pitchFamily="34" charset="0"/>
                <a:ea typeface="Times New Roman" panose="02020603050405020304" pitchFamily="18" charset="0"/>
                <a:cs typeface="Arial" panose="020B0604020202020204" pitchFamily="34" charset="0"/>
              </a:rPr>
              <a:t>Agricoltural</a:t>
            </a:r>
            <a:r>
              <a:rPr lang="it-IT" sz="2200" dirty="0">
                <a:latin typeface="Arial" panose="020B0604020202020204" pitchFamily="34" charset="0"/>
                <a:ea typeface="Times New Roman" panose="02020603050405020304" pitchFamily="18" charset="0"/>
                <a:cs typeface="Arial" panose="020B0604020202020204" pitchFamily="34" charset="0"/>
              </a:rPr>
              <a:t> &amp; </a:t>
            </a:r>
            <a:r>
              <a:rPr lang="it-IT" sz="2200" dirty="0" err="1">
                <a:latin typeface="Arial" panose="020B0604020202020204" pitchFamily="34" charset="0"/>
                <a:ea typeface="Times New Roman" panose="02020603050405020304" pitchFamily="18" charset="0"/>
                <a:cs typeface="Arial" panose="020B0604020202020204" pitchFamily="34" charset="0"/>
              </a:rPr>
              <a:t>Rural</a:t>
            </a:r>
            <a:r>
              <a:rPr lang="it-IT" sz="2200" dirty="0">
                <a:latin typeface="Arial" panose="020B0604020202020204" pitchFamily="34" charset="0"/>
                <a:ea typeface="Times New Roman" panose="02020603050405020304" pitchFamily="18" charset="0"/>
                <a:cs typeface="Arial" panose="020B0604020202020204" pitchFamily="34" charset="0"/>
              </a:rPr>
              <a:t> </a:t>
            </a:r>
            <a:r>
              <a:rPr lang="it-IT" sz="2200" dirty="0" err="1">
                <a:latin typeface="Arial" panose="020B0604020202020204" pitchFamily="34" charset="0"/>
                <a:ea typeface="Times New Roman" panose="02020603050405020304" pitchFamily="18" charset="0"/>
                <a:cs typeface="Arial" panose="020B0604020202020204" pitchFamily="34" charset="0"/>
              </a:rPr>
              <a:t>Inspiration</a:t>
            </a:r>
            <a:r>
              <a:rPr lang="it-IT" sz="2200" dirty="0">
                <a:latin typeface="Arial" panose="020B0604020202020204" pitchFamily="34" charset="0"/>
                <a:ea typeface="Times New Roman" panose="02020603050405020304" pitchFamily="18" charset="0"/>
                <a:cs typeface="Arial" panose="020B0604020202020204" pitchFamily="34" charset="0"/>
              </a:rPr>
              <a:t> Awards), il concorso </a:t>
            </a:r>
            <a:r>
              <a:rPr lang="it-IT" sz="2200" dirty="0" smtClean="0">
                <a:latin typeface="Arial" panose="020B0604020202020204" pitchFamily="34" charset="0"/>
                <a:ea typeface="Times New Roman" panose="02020603050405020304" pitchFamily="18" charset="0"/>
                <a:cs typeface="Arial" panose="020B0604020202020204" pitchFamily="34" charset="0"/>
              </a:rPr>
              <a:t>europeo che </a:t>
            </a:r>
            <a:r>
              <a:rPr lang="it-IT" sz="2200" dirty="0">
                <a:latin typeface="Arial" panose="020B0604020202020204" pitchFamily="34" charset="0"/>
                <a:ea typeface="Times New Roman" panose="02020603050405020304" pitchFamily="18" charset="0"/>
                <a:cs typeface="Arial" panose="020B0604020202020204" pitchFamily="34" charset="0"/>
              </a:rPr>
              <a:t>ha come obiettivo di quello di premiare i progetti sostenibili, </a:t>
            </a:r>
            <a:r>
              <a:rPr lang="it-IT" sz="2200" dirty="0" err="1">
                <a:latin typeface="Arial" panose="020B0604020202020204" pitchFamily="34" charset="0"/>
                <a:ea typeface="Times New Roman" panose="02020603050405020304" pitchFamily="18" charset="0"/>
                <a:cs typeface="Arial" panose="020B0604020202020204" pitchFamily="34" charset="0"/>
              </a:rPr>
              <a:t>smart</a:t>
            </a:r>
            <a:r>
              <a:rPr lang="it-IT" sz="2200" dirty="0">
                <a:latin typeface="Arial" panose="020B0604020202020204" pitchFamily="34" charset="0"/>
                <a:ea typeface="Times New Roman" panose="02020603050405020304" pitchFamily="18" charset="0"/>
                <a:cs typeface="Arial" panose="020B0604020202020204" pitchFamily="34" charset="0"/>
              </a:rPr>
              <a:t>, socialmente inclusivi, innovativi e resilienti sviluppati grazie ai fondi della </a:t>
            </a:r>
            <a:r>
              <a:rPr lang="it-IT" sz="2200" dirty="0" smtClean="0">
                <a:latin typeface="Arial" panose="020B0604020202020204" pitchFamily="34" charset="0"/>
                <a:ea typeface="Times New Roman" panose="02020603050405020304" pitchFamily="18" charset="0"/>
                <a:cs typeface="Arial" panose="020B0604020202020204" pitchFamily="34" charset="0"/>
              </a:rPr>
              <a:t>PAC. </a:t>
            </a:r>
            <a:r>
              <a:rPr lang="it-IT" sz="2200" dirty="0">
                <a:latin typeface="Arial" panose="020B0604020202020204" pitchFamily="34" charset="0"/>
                <a:ea typeface="Times New Roman" panose="02020603050405020304" pitchFamily="18" charset="0"/>
                <a:cs typeface="Arial" panose="020B0604020202020204" pitchFamily="34" charset="0"/>
              </a:rPr>
              <a:t>La Regione Abruzzo ha partecipato con il progetto realizzato dall’Azienda Agricola Peppone (Introdacqua, L’Aquila) beneficiaria di un finanziamento della sottomisura 6.1 </a:t>
            </a:r>
            <a:r>
              <a:rPr lang="it-IT" sz="2200" dirty="0" smtClean="0">
                <a:latin typeface="Arial" panose="020B0604020202020204" pitchFamily="34" charset="0"/>
                <a:ea typeface="Times New Roman" panose="02020603050405020304" pitchFamily="18" charset="0"/>
                <a:cs typeface="Arial" panose="020B0604020202020204" pitchFamily="34" charset="0"/>
              </a:rPr>
              <a:t>in </a:t>
            </a:r>
            <a:r>
              <a:rPr lang="it-IT" sz="2200" dirty="0">
                <a:latin typeface="Arial" panose="020B0604020202020204" pitchFamily="34" charset="0"/>
                <a:ea typeface="Times New Roman" panose="02020603050405020304" pitchFamily="18" charset="0"/>
                <a:cs typeface="Arial" panose="020B0604020202020204" pitchFamily="34" charset="0"/>
              </a:rPr>
              <a:t>combinazione con la sottomisura 4.1 </a:t>
            </a:r>
            <a:r>
              <a:rPr lang="it-IT" sz="2200" dirty="0" smtClean="0">
                <a:latin typeface="Arial" panose="020B0604020202020204" pitchFamily="34" charset="0"/>
                <a:ea typeface="Times New Roman" panose="02020603050405020304" pitchFamily="18" charset="0"/>
                <a:cs typeface="Arial" panose="020B0604020202020204" pitchFamily="34" charset="0"/>
              </a:rPr>
              <a:t>(pacchetto giovani).</a:t>
            </a:r>
            <a:endParaRPr lang="it-IT" sz="22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0282734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595717" y="1990165"/>
            <a:ext cx="9377082" cy="1569660"/>
          </a:xfrm>
          <a:prstGeom prst="rect">
            <a:avLst/>
          </a:prstGeom>
          <a:noFill/>
        </p:spPr>
        <p:txBody>
          <a:bodyPr wrap="square" rtlCol="0">
            <a:spAutoFit/>
          </a:bodyPr>
          <a:lstStyle/>
          <a:p>
            <a:pPr algn="ctr"/>
            <a:r>
              <a:rPr lang="it-IT" sz="3200" b="1" dirty="0">
                <a:latin typeface="Arial" panose="020B0604020202020204" pitchFamily="34" charset="0"/>
                <a:cs typeface="Arial" panose="020B0604020202020204" pitchFamily="34" charset="0"/>
              </a:rPr>
              <a:t>ATTIVITÀ PREVISTE DAL PIANO DELLE ATTIVITÀ NEL PERIODO 1° DICEMBRE 2024 - 31 DICEMBRE </a:t>
            </a:r>
            <a:r>
              <a:rPr lang="it-IT" sz="3200" b="1" dirty="0" smtClean="0">
                <a:latin typeface="Arial" panose="020B0604020202020204" pitchFamily="34" charset="0"/>
                <a:cs typeface="Arial" panose="020B0604020202020204" pitchFamily="34" charset="0"/>
              </a:rPr>
              <a:t>2025</a:t>
            </a:r>
            <a:endParaRPr lang="it-IT"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72013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xmlns="" id="{72881CDD-9A1D-38FE-4BE3-C3D1647DC9B6}"/>
              </a:ext>
            </a:extLst>
          </p:cNvPr>
          <p:cNvSpPr txBox="1"/>
          <p:nvPr/>
        </p:nvSpPr>
        <p:spPr>
          <a:xfrm>
            <a:off x="769148" y="413886"/>
            <a:ext cx="10993796" cy="461665"/>
          </a:xfrm>
          <a:prstGeom prst="rect">
            <a:avLst/>
          </a:prstGeom>
          <a:noFill/>
        </p:spPr>
        <p:txBody>
          <a:bodyPr wrap="square" rtlCol="0">
            <a:spAutoFit/>
          </a:bodyPr>
          <a:lstStyle/>
          <a:p>
            <a:pPr lvl="0" eaLnBrk="1" fontAlgn="auto" hangingPunct="1">
              <a:spcBef>
                <a:spcPts val="0"/>
              </a:spcBef>
              <a:spcAft>
                <a:spcPts val="0"/>
              </a:spcAft>
              <a:defRPr/>
            </a:pPr>
            <a:r>
              <a:rPr lang="it-IT" sz="24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Eventi e workshop</a:t>
            </a:r>
            <a:endPar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 name="Connettore 1 2">
            <a:extLst>
              <a:ext uri="{FF2B5EF4-FFF2-40B4-BE49-F238E27FC236}">
                <a16:creationId xmlns:a16="http://schemas.microsoft.com/office/drawing/2014/main" xmlns="" id="{547DD151-BEB5-8E13-5810-740D9E305FD0}"/>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4" name="Rettangolo 3">
            <a:extLst>
              <a:ext uri="{FF2B5EF4-FFF2-40B4-BE49-F238E27FC236}">
                <a16:creationId xmlns:a16="http://schemas.microsoft.com/office/drawing/2014/main" xmlns="" id="{864387A4-CD57-63D2-D256-BC2CDDFC92BA}"/>
              </a:ext>
            </a:extLst>
          </p:cNvPr>
          <p:cNvSpPr/>
          <p:nvPr/>
        </p:nvSpPr>
        <p:spPr>
          <a:xfrm>
            <a:off x="743748" y="977899"/>
            <a:ext cx="10825952" cy="55035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DICEMBRE 2024</a:t>
            </a:r>
          </a:p>
          <a:p>
            <a:pPr marL="285750" indent="-285750" algn="just">
              <a:buFont typeface="Wingdings" panose="05000000000000000000" pitchFamily="2" charset="2"/>
              <a:buChar char="§"/>
            </a:pP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4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dicembre: Comitato di Sorveglianza con le funzioni del Comitato di Monitoraggio del CSR Abruzzo 2023-2027. Auditorium Riserva Naturale Regionale Bosco di Don Venanzio - Pollutri (CH).</a:t>
            </a:r>
          </a:p>
          <a:p>
            <a:pPr algn="just"/>
            <a:endPar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just"/>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GENNAIO – DICEMBRE 2025</a:t>
            </a:r>
          </a:p>
          <a:p>
            <a:pPr marL="342900" indent="-342900" algn="just">
              <a:buFont typeface="Wingdings" panose="05000000000000000000" pitchFamily="2" charset="2"/>
              <a:buChar char="§"/>
            </a:pPr>
            <a:r>
              <a:rPr lang="it-IT" b="1"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n</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2 eventi annuali: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i due eventi saranno realizzati entrambi nel 2025 eventualmente in collaborazione con le altre AdG rispettivamente del Fesr-Fse+ e </a:t>
            </a: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Feampa</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just">
              <a:buFont typeface="Wingdings" panose="05000000000000000000" pitchFamily="2" charset="2"/>
              <a:buChar char="§"/>
            </a:pPr>
            <a:r>
              <a:rPr lang="it-IT" b="1"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n</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2 workshop: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il primo workshop (febbraio 2025) sarà incentrato sugli strumenti </a:t>
            </a: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finanziari.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Si prevede di organizzare un secondo workshop a dicembre </a:t>
            </a: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2025;</a:t>
            </a:r>
          </a:p>
          <a:p>
            <a:pPr marL="342900" indent="-342900" algn="just">
              <a:buFont typeface="Wingdings" panose="05000000000000000000" pitchFamily="2" charset="2"/>
              <a:buChar char="§"/>
            </a:pPr>
            <a:r>
              <a:rPr lang="it-IT" b="1"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Tour </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dei bandi: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n.15 eventi di presentazione dei bandi su tutto il territorio regionale. Il primo evento di questa serie si svolgerà durante il primo trimestre del 2025 e sarà dedicato all’intervento “SRA30 – Benessere animale” del CSR 2023-2027; </a:t>
            </a:r>
            <a:endPar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just">
              <a:buFont typeface="Wingdings" panose="05000000000000000000" pitchFamily="2" charset="2"/>
              <a:buChar char="§"/>
            </a:pPr>
            <a:r>
              <a:rPr lang="it-IT" b="1"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Novembre/Dicembre </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2025</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Comitato di sorveglianza 2014/2022 con funzioni del Comitato di monitoraggio regionale </a:t>
            </a: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2023/2027;</a:t>
            </a:r>
          </a:p>
          <a:p>
            <a:pPr marL="342900" indent="-342900" algn="just">
              <a:buFont typeface="Wingdings" panose="05000000000000000000" pitchFamily="2" charset="2"/>
              <a:buChar char="§"/>
            </a:pP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Prevista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la partecipazione al concorso </a:t>
            </a:r>
            <a:r>
              <a:rPr lang="it-IT" b="1" kern="1400" spc="-50" dirty="0" err="1">
                <a:solidFill>
                  <a:schemeClr val="tx1"/>
                </a:solidFill>
                <a:latin typeface="Arial" panose="020B0604020202020204" pitchFamily="34" charset="0"/>
                <a:ea typeface="Times New Roman" panose="02020603050405020304" pitchFamily="18" charset="0"/>
                <a:cs typeface="Arial" panose="020B0604020202020204" pitchFamily="34" charset="0"/>
              </a:rPr>
              <a:t>Rural</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Ciak</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candidatura di uno o più prodotti video al concorso che si svolge annualmente durante il festival del giornalismo di Perugia (mese di aprile); </a:t>
            </a:r>
            <a:endPar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just">
              <a:buFont typeface="Wingdings" panose="05000000000000000000" pitchFamily="2" charset="2"/>
              <a:buChar char="§"/>
            </a:pPr>
            <a:r>
              <a:rPr lang="it-IT"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Eventuale </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partecipazione all’evento annuale organizzato nell’ambito di iniziative previste nel Piano di Comunicazione Nazionale e attuato dal Masaf attraverso la RRN per le annualità 2024 e 2025 (progetto </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Open </a:t>
            </a:r>
            <a:r>
              <a:rPr lang="it-IT" b="1" kern="1400" spc="-50" dirty="0" err="1">
                <a:solidFill>
                  <a:schemeClr val="tx1"/>
                </a:solidFill>
                <a:latin typeface="Arial" panose="020B0604020202020204" pitchFamily="34" charset="0"/>
                <a:ea typeface="Times New Roman" panose="02020603050405020304" pitchFamily="18" charset="0"/>
                <a:cs typeface="Arial" panose="020B0604020202020204" pitchFamily="34" charset="0"/>
              </a:rPr>
              <a:t>Farms</a:t>
            </a:r>
            <a:r>
              <a:rPr lang="it-IT" b="1"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e ARIA 2025</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e a eventuali eventi </a:t>
            </a:r>
            <a:r>
              <a:rPr lang="it-IT" kern="1400" spc="-50" dirty="0" err="1">
                <a:solidFill>
                  <a:schemeClr val="tx1"/>
                </a:solidFill>
                <a:latin typeface="Arial" panose="020B0604020202020204" pitchFamily="34" charset="0"/>
                <a:ea typeface="Times New Roman" panose="02020603050405020304" pitchFamily="18" charset="0"/>
                <a:cs typeface="Arial" panose="020B0604020202020204" pitchFamily="34" charset="0"/>
              </a:rPr>
              <a:t>plurifondo</a:t>
            </a:r>
            <a:r>
              <a:rPr lang="it-IT"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o organizzati da partner istituzionali. </a:t>
            </a:r>
          </a:p>
        </p:txBody>
      </p:sp>
    </p:spTree>
    <p:extLst>
      <p:ext uri="{BB962C8B-B14F-4D97-AF65-F5344CB8AC3E}">
        <p14:creationId xmlns:p14="http://schemas.microsoft.com/office/powerpoint/2010/main" val="1248224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a:extLst>
              <a:ext uri="{FF2B5EF4-FFF2-40B4-BE49-F238E27FC236}">
                <a16:creationId xmlns:a16="http://schemas.microsoft.com/office/drawing/2014/main" xmlns="" id="{EB04678B-AE8C-3BAA-3FC8-1FC58BA3FC2A}"/>
              </a:ext>
            </a:extLst>
          </p:cNvPr>
          <p:cNvGraphicFramePr>
            <a:graphicFrameLocks noGrp="1"/>
          </p:cNvGraphicFramePr>
          <p:nvPr/>
        </p:nvGraphicFramePr>
        <p:xfrm>
          <a:off x="442913" y="928688"/>
          <a:ext cx="11514137" cy="290512"/>
        </p:xfrm>
        <a:graphic>
          <a:graphicData uri="http://schemas.openxmlformats.org/drawingml/2006/table">
            <a:tbl>
              <a:tblPr/>
              <a:tblGrid>
                <a:gridCol w="847158">
                  <a:extLst>
                    <a:ext uri="{9D8B030D-6E8A-4147-A177-3AD203B41FA5}">
                      <a16:colId xmlns:a16="http://schemas.microsoft.com/office/drawing/2014/main" xmlns="" val="20000"/>
                    </a:ext>
                  </a:extLst>
                </a:gridCol>
                <a:gridCol w="6921750">
                  <a:extLst>
                    <a:ext uri="{9D8B030D-6E8A-4147-A177-3AD203B41FA5}">
                      <a16:colId xmlns:a16="http://schemas.microsoft.com/office/drawing/2014/main" xmlns="" val="20001"/>
                    </a:ext>
                  </a:extLst>
                </a:gridCol>
                <a:gridCol w="2185876">
                  <a:extLst>
                    <a:ext uri="{9D8B030D-6E8A-4147-A177-3AD203B41FA5}">
                      <a16:colId xmlns:a16="http://schemas.microsoft.com/office/drawing/2014/main" xmlns="" val="20002"/>
                    </a:ext>
                  </a:extLst>
                </a:gridCol>
                <a:gridCol w="1559353">
                  <a:extLst>
                    <a:ext uri="{9D8B030D-6E8A-4147-A177-3AD203B41FA5}">
                      <a16:colId xmlns:a16="http://schemas.microsoft.com/office/drawing/2014/main" xmlns="" val="20003"/>
                    </a:ext>
                  </a:extLst>
                </a:gridCol>
              </a:tblGrid>
              <a:tr h="290512">
                <a:tc>
                  <a:txBody>
                    <a:bodyPr/>
                    <a:lstStyle/>
                    <a:p>
                      <a:pPr algn="ctr" fontAlgn="ctr"/>
                      <a:r>
                        <a:rPr lang="it-IT" sz="1600" b="1" i="0" u="none" strike="noStrike" dirty="0">
                          <a:solidFill>
                            <a:srgbClr val="FFFFFF"/>
                          </a:solidFill>
                          <a:effectLst/>
                          <a:latin typeface="Arial" panose="020B0604020202020204" pitchFamily="34" charset="0"/>
                          <a:cs typeface="Arial" panose="020B0604020202020204" pitchFamily="34" charset="0"/>
                        </a:rPr>
                        <a:t>COD.</a:t>
                      </a:r>
                    </a:p>
                  </a:txBody>
                  <a:tcPr marL="9526" marR="9526" marT="95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dirty="0">
                          <a:solidFill>
                            <a:srgbClr val="FFFFFF"/>
                          </a:solidFill>
                          <a:effectLst/>
                          <a:latin typeface="Arial" panose="020B0604020202020204" pitchFamily="34" charset="0"/>
                          <a:cs typeface="Arial" panose="020B0604020202020204" pitchFamily="34" charset="0"/>
                        </a:rPr>
                        <a:t>TIPOLOGIA INTERVENTO</a:t>
                      </a:r>
                    </a:p>
                  </a:txBody>
                  <a:tcPr marL="9526" marR="9526" marT="95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a:solidFill>
                            <a:srgbClr val="FFFFFF"/>
                          </a:solidFill>
                          <a:effectLst/>
                          <a:latin typeface="Arial" panose="020B0604020202020204" pitchFamily="34" charset="0"/>
                          <a:cs typeface="Arial" panose="020B0604020202020204" pitchFamily="34" charset="0"/>
                        </a:rPr>
                        <a:t> SPESA PUBBLICA (€) </a:t>
                      </a:r>
                    </a:p>
                  </a:txBody>
                  <a:tcPr marL="9526" marR="9526" marT="95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ctr"/>
                      <a:r>
                        <a:rPr lang="it-IT" sz="1600" b="1" i="0" u="none" strike="noStrike" dirty="0">
                          <a:solidFill>
                            <a:srgbClr val="FFFFFF"/>
                          </a:solidFill>
                          <a:effectLst/>
                          <a:latin typeface="Arial" panose="020B0604020202020204" pitchFamily="34" charset="0"/>
                          <a:cs typeface="Arial" panose="020B0604020202020204" pitchFamily="34" charset="0"/>
                        </a:rPr>
                        <a:t>FEASR (€)</a:t>
                      </a:r>
                    </a:p>
                  </a:txBody>
                  <a:tcPr marL="9526" marR="9526" marT="95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xmlns="" val="10000"/>
                  </a:ext>
                </a:extLst>
              </a:tr>
            </a:tbl>
          </a:graphicData>
        </a:graphic>
      </p:graphicFrame>
      <p:graphicFrame>
        <p:nvGraphicFramePr>
          <p:cNvPr id="8" name="Tabella 7">
            <a:extLst>
              <a:ext uri="{FF2B5EF4-FFF2-40B4-BE49-F238E27FC236}">
                <a16:creationId xmlns:a16="http://schemas.microsoft.com/office/drawing/2014/main" xmlns="" id="{521BF226-93FE-D723-45D9-3AE1B3F2582E}"/>
              </a:ext>
            </a:extLst>
          </p:cNvPr>
          <p:cNvGraphicFramePr>
            <a:graphicFrameLocks noGrp="1"/>
          </p:cNvGraphicFramePr>
          <p:nvPr>
            <p:extLst/>
          </p:nvPr>
        </p:nvGraphicFramePr>
        <p:xfrm>
          <a:off x="442912" y="1219200"/>
          <a:ext cx="11524713" cy="5527467"/>
        </p:xfrm>
        <a:graphic>
          <a:graphicData uri="http://schemas.openxmlformats.org/drawingml/2006/table">
            <a:tbl>
              <a:tblPr/>
              <a:tblGrid>
                <a:gridCol w="833636">
                  <a:extLst>
                    <a:ext uri="{9D8B030D-6E8A-4147-A177-3AD203B41FA5}">
                      <a16:colId xmlns:a16="http://schemas.microsoft.com/office/drawing/2014/main" xmlns="" val="613249691"/>
                    </a:ext>
                  </a:extLst>
                </a:gridCol>
                <a:gridCol w="7080202">
                  <a:extLst>
                    <a:ext uri="{9D8B030D-6E8A-4147-A177-3AD203B41FA5}">
                      <a16:colId xmlns:a16="http://schemas.microsoft.com/office/drawing/2014/main" xmlns="" val="2320699867"/>
                    </a:ext>
                  </a:extLst>
                </a:gridCol>
                <a:gridCol w="2206882">
                  <a:extLst>
                    <a:ext uri="{9D8B030D-6E8A-4147-A177-3AD203B41FA5}">
                      <a16:colId xmlns:a16="http://schemas.microsoft.com/office/drawing/2014/main" xmlns="" val="1962244359"/>
                    </a:ext>
                  </a:extLst>
                </a:gridCol>
                <a:gridCol w="1403993">
                  <a:extLst>
                    <a:ext uri="{9D8B030D-6E8A-4147-A177-3AD203B41FA5}">
                      <a16:colId xmlns:a16="http://schemas.microsoft.com/office/drawing/2014/main" xmlns="" val="3483521708"/>
                    </a:ext>
                  </a:extLst>
                </a:gridCol>
              </a:tblGrid>
              <a:tr h="259076">
                <a:tc>
                  <a:txBody>
                    <a:bodyPr/>
                    <a:lstStyle/>
                    <a:p>
                      <a:pPr algn="l" fontAlgn="b"/>
                      <a:r>
                        <a:rPr lang="it-IT" sz="1600" b="1" i="0" u="none" strike="noStrike" dirty="0">
                          <a:solidFill>
                            <a:srgbClr val="000000"/>
                          </a:solidFill>
                          <a:effectLst/>
                          <a:latin typeface="Arial" panose="020B0604020202020204" pitchFamily="34" charset="0"/>
                          <a:cs typeface="Arial" panose="020B0604020202020204" pitchFamily="34" charset="0"/>
                        </a:rPr>
                        <a:t>SRD08</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in infrastrutture con finalità ambientali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8.000.000,00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3.400.000,00 €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8696026"/>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SRD09</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non produttivi nelle aree rurali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1.500.000,00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637.500,00 €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90509059"/>
                  </a:ext>
                </a:extLst>
              </a:tr>
              <a:tr h="25907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SRD12</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per la prevenzione ed il ripristino danni foreste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4.000.000,00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1.700.000,00 €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531293566"/>
                  </a:ext>
                </a:extLst>
              </a:tr>
              <a:tr h="25907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SRD13</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Investimenti per la trasformazione e commercializzazione dei prodotti agricoli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9.000.000,00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3.825.000,00 €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450108118"/>
                  </a:ext>
                </a:extLst>
              </a:tr>
              <a:tr h="63695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SRD18</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STRUMENTI FINANZIARI: FONDO DI ROTAZIONE per investimenti produttivi agricoli per la competitività delle aziende agricole e per ambiente, clima e benessere animale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11.900.000,00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5.057.500,00 €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671238928"/>
                  </a:ext>
                </a:extLst>
              </a:tr>
              <a:tr h="51099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SRD19</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STRUMENTI FINANZIARI: FONDO DI ROTAZIONE per investimenti per la trasformazione e commercializzazione dei prodotti agricoli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5.000.000,00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a:solidFill>
                            <a:schemeClr val="tx1"/>
                          </a:solidFill>
                          <a:effectLst/>
                          <a:latin typeface="Arial" panose="020B0604020202020204" pitchFamily="34" charset="0"/>
                          <a:cs typeface="Arial" panose="020B0604020202020204" pitchFamily="34" charset="0"/>
                        </a:rPr>
                        <a:t>2.125.000,00 €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648925843"/>
                  </a:ext>
                </a:extLst>
              </a:tr>
              <a:tr h="143136">
                <a:tc>
                  <a:txBody>
                    <a:bodyPr/>
                    <a:lstStyle/>
                    <a:p>
                      <a:pPr algn="l" fontAlgn="b"/>
                      <a:r>
                        <a:rPr lang="it-IT" sz="1600" b="1" i="0" u="none" strike="noStrike">
                          <a:solidFill>
                            <a:srgbClr val="FFFFFF"/>
                          </a:solidFill>
                          <a:effectLst/>
                          <a:latin typeface="Arial" panose="020B0604020202020204" pitchFamily="34" charset="0"/>
                          <a:cs typeface="Arial" panose="020B0604020202020204" pitchFamily="34" charset="0"/>
                        </a:rPr>
                        <a:t>SRE01</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Insediamento giovani agricoltori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26.000.000,00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11.050.000,0€</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058902296"/>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SRG01</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Sostegno gruppi operativi PEI AGRI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1.000.000,00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425.000,00 €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086196057"/>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SRG03</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Partecipazione a regimi di qualità</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1.500.000,00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637.500,00 €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11602265"/>
                  </a:ext>
                </a:extLst>
              </a:tr>
              <a:tr h="25907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SRG06</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LEADER-Attuazione strategie di sviluppo locale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21.850.000,00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9.286.250,00 €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110886002"/>
                  </a:ext>
                </a:extLst>
              </a:tr>
              <a:tr h="3850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SRG09</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Cooperazione per azioni di supporto all’innovazione e servizi rivolti ai settori agricolo, forestale e agroalimentare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1.500.000,00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637.500,00 €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748291659"/>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SRG10</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Promozione dei prodotti di qualità</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5.398.200,75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2.294.235,32 €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213477157"/>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SRH01</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66"/>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Erogazione servizi di consulenza</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4.400.000,00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1.870.000,00 €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41613267"/>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SRH02</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66"/>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Formazione dei consulenti</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 €              1.050.000,00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446.250,00 €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460594019"/>
                  </a:ext>
                </a:extLst>
              </a:tr>
              <a:tr h="63695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SRH03</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66"/>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Formazione degli imprenditori agricoli, degli addetti alle imprese operanti nei settori agricoltura, zootecnia, industrie alimentari e degli altri soggetti privati e pubblici funzionali allo sviluppo rurale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3.551.799,25 </a:t>
                      </a:r>
                    </a:p>
                  </a:txBody>
                  <a:tcPr marL="7157" marR="7157" marT="7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1.509.514,68 €</a:t>
                      </a:r>
                    </a:p>
                  </a:txBody>
                  <a:tcPr marL="7157" marR="7157" marT="715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425484395"/>
                  </a:ext>
                </a:extLst>
              </a:tr>
              <a:tr h="143136">
                <a:tc>
                  <a:txBody>
                    <a:bodyPr/>
                    <a:lstStyle/>
                    <a:p>
                      <a:pPr algn="l" fontAlgn="b"/>
                      <a:r>
                        <a:rPr lang="it-IT" sz="1600" b="1" i="0" u="none" strike="noStrike">
                          <a:solidFill>
                            <a:srgbClr val="000000"/>
                          </a:solidFill>
                          <a:effectLst/>
                          <a:latin typeface="Arial" panose="020B0604020202020204" pitchFamily="34" charset="0"/>
                          <a:cs typeface="Arial" panose="020B0604020202020204" pitchFamily="34" charset="0"/>
                        </a:rPr>
                        <a:t>SRH04</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66"/>
                    </a:solidFill>
                  </a:tcPr>
                </a:tc>
                <a:tc>
                  <a:txBody>
                    <a:bodyPr/>
                    <a:lstStyle/>
                    <a:p>
                      <a:pPr algn="l" fontAlgn="b"/>
                      <a:r>
                        <a:rPr lang="it-IT" sz="1600" b="0" i="0" u="none" strike="noStrike">
                          <a:solidFill>
                            <a:schemeClr val="tx1"/>
                          </a:solidFill>
                          <a:effectLst/>
                          <a:latin typeface="Arial" panose="020B0604020202020204" pitchFamily="34" charset="0"/>
                          <a:cs typeface="Arial" panose="020B0604020202020204" pitchFamily="34" charset="0"/>
                        </a:rPr>
                        <a:t>Azioni di informazione</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t-IT" sz="1600" b="0" i="0" u="none" strike="noStrike" dirty="0">
                          <a:solidFill>
                            <a:schemeClr val="tx1"/>
                          </a:solidFill>
                          <a:effectLst/>
                          <a:latin typeface="Arial" panose="020B0604020202020204" pitchFamily="34" charset="0"/>
                          <a:cs typeface="Arial" panose="020B0604020202020204" pitchFamily="34" charset="0"/>
                        </a:rPr>
                        <a:t> €                 500.000,00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it-IT" sz="1600" b="0" i="0" u="none" strike="noStrike" dirty="0">
                          <a:solidFill>
                            <a:schemeClr val="tx1"/>
                          </a:solidFill>
                          <a:effectLst/>
                          <a:latin typeface="Arial" panose="020B0604020202020204" pitchFamily="34" charset="0"/>
                          <a:cs typeface="Arial" panose="020B0604020202020204" pitchFamily="34" charset="0"/>
                        </a:rPr>
                        <a:t>212.500,00 €</a:t>
                      </a:r>
                    </a:p>
                  </a:txBody>
                  <a:tcPr marL="7157" marR="7157" marT="715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729109680"/>
                  </a:ext>
                </a:extLst>
              </a:tr>
            </a:tbl>
          </a:graphicData>
        </a:graphic>
      </p:graphicFrame>
      <p:sp>
        <p:nvSpPr>
          <p:cNvPr id="5" name="Titolo 1">
            <a:extLst>
              <a:ext uri="{FF2B5EF4-FFF2-40B4-BE49-F238E27FC236}">
                <a16:creationId xmlns:a16="http://schemas.microsoft.com/office/drawing/2014/main" xmlns="" id="{1803093E-CF87-AD1F-E044-D9ACA39EC914}"/>
              </a:ext>
            </a:extLst>
          </p:cNvPr>
          <p:cNvSpPr txBox="1">
            <a:spLocks/>
          </p:cNvSpPr>
          <p:nvPr/>
        </p:nvSpPr>
        <p:spPr>
          <a:xfrm>
            <a:off x="442913" y="129395"/>
            <a:ext cx="11599562" cy="78034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b="1" dirty="0">
                <a:solidFill>
                  <a:srgbClr val="002060"/>
                </a:solidFill>
                <a:latin typeface="Arial" panose="020B0604020202020204" pitchFamily="34" charset="0"/>
                <a:ea typeface="Tahoma" panose="020B0604030504040204" pitchFamily="34" charset="0"/>
                <a:cs typeface="Arial" panose="020B0604020202020204" pitchFamily="34" charset="0"/>
              </a:rPr>
              <a:t>CSR Abruzzo 2023-2027: </a:t>
            </a:r>
            <a:r>
              <a:rPr lang="it-IT" sz="2000" b="1" dirty="0" smtClean="0">
                <a:solidFill>
                  <a:srgbClr val="002060"/>
                </a:solidFill>
                <a:latin typeface="Arial" panose="020B0604020202020204" pitchFamily="34" charset="0"/>
                <a:ea typeface="Tahoma" panose="020B0604030504040204" pitchFamily="34" charset="0"/>
                <a:cs typeface="Arial" panose="020B0604020202020204" pitchFamily="34" charset="0"/>
              </a:rPr>
              <a:t>D</a:t>
            </a:r>
            <a:r>
              <a:rPr lang="it-IT" altLang="it-IT" sz="2000" b="1" dirty="0" smtClean="0">
                <a:solidFill>
                  <a:srgbClr val="203864"/>
                </a:solidFill>
                <a:latin typeface="Arial" panose="020B0604020202020204" pitchFamily="34" charset="0"/>
                <a:cs typeface="Arial" panose="020B0604020202020204" pitchFamily="34" charset="0"/>
              </a:rPr>
              <a:t>otazione </a:t>
            </a:r>
            <a:r>
              <a:rPr lang="it-IT" altLang="it-IT" sz="2000" b="1" dirty="0">
                <a:solidFill>
                  <a:srgbClr val="203864"/>
                </a:solidFill>
                <a:latin typeface="Arial" panose="020B0604020202020204" pitchFamily="34" charset="0"/>
                <a:cs typeface="Arial" panose="020B0604020202020204" pitchFamily="34" charset="0"/>
              </a:rPr>
              <a:t>finanziaria </a:t>
            </a:r>
            <a:r>
              <a:rPr lang="it-IT" altLang="it-IT" sz="2000" b="1" dirty="0" smtClean="0">
                <a:solidFill>
                  <a:srgbClr val="203864"/>
                </a:solidFill>
                <a:latin typeface="Arial" panose="020B0604020202020204" pitchFamily="34" charset="0"/>
                <a:cs typeface="Arial" panose="020B0604020202020204" pitchFamily="34" charset="0"/>
              </a:rPr>
              <a:t>interventi </a:t>
            </a:r>
            <a:r>
              <a:rPr lang="it-IT" altLang="it-IT" sz="2000" b="1" dirty="0">
                <a:solidFill>
                  <a:srgbClr val="203864"/>
                </a:solidFill>
                <a:latin typeface="Arial" panose="020B0604020202020204" pitchFamily="34" charset="0"/>
                <a:cs typeface="Arial" panose="020B0604020202020204" pitchFamily="34" charset="0"/>
              </a:rPr>
              <a:t>CSR ABRUZZO 2023/2027 </a:t>
            </a:r>
            <a:r>
              <a:rPr lang="it-IT" altLang="it-IT" sz="2000" b="1" dirty="0" smtClean="0">
                <a:solidFill>
                  <a:srgbClr val="203864"/>
                </a:solidFill>
                <a:latin typeface="Arial" panose="020B0604020202020204" pitchFamily="34" charset="0"/>
                <a:cs typeface="Arial" panose="020B0604020202020204" pitchFamily="34" charset="0"/>
              </a:rPr>
              <a:t>approvate </a:t>
            </a:r>
            <a:r>
              <a:rPr lang="it-IT" altLang="it-IT" sz="2000" b="1" dirty="0">
                <a:solidFill>
                  <a:srgbClr val="203864"/>
                </a:solidFill>
                <a:latin typeface="Arial" panose="020B0604020202020204" pitchFamily="34" charset="0"/>
                <a:cs typeface="Arial" panose="020B0604020202020204" pitchFamily="34" charset="0"/>
              </a:rPr>
              <a:t>con EMENDAMENTO 2 - Decisione della Commissione C(2024)6849 del 30 ottobre 2024</a:t>
            </a:r>
          </a:p>
          <a:p>
            <a:endParaRPr lang="it-IT" altLang="it-IT" sz="1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367373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xmlns="" id="{72881CDD-9A1D-38FE-4BE3-C3D1647DC9B6}"/>
              </a:ext>
            </a:extLst>
          </p:cNvPr>
          <p:cNvSpPr txBox="1"/>
          <p:nvPr/>
        </p:nvSpPr>
        <p:spPr>
          <a:xfrm>
            <a:off x="769148" y="413886"/>
            <a:ext cx="10993796" cy="461665"/>
          </a:xfrm>
          <a:prstGeom prst="rect">
            <a:avLst/>
          </a:prstGeom>
          <a:noFill/>
        </p:spPr>
        <p:txBody>
          <a:bodyPr wrap="square" rtlCol="0">
            <a:spAutoFit/>
          </a:bodyPr>
          <a:lstStyle/>
          <a:p>
            <a:pPr lvl="0" eaLnBrk="1" fontAlgn="auto" hangingPunct="1">
              <a:spcBef>
                <a:spcPts val="0"/>
              </a:spcBef>
              <a:spcAft>
                <a:spcPts val="0"/>
              </a:spcAft>
              <a:defRPr/>
            </a:pPr>
            <a:r>
              <a:rPr lang="it-IT" sz="2400" b="1" dirty="0" smtClean="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Ufficio stampa</a:t>
            </a:r>
            <a:endPar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 name="Connettore 1 2">
            <a:extLst>
              <a:ext uri="{FF2B5EF4-FFF2-40B4-BE49-F238E27FC236}">
                <a16:creationId xmlns:a16="http://schemas.microsoft.com/office/drawing/2014/main" xmlns="" id="{547DD151-BEB5-8E13-5810-740D9E305FD0}"/>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4" name="Rettangolo 3">
            <a:extLst>
              <a:ext uri="{FF2B5EF4-FFF2-40B4-BE49-F238E27FC236}">
                <a16:creationId xmlns:a16="http://schemas.microsoft.com/office/drawing/2014/main" xmlns="" id="{864387A4-CD57-63D2-D256-BC2CDDFC92BA}"/>
              </a:ext>
            </a:extLst>
          </p:cNvPr>
          <p:cNvSpPr/>
          <p:nvPr/>
        </p:nvSpPr>
        <p:spPr>
          <a:xfrm>
            <a:off x="743748" y="977899"/>
            <a:ext cx="10825952" cy="550358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Nel periodo di riferimento saranno realizzati i seguenti output/attività:</a:t>
            </a:r>
          </a:p>
          <a:p>
            <a:pPr marL="342900" indent="-342900" algn="just">
              <a:buFont typeface="Wingdings" panose="05000000000000000000" pitchFamily="2" charset="2"/>
              <a:buChar char="§"/>
            </a:pP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comunicati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stampa e gestione dei rapporti con la stampa: entro dicembre 2024 inizierà l’individuazione delle testate media più idonee da coinvolgere per comunicare i progetti finanziati dal CSR 23-27 e le opportunità di finanziamento. I comunicati stampa saranno resi disponibili anche in formato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digitale;</a:t>
            </a:r>
          </a:p>
          <a:p>
            <a:pPr marL="342900" indent="-342900" algn="just">
              <a:buFont typeface="Wingdings" panose="05000000000000000000" pitchFamily="2" charset="2"/>
              <a:buChar char="§"/>
            </a:pP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supporto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alla comunicazione del Dipartimento Agricoltura verso gli organi di informazione a mezzo stampa, radiofonici, televisivi ed informatici. Nel 2025 saranno realizzati:</a:t>
            </a:r>
          </a:p>
          <a:p>
            <a:pPr algn="just"/>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n</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3 speciali televisivi su 3 tv regionali. Gli speciali avranno durata minima di 15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minuti</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Gli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argomenti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e i rappresentanti istituzionali e stakeholders da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intervistare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saranno decisi di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comune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accordo con la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committenza;</a:t>
            </a:r>
          </a:p>
          <a:p>
            <a:pPr algn="just"/>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n.1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spot radio diffuso su 2 emittenti di respiro regionali. Durata spot 20’’. Verranno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pianificati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6 annunci giornalieri per due campagne da 14 gg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cadauna;</a:t>
            </a:r>
          </a:p>
          <a:p>
            <a:pPr algn="just"/>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pubblicazione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banner su quotidiani online abruzzesi in due campagne da 15 gg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cadauna;</a:t>
            </a:r>
          </a:p>
          <a:p>
            <a:pPr algn="just"/>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it-IT" sz="22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pubblicazione </a:t>
            </a:r>
            <a:r>
              <a:rPr lang="it-IT" sz="22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 un annuncio di ¼ di pagina su un quotidiano regionale.</a:t>
            </a:r>
          </a:p>
        </p:txBody>
      </p:sp>
    </p:spTree>
    <p:extLst>
      <p:ext uri="{BB962C8B-B14F-4D97-AF65-F5344CB8AC3E}">
        <p14:creationId xmlns:p14="http://schemas.microsoft.com/office/powerpoint/2010/main" val="2007803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xmlns="" id="{72881CDD-9A1D-38FE-4BE3-C3D1647DC9B6}"/>
              </a:ext>
            </a:extLst>
          </p:cNvPr>
          <p:cNvSpPr txBox="1"/>
          <p:nvPr/>
        </p:nvSpPr>
        <p:spPr>
          <a:xfrm>
            <a:off x="769148" y="413886"/>
            <a:ext cx="10993796" cy="461665"/>
          </a:xfrm>
          <a:prstGeom prst="rect">
            <a:avLst/>
          </a:prstGeom>
          <a:noFill/>
        </p:spPr>
        <p:txBody>
          <a:bodyPr wrap="square" rtlCol="0">
            <a:spAutoFit/>
          </a:bodyPr>
          <a:lstStyle/>
          <a:p>
            <a:pPr lvl="0" eaLnBrk="1" fontAlgn="auto" hangingPunct="1">
              <a:spcBef>
                <a:spcPts val="0"/>
              </a:spcBef>
              <a:spcAft>
                <a:spcPts val="0"/>
              </a:spcAft>
              <a:defRPr/>
            </a:pPr>
            <a:r>
              <a:rPr lang="it-IT" sz="24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Video e prodotti multimediali</a:t>
            </a:r>
            <a:endParaRPr kumimoji="0" lang="it-IT" sz="2400" b="1" i="0" u="none" strike="noStrike" kern="1200" cap="none" spc="0" normalizeH="0" baseline="0" noProof="0" dirty="0">
              <a:ln>
                <a:noFill/>
              </a:ln>
              <a:solidFill>
                <a:schemeClr val="accent1">
                  <a:lumMod val="50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 name="Connettore 1 2">
            <a:extLst>
              <a:ext uri="{FF2B5EF4-FFF2-40B4-BE49-F238E27FC236}">
                <a16:creationId xmlns:a16="http://schemas.microsoft.com/office/drawing/2014/main" xmlns="" id="{547DD151-BEB5-8E13-5810-740D9E305FD0}"/>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sp>
        <p:nvSpPr>
          <p:cNvPr id="4" name="Rettangolo 3">
            <a:extLst>
              <a:ext uri="{FF2B5EF4-FFF2-40B4-BE49-F238E27FC236}">
                <a16:creationId xmlns:a16="http://schemas.microsoft.com/office/drawing/2014/main" xmlns="" id="{864387A4-CD57-63D2-D256-BC2CDDFC92BA}"/>
              </a:ext>
            </a:extLst>
          </p:cNvPr>
          <p:cNvSpPr/>
          <p:nvPr/>
        </p:nvSpPr>
        <p:spPr>
          <a:xfrm>
            <a:off x="769148" y="1417171"/>
            <a:ext cx="10230546" cy="37554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457200" indent="-457200" algn="just">
              <a:buFont typeface="Wingdings" panose="05000000000000000000" pitchFamily="2" charset="2"/>
              <a:buChar char="§"/>
            </a:pP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Realizzazione </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 video informativi e video interviste e </a:t>
            </a: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loro </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diffusione sui canali social </a:t>
            </a: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per approfondire </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temi specifici, valorizzare best </a:t>
            </a:r>
            <a:r>
              <a:rPr lang="it-IT" sz="2800" kern="1400" spc="-50" dirty="0" err="1">
                <a:solidFill>
                  <a:schemeClr val="tx1"/>
                </a:solidFill>
                <a:latin typeface="Arial" panose="020B0604020202020204" pitchFamily="34" charset="0"/>
                <a:ea typeface="Times New Roman" panose="02020603050405020304" pitchFamily="18" charset="0"/>
                <a:cs typeface="Arial" panose="020B0604020202020204" pitchFamily="34" charset="0"/>
              </a:rPr>
              <a:t>practice</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 e raccontare </a:t>
            </a: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storie </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di successo di progetti finanziati dalla PAC Abruzzo 23-27 attraverso le parole dei </a:t>
            </a: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beneficiari;</a:t>
            </a:r>
          </a:p>
          <a:p>
            <a:pPr marL="457200" indent="-457200" algn="just">
              <a:buFont typeface="Wingdings" panose="05000000000000000000" pitchFamily="2" charset="2"/>
              <a:buChar char="§"/>
            </a:pPr>
            <a:r>
              <a:rPr lang="it-IT" sz="2800" kern="1400" spc="-5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con </a:t>
            </a:r>
            <a:r>
              <a:rPr lang="it-IT" sz="2800" kern="1400" spc="-50" dirty="0">
                <a:solidFill>
                  <a:schemeClr val="tx1"/>
                </a:solidFill>
                <a:latin typeface="Arial" panose="020B0604020202020204" pitchFamily="34" charset="0"/>
                <a:ea typeface="Times New Roman" panose="02020603050405020304" pitchFamily="18" charset="0"/>
                <a:cs typeface="Arial" panose="020B0604020202020204" pitchFamily="34" charset="0"/>
              </a:rPr>
              <a:t>riferimento al CSR 2023-2027 saranno realizzati entro il 2025, due video di cui una video intervista a un beneficiario e un video informativo.</a:t>
            </a:r>
          </a:p>
        </p:txBody>
      </p:sp>
    </p:spTree>
    <p:extLst>
      <p:ext uri="{BB962C8B-B14F-4D97-AF65-F5344CB8AC3E}">
        <p14:creationId xmlns:p14="http://schemas.microsoft.com/office/powerpoint/2010/main" val="1594527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281913" y="6464560"/>
            <a:ext cx="4308019" cy="4571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 name="Gruppo 14">
            <a:extLst>
              <a:ext uri="{FF2B5EF4-FFF2-40B4-BE49-F238E27FC236}">
                <a16:creationId xmlns:a16="http://schemas.microsoft.com/office/drawing/2014/main" xmlns="" id="{E01D5A20-820C-4914-80CA-FC02BC5433EB}"/>
              </a:ext>
            </a:extLst>
          </p:cNvPr>
          <p:cNvGrpSpPr/>
          <p:nvPr/>
        </p:nvGrpSpPr>
        <p:grpSpPr>
          <a:xfrm>
            <a:off x="4768373" y="5938223"/>
            <a:ext cx="1930328" cy="594195"/>
            <a:chOff x="4768373" y="5938223"/>
            <a:chExt cx="1930328" cy="594195"/>
          </a:xfrm>
        </p:grpSpPr>
        <p:pic>
          <p:nvPicPr>
            <p:cNvPr id="17" name="Immagine 16" descr="https://volontariatofis.files.wordpress.com/2010/05/logo_regione-abruzzo-e1275118785613.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264184" y="5938223"/>
              <a:ext cx="434517" cy="594195"/>
            </a:xfrm>
            <a:prstGeom prst="rect">
              <a:avLst/>
            </a:prstGeom>
            <a:noFill/>
            <a:ln>
              <a:noFill/>
            </a:ln>
          </p:spPr>
        </p:pic>
        <p:pic>
          <p:nvPicPr>
            <p:cNvPr id="19" name="Picture 2" descr="EU emblem &amp; graphic design - Politica regionale - Commissione europea">
              <a:extLst>
                <a:ext uri="{FF2B5EF4-FFF2-40B4-BE49-F238E27FC236}">
                  <a16:creationId xmlns:a16="http://schemas.microsoft.com/office/drawing/2014/main" xmlns="" id="{6F3EE222-10C3-426A-AB4D-CACE806B41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768373" y="6021248"/>
              <a:ext cx="703281" cy="4680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ttangolo 1"/>
          <p:cNvSpPr/>
          <p:nvPr/>
        </p:nvSpPr>
        <p:spPr>
          <a:xfrm>
            <a:off x="655276" y="426978"/>
            <a:ext cx="5256567" cy="461665"/>
          </a:xfrm>
          <a:prstGeom prst="rect">
            <a:avLst/>
          </a:prstGeom>
          <a:ln>
            <a:noFill/>
          </a:ln>
        </p:spPr>
        <p:txBody>
          <a:bodyPr wrap="none">
            <a:spAutoFit/>
          </a:bodyPr>
          <a:lstStyle/>
          <a:p>
            <a:pPr lvl="0">
              <a:defRPr/>
            </a:pPr>
            <a:r>
              <a:rPr lang="it-IT" sz="24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Indicatori di prodotto anno 2024</a:t>
            </a:r>
          </a:p>
        </p:txBody>
      </p:sp>
      <p:cxnSp>
        <p:nvCxnSpPr>
          <p:cNvPr id="22" name="Connettore 1 2">
            <a:extLst>
              <a:ext uri="{FF2B5EF4-FFF2-40B4-BE49-F238E27FC236}">
                <a16:creationId xmlns:a16="http://schemas.microsoft.com/office/drawing/2014/main" xmlns="" id="{3651B4F2-059C-99B3-C8A3-24F36EDB9F04}"/>
              </a:ext>
            </a:extLst>
          </p:cNvPr>
          <p:cNvCxnSpPr/>
          <p:nvPr/>
        </p:nvCxnSpPr>
        <p:spPr>
          <a:xfrm>
            <a:off x="710005" y="888643"/>
            <a:ext cx="8868127" cy="21515"/>
          </a:xfrm>
          <a:prstGeom prst="line">
            <a:avLst/>
          </a:prstGeom>
          <a:ln w="19050">
            <a:solidFill>
              <a:srgbClr val="002060"/>
            </a:solidFill>
          </a:ln>
        </p:spPr>
        <p:style>
          <a:lnRef idx="1">
            <a:schemeClr val="dk1"/>
          </a:lnRef>
          <a:fillRef idx="0">
            <a:schemeClr val="dk1"/>
          </a:fillRef>
          <a:effectRef idx="0">
            <a:schemeClr val="dk1"/>
          </a:effectRef>
          <a:fontRef idx="minor">
            <a:schemeClr val="tx1"/>
          </a:fontRef>
        </p:style>
      </p:cxnSp>
      <p:graphicFrame>
        <p:nvGraphicFramePr>
          <p:cNvPr id="7" name="Tabella 6"/>
          <p:cNvGraphicFramePr>
            <a:graphicFrameLocks noGrp="1"/>
          </p:cNvGraphicFramePr>
          <p:nvPr>
            <p:extLst/>
          </p:nvPr>
        </p:nvGraphicFramePr>
        <p:xfrm>
          <a:off x="574594" y="1004054"/>
          <a:ext cx="11142277" cy="5508805"/>
        </p:xfrm>
        <a:graphic>
          <a:graphicData uri="http://schemas.openxmlformats.org/drawingml/2006/table">
            <a:tbl>
              <a:tblPr firstRow="1" firstCol="1" bandRow="1"/>
              <a:tblGrid>
                <a:gridCol w="1092842">
                  <a:extLst>
                    <a:ext uri="{9D8B030D-6E8A-4147-A177-3AD203B41FA5}">
                      <a16:colId xmlns:a16="http://schemas.microsoft.com/office/drawing/2014/main" xmlns="" val="3914458466"/>
                    </a:ext>
                  </a:extLst>
                </a:gridCol>
                <a:gridCol w="2312894">
                  <a:extLst>
                    <a:ext uri="{9D8B030D-6E8A-4147-A177-3AD203B41FA5}">
                      <a16:colId xmlns:a16="http://schemas.microsoft.com/office/drawing/2014/main" xmlns="" val="3187147305"/>
                    </a:ext>
                  </a:extLst>
                </a:gridCol>
                <a:gridCol w="797859">
                  <a:extLst>
                    <a:ext uri="{9D8B030D-6E8A-4147-A177-3AD203B41FA5}">
                      <a16:colId xmlns:a16="http://schemas.microsoft.com/office/drawing/2014/main" xmlns="" val="546346935"/>
                    </a:ext>
                  </a:extLst>
                </a:gridCol>
                <a:gridCol w="708211">
                  <a:extLst>
                    <a:ext uri="{9D8B030D-6E8A-4147-A177-3AD203B41FA5}">
                      <a16:colId xmlns:a16="http://schemas.microsoft.com/office/drawing/2014/main" xmlns="" val="2780877355"/>
                    </a:ext>
                  </a:extLst>
                </a:gridCol>
                <a:gridCol w="1299883">
                  <a:extLst>
                    <a:ext uri="{9D8B030D-6E8A-4147-A177-3AD203B41FA5}">
                      <a16:colId xmlns:a16="http://schemas.microsoft.com/office/drawing/2014/main" xmlns="" val="1483184904"/>
                    </a:ext>
                  </a:extLst>
                </a:gridCol>
                <a:gridCol w="1568823">
                  <a:extLst>
                    <a:ext uri="{9D8B030D-6E8A-4147-A177-3AD203B41FA5}">
                      <a16:colId xmlns:a16="http://schemas.microsoft.com/office/drawing/2014/main" xmlns="" val="1124856013"/>
                    </a:ext>
                  </a:extLst>
                </a:gridCol>
                <a:gridCol w="1210236">
                  <a:extLst>
                    <a:ext uri="{9D8B030D-6E8A-4147-A177-3AD203B41FA5}">
                      <a16:colId xmlns:a16="http://schemas.microsoft.com/office/drawing/2014/main" xmlns="" val="160990865"/>
                    </a:ext>
                  </a:extLst>
                </a:gridCol>
                <a:gridCol w="1120588">
                  <a:extLst>
                    <a:ext uri="{9D8B030D-6E8A-4147-A177-3AD203B41FA5}">
                      <a16:colId xmlns:a16="http://schemas.microsoft.com/office/drawing/2014/main" xmlns="" val="4270963611"/>
                    </a:ext>
                  </a:extLst>
                </a:gridCol>
                <a:gridCol w="1030941">
                  <a:extLst>
                    <a:ext uri="{9D8B030D-6E8A-4147-A177-3AD203B41FA5}">
                      <a16:colId xmlns:a16="http://schemas.microsoft.com/office/drawing/2014/main" xmlns="" val="3273015399"/>
                    </a:ext>
                  </a:extLst>
                </a:gridCol>
              </a:tblGrid>
              <a:tr h="0">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Canale di veicolazione/ prodotto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Descrizione indicatore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Tipo dato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Obbligatorio (si/no)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Tema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Fonte dato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Frequenza rilevazione dato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VALORE AL 2023</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nSpc>
                          <a:spcPct val="100000"/>
                        </a:lnSpc>
                        <a:spcAft>
                          <a:spcPts val="0"/>
                        </a:spcAft>
                      </a:pPr>
                      <a:r>
                        <a:rPr lang="it-IT" sz="800" b="1">
                          <a:effectLst/>
                          <a:latin typeface="Arial" panose="020B0604020202020204" pitchFamily="34" charset="0"/>
                          <a:ea typeface="Times New Roman" panose="02020603050405020304" pitchFamily="18" charset="0"/>
                          <a:cs typeface="Arial" panose="020B0604020202020204" pitchFamily="34" charset="0"/>
                        </a:rPr>
                        <a:t>VALORE AL 2024</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xmlns="" val="73587747"/>
                  </a:ext>
                </a:extLst>
              </a:tr>
              <a:tr h="0">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ctr">
                        <a:lnSpc>
                          <a:spcPct val="100000"/>
                        </a:lnSpc>
                        <a:spcAft>
                          <a:spcPts val="0"/>
                        </a:spcAft>
                      </a:pPr>
                      <a:r>
                        <a:rPr lang="it-IT" sz="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(I pilastro/II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vMerge="1">
                  <a:txBody>
                    <a:bodyPr/>
                    <a:lstStyle/>
                    <a:p>
                      <a:endParaRPr lang="it-IT"/>
                    </a:p>
                  </a:txBody>
                  <a:tcPr/>
                </a:tc>
                <a:tc vMerge="1">
                  <a:txBody>
                    <a:bodyPr/>
                    <a:lstStyle/>
                    <a:p>
                      <a:endParaRPr lang="it-IT"/>
                    </a:p>
                  </a:txBody>
                  <a:tcPr/>
                </a:tc>
                <a:tc vMerge="1">
                  <a:txBody>
                    <a:bodyPr/>
                    <a:lstStyle/>
                    <a:p>
                      <a:endParaRPr lang="it-IT"/>
                    </a:p>
                  </a:txBody>
                  <a:tcPr/>
                </a:tc>
                <a:tc vMerge="1">
                  <a:txBody>
                    <a:bodyPr/>
                    <a:lstStyle/>
                    <a:p>
                      <a:endParaRPr lang="it-IT"/>
                    </a:p>
                  </a:txBody>
                  <a:tcPr/>
                </a:tc>
                <a:extLst>
                  <a:ext uri="{0D108BD9-81ED-4DB2-BD59-A6C34878D82A}">
                    <a16:rowId xmlns:a16="http://schemas.microsoft.com/office/drawing/2014/main" xmlns="" val="1105185970"/>
                  </a:ext>
                </a:extLst>
              </a:tr>
              <a:tr h="0">
                <a:tc rowSpan="2">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Creazione del Logo e dell'immagine coordinata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Creazione logo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NP</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volta sola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899684044"/>
                  </a:ext>
                </a:extLst>
              </a:tr>
              <a:tr h="150600">
                <a:tc vMerge="1">
                  <a:txBody>
                    <a:bodyPr/>
                    <a:lstStyle/>
                    <a:p>
                      <a:endParaRPr lang="it-IT"/>
                    </a:p>
                  </a:txBody>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Eventuale revisione logo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NP</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Annuale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pPr>
                      <a:endParaRPr lang="it-IT" sz="800" dirty="0">
                        <a:effectLst/>
                        <a:latin typeface="Arial" panose="020B0604020202020204" pitchFamily="34"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11187328"/>
                  </a:ext>
                </a:extLst>
              </a:tr>
              <a:tr h="0">
                <a:tc rowSpan="4">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Sito web</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Creazione di 1 sito web</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NP</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 volta sola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07968926"/>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Utenti (visitatori unici)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3.115</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corso di elaborazione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57824830"/>
                  </a:ext>
                </a:extLst>
              </a:tr>
              <a:tr h="0">
                <a:tc vMerge="1">
                  <a:txBody>
                    <a:bodyPr/>
                    <a:lstStyle/>
                    <a:p>
                      <a:endParaRPr lang="it-IT"/>
                    </a:p>
                  </a:txBody>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Sessioni (visite totali)</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t>
                      </a:r>
                      <a:r>
                        <a:rPr lang="it-IT" sz="8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analytics</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4.043</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corso di elaborazione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26247588"/>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Visualizzazioni (n. totale di pagine)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corso di elaborazione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8047317"/>
                  </a:ext>
                </a:extLst>
              </a:tr>
              <a:tr h="0">
                <a:tc rowSpan="4">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Social network (suddividere per Facebook e Instagram)</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Post pubblicati</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Semestrale/annuale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Instagram e Facebook:</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 pilastro: 4</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II pilastro: 18</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03836545"/>
                  </a:ext>
                </a:extLst>
              </a:tr>
              <a:tr h="0">
                <a:tc vMerge="1">
                  <a:txBody>
                    <a:bodyPr/>
                    <a:lstStyle/>
                    <a:p>
                      <a:endParaRPr lang="it-IT"/>
                    </a:p>
                  </a:txBody>
                  <a:tcPr/>
                </a:tc>
                <a:tc>
                  <a:txBody>
                    <a:bodyPr/>
                    <a:lstStyle/>
                    <a:p>
                      <a:pPr>
                        <a:lnSpc>
                          <a:spcPct val="100000"/>
                        </a:lnSpc>
                        <a:spcAft>
                          <a:spcPts val="0"/>
                        </a:spcAft>
                      </a:pPr>
                      <a:r>
                        <a:rPr lang="it-IT" sz="8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Follower</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 annuale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Facebook: 4523</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Instagram: 396</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774173008"/>
                  </a:ext>
                </a:extLst>
              </a:tr>
              <a:tr h="0">
                <a:tc vMerge="1">
                  <a:txBody>
                    <a:bodyPr/>
                    <a:lstStyle/>
                    <a:p>
                      <a:endParaRPr lang="it-IT"/>
                    </a:p>
                  </a:txBody>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Utenti/giorno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914332353"/>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Engagement utenti/post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NP</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085467781"/>
                  </a:ext>
                </a:extLst>
              </a:tr>
              <a:tr h="0">
                <a:tc rowSpan="2">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Pubblicazioni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pubblicazioni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Secondo Pilastro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261469496"/>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pubblicazioni per tema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descrittivo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071791407"/>
                  </a:ext>
                </a:extLst>
              </a:tr>
              <a:tr h="0">
                <a:tc rowSpan="4">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Eventi (seminari, conferenze tematiche, gruppi di lavoro tematici, eventi formativi – anche attività di </a:t>
                      </a:r>
                      <a:r>
                        <a:rPr lang="it-IT" sz="8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capacity</a:t>
                      </a: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building, fiere di settore)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eventi realizzati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192771575"/>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Tipo di evento (internazionale, nazionale, regionale, locale)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descrittivo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Regionale, locale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545196910"/>
                  </a:ext>
                </a:extLst>
              </a:tr>
              <a:tr h="0">
                <a:tc vMerge="1">
                  <a:txBody>
                    <a:bodyPr/>
                    <a:lstStyle/>
                    <a:p>
                      <a:endParaRPr lang="it-IT"/>
                    </a:p>
                  </a:txBody>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Tema dell'evento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descrittivo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Presentazione bandi CSR Abruzzo 2023/2027</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Open Farms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42408693"/>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partecipanti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400</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100</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118412088"/>
                  </a:ext>
                </a:extLst>
              </a:tr>
              <a:tr h="266245">
                <a:tc rowSpan="2">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Buone Pratiche e casi studio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buone pratiche/Casi studio raccolti e diffusi</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spcAft>
                          <a:spcPts val="0"/>
                        </a:spcAft>
                      </a:pPr>
                      <a:r>
                        <a:rPr lang="it-IT" sz="800" dirty="0" smtClean="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150666610"/>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buone pratiche/Casi studio raccolti e diffusi per tema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969207137"/>
                  </a:ext>
                </a:extLst>
              </a:tr>
              <a:tr h="0">
                <a:tc rowSpan="4">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Video e prodotti multimediali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video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685089985"/>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prodotti multimediali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64802331"/>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per tema (Interventi strutturali, AKIS ecc.)</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Descrittivo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441406452"/>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like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Servizi di web analytics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370900246"/>
                  </a:ext>
                </a:extLst>
              </a:tr>
              <a:tr h="0">
                <a:tc rowSpan="2">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Attività giornalistica, Media Relations</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notizie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 corso di elaborazione</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438258474"/>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Articoli pubblicati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508612348"/>
                  </a:ext>
                </a:extLst>
              </a:tr>
              <a:tr h="0">
                <a:tc rowSpan="2">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Campagne Pubblicitarie Radio/ tv</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 di campagne realizzate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Numerico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926941854"/>
                  </a:ext>
                </a:extLst>
              </a:tr>
              <a:tr h="0">
                <a:tc vMerge="1">
                  <a:txBody>
                    <a:bodyPr/>
                    <a:lstStyle/>
                    <a:p>
                      <a:endParaRPr lang="it-IT"/>
                    </a:p>
                  </a:txBody>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Tipo di canali raggiunti (tv/radio nazionali, regionali locali)</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Descrittivo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Indicare Pilastro</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Dipartimento Agricoltura</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semestrale</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pPr>
                      <a:r>
                        <a:rPr lang="it-IT" sz="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800" dirty="0">
                        <a:effectLst/>
                        <a:latin typeface="Arial" panose="020B0604020202020204" pitchFamily="34" charset="0"/>
                        <a:ea typeface="Times New Roman" panose="02020603050405020304" pitchFamily="18" charset="0"/>
                        <a:cs typeface="Arial" panose="020B0604020202020204" pitchFamily="34" charset="0"/>
                      </a:endParaRPr>
                    </a:p>
                  </a:txBody>
                  <a:tcPr marL="21091" marR="210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864607991"/>
                  </a:ext>
                </a:extLst>
              </a:tr>
            </a:tbl>
          </a:graphicData>
        </a:graphic>
      </p:graphicFrame>
      <p:sp>
        <p:nvSpPr>
          <p:cNvPr id="9" name="Rectangle 4"/>
          <p:cNvSpPr>
            <a:spLocks noChangeArrowheads="1"/>
          </p:cNvSpPr>
          <p:nvPr/>
        </p:nvSpPr>
        <p:spPr bwMode="auto">
          <a:xfrm>
            <a:off x="4410075" y="15478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smtClean="0">
                <a:ln>
                  <a:noFill/>
                </a:ln>
                <a:solidFill>
                  <a:schemeClr val="tx1"/>
                </a:solidFill>
                <a:effectLst/>
                <a:latin typeface="Arial" panose="020B0604020202020204" pitchFamily="34" charset="0"/>
              </a:rPr>
              <a:t/>
            </a:r>
            <a:br>
              <a:rPr kumimoji="0" lang="it-IT" altLang="it-IT" sz="1800" b="0" i="0" u="none" strike="noStrike" cap="none" normalizeH="0" baseline="0" smtClean="0">
                <a:ln>
                  <a:noFill/>
                </a:ln>
                <a:solidFill>
                  <a:schemeClr val="tx1"/>
                </a:solidFill>
                <a:effectLst/>
                <a:latin typeface="Arial" panose="020B0604020202020204" pitchFamily="34" charset="0"/>
              </a:rPr>
            </a:br>
            <a:endParaRPr kumimoji="0" lang="it-IT" altLang="it-IT"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96198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ttangolo 4"/>
          <p:cNvSpPr/>
          <p:nvPr/>
        </p:nvSpPr>
        <p:spPr>
          <a:xfrm>
            <a:off x="-189552" y="105189"/>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8</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sull’attuazione del Piano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di Valutazione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del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CSR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2023-2027</a:t>
            </a:r>
            <a:endPar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68786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56561" y="745760"/>
            <a:ext cx="10090031" cy="400110"/>
          </a:xfrm>
          <a:prstGeom prst="rect">
            <a:avLst/>
          </a:prstGeom>
        </p:spPr>
        <p:txBody>
          <a:bodyPr wrap="square">
            <a:spAutoFit/>
          </a:bodyPr>
          <a:lstStyle/>
          <a:p>
            <a:r>
              <a:rPr lang="it-IT" sz="2000" b="1" dirty="0" smtClean="0">
                <a:latin typeface="Times New Roman" panose="02020603050405020304" pitchFamily="18" charset="0"/>
                <a:ea typeface="Calibri" panose="020F0502020204030204" pitchFamily="34" charset="0"/>
              </a:rPr>
              <a:t> </a:t>
            </a:r>
          </a:p>
        </p:txBody>
      </p:sp>
      <p:sp>
        <p:nvSpPr>
          <p:cNvPr id="8" name="Rettangolo 7"/>
          <p:cNvSpPr/>
          <p:nvPr/>
        </p:nvSpPr>
        <p:spPr>
          <a:xfrm>
            <a:off x="602974" y="422594"/>
            <a:ext cx="10757452" cy="1077218"/>
          </a:xfrm>
          <a:prstGeom prst="rect">
            <a:avLst/>
          </a:prstGeom>
        </p:spPr>
        <p:txBody>
          <a:bodyPr wrap="square">
            <a:spAutoFit/>
          </a:bodyPr>
          <a:lstStyle/>
          <a:p>
            <a:pPr algn="ctr"/>
            <a:r>
              <a:rPr lang="it-IT" sz="3200" b="1" dirty="0">
                <a:solidFill>
                  <a:srgbClr val="002060"/>
                </a:solidFill>
                <a:latin typeface="Arial" panose="020B0604020202020204" pitchFamily="34" charset="0"/>
                <a:ea typeface="Tahoma"/>
                <a:cs typeface="Arial" panose="020B0604020202020204" pitchFamily="34" charset="0"/>
              </a:rPr>
              <a:t>Valutazione del Complemento di Sviluppo Rurale della Regione </a:t>
            </a:r>
            <a:r>
              <a:rPr lang="it-IT" sz="3200" b="1" dirty="0" smtClean="0">
                <a:solidFill>
                  <a:srgbClr val="002060"/>
                </a:solidFill>
                <a:latin typeface="Arial" panose="020B0604020202020204" pitchFamily="34" charset="0"/>
                <a:ea typeface="Tahoma"/>
                <a:cs typeface="Arial" panose="020B0604020202020204" pitchFamily="34" charset="0"/>
              </a:rPr>
              <a:t>Abruzzo - PSP </a:t>
            </a:r>
            <a:r>
              <a:rPr lang="it-IT" sz="3200" b="1" dirty="0">
                <a:solidFill>
                  <a:srgbClr val="002060"/>
                </a:solidFill>
                <a:latin typeface="Arial" panose="020B0604020202020204" pitchFamily="34" charset="0"/>
                <a:ea typeface="Tahoma"/>
                <a:cs typeface="Arial" panose="020B0604020202020204" pitchFamily="34" charset="0"/>
              </a:rPr>
              <a:t>2023-2027 </a:t>
            </a:r>
          </a:p>
        </p:txBody>
      </p:sp>
      <p:graphicFrame>
        <p:nvGraphicFramePr>
          <p:cNvPr id="9" name="Diagramma 8"/>
          <p:cNvGraphicFramePr/>
          <p:nvPr>
            <p:extLst>
              <p:ext uri="{D42A27DB-BD31-4B8C-83A1-F6EECF244321}">
                <p14:modId xmlns:p14="http://schemas.microsoft.com/office/powerpoint/2010/main" val="1062434112"/>
              </p:ext>
            </p:extLst>
          </p:nvPr>
        </p:nvGraphicFramePr>
        <p:xfrm>
          <a:off x="1770478" y="1676533"/>
          <a:ext cx="8617226" cy="45429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65252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56561" y="745760"/>
            <a:ext cx="10090031" cy="400110"/>
          </a:xfrm>
          <a:prstGeom prst="rect">
            <a:avLst/>
          </a:prstGeom>
        </p:spPr>
        <p:txBody>
          <a:bodyPr wrap="square">
            <a:spAutoFit/>
          </a:bodyPr>
          <a:lstStyle/>
          <a:p>
            <a:r>
              <a:rPr lang="it-IT" sz="2000" b="1" dirty="0" smtClean="0">
                <a:latin typeface="Times New Roman" panose="02020603050405020304" pitchFamily="18" charset="0"/>
                <a:ea typeface="Calibri" panose="020F0502020204030204" pitchFamily="34" charset="0"/>
              </a:rPr>
              <a:t> </a:t>
            </a:r>
          </a:p>
        </p:txBody>
      </p:sp>
      <p:graphicFrame>
        <p:nvGraphicFramePr>
          <p:cNvPr id="6" name="Diagramma 5"/>
          <p:cNvGraphicFramePr/>
          <p:nvPr>
            <p:extLst>
              <p:ext uri="{D42A27DB-BD31-4B8C-83A1-F6EECF244321}">
                <p14:modId xmlns:p14="http://schemas.microsoft.com/office/powerpoint/2010/main" val="2170805299"/>
              </p:ext>
            </p:extLst>
          </p:nvPr>
        </p:nvGraphicFramePr>
        <p:xfrm>
          <a:off x="756561" y="2543853"/>
          <a:ext cx="10757452" cy="36067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ttangolo 7"/>
          <p:cNvSpPr/>
          <p:nvPr/>
        </p:nvSpPr>
        <p:spPr>
          <a:xfrm>
            <a:off x="602974" y="191763"/>
            <a:ext cx="10757452" cy="954107"/>
          </a:xfrm>
          <a:prstGeom prst="rect">
            <a:avLst/>
          </a:prstGeom>
        </p:spPr>
        <p:txBody>
          <a:bodyPr wrap="square">
            <a:spAutoFit/>
          </a:bodyPr>
          <a:lstStyle/>
          <a:p>
            <a:pPr algn="ctr"/>
            <a:r>
              <a:rPr lang="it-IT" sz="2800" b="1" dirty="0">
                <a:solidFill>
                  <a:srgbClr val="002060"/>
                </a:solidFill>
                <a:latin typeface="Arial" panose="020B0604020202020204" pitchFamily="34" charset="0"/>
                <a:ea typeface="Tahoma"/>
                <a:cs typeface="Arial" panose="020B0604020202020204" pitchFamily="34" charset="0"/>
              </a:rPr>
              <a:t>Valutazione del Complemento di Sviluppo Rurale della Regione </a:t>
            </a:r>
            <a:r>
              <a:rPr lang="it-IT" sz="2800" b="1" dirty="0" smtClean="0">
                <a:solidFill>
                  <a:srgbClr val="002060"/>
                </a:solidFill>
                <a:latin typeface="Arial" panose="020B0604020202020204" pitchFamily="34" charset="0"/>
                <a:ea typeface="Tahoma"/>
                <a:cs typeface="Arial" panose="020B0604020202020204" pitchFamily="34" charset="0"/>
              </a:rPr>
              <a:t>Abruzzo - PAC </a:t>
            </a:r>
            <a:r>
              <a:rPr lang="it-IT" sz="2800" b="1" dirty="0">
                <a:solidFill>
                  <a:srgbClr val="002060"/>
                </a:solidFill>
                <a:latin typeface="Arial" panose="020B0604020202020204" pitchFamily="34" charset="0"/>
                <a:ea typeface="Tahoma"/>
                <a:cs typeface="Arial" panose="020B0604020202020204" pitchFamily="34" charset="0"/>
              </a:rPr>
              <a:t>2023-2027 </a:t>
            </a:r>
          </a:p>
        </p:txBody>
      </p:sp>
      <p:sp>
        <p:nvSpPr>
          <p:cNvPr id="3" name="Rettangolo 2"/>
          <p:cNvSpPr/>
          <p:nvPr/>
        </p:nvSpPr>
        <p:spPr>
          <a:xfrm>
            <a:off x="806485" y="1151404"/>
            <a:ext cx="10707528" cy="1323439"/>
          </a:xfrm>
          <a:prstGeom prst="rect">
            <a:avLst/>
          </a:prstGeom>
        </p:spPr>
        <p:txBody>
          <a:bodyPr wrap="square">
            <a:spAutoFit/>
          </a:bodyPr>
          <a:lstStyle/>
          <a:p>
            <a:r>
              <a:rPr lang="it-IT" sz="2000" dirty="0" smtClean="0">
                <a:solidFill>
                  <a:srgbClr val="000000"/>
                </a:solidFill>
                <a:latin typeface="Arial" panose="020B0604020202020204" pitchFamily="34" charset="0"/>
                <a:cs typeface="Arial" panose="020B0604020202020204" pitchFamily="34" charset="0"/>
              </a:rPr>
              <a:t>La </a:t>
            </a:r>
            <a:r>
              <a:rPr lang="it-IT" sz="2000" dirty="0">
                <a:solidFill>
                  <a:srgbClr val="000000"/>
                </a:solidFill>
                <a:latin typeface="Arial" panose="020B0604020202020204" pitchFamily="34" charset="0"/>
                <a:cs typeface="Arial" panose="020B0604020202020204" pitchFamily="34" charset="0"/>
              </a:rPr>
              <a:t>Regione </a:t>
            </a:r>
            <a:r>
              <a:rPr lang="it-IT" sz="2000" dirty="0" smtClean="0">
                <a:solidFill>
                  <a:srgbClr val="000000"/>
                </a:solidFill>
                <a:latin typeface="Arial" panose="020B0604020202020204" pitchFamily="34" charset="0"/>
                <a:cs typeface="Arial" panose="020B0604020202020204" pitchFamily="34" charset="0"/>
              </a:rPr>
              <a:t>Abruzzo a dicembre 2023 ha predisposto il </a:t>
            </a:r>
            <a:r>
              <a:rPr lang="it-IT" sz="2000" dirty="0">
                <a:solidFill>
                  <a:srgbClr val="000000"/>
                </a:solidFill>
                <a:latin typeface="Arial" panose="020B0604020202020204" pitchFamily="34" charset="0"/>
                <a:cs typeface="Arial" panose="020B0604020202020204" pitchFamily="34" charset="0"/>
              </a:rPr>
              <a:t>Piano di Valutazione regionale (</a:t>
            </a:r>
            <a:r>
              <a:rPr lang="it-IT" sz="2000" dirty="0" err="1">
                <a:solidFill>
                  <a:srgbClr val="000000"/>
                </a:solidFill>
                <a:latin typeface="Arial" panose="020B0604020202020204" pitchFamily="34" charset="0"/>
                <a:cs typeface="Arial" panose="020B0604020202020204" pitchFamily="34" charset="0"/>
              </a:rPr>
              <a:t>PdVR</a:t>
            </a:r>
            <a:r>
              <a:rPr lang="it-IT" sz="2000" dirty="0">
                <a:solidFill>
                  <a:srgbClr val="000000"/>
                </a:solidFill>
                <a:latin typeface="Arial" panose="020B0604020202020204" pitchFamily="34" charset="0"/>
                <a:cs typeface="Arial" panose="020B0604020202020204" pitchFamily="34" charset="0"/>
              </a:rPr>
              <a:t>) del Complemento di programmazione Abruzzo  per lo Sviluppo Rurale (CSR) 2023-2027, trasmesso al Comitato di Sorveglianza del PSR Abruzzo 2014/2022 con le funzioni del Comitato di Monitoraggio regionale 2023/2027 </a:t>
            </a:r>
            <a:r>
              <a:rPr lang="it-IT" sz="2000" dirty="0" smtClean="0">
                <a:solidFill>
                  <a:srgbClr val="000000"/>
                </a:solidFill>
                <a:latin typeface="Arial" panose="020B0604020202020204" pitchFamily="34" charset="0"/>
                <a:cs typeface="Arial" panose="020B0604020202020204" pitchFamily="34" charset="0"/>
              </a:rPr>
              <a:t>in data 11/12/2023.</a:t>
            </a:r>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96835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74688" y="179875"/>
            <a:ext cx="10436100" cy="70784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4000" b="1" dirty="0">
                <a:solidFill>
                  <a:srgbClr val="002060"/>
                </a:solidFill>
                <a:latin typeface="Arial" panose="020B0604020202020204" pitchFamily="34" charset="0"/>
                <a:ea typeface="Tahoma"/>
                <a:cs typeface="Arial" panose="020B0604020202020204" pitchFamily="34" charset="0"/>
                <a:sym typeface="Tahoma"/>
              </a:rPr>
              <a:t>Obiettivi del PdVR</a:t>
            </a:r>
            <a:endParaRPr sz="4000" b="1" i="0" u="none" strike="noStrike" cap="none" dirty="0">
              <a:solidFill>
                <a:srgbClr val="002060"/>
              </a:solidFill>
              <a:latin typeface="Arial" panose="020B0604020202020204" pitchFamily="34" charset="0"/>
              <a:ea typeface="Tahoma"/>
              <a:cs typeface="Arial" panose="020B0604020202020204" pitchFamily="34" charset="0"/>
              <a:sym typeface="Tahoma"/>
            </a:endParaRPr>
          </a:p>
        </p:txBody>
      </p:sp>
      <p:sp>
        <p:nvSpPr>
          <p:cNvPr id="7" name="Google Shape;109;p2">
            <a:extLst>
              <a:ext uri="{FF2B5EF4-FFF2-40B4-BE49-F238E27FC236}">
                <a16:creationId xmlns:a16="http://schemas.microsoft.com/office/drawing/2014/main" xmlns="" id="{162ADDA4-F7A3-FF1C-6BAF-AE954522805A}"/>
              </a:ext>
            </a:extLst>
          </p:cNvPr>
          <p:cNvSpPr txBox="1"/>
          <p:nvPr/>
        </p:nvSpPr>
        <p:spPr>
          <a:xfrm>
            <a:off x="623100" y="1111099"/>
            <a:ext cx="10945800" cy="3588600"/>
          </a:xfrm>
          <a:prstGeom prst="rect">
            <a:avLst/>
          </a:prstGeom>
          <a:noFill/>
          <a:ln>
            <a:noFill/>
          </a:ln>
        </p:spPr>
        <p:txBody>
          <a:bodyPr spcFirstLastPara="1" wrap="square" lIns="91425" tIns="91425" rIns="91425" bIns="91425" anchor="t" anchorCtr="0">
            <a:noAutofit/>
          </a:bodyPr>
          <a:lstStyle/>
          <a:p>
            <a:pPr marL="457200" lvl="0" indent="-361950" algn="just" rtl="0">
              <a:lnSpc>
                <a:spcPct val="115000"/>
              </a:lnSpc>
              <a:spcBef>
                <a:spcPts val="0"/>
              </a:spcBef>
              <a:spcAft>
                <a:spcPts val="0"/>
              </a:spcAft>
              <a:buClr>
                <a:schemeClr val="dk1"/>
              </a:buClr>
              <a:buSzPts val="2100"/>
              <a:buFont typeface="Tahoma"/>
              <a:buAutoNum type="arabicPeriod"/>
            </a:pPr>
            <a:r>
              <a:rPr lang="it-IT" sz="2600" dirty="0">
                <a:latin typeface="Arial" panose="020B0604020202020204" pitchFamily="34" charset="0"/>
                <a:ea typeface="Tahoma"/>
                <a:cs typeface="Arial" panose="020B0604020202020204" pitchFamily="34" charset="0"/>
                <a:sym typeface="Tahoma"/>
              </a:rPr>
              <a:t>Valutare la rispondenza del CSR alle esigenze del sistema agricolo regionale;</a:t>
            </a:r>
            <a:endParaRPr sz="2600" dirty="0">
              <a:latin typeface="Arial" panose="020B0604020202020204" pitchFamily="34" charset="0"/>
              <a:ea typeface="Tahoma"/>
              <a:cs typeface="Arial" panose="020B0604020202020204" pitchFamily="34" charset="0"/>
              <a:sym typeface="Tahoma"/>
            </a:endParaRPr>
          </a:p>
          <a:p>
            <a:pPr marL="457200" lvl="0" indent="-361950" algn="just" rtl="0">
              <a:lnSpc>
                <a:spcPct val="115000"/>
              </a:lnSpc>
              <a:spcBef>
                <a:spcPts val="0"/>
              </a:spcBef>
              <a:spcAft>
                <a:spcPts val="0"/>
              </a:spcAft>
              <a:buClr>
                <a:schemeClr val="dk1"/>
              </a:buClr>
              <a:buSzPts val="2100"/>
              <a:buFont typeface="Tahoma"/>
              <a:buAutoNum type="arabicPeriod"/>
            </a:pPr>
            <a:r>
              <a:rPr lang="it-IT" sz="2600" dirty="0">
                <a:latin typeface="Arial" panose="020B0604020202020204" pitchFamily="34" charset="0"/>
                <a:ea typeface="Tahoma"/>
                <a:cs typeface="Arial" panose="020B0604020202020204" pitchFamily="34" charset="0"/>
                <a:sym typeface="Tahoma"/>
              </a:rPr>
              <a:t>verificare che l’attuazione del CSR avvenga in maniera conforme a quanto previsto dalle regole euro unitarie;</a:t>
            </a:r>
            <a:endParaRPr sz="2600" dirty="0">
              <a:latin typeface="Arial" panose="020B0604020202020204" pitchFamily="34" charset="0"/>
              <a:ea typeface="Tahoma"/>
              <a:cs typeface="Arial" panose="020B0604020202020204" pitchFamily="34" charset="0"/>
              <a:sym typeface="Tahoma"/>
            </a:endParaRPr>
          </a:p>
          <a:p>
            <a:pPr marL="457200" lvl="0" indent="-361950" algn="just" rtl="0">
              <a:lnSpc>
                <a:spcPct val="115000"/>
              </a:lnSpc>
              <a:spcBef>
                <a:spcPts val="0"/>
              </a:spcBef>
              <a:spcAft>
                <a:spcPts val="0"/>
              </a:spcAft>
              <a:buClr>
                <a:schemeClr val="dk1"/>
              </a:buClr>
              <a:buSzPts val="2100"/>
              <a:buFont typeface="Tahoma"/>
              <a:buAutoNum type="arabicPeriod"/>
            </a:pPr>
            <a:r>
              <a:rPr lang="it-IT" sz="2600" dirty="0">
                <a:latin typeface="Arial" panose="020B0604020202020204" pitchFamily="34" charset="0"/>
                <a:ea typeface="Tahoma"/>
                <a:cs typeface="Arial" panose="020B0604020202020204" pitchFamily="34" charset="0"/>
                <a:sym typeface="Tahoma"/>
              </a:rPr>
              <a:t>acquisire indicazioni per la programmazione della PAC post 2027;</a:t>
            </a:r>
            <a:endParaRPr sz="2600" dirty="0">
              <a:latin typeface="Arial" panose="020B0604020202020204" pitchFamily="34" charset="0"/>
              <a:ea typeface="Tahoma"/>
              <a:cs typeface="Arial" panose="020B0604020202020204" pitchFamily="34" charset="0"/>
              <a:sym typeface="Tahoma"/>
            </a:endParaRPr>
          </a:p>
          <a:p>
            <a:pPr marL="457200" lvl="0" indent="-361950" algn="just" rtl="0">
              <a:lnSpc>
                <a:spcPct val="115000"/>
              </a:lnSpc>
              <a:spcBef>
                <a:spcPts val="0"/>
              </a:spcBef>
              <a:spcAft>
                <a:spcPts val="0"/>
              </a:spcAft>
              <a:buClr>
                <a:schemeClr val="dk1"/>
              </a:buClr>
              <a:buSzPts val="2100"/>
              <a:buFont typeface="Tahoma"/>
              <a:buAutoNum type="arabicPeriod"/>
            </a:pPr>
            <a:r>
              <a:rPr lang="it-IT" sz="2600" dirty="0">
                <a:latin typeface="Arial" panose="020B0604020202020204" pitchFamily="34" charset="0"/>
                <a:ea typeface="Tahoma"/>
                <a:cs typeface="Arial" panose="020B0604020202020204" pitchFamily="34" charset="0"/>
                <a:sym typeface="Tahoma"/>
              </a:rPr>
              <a:t>accertare se l’attuazione del CSR avviene in maniera coerente con le aspettative e ricavare indicazioni per migliorare l’attuazione;</a:t>
            </a:r>
            <a:endParaRPr sz="2600" dirty="0">
              <a:latin typeface="Arial" panose="020B0604020202020204" pitchFamily="34" charset="0"/>
              <a:ea typeface="Tahoma"/>
              <a:cs typeface="Arial" panose="020B0604020202020204" pitchFamily="34" charset="0"/>
              <a:sym typeface="Tahoma"/>
            </a:endParaRPr>
          </a:p>
          <a:p>
            <a:pPr marL="457200" lvl="0" indent="-361950" algn="just" rtl="0">
              <a:lnSpc>
                <a:spcPct val="115000"/>
              </a:lnSpc>
              <a:spcBef>
                <a:spcPts val="0"/>
              </a:spcBef>
              <a:spcAft>
                <a:spcPts val="0"/>
              </a:spcAft>
              <a:buClr>
                <a:schemeClr val="dk1"/>
              </a:buClr>
              <a:buSzPts val="2100"/>
              <a:buFont typeface="Tahoma"/>
              <a:buAutoNum type="arabicPeriod"/>
            </a:pPr>
            <a:r>
              <a:rPr lang="it-IT" sz="2600" dirty="0">
                <a:latin typeface="Arial" panose="020B0604020202020204" pitchFamily="34" charset="0"/>
                <a:ea typeface="Tahoma"/>
                <a:cs typeface="Arial" panose="020B0604020202020204" pitchFamily="34" charset="0"/>
                <a:sym typeface="Tahoma"/>
              </a:rPr>
              <a:t>contribuire alla realizzazione del Piano di valutazione nazionale, attraverso la verifica delle ricadute sul territorio degli interventi a regia regionale e di quelli a regia nazionale.</a:t>
            </a:r>
            <a:endParaRPr sz="2600" dirty="0">
              <a:latin typeface="Arial" panose="020B0604020202020204" pitchFamily="34" charset="0"/>
              <a:ea typeface="Tahoma"/>
              <a:cs typeface="Arial" panose="020B0604020202020204" pitchFamily="34" charset="0"/>
              <a:sym typeface="Tahoma"/>
            </a:endParaRPr>
          </a:p>
        </p:txBody>
      </p:sp>
    </p:spTree>
    <p:extLst>
      <p:ext uri="{BB962C8B-B14F-4D97-AF65-F5344CB8AC3E}">
        <p14:creationId xmlns:p14="http://schemas.microsoft.com/office/powerpoint/2010/main" val="5528061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74688" y="179875"/>
            <a:ext cx="10436100" cy="70784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4000" b="1" dirty="0">
                <a:solidFill>
                  <a:srgbClr val="002060"/>
                </a:solidFill>
                <a:latin typeface="Arial" panose="020B0604020202020204" pitchFamily="34" charset="0"/>
                <a:ea typeface="Tahoma"/>
                <a:cs typeface="Arial" panose="020B0604020202020204" pitchFamily="34" charset="0"/>
                <a:sym typeface="Tahoma"/>
              </a:rPr>
              <a:t>Tipologie di valutazione</a:t>
            </a:r>
          </a:p>
        </p:txBody>
      </p:sp>
      <p:sp>
        <p:nvSpPr>
          <p:cNvPr id="2" name="Google Shape;118;g2a29e097687_0_2">
            <a:extLst>
              <a:ext uri="{FF2B5EF4-FFF2-40B4-BE49-F238E27FC236}">
                <a16:creationId xmlns:a16="http://schemas.microsoft.com/office/drawing/2014/main" xmlns="" id="{C4CAC3B5-CC1F-E5E0-9F86-5CACD35E8DCB}"/>
              </a:ext>
            </a:extLst>
          </p:cNvPr>
          <p:cNvSpPr txBox="1"/>
          <p:nvPr/>
        </p:nvSpPr>
        <p:spPr>
          <a:xfrm>
            <a:off x="623100" y="1127429"/>
            <a:ext cx="10945800" cy="3588600"/>
          </a:xfrm>
          <a:prstGeom prst="rect">
            <a:avLst/>
          </a:prstGeom>
          <a:noFill/>
          <a:ln>
            <a:noFill/>
          </a:ln>
        </p:spPr>
        <p:txBody>
          <a:bodyPr spcFirstLastPara="1" wrap="square" lIns="91425" tIns="91425" rIns="91425" bIns="91425" anchor="t" anchorCtr="0">
            <a:noAutofit/>
          </a:bodyPr>
          <a:lstStyle/>
          <a:p>
            <a:pPr marL="457200" lvl="0" indent="-361950" algn="just" rtl="0">
              <a:lnSpc>
                <a:spcPct val="115000"/>
              </a:lnSpc>
              <a:spcBef>
                <a:spcPts val="0"/>
              </a:spcBef>
              <a:spcAft>
                <a:spcPts val="0"/>
              </a:spcAft>
              <a:buClr>
                <a:schemeClr val="dk1"/>
              </a:buClr>
              <a:buSzPts val="2100"/>
              <a:buFont typeface="Tahoma"/>
              <a:buAutoNum type="arabicPeriod"/>
            </a:pPr>
            <a:r>
              <a:rPr lang="it-IT" sz="2800" dirty="0">
                <a:solidFill>
                  <a:schemeClr val="dk1"/>
                </a:solidFill>
                <a:latin typeface="Arial" panose="020B0604020202020204" pitchFamily="34" charset="0"/>
                <a:ea typeface="Tahoma"/>
                <a:cs typeface="Arial" panose="020B0604020202020204" pitchFamily="34" charset="0"/>
                <a:sym typeface="Tahoma"/>
              </a:rPr>
              <a:t>Valutazione dei singoli interventi del CSR 2023-2027 della Regione Abruzzo, con la predisposizione di rapporti di valutazione per monitoraggio;</a:t>
            </a:r>
            <a:endParaRPr sz="2800" dirty="0">
              <a:solidFill>
                <a:schemeClr val="dk1"/>
              </a:solidFill>
              <a:latin typeface="Arial" panose="020B0604020202020204" pitchFamily="34" charset="0"/>
              <a:ea typeface="Tahoma"/>
              <a:cs typeface="Arial" panose="020B0604020202020204" pitchFamily="34" charset="0"/>
              <a:sym typeface="Tahoma"/>
            </a:endParaRPr>
          </a:p>
          <a:p>
            <a:pPr marL="457200" lvl="0" indent="-361950" algn="just" rtl="0">
              <a:lnSpc>
                <a:spcPct val="115000"/>
              </a:lnSpc>
              <a:spcBef>
                <a:spcPts val="0"/>
              </a:spcBef>
              <a:spcAft>
                <a:spcPts val="0"/>
              </a:spcAft>
              <a:buClr>
                <a:schemeClr val="dk1"/>
              </a:buClr>
              <a:buSzPts val="2100"/>
              <a:buFont typeface="Tahoma"/>
              <a:buAutoNum type="arabicPeriod"/>
            </a:pPr>
            <a:r>
              <a:rPr lang="it-IT" sz="2800" dirty="0">
                <a:solidFill>
                  <a:schemeClr val="dk1"/>
                </a:solidFill>
                <a:latin typeface="Arial" panose="020B0604020202020204" pitchFamily="34" charset="0"/>
                <a:ea typeface="Tahoma"/>
                <a:cs typeface="Arial" panose="020B0604020202020204" pitchFamily="34" charset="0"/>
                <a:sym typeface="Tahoma"/>
              </a:rPr>
              <a:t>valutazione su temi sensibili della PAC 2023-2027 con la predisposizione di rapporti di valutazione tematica.</a:t>
            </a:r>
            <a:endParaRPr sz="2800" dirty="0">
              <a:solidFill>
                <a:schemeClr val="dk1"/>
              </a:solidFill>
              <a:latin typeface="Arial" panose="020B0604020202020204" pitchFamily="34" charset="0"/>
              <a:ea typeface="Tahoma"/>
              <a:cs typeface="Arial" panose="020B0604020202020204" pitchFamily="34" charset="0"/>
              <a:sym typeface="Tahoma"/>
            </a:endParaRPr>
          </a:p>
          <a:p>
            <a:pPr marL="0" lvl="0" indent="0" algn="just" rtl="0">
              <a:lnSpc>
                <a:spcPct val="115000"/>
              </a:lnSpc>
              <a:spcBef>
                <a:spcPts val="0"/>
              </a:spcBef>
              <a:spcAft>
                <a:spcPts val="0"/>
              </a:spcAft>
              <a:buNone/>
            </a:pPr>
            <a:endParaRPr sz="2800" dirty="0">
              <a:solidFill>
                <a:schemeClr val="dk1"/>
              </a:solidFill>
              <a:latin typeface="Arial" panose="020B0604020202020204" pitchFamily="34" charset="0"/>
              <a:ea typeface="Tahoma"/>
              <a:cs typeface="Arial" panose="020B0604020202020204" pitchFamily="34" charset="0"/>
              <a:sym typeface="Tahoma"/>
            </a:endParaRPr>
          </a:p>
          <a:p>
            <a:pPr marL="0" lvl="0" indent="0" algn="just" rtl="0">
              <a:lnSpc>
                <a:spcPct val="115000"/>
              </a:lnSpc>
              <a:spcBef>
                <a:spcPts val="0"/>
              </a:spcBef>
              <a:spcAft>
                <a:spcPts val="0"/>
              </a:spcAft>
              <a:buNone/>
            </a:pPr>
            <a:r>
              <a:rPr lang="it-IT" sz="2800" dirty="0">
                <a:solidFill>
                  <a:schemeClr val="dk1"/>
                </a:solidFill>
                <a:latin typeface="Arial" panose="020B0604020202020204" pitchFamily="34" charset="0"/>
                <a:ea typeface="Tahoma"/>
                <a:cs typeface="Arial" panose="020B0604020202020204" pitchFamily="34" charset="0"/>
                <a:sym typeface="Tahoma"/>
              </a:rPr>
              <a:t>Entrambe le tipologie di valutazione sono utilizzate per migliorare la programmazione  2023-2027 e per ricavare indicazioni utili per la programmazione post 2027.</a:t>
            </a:r>
            <a:endParaRPr sz="2800" dirty="0">
              <a:solidFill>
                <a:schemeClr val="dk1"/>
              </a:solidFill>
              <a:latin typeface="Arial" panose="020B0604020202020204" pitchFamily="34" charset="0"/>
              <a:ea typeface="Tahoma"/>
              <a:cs typeface="Arial" panose="020B0604020202020204" pitchFamily="34" charset="0"/>
              <a:sym typeface="Tahoma"/>
            </a:endParaRPr>
          </a:p>
        </p:txBody>
      </p:sp>
    </p:spTree>
    <p:extLst>
      <p:ext uri="{BB962C8B-B14F-4D97-AF65-F5344CB8AC3E}">
        <p14:creationId xmlns:p14="http://schemas.microsoft.com/office/powerpoint/2010/main" val="28092464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74688" y="179875"/>
            <a:ext cx="10436100" cy="70784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4000" b="1" dirty="0">
                <a:solidFill>
                  <a:srgbClr val="002060"/>
                </a:solidFill>
                <a:latin typeface="Arial" panose="020B0604020202020204" pitchFamily="34" charset="0"/>
                <a:ea typeface="Tahoma"/>
                <a:cs typeface="Arial" panose="020B0604020202020204" pitchFamily="34" charset="0"/>
                <a:sym typeface="Tahoma"/>
              </a:rPr>
              <a:t>Caratteristiche del PdVR</a:t>
            </a:r>
          </a:p>
        </p:txBody>
      </p:sp>
      <p:sp>
        <p:nvSpPr>
          <p:cNvPr id="3" name="Google Shape;127;g2a29e097687_0_10">
            <a:extLst>
              <a:ext uri="{FF2B5EF4-FFF2-40B4-BE49-F238E27FC236}">
                <a16:creationId xmlns:a16="http://schemas.microsoft.com/office/drawing/2014/main" xmlns="" id="{AAEA4E85-9910-C91B-9CC0-7251EAA9D432}"/>
              </a:ext>
            </a:extLst>
          </p:cNvPr>
          <p:cNvSpPr txBox="1"/>
          <p:nvPr/>
        </p:nvSpPr>
        <p:spPr>
          <a:xfrm>
            <a:off x="419838" y="915988"/>
            <a:ext cx="10945800" cy="4007819"/>
          </a:xfrm>
          <a:prstGeom prst="rect">
            <a:avLst/>
          </a:prstGeom>
          <a:noFill/>
          <a:ln>
            <a:noFill/>
          </a:ln>
        </p:spPr>
        <p:txBody>
          <a:bodyPr spcFirstLastPara="1" wrap="square" lIns="91425" tIns="91425" rIns="91425" bIns="91425" anchor="t" anchorCtr="0">
            <a:noAutofit/>
          </a:bodyPr>
          <a:lstStyle/>
          <a:p>
            <a:pPr marL="457200" lvl="0" indent="-355600" algn="just"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Orienta l’attività di valutazione pluriennale del CSR ed opera in maniera integrata con il Piano di valutazione nazionale;</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E’ uno strumento che opera in un orizzonte pluriennale, è dinamico e dunque può essere aggiornato in base alle esigenze;</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Costituiscono oggetto di valutazione i singoli interventi programmati nel CSR 2023-2027 della Regione Abruzzo, per accertare in che misura contribuiscono a perseguire gli obiettivi stabiliti dall’Unione europea;</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Costituiscono altresì oggetto di valutazione temi su argomenti di particolare rilievo, come ad esempio i giovani agricoltori, l’approccio LEADER, gli interventi climatici ed ambientali;</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I risultati della valutazione sono resi pubblici ed utilizzati per favorire il confronto con gli stakeholder.</a:t>
            </a:r>
            <a:endParaRPr sz="2400" dirty="0">
              <a:solidFill>
                <a:schemeClr val="dk1"/>
              </a:solidFill>
              <a:latin typeface="Arial" panose="020B0604020202020204" pitchFamily="34" charset="0"/>
              <a:ea typeface="Tahoma"/>
              <a:cs typeface="Arial" panose="020B0604020202020204" pitchFamily="34" charset="0"/>
              <a:sym typeface="Tahoma"/>
            </a:endParaRPr>
          </a:p>
        </p:txBody>
      </p:sp>
    </p:spTree>
    <p:extLst>
      <p:ext uri="{BB962C8B-B14F-4D97-AF65-F5344CB8AC3E}">
        <p14:creationId xmlns:p14="http://schemas.microsoft.com/office/powerpoint/2010/main" val="11780299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893763"/>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74688" y="179875"/>
            <a:ext cx="10436100" cy="70784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4000" b="1" dirty="0">
                <a:solidFill>
                  <a:srgbClr val="002060"/>
                </a:solidFill>
                <a:latin typeface="Arial" panose="020B0604020202020204" pitchFamily="34" charset="0"/>
                <a:ea typeface="Tahoma"/>
                <a:cs typeface="Arial" panose="020B0604020202020204" pitchFamily="34" charset="0"/>
                <a:sym typeface="Tahoma"/>
              </a:rPr>
              <a:t>Temi di valutazione</a:t>
            </a:r>
          </a:p>
        </p:txBody>
      </p:sp>
      <p:sp>
        <p:nvSpPr>
          <p:cNvPr id="2" name="Google Shape;136;g2a29e097687_0_18">
            <a:extLst>
              <a:ext uri="{FF2B5EF4-FFF2-40B4-BE49-F238E27FC236}">
                <a16:creationId xmlns:a16="http://schemas.microsoft.com/office/drawing/2014/main" xmlns="" id="{DFB73214-3CDA-F1A9-93A2-D5664CC0FE12}"/>
              </a:ext>
            </a:extLst>
          </p:cNvPr>
          <p:cNvSpPr txBox="1"/>
          <p:nvPr/>
        </p:nvSpPr>
        <p:spPr>
          <a:xfrm>
            <a:off x="623100" y="1236285"/>
            <a:ext cx="10945800" cy="4071729"/>
          </a:xfrm>
          <a:prstGeom prst="rect">
            <a:avLst/>
          </a:prstGeom>
          <a:noFill/>
          <a:ln>
            <a:noFill/>
          </a:ln>
        </p:spPr>
        <p:txBody>
          <a:bodyPr spcFirstLastPara="1" wrap="square" lIns="91425" tIns="91425" rIns="91425" bIns="91425" anchor="t" anchorCtr="0">
            <a:noAutofit/>
          </a:bodyPr>
          <a:lstStyle/>
          <a:p>
            <a:pPr marL="457200" lvl="0" indent="-355600" algn="just" rtl="0">
              <a:lnSpc>
                <a:spcPct val="115000"/>
              </a:lnSpc>
              <a:spcBef>
                <a:spcPts val="0"/>
              </a:spcBef>
              <a:spcAft>
                <a:spcPts val="0"/>
              </a:spcAft>
              <a:buClr>
                <a:schemeClr val="dk1"/>
              </a:buClr>
              <a:buSzPts val="2000"/>
              <a:buFont typeface="Tahoma"/>
              <a:buAutoNum type="arabicPeriod"/>
            </a:pPr>
            <a:r>
              <a:rPr lang="it-IT" sz="2200" dirty="0">
                <a:solidFill>
                  <a:schemeClr val="dk1"/>
                </a:solidFill>
                <a:latin typeface="Tahoma"/>
                <a:ea typeface="Tahoma"/>
                <a:cs typeface="Tahoma"/>
                <a:sym typeface="Tahoma"/>
              </a:rPr>
              <a:t>L’efficacia, l’efficienza e la coerenza degli interventi del CSR e del PSP che mirano a migliorare la competitività del sistema agricolo regionale;</a:t>
            </a:r>
            <a:endParaRPr sz="2200" dirty="0">
              <a:solidFill>
                <a:schemeClr val="dk1"/>
              </a:solidFill>
              <a:latin typeface="Tahoma"/>
              <a:ea typeface="Tahoma"/>
              <a:cs typeface="Tahoma"/>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200" dirty="0">
                <a:solidFill>
                  <a:schemeClr val="dk1"/>
                </a:solidFill>
                <a:latin typeface="Tahoma"/>
                <a:ea typeface="Tahoma"/>
                <a:cs typeface="Tahoma"/>
                <a:sym typeface="Tahoma"/>
              </a:rPr>
              <a:t>l’efficacia, l’efficienza e la coerenza degli interventi del CSR finalizzati a migliorare le prestazioni climatiche, ambientali e di biodiversità;</a:t>
            </a:r>
            <a:endParaRPr sz="2200" dirty="0">
              <a:solidFill>
                <a:schemeClr val="dk1"/>
              </a:solidFill>
              <a:latin typeface="Tahoma"/>
              <a:ea typeface="Tahoma"/>
              <a:cs typeface="Tahoma"/>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200" dirty="0">
                <a:solidFill>
                  <a:schemeClr val="dk1"/>
                </a:solidFill>
                <a:latin typeface="Tahoma"/>
                <a:ea typeface="Tahoma"/>
                <a:cs typeface="Tahoma"/>
                <a:sym typeface="Tahoma"/>
              </a:rPr>
              <a:t>l’efficacia, l’efficienza e la coerenza degli interventi del CSR finalizzati a rafforzare il tessuto economico nelle zone rurali, a favorire la nascita di imprese nei territori rurali e a migliorare la risposta degli agricoltori alle esigenze dei consumatori;</a:t>
            </a:r>
            <a:endParaRPr sz="2200" dirty="0">
              <a:solidFill>
                <a:schemeClr val="dk1"/>
              </a:solidFill>
              <a:latin typeface="Tahoma"/>
              <a:ea typeface="Tahoma"/>
              <a:cs typeface="Tahoma"/>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200" dirty="0">
                <a:solidFill>
                  <a:schemeClr val="dk1"/>
                </a:solidFill>
                <a:latin typeface="Tahoma"/>
                <a:ea typeface="Tahoma"/>
                <a:cs typeface="Tahoma"/>
                <a:sym typeface="Tahoma"/>
              </a:rPr>
              <a:t>l’efficacia, l’efficienza e la coerenza degli interventi dell’approccio LEADER rispetto agli obiettivi stabiliti nel CSR;</a:t>
            </a:r>
            <a:endParaRPr sz="2200" dirty="0">
              <a:solidFill>
                <a:schemeClr val="dk1"/>
              </a:solidFill>
              <a:latin typeface="Tahoma"/>
              <a:ea typeface="Tahoma"/>
              <a:cs typeface="Tahoma"/>
              <a:sym typeface="Tahoma"/>
            </a:endParaRPr>
          </a:p>
          <a:p>
            <a:pPr marL="457200" lvl="0" indent="-355600" algn="just" rtl="0">
              <a:lnSpc>
                <a:spcPct val="115000"/>
              </a:lnSpc>
              <a:spcBef>
                <a:spcPts val="0"/>
              </a:spcBef>
              <a:spcAft>
                <a:spcPts val="0"/>
              </a:spcAft>
              <a:buClr>
                <a:schemeClr val="dk1"/>
              </a:buClr>
              <a:buSzPts val="2000"/>
              <a:buFont typeface="Tahoma"/>
              <a:buAutoNum type="arabicPeriod"/>
            </a:pPr>
            <a:r>
              <a:rPr lang="it-IT" sz="2200" dirty="0">
                <a:solidFill>
                  <a:schemeClr val="dk1"/>
                </a:solidFill>
                <a:latin typeface="Tahoma"/>
                <a:ea typeface="Tahoma"/>
                <a:cs typeface="Tahoma"/>
                <a:sym typeface="Tahoma"/>
              </a:rPr>
              <a:t>l’efficacia, l’efficienza e la coerenza degli interventi del CSR finalizzati a modernizzare l’agricoltura, diffondere la conoscenza, l’innovazione e la digitalizzazione (AKIS).</a:t>
            </a:r>
            <a:endParaRPr sz="2200" dirty="0">
              <a:solidFill>
                <a:schemeClr val="dk1"/>
              </a:solidFill>
              <a:latin typeface="Tahoma"/>
              <a:ea typeface="Tahoma"/>
              <a:cs typeface="Tahoma"/>
              <a:sym typeface="Tahoma"/>
            </a:endParaRPr>
          </a:p>
        </p:txBody>
      </p:sp>
    </p:spTree>
    <p:extLst>
      <p:ext uri="{BB962C8B-B14F-4D97-AF65-F5344CB8AC3E}">
        <p14:creationId xmlns:p14="http://schemas.microsoft.com/office/powerpoint/2010/main" val="3088332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3"/>
          <p:cNvSpPr txBox="1"/>
          <p:nvPr/>
        </p:nvSpPr>
        <p:spPr>
          <a:xfrm>
            <a:off x="103517" y="0"/>
            <a:ext cx="12192000" cy="400110"/>
          </a:xfrm>
          <a:prstGeom prst="rect">
            <a:avLst/>
          </a:prstGeom>
          <a:noFill/>
        </p:spPr>
        <p:txBody>
          <a:bodyPr wrap="square">
            <a:spAutoFit/>
          </a:bodyPr>
          <a:lstStyle/>
          <a:p>
            <a:pPr>
              <a:defRPr/>
            </a:pPr>
            <a:r>
              <a:rPr lang="it-IT" sz="20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 procedurale </a:t>
            </a:r>
            <a:r>
              <a:rPr lang="it-IT" sz="20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CSR–Bandi/Procedure </a:t>
            </a:r>
            <a:r>
              <a:rPr lang="it-IT" sz="20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annualità </a:t>
            </a:r>
            <a:r>
              <a:rPr lang="it-IT" sz="20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2023-2024 - </a:t>
            </a:r>
            <a:r>
              <a:rPr lang="it-IT" sz="16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INTERVENTI SRA-SRB-SRC</a:t>
            </a:r>
            <a:endParaRPr lang="it-IT" sz="1600" b="1" dirty="0">
              <a:solidFill>
                <a:srgbClr val="FF0000"/>
              </a:solidFill>
              <a:latin typeface="Arial" panose="020B0604020202020204" pitchFamily="34" charset="0"/>
              <a:ea typeface="Tahoma" panose="020B0604030504040204" pitchFamily="34" charset="0"/>
              <a:cs typeface="Arial" panose="020B0604020202020204" pitchFamily="34"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571331369"/>
              </p:ext>
            </p:extLst>
          </p:nvPr>
        </p:nvGraphicFramePr>
        <p:xfrm>
          <a:off x="0" y="400110"/>
          <a:ext cx="12192001" cy="6050468"/>
        </p:xfrm>
        <a:graphic>
          <a:graphicData uri="http://schemas.openxmlformats.org/drawingml/2006/table">
            <a:tbl>
              <a:tblPr>
                <a:tableStyleId>{5FD0F851-EC5A-4D38-B0AD-8093EC10F338}</a:tableStyleId>
              </a:tblPr>
              <a:tblGrid>
                <a:gridCol w="474454">
                  <a:extLst>
                    <a:ext uri="{9D8B030D-6E8A-4147-A177-3AD203B41FA5}">
                      <a16:colId xmlns:a16="http://schemas.microsoft.com/office/drawing/2014/main" xmlns="" val="4006752129"/>
                    </a:ext>
                  </a:extLst>
                </a:gridCol>
                <a:gridCol w="3519577">
                  <a:extLst>
                    <a:ext uri="{9D8B030D-6E8A-4147-A177-3AD203B41FA5}">
                      <a16:colId xmlns:a16="http://schemas.microsoft.com/office/drawing/2014/main" xmlns="" val="1924049193"/>
                    </a:ext>
                  </a:extLst>
                </a:gridCol>
                <a:gridCol w="1311215">
                  <a:extLst>
                    <a:ext uri="{9D8B030D-6E8A-4147-A177-3AD203B41FA5}">
                      <a16:colId xmlns:a16="http://schemas.microsoft.com/office/drawing/2014/main" xmlns="" val="215724181"/>
                    </a:ext>
                  </a:extLst>
                </a:gridCol>
                <a:gridCol w="948906">
                  <a:extLst>
                    <a:ext uri="{9D8B030D-6E8A-4147-A177-3AD203B41FA5}">
                      <a16:colId xmlns:a16="http://schemas.microsoft.com/office/drawing/2014/main" xmlns="" val="2222165211"/>
                    </a:ext>
                  </a:extLst>
                </a:gridCol>
                <a:gridCol w="2536166">
                  <a:extLst>
                    <a:ext uri="{9D8B030D-6E8A-4147-A177-3AD203B41FA5}">
                      <a16:colId xmlns:a16="http://schemas.microsoft.com/office/drawing/2014/main" xmlns="" val="2957024379"/>
                    </a:ext>
                  </a:extLst>
                </a:gridCol>
                <a:gridCol w="2021182">
                  <a:extLst>
                    <a:ext uri="{9D8B030D-6E8A-4147-A177-3AD203B41FA5}">
                      <a16:colId xmlns:a16="http://schemas.microsoft.com/office/drawing/2014/main" xmlns="" val="1809850397"/>
                    </a:ext>
                  </a:extLst>
                </a:gridCol>
                <a:gridCol w="1380501">
                  <a:extLst>
                    <a:ext uri="{9D8B030D-6E8A-4147-A177-3AD203B41FA5}">
                      <a16:colId xmlns:a16="http://schemas.microsoft.com/office/drawing/2014/main" xmlns="" val="1759139837"/>
                    </a:ext>
                  </a:extLst>
                </a:gridCol>
              </a:tblGrid>
              <a:tr h="351591">
                <a:tc>
                  <a:txBody>
                    <a:bodyPr/>
                    <a:lstStyle/>
                    <a:p>
                      <a:pPr algn="ctr" fontAlgn="ctr"/>
                      <a:r>
                        <a:rPr lang="it-IT" sz="1100" b="1" i="0" u="none" strike="noStrike" dirty="0">
                          <a:solidFill>
                            <a:schemeClr val="tx1"/>
                          </a:solidFill>
                          <a:effectLst/>
                          <a:latin typeface="Arial" panose="020B0604020202020204" pitchFamily="34" charset="0"/>
                          <a:cs typeface="Arial" panose="020B0604020202020204" pitchFamily="34" charset="0"/>
                        </a:rPr>
                        <a:t>COD</a:t>
                      </a:r>
                      <a:r>
                        <a:rPr lang="it-IT" sz="1100" b="1" i="0" u="none" strike="noStrike" dirty="0" smtClean="0">
                          <a:solidFill>
                            <a:schemeClr val="tx1"/>
                          </a:solidFill>
                          <a:effectLst/>
                          <a:latin typeface="Arial" panose="020B0604020202020204" pitchFamily="34" charset="0"/>
                          <a:cs typeface="Arial" panose="020B0604020202020204" pitchFamily="34" charset="0"/>
                        </a:rPr>
                        <a:t>.</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100" b="1" u="none" strike="noStrike" dirty="0">
                          <a:solidFill>
                            <a:schemeClr val="tx1"/>
                          </a:solidFill>
                          <a:effectLst/>
                          <a:latin typeface="Arial" panose="020B0604020202020204" pitchFamily="34" charset="0"/>
                          <a:cs typeface="Arial" panose="020B0604020202020204" pitchFamily="34" charset="0"/>
                        </a:rPr>
                        <a:t>INTERVENTO</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000" b="1" i="0" u="none" strike="noStrike" dirty="0" smtClean="0">
                          <a:solidFill>
                            <a:schemeClr val="tx1"/>
                          </a:solidFill>
                          <a:effectLst/>
                          <a:latin typeface="Arial" panose="020B0604020202020204" pitchFamily="34" charset="0"/>
                          <a:cs typeface="Arial" panose="020B0604020202020204" pitchFamily="34" charset="0"/>
                        </a:rPr>
                        <a:t>DOTAZIONE FINANZIARIA (€) (PSP V 3.2)</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100" b="1" u="none" strike="noStrike" dirty="0" smtClean="0">
                          <a:solidFill>
                            <a:schemeClr val="tx1"/>
                          </a:solidFill>
                          <a:effectLst/>
                          <a:latin typeface="Arial" panose="020B0604020202020204" pitchFamily="34" charset="0"/>
                          <a:cs typeface="Arial" panose="020B0604020202020204" pitchFamily="34" charset="0"/>
                        </a:rPr>
                        <a:t>ANNUALITA’</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100" b="1" u="none" strike="noStrike" dirty="0">
                          <a:solidFill>
                            <a:schemeClr val="tx1"/>
                          </a:solidFill>
                          <a:effectLst/>
                          <a:latin typeface="Arial" panose="020B0604020202020204" pitchFamily="34" charset="0"/>
                          <a:cs typeface="Arial" panose="020B0604020202020204" pitchFamily="34" charset="0"/>
                        </a:rPr>
                        <a:t>STATO</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000" b="1" u="none" strike="noStrike" dirty="0">
                          <a:solidFill>
                            <a:schemeClr val="tx1"/>
                          </a:solidFill>
                          <a:effectLst/>
                          <a:latin typeface="Arial" panose="020B0604020202020204" pitchFamily="34" charset="0"/>
                          <a:cs typeface="Arial" panose="020B0604020202020204" pitchFamily="34" charset="0"/>
                        </a:rPr>
                        <a:t>DOTAZIONE FINANZIARIA BANDO (€)</a:t>
                      </a:r>
                      <a:endParaRPr lang="it-IT" sz="10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it-IT" sz="1100" b="1" i="0" u="none" strike="noStrike" dirty="0" smtClean="0">
                          <a:solidFill>
                            <a:schemeClr val="tx1"/>
                          </a:solidFill>
                          <a:effectLst/>
                          <a:latin typeface="Arial" panose="020B0604020202020204" pitchFamily="34" charset="0"/>
                          <a:cs typeface="Arial" panose="020B0604020202020204" pitchFamily="34" charset="0"/>
                        </a:rPr>
                        <a:t>Note</a:t>
                      </a:r>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93238013"/>
                  </a:ext>
                </a:extLst>
              </a:tr>
              <a:tr h="303724">
                <a:tc>
                  <a:txBody>
                    <a:bodyPr/>
                    <a:lstStyle/>
                    <a:p>
                      <a:pPr algn="l" fontAlgn="b"/>
                      <a:r>
                        <a:rPr lang="it-IT" sz="1100" b="1" u="none" strike="noStrike" dirty="0">
                          <a:effectLst/>
                          <a:latin typeface="Arial" panose="020B0604020202020204" pitchFamily="34" charset="0"/>
                          <a:cs typeface="Arial" panose="020B0604020202020204" pitchFamily="34" charset="0"/>
                        </a:rPr>
                        <a:t>SRA01 </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b"/>
                      <a:r>
                        <a:rPr lang="it-IT" sz="1100" u="none" strike="noStrike" dirty="0">
                          <a:effectLst/>
                          <a:latin typeface="Arial" panose="020B0604020202020204" pitchFamily="34" charset="0"/>
                          <a:cs typeface="Arial" panose="020B0604020202020204" pitchFamily="34" charset="0"/>
                        </a:rPr>
                        <a:t>ACA 1 - produzione integrata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ctr" fontAlgn="ct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30.000.000,00*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2023</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43.000.000,00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b"/>
                      <a:r>
                        <a:rPr lang="it-IT" sz="1000" b="0" i="0" u="none" strike="noStrike" dirty="0" smtClean="0">
                          <a:solidFill>
                            <a:srgbClr val="000000"/>
                          </a:solidFill>
                          <a:effectLst/>
                          <a:latin typeface="Arial" panose="020B0604020202020204" pitchFamily="34" charset="0"/>
                          <a:cs typeface="Arial" panose="020B0604020202020204" pitchFamily="34" charset="0"/>
                        </a:rPr>
                        <a:t>Importo</a:t>
                      </a:r>
                      <a:r>
                        <a:rPr lang="it-IT" sz="1000" b="0" i="0" u="none" strike="noStrike" baseline="0" dirty="0" smtClean="0">
                          <a:solidFill>
                            <a:srgbClr val="000000"/>
                          </a:solidFill>
                          <a:effectLst/>
                          <a:latin typeface="Arial" panose="020B0604020202020204" pitchFamily="34" charset="0"/>
                          <a:cs typeface="Arial" panose="020B0604020202020204" pitchFamily="34" charset="0"/>
                        </a:rPr>
                        <a:t> totale quinquennio </a:t>
                      </a:r>
                      <a:r>
                        <a:rPr lang="it-IT" sz="1000" b="0" i="0" u="none" strike="noStrike" dirty="0" smtClean="0">
                          <a:solidFill>
                            <a:srgbClr val="000000"/>
                          </a:solidFill>
                          <a:effectLst/>
                          <a:latin typeface="Arial" panose="020B0604020202020204" pitchFamily="34" charset="0"/>
                          <a:cs typeface="Arial" panose="020B0604020202020204" pitchFamily="34" charset="0"/>
                        </a:rPr>
                        <a:t>2023-2027</a:t>
                      </a:r>
                      <a:endParaRPr lang="it-IT" sz="10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2819347651"/>
                  </a:ext>
                </a:extLst>
              </a:tr>
              <a:tr h="303724">
                <a:tc>
                  <a:txBody>
                    <a:bodyPr/>
                    <a:lstStyle/>
                    <a:p>
                      <a:pPr algn="l" fontAlgn="b"/>
                      <a:r>
                        <a:rPr lang="it-IT" sz="1100" b="1" u="none" strike="noStrike" dirty="0">
                          <a:effectLst/>
                          <a:latin typeface="Arial" panose="020B0604020202020204" pitchFamily="34" charset="0"/>
                          <a:cs typeface="Arial" panose="020B0604020202020204" pitchFamily="34" charset="0"/>
                        </a:rPr>
                        <a:t>SRA03</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it-IT" sz="1100" u="none" strike="noStrike" dirty="0">
                          <a:effectLst/>
                          <a:latin typeface="Arial" panose="020B0604020202020204" pitchFamily="34" charset="0"/>
                          <a:cs typeface="Arial" panose="020B0604020202020204" pitchFamily="34" charset="0"/>
                        </a:rPr>
                        <a:t>ACA 3 - Tecniche lavorazione ridotta dei suoli</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9.500.000,00*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2023</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Arial" panose="020B0604020202020204" pitchFamily="34" charset="0"/>
                        </a:rPr>
                        <a:t>APERTO 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17.000.000,00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it-IT" sz="1000" b="0" i="0" u="none" strike="noStrike" dirty="0" smtClean="0">
                          <a:solidFill>
                            <a:srgbClr val="000000"/>
                          </a:solidFill>
                          <a:effectLst/>
                          <a:latin typeface="Arial" panose="020B0604020202020204" pitchFamily="34" charset="0"/>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0486187"/>
                  </a:ext>
                </a:extLst>
              </a:tr>
              <a:tr h="333295">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SRA06</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ACA 6 - introduzione delle colture di copertura e della bulatura</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4.500.000,00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2023</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3.500.000.00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674053049"/>
                  </a:ext>
                </a:extLst>
              </a:tr>
              <a:tr h="303724">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SRA08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ACA8 - Gestione prati e pascoli permanenti</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18.800.000,00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2024</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a:solidFill>
                            <a:srgbClr val="000000"/>
                          </a:solidFill>
                          <a:effectLst/>
                          <a:latin typeface="Arial" panose="020B0604020202020204" pitchFamily="34" charset="0"/>
                        </a:rPr>
                        <a:t>APERTO E CHIUSO SUL </a:t>
                      </a:r>
                      <a:r>
                        <a:rPr lang="it-IT" sz="1000" b="1" i="0" u="none" strike="noStrike" dirty="0" smtClean="0">
                          <a:solidFill>
                            <a:srgbClr val="000000"/>
                          </a:solidFill>
                          <a:effectLst/>
                          <a:latin typeface="Arial" panose="020B0604020202020204" pitchFamily="34" charset="0"/>
                        </a:rPr>
                        <a:t>SIAN</a:t>
                      </a:r>
                    </a:p>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18.800.000,00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27265776"/>
                  </a:ext>
                </a:extLst>
              </a:tr>
              <a:tr h="303724">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SRA14</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ACA14 – Allevatori custodi dell’Agrobiodiversità</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1.000.000,00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2024</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a:t>
                      </a:r>
                      <a:r>
                        <a:rPr lang="it-IT" sz="1000" b="1" i="0" u="none" strike="noStrike" dirty="0" smtClean="0">
                          <a:solidFill>
                            <a:srgbClr val="000000"/>
                          </a:solidFill>
                          <a:effectLst/>
                          <a:latin typeface="Arial" panose="020B0604020202020204" pitchFamily="34" charset="0"/>
                        </a:rPr>
                        <a:t>SIAN</a:t>
                      </a:r>
                    </a:p>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1.000.000,00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2024-2028</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180606030"/>
                  </a:ext>
                </a:extLst>
              </a:tr>
              <a:tr h="334015">
                <a:tc>
                  <a:txBody>
                    <a:bodyPr/>
                    <a:lstStyle/>
                    <a:p>
                      <a:pPr algn="l" fontAlgn="b"/>
                      <a:r>
                        <a:rPr lang="it-IT" sz="1100" b="0" u="none" strike="noStrike" kern="1200" dirty="0">
                          <a:solidFill>
                            <a:schemeClr val="tx1"/>
                          </a:solidFill>
                          <a:effectLst/>
                          <a:latin typeface="Arial" panose="020B0604020202020204" pitchFamily="34" charset="0"/>
                          <a:ea typeface="+mn-ea"/>
                          <a:cs typeface="Arial" panose="020B0604020202020204" pitchFamily="34" charset="0"/>
                        </a:rPr>
                        <a:t>SRA16</a:t>
                      </a:r>
                    </a:p>
                  </a:txBody>
                  <a:tcPr marL="8999" marR="8999" marT="89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it-IT" sz="1100" b="0" u="none" strike="noStrike" kern="1200" dirty="0">
                          <a:solidFill>
                            <a:schemeClr val="tx1"/>
                          </a:solidFill>
                          <a:effectLst/>
                          <a:latin typeface="Arial" panose="020B0604020202020204" pitchFamily="34" charset="0"/>
                          <a:ea typeface="+mn-ea"/>
                          <a:cs typeface="Arial" panose="020B0604020202020204" pitchFamily="34" charset="0"/>
                        </a:rPr>
                        <a:t>ACA 16 - Conservazione agrobiodiversità - banche del germoplasma</a:t>
                      </a:r>
                    </a:p>
                  </a:txBody>
                  <a:tcPr marL="8999" marR="8999" marT="89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it-IT" sz="1100" b="0" u="none" strike="noStrike" kern="1200" dirty="0" smtClean="0">
                          <a:solidFill>
                            <a:schemeClr val="tx1"/>
                          </a:solidFill>
                          <a:effectLst/>
                          <a:latin typeface="Arial" panose="020B0604020202020204" pitchFamily="34" charset="0"/>
                          <a:ea typeface="+mn-ea"/>
                          <a:cs typeface="Arial" panose="020B0604020202020204" pitchFamily="34" charset="0"/>
                        </a:rPr>
                        <a:t>2.000.000,00</a:t>
                      </a:r>
                    </a:p>
                  </a:txBody>
                  <a:tcPr marL="8999" marR="8999" marT="89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it-IT" sz="1100" b="0" u="none" strike="noStrike" kern="1200" dirty="0" smtClean="0">
                          <a:solidFill>
                            <a:schemeClr val="tx1"/>
                          </a:solidFill>
                          <a:effectLst/>
                          <a:latin typeface="Arial" panose="020B0604020202020204" pitchFamily="34" charset="0"/>
                          <a:ea typeface="+mn-ea"/>
                          <a:cs typeface="Arial" panose="020B0604020202020204" pitchFamily="34" charset="0"/>
                        </a:rPr>
                        <a:t>2024</a:t>
                      </a:r>
                      <a:endParaRPr lang="it-IT" sz="1100" b="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999" marR="8999" marT="89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cs typeface="Arial" panose="020B0604020202020204" pitchFamily="34" charset="0"/>
                        </a:rPr>
                        <a:t>PUBBLICATO SUL SITO ISTITUZIONALE</a:t>
                      </a:r>
                      <a:endParaRPr lang="it-IT" sz="1000" b="1" i="0" u="none" strike="noStrike" dirty="0" smtClean="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it-IT" sz="1100" b="0" u="none" strike="noStrike" kern="1200" dirty="0" smtClean="0">
                          <a:solidFill>
                            <a:schemeClr val="tx1"/>
                          </a:solidFill>
                          <a:effectLst/>
                          <a:latin typeface="Arial" panose="020B0604020202020204" pitchFamily="34" charset="0"/>
                          <a:ea typeface="+mn-ea"/>
                          <a:cs typeface="Arial" panose="020B0604020202020204" pitchFamily="34" charset="0"/>
                        </a:rPr>
                        <a:t>2.000.000,00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217543060"/>
                  </a:ext>
                </a:extLst>
              </a:tr>
              <a:tr h="303724">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SRA18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ACA18 - Impegni per l’apicoltura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rowSpan="2">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 bando 2023</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smtClean="0">
                          <a:solidFill>
                            <a:srgbClr val="000000"/>
                          </a:solidFill>
                          <a:effectLst/>
                          <a:latin typeface="Arial" panose="020B0604020202020204" pitchFamily="34" charset="0"/>
                        </a:rPr>
                        <a:t>APERTO </a:t>
                      </a:r>
                      <a:r>
                        <a:rPr lang="it-IT" sz="1000" b="1" i="0" u="none" strike="noStrike" dirty="0">
                          <a:solidFill>
                            <a:srgbClr val="000000"/>
                          </a:solidFill>
                          <a:effectLst/>
                          <a:latin typeface="Arial" panose="020B0604020202020204" pitchFamily="34" charset="0"/>
                        </a:rPr>
                        <a:t>E CHIUSO SUL </a:t>
                      </a:r>
                      <a:r>
                        <a:rPr lang="it-IT" sz="1000" b="1" i="0" u="none" strike="noStrike" dirty="0" smtClean="0">
                          <a:solidFill>
                            <a:srgbClr val="000000"/>
                          </a:solidFill>
                          <a:effectLst/>
                          <a:latin typeface="Arial" panose="020B0604020202020204" pitchFamily="34" charset="0"/>
                        </a:rPr>
                        <a:t>SIAN</a:t>
                      </a:r>
                      <a:endParaRPr lang="it-IT" sz="1000" b="1" i="0" u="none" strike="noStrike" dirty="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386.750,00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2723536702"/>
                  </a:ext>
                </a:extLst>
              </a:tr>
              <a:tr h="303724">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SRA18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ACA18 - Impegni per l’apicoltura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algn="ctr"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 bando 2024</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chemeClr val="tx1"/>
                          </a:solidFill>
                          <a:effectLst/>
                          <a:latin typeface="Arial" panose="020B0604020202020204" pitchFamily="34" charset="0"/>
                          <a:cs typeface="Arial" panose="020B0604020202020204" pitchFamily="34" charset="0"/>
                        </a:rPr>
                        <a:t>APERTO E CHIUSO SUL SIAN</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613.250,00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2024-2028</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67201315"/>
                  </a:ext>
                </a:extLst>
              </a:tr>
              <a:tr h="303724">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SRA19</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Riduzione impiego fitofarmaci</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2.300.000,00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2023</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2.300.000,00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319226751"/>
                  </a:ext>
                </a:extLst>
              </a:tr>
              <a:tr h="333295">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SRA27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Pagamento per impegni silvoambientali e impegni in materia di clima</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2.500.000,00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2024</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Arial" panose="020B0604020202020204" pitchFamily="34" charset="0"/>
                        </a:rPr>
                        <a:t>APERTO E CHIUSO SUL </a:t>
                      </a:r>
                      <a:r>
                        <a:rPr lang="it-IT" sz="1000" b="1" i="0" u="none" strike="noStrike" dirty="0" smtClean="0">
                          <a:solidFill>
                            <a:srgbClr val="000000"/>
                          </a:solidFill>
                          <a:effectLst/>
                          <a:latin typeface="Arial" panose="020B0604020202020204" pitchFamily="34" charset="0"/>
                        </a:rPr>
                        <a:t>SIAN</a:t>
                      </a:r>
                    </a:p>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800.000,00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2024-2028</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36702976"/>
                  </a:ext>
                </a:extLst>
              </a:tr>
              <a:tr h="322719">
                <a:tc rowSpan="2">
                  <a:txBody>
                    <a:bodyPr/>
                    <a:lstStyle/>
                    <a:p>
                      <a:pPr marL="0" algn="l" defTabSz="914400" rtl="0" eaLnBrk="1" fontAlgn="b" latinLnBrk="0" hangingPunct="1"/>
                      <a:r>
                        <a:rPr lang="it-IT" sz="1100" b="1" u="none" strike="noStrike" kern="1200" dirty="0" smtClean="0">
                          <a:solidFill>
                            <a:schemeClr val="tx1"/>
                          </a:solidFill>
                          <a:effectLst/>
                          <a:latin typeface="Arial" panose="020B0604020202020204" pitchFamily="34" charset="0"/>
                          <a:ea typeface="+mn-ea"/>
                          <a:cs typeface="Arial" panose="020B0604020202020204" pitchFamily="34" charset="0"/>
                        </a:rPr>
                        <a:t>SRA29</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rowSpan="2">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Pagamento al fine di adottare e mantenere pratiche e metodi di produzione </a:t>
                      </a: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biologica</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rowSpan="2">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43.395.621,19</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 bando 2023</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t"/>
                      <a:r>
                        <a:rPr lang="it-IT" sz="1000" b="1" i="0" u="none" strike="noStrike" dirty="0" smtClean="0">
                          <a:solidFill>
                            <a:srgbClr val="000000"/>
                          </a:solidFill>
                          <a:effectLst/>
                          <a:latin typeface="Arial" panose="020B0604020202020204" pitchFamily="34" charset="0"/>
                        </a:rPr>
                        <a:t>APERTO </a:t>
                      </a:r>
                      <a:r>
                        <a:rPr lang="it-IT" sz="1000" b="1" i="0" u="none" strike="noStrike" dirty="0">
                          <a:solidFill>
                            <a:srgbClr val="000000"/>
                          </a:solidFill>
                          <a:effectLst/>
                          <a:latin typeface="Arial" panose="020B0604020202020204" pitchFamily="34" charset="0"/>
                        </a:rPr>
                        <a:t>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t>
                      </a:r>
                      <a:r>
                        <a:rPr lang="it-IT" sz="1000" b="1" i="0" u="none" strike="noStrike" dirty="0" smtClean="0">
                          <a:solidFill>
                            <a:srgbClr val="000000"/>
                          </a:solidFill>
                          <a:effectLst/>
                          <a:latin typeface="Arial" panose="020B0604020202020204" pitchFamily="34" charset="0"/>
                        </a:rPr>
                        <a:t>anni)</a:t>
                      </a:r>
                      <a:endParaRPr lang="it-IT" sz="1000" b="1" i="0" u="none" strike="noStrike" dirty="0">
                        <a:solidFill>
                          <a:srgbClr val="000000"/>
                        </a:solidFill>
                        <a:effectLst/>
                        <a:latin typeface="Arial" panose="020B0604020202020204" pitchFamily="34" charset="0"/>
                      </a:endParaRPr>
                    </a:p>
                  </a:txBody>
                  <a:tcPr marL="5517" marR="5517" marT="551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10.000.000,00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2023-2027</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856687449"/>
                  </a:ext>
                </a:extLst>
              </a:tr>
              <a:tr h="333295">
                <a:tc vMerge="1">
                  <a:txBody>
                    <a:bodyPr/>
                    <a:lstStyle/>
                    <a:p>
                      <a:pPr marL="0" algn="l" defTabSz="914400" rtl="0" eaLnBrk="1" fontAlgn="b" latinLnBrk="0" hangingPunct="1"/>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algn="l"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algn="ctr"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 bando 2024</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rPr>
                        <a:t>APERTO E CHIUSO SUL SIAN </a:t>
                      </a:r>
                    </a:p>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rPr>
                        <a:t>(conferme per 5 anni)</a:t>
                      </a:r>
                      <a:endParaRPr lang="it-IT" sz="1000" b="1" i="0" u="none" strike="noStrike" dirty="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12.000.000,00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a:t>
                      </a:r>
                      <a:r>
                        <a:rPr lang="it-IT" sz="1000" u="none" strike="noStrike" kern="1200" baseline="0" dirty="0" smtClean="0">
                          <a:solidFill>
                            <a:schemeClr val="tx1"/>
                          </a:solidFill>
                          <a:effectLst/>
                          <a:latin typeface="Arial" panose="020B0604020202020204" pitchFamily="34" charset="0"/>
                          <a:ea typeface="+mn-ea"/>
                          <a:cs typeface="Arial" panose="020B0604020202020204" pitchFamily="34" charset="0"/>
                        </a:rPr>
                        <a:t>2024-2028</a:t>
                      </a:r>
                      <a:endParaRPr lang="it-IT" sz="1000" u="none" strike="noStrike" kern="1200" dirty="0" smtClean="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1141671546"/>
                  </a:ext>
                </a:extLst>
              </a:tr>
              <a:tr h="170653">
                <a:tc>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SRA30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Benessere </a:t>
                      </a: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animale</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16.450.000,00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 bando 2024</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it-IT" sz="1000" b="1" i="0" u="none" strike="noStrike" dirty="0" smtClean="0">
                          <a:solidFill>
                            <a:srgbClr val="000000"/>
                          </a:solidFill>
                          <a:effectLst/>
                          <a:latin typeface="Arial" panose="020B0604020202020204" pitchFamily="34" charset="0"/>
                        </a:rPr>
                        <a:t>APERTO </a:t>
                      </a:r>
                      <a:r>
                        <a:rPr lang="it-IT" sz="1000" b="1" i="0" u="none" strike="noStrike" dirty="0">
                          <a:solidFill>
                            <a:srgbClr val="000000"/>
                          </a:solidFill>
                          <a:effectLst/>
                          <a:latin typeface="Arial" panose="020B0604020202020204" pitchFamily="34" charset="0"/>
                        </a:rPr>
                        <a:t>E CHIUSO SUL </a:t>
                      </a:r>
                      <a:r>
                        <a:rPr lang="it-IT" sz="1000" b="1" i="0" u="none" strike="noStrike" dirty="0" smtClean="0">
                          <a:solidFill>
                            <a:srgbClr val="000000"/>
                          </a:solidFill>
                          <a:effectLst/>
                          <a:latin typeface="Arial" panose="020B0604020202020204" pitchFamily="34" charset="0"/>
                        </a:rPr>
                        <a:t>SIAN</a:t>
                      </a:r>
                      <a:endParaRPr lang="it-IT" sz="1000" b="1" i="0" u="none" strike="noStrike" dirty="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4.112.500,00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7846287"/>
                  </a:ext>
                </a:extLst>
              </a:tr>
              <a:tr h="333295">
                <a:tc>
                  <a:txBody>
                    <a:bodyPr/>
                    <a:lstStyle/>
                    <a:p>
                      <a:pPr marL="0" algn="l" defTabSz="914400" rtl="0" eaLnBrk="1" fontAlgn="b" latinLnBrk="0" hangingPunct="1"/>
                      <a:r>
                        <a:rPr lang="it-IT" sz="1100" b="1" u="none" strike="noStrike" kern="1200" dirty="0" smtClean="0">
                          <a:solidFill>
                            <a:schemeClr val="tx1"/>
                          </a:solidFill>
                          <a:effectLst/>
                          <a:latin typeface="Arial" panose="020B0604020202020204" pitchFamily="34" charset="0"/>
                          <a:ea typeface="+mn-ea"/>
                          <a:cs typeface="Arial" panose="020B0604020202020204" pitchFamily="34" charset="0"/>
                        </a:rPr>
                        <a:t>SRA31</a:t>
                      </a: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 </a:t>
                      </a:r>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Sostegno per la conservazione, l'uso e lo sviluppo sostenibile delle risorse genetiche forestali</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500.000,00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2024</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t"/>
                      <a:r>
                        <a:rPr lang="it-IT" sz="1000" b="1" i="0" u="none" strike="noStrike" dirty="0" smtClean="0">
                          <a:solidFill>
                            <a:srgbClr val="000000"/>
                          </a:solidFill>
                          <a:effectLst/>
                          <a:latin typeface="Arial" panose="020B0604020202020204" pitchFamily="34" charset="0"/>
                          <a:cs typeface="Arial" panose="020B0604020202020204" pitchFamily="34" charset="0"/>
                        </a:rPr>
                        <a:t>PUBBLICATO SUL SITO ISTITUZIONALE</a:t>
                      </a:r>
                      <a:endParaRPr lang="it-IT" sz="1000" b="1" i="0" u="none" strike="noStrike" dirty="0" smtClean="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3507613635"/>
                  </a:ext>
                </a:extLst>
              </a:tr>
              <a:tr h="170653">
                <a:tc rowSpan="3">
                  <a:txBody>
                    <a:bodyPr/>
                    <a:lstStyle/>
                    <a:p>
                      <a:pPr marL="0" algn="l" defTabSz="914400" rtl="0" eaLnBrk="1" fontAlgn="b" latinLnBrk="0" hangingPunct="1"/>
                      <a:r>
                        <a:rPr lang="it-IT" sz="1100" b="1" u="none" strike="noStrike" kern="1200" dirty="0">
                          <a:solidFill>
                            <a:schemeClr val="tx1"/>
                          </a:solidFill>
                          <a:effectLst/>
                          <a:latin typeface="Arial" panose="020B0604020202020204" pitchFamily="34" charset="0"/>
                          <a:ea typeface="+mn-ea"/>
                          <a:cs typeface="Arial" panose="020B0604020202020204" pitchFamily="34" charset="0"/>
                        </a:rPr>
                        <a:t>SRB01 </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l"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Sostegno zone con svantaggi naturali </a:t>
                      </a: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montagna</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44.000.000,00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1° bando 2023</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it-IT" sz="1000" b="1" i="0" u="none" strike="noStrike" dirty="0">
                          <a:solidFill>
                            <a:srgbClr val="000000"/>
                          </a:solidFill>
                          <a:effectLst/>
                          <a:latin typeface="Arial" panose="020B0604020202020204" pitchFamily="34" charset="0"/>
                        </a:rPr>
                        <a:t>APERTO E CHIUSO SUL SIAN</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8.800.000,00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05110807"/>
                  </a:ext>
                </a:extLst>
              </a:tr>
              <a:tr h="170653">
                <a:tc vMerge="1">
                  <a:txBody>
                    <a:bodyPr/>
                    <a:lstStyle/>
                    <a:p>
                      <a:pPr marL="0" algn="l" defTabSz="914400" rtl="0" eaLnBrk="1" fontAlgn="b" latinLnBrk="0" hangingPunct="1"/>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vMerge="1">
                  <a:txBody>
                    <a:bodyPr/>
                    <a:lstStyle/>
                    <a:p>
                      <a:pPr marL="0" algn="l"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vMerge="1">
                  <a:txBody>
                    <a:bodyPr/>
                    <a:lstStyle/>
                    <a:p>
                      <a:pPr marL="0" algn="ctr"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2° bando 2024</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a:t>
                      </a:r>
                      <a:r>
                        <a:rPr lang="it-IT" sz="1000" b="1" i="0" u="none" strike="noStrike" dirty="0" smtClean="0">
                          <a:solidFill>
                            <a:srgbClr val="000000"/>
                          </a:solidFill>
                          <a:effectLst/>
                          <a:latin typeface="Arial" panose="020B0604020202020204" pitchFamily="34" charset="0"/>
                        </a:rPr>
                        <a:t>SIAN</a:t>
                      </a:r>
                      <a:endParaRPr lang="it-IT" sz="1000" b="1" i="0" u="none" strike="noStrike" dirty="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8.800.000,00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extLst>
                  <a:ext uri="{0D108BD9-81ED-4DB2-BD59-A6C34878D82A}">
                    <a16:rowId xmlns:a16="http://schemas.microsoft.com/office/drawing/2014/main" xmlns="" val="1813603353"/>
                  </a:ext>
                </a:extLst>
              </a:tr>
              <a:tr h="170653">
                <a:tc vMerge="1">
                  <a:txBody>
                    <a:bodyPr/>
                    <a:lstStyle/>
                    <a:p>
                      <a:pPr marL="0" algn="l" defTabSz="914400" rtl="0" eaLnBrk="1" fontAlgn="b" latinLnBrk="0" hangingPunct="1"/>
                      <a:endParaRPr lang="it-IT" sz="1100" b="1"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algn="l"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marL="0" algn="ctr" defTabSz="914400" rtl="0" eaLnBrk="1" fontAlgn="b" latinLnBrk="0" hangingPunct="1"/>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 bando 2025</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000" b="1" i="0" u="none" strike="noStrike" dirty="0" smtClean="0">
                          <a:solidFill>
                            <a:srgbClr val="000000"/>
                          </a:solidFill>
                          <a:effectLst/>
                          <a:latin typeface="Arial" panose="020B0604020202020204" pitchFamily="34" charset="0"/>
                          <a:cs typeface="Arial" panose="020B0604020202020204" pitchFamily="34" charset="0"/>
                        </a:rPr>
                        <a:t>PUBBLICATO SUL SITO ISTITUZIONALE</a:t>
                      </a:r>
                      <a:endParaRPr lang="it-IT" sz="1000" b="1" i="0" u="none" strike="noStrike" dirty="0" smtClean="0">
                        <a:solidFill>
                          <a:srgbClr val="000000"/>
                        </a:solidFill>
                        <a:effectLst/>
                        <a:latin typeface="Arial" panose="020B0604020202020204" pitchFamily="34" charset="0"/>
                      </a:endParaRP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r>
                        <a:rPr lang="it-IT" sz="1100" u="none" strike="noStrike" kern="1200" dirty="0">
                          <a:solidFill>
                            <a:schemeClr val="tx1"/>
                          </a:solidFill>
                          <a:effectLst/>
                          <a:latin typeface="Arial" panose="020B0604020202020204" pitchFamily="34" charset="0"/>
                          <a:ea typeface="+mn-ea"/>
                          <a:cs typeface="Arial" panose="020B0604020202020204" pitchFamily="34" charset="0"/>
                        </a:rPr>
                        <a:t>8.800.000,00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endParaRPr lang="it-IT" sz="10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80730006"/>
                  </a:ext>
                </a:extLst>
              </a:tr>
              <a:tr h="333295">
                <a:tc>
                  <a:txBody>
                    <a:bodyPr/>
                    <a:lstStyle/>
                    <a:p>
                      <a:pPr algn="l" fontAlgn="b"/>
                      <a:r>
                        <a:rPr lang="it-IT" sz="1100" b="1" i="0" u="none" strike="noStrike" dirty="0">
                          <a:solidFill>
                            <a:schemeClr val="tx1"/>
                          </a:solidFill>
                          <a:effectLst/>
                          <a:latin typeface="Arial" panose="020B0604020202020204" pitchFamily="34" charset="0"/>
                          <a:cs typeface="Arial" panose="020B0604020202020204" pitchFamily="34" charset="0"/>
                        </a:rPr>
                        <a:t>SRC02</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b"/>
                      <a:r>
                        <a:rPr lang="it-IT" sz="1100" b="0" i="0" u="none" strike="noStrike" dirty="0">
                          <a:solidFill>
                            <a:schemeClr val="tx1"/>
                          </a:solidFill>
                          <a:effectLst/>
                          <a:latin typeface="Arial" panose="020B0604020202020204" pitchFamily="34" charset="0"/>
                          <a:cs typeface="Arial" panose="020B0604020202020204" pitchFamily="34" charset="0"/>
                        </a:rPr>
                        <a:t>Pagamento compensativo per zone forestali natura 2000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ctr" fontAlgn="b"/>
                      <a:r>
                        <a:rPr lang="it-IT" sz="1100" b="0" i="0" u="none" strike="noStrike" dirty="0" smtClean="0">
                          <a:solidFill>
                            <a:schemeClr val="tx1"/>
                          </a:solidFill>
                          <a:effectLst/>
                          <a:latin typeface="Arial" panose="020B0604020202020204" pitchFamily="34" charset="0"/>
                          <a:cs typeface="Arial" panose="020B0604020202020204" pitchFamily="34" charset="0"/>
                        </a:rPr>
                        <a:t>1.000.000,00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2024</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000" b="1" i="0" u="none" strike="noStrike" dirty="0">
                          <a:solidFill>
                            <a:srgbClr val="000000"/>
                          </a:solidFill>
                          <a:effectLst/>
                          <a:latin typeface="Arial" panose="020B0604020202020204" pitchFamily="34" charset="0"/>
                        </a:rPr>
                        <a:t>APERTO E CHIUSO SUL SIAN </a:t>
                      </a:r>
                      <a:br>
                        <a:rPr lang="it-IT" sz="1000" b="1" i="0" u="none" strike="noStrike" dirty="0">
                          <a:solidFill>
                            <a:srgbClr val="000000"/>
                          </a:solidFill>
                          <a:effectLst/>
                          <a:latin typeface="Arial" panose="020B0604020202020204" pitchFamily="34" charset="0"/>
                        </a:rPr>
                      </a:br>
                      <a:r>
                        <a:rPr lang="it-IT" sz="1000" b="1" i="0" u="none" strike="noStrike" dirty="0">
                          <a:solidFill>
                            <a:srgbClr val="000000"/>
                          </a:solidFill>
                          <a:effectLst/>
                          <a:latin typeface="Arial" panose="020B0604020202020204" pitchFamily="34" charset="0"/>
                        </a:rPr>
                        <a:t>(conferme per 5 anni)</a:t>
                      </a:r>
                    </a:p>
                  </a:txBody>
                  <a:tcPr marL="5517" marR="5517" marT="55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algn="ctr" defTabSz="914400" rtl="0" eaLnBrk="1" fontAlgn="b" latinLnBrk="0" hangingPunct="1"/>
                      <a:r>
                        <a:rPr lang="it-IT" sz="1100" u="none" strike="noStrike" kern="1200" dirty="0" smtClean="0">
                          <a:solidFill>
                            <a:schemeClr val="tx1"/>
                          </a:solidFill>
                          <a:effectLst/>
                          <a:latin typeface="Arial" panose="020B0604020202020204" pitchFamily="34" charset="0"/>
                          <a:ea typeface="+mn-ea"/>
                          <a:cs typeface="Arial" panose="020B0604020202020204" pitchFamily="34" charset="0"/>
                        </a:rPr>
                        <a:t>325.000,00</a:t>
                      </a:r>
                      <a:endParaRPr lang="it-IT" sz="11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3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000" u="none" strike="noStrike" kern="1200" dirty="0" smtClean="0">
                          <a:solidFill>
                            <a:schemeClr val="tx1"/>
                          </a:solidFill>
                          <a:effectLst/>
                          <a:latin typeface="Arial" panose="020B0604020202020204" pitchFamily="34" charset="0"/>
                          <a:ea typeface="+mn-ea"/>
                          <a:cs typeface="Arial" panose="020B0604020202020204" pitchFamily="34" charset="0"/>
                        </a:rPr>
                        <a:t>Importo totale quinquennio 2024-2028</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827956716"/>
                  </a:ext>
                </a:extLst>
              </a:tr>
              <a:tr h="315583">
                <a:tc gridSpan="2">
                  <a:txBody>
                    <a:bodyPr/>
                    <a:lstStyle/>
                    <a:p>
                      <a:pPr algn="l" fontAlgn="b"/>
                      <a:r>
                        <a:rPr lang="it-IT" sz="1000" b="0" i="0" u="none" strike="noStrike" dirty="0" smtClean="0">
                          <a:solidFill>
                            <a:schemeClr val="tx1"/>
                          </a:solidFill>
                          <a:effectLst/>
                          <a:latin typeface="Arial" panose="020B0604020202020204" pitchFamily="34" charset="0"/>
                          <a:cs typeface="Arial" panose="020B0604020202020204" pitchFamily="34" charset="0"/>
                        </a:rPr>
                        <a:t>* Con il Terzo</a:t>
                      </a:r>
                      <a:r>
                        <a:rPr lang="it-IT" sz="1000" b="0" i="0" u="none" strike="noStrike" baseline="0" dirty="0" smtClean="0">
                          <a:solidFill>
                            <a:schemeClr val="tx1"/>
                          </a:solidFill>
                          <a:effectLst/>
                          <a:latin typeface="Arial" panose="020B0604020202020204" pitchFamily="34" charset="0"/>
                          <a:cs typeface="Arial" panose="020B0604020202020204" pitchFamily="34" charset="0"/>
                        </a:rPr>
                        <a:t> Emendamento al PSP è stato richiesto l’incremento della dotazione finanziaria</a:t>
                      </a:r>
                      <a:endParaRPr lang="it-IT" sz="1100" b="0"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b"/>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endParaRPr lang="it-IT" sz="11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r" fontAlgn="b"/>
                      <a:r>
                        <a:rPr lang="it-IT" sz="1400" b="1" u="none" strike="noStrike" dirty="0">
                          <a:solidFill>
                            <a:schemeClr val="tx1"/>
                          </a:solidFill>
                          <a:effectLst/>
                          <a:latin typeface="Arial" panose="020B0604020202020204" pitchFamily="34" charset="0"/>
                          <a:cs typeface="Arial" panose="020B0604020202020204" pitchFamily="34" charset="0"/>
                        </a:rPr>
                        <a:t>TOTALE</a:t>
                      </a:r>
                      <a:endParaRPr lang="it-IT" sz="1400" b="1" i="0" u="none" strike="noStrike" dirty="0">
                        <a:solidFill>
                          <a:schemeClr val="tx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r" defTabSz="914400" rtl="0" eaLnBrk="1" fontAlgn="b" latinLnBrk="0" hangingPunct="1">
                        <a:lnSpc>
                          <a:spcPct val="100000"/>
                        </a:lnSpc>
                        <a:spcBef>
                          <a:spcPts val="0"/>
                        </a:spcBef>
                        <a:spcAft>
                          <a:spcPts val="0"/>
                        </a:spcAft>
                        <a:buClrTx/>
                        <a:buSzTx/>
                        <a:buFontTx/>
                        <a:buNone/>
                        <a:tabLst/>
                        <a:defRPr/>
                      </a:pP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it-IT" sz="1400" b="1" i="0" u="none" strike="noStrike" dirty="0" smtClean="0">
                          <a:solidFill>
                            <a:schemeClr val="bg1"/>
                          </a:solidFill>
                          <a:effectLst/>
                          <a:latin typeface="Arial" panose="020B0604020202020204" pitchFamily="34" charset="0"/>
                          <a:cs typeface="Arial" panose="020B0604020202020204" pitchFamily="34" charset="0"/>
                        </a:rPr>
                        <a:t>€ 139.037.500</a:t>
                      </a:r>
                    </a:p>
                  </a:txBody>
                  <a:tcPr marL="8257" marR="8257" marT="82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40042"/>
                    </a:solidFill>
                  </a:tcPr>
                </a:tc>
                <a:tc>
                  <a:txBody>
                    <a:bodyPr/>
                    <a:lstStyle/>
                    <a:p>
                      <a:endParaRPr lang="it-IT" dirty="0"/>
                    </a:p>
                  </a:txBody>
                  <a:tcPr marL="8257" marR="8257" marT="825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965084159"/>
                  </a:ext>
                </a:extLst>
              </a:tr>
            </a:tbl>
          </a:graphicData>
        </a:graphic>
      </p:graphicFrame>
    </p:spTree>
    <p:extLst>
      <p:ext uri="{BB962C8B-B14F-4D97-AF65-F5344CB8AC3E}">
        <p14:creationId xmlns:p14="http://schemas.microsoft.com/office/powerpoint/2010/main" val="1624037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975408"/>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478745" y="353428"/>
            <a:ext cx="11517312"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3600" b="1" dirty="0">
                <a:solidFill>
                  <a:srgbClr val="002060"/>
                </a:solidFill>
                <a:latin typeface="Arial" panose="020B0604020202020204" pitchFamily="34" charset="0"/>
                <a:ea typeface="Tahoma"/>
                <a:cs typeface="Arial" panose="020B0604020202020204" pitchFamily="34" charset="0"/>
                <a:sym typeface="Tahoma"/>
              </a:rPr>
              <a:t>Specificità della valutazione della Regione Abruzzo</a:t>
            </a:r>
          </a:p>
        </p:txBody>
      </p:sp>
      <p:sp>
        <p:nvSpPr>
          <p:cNvPr id="3" name="Google Shape;145;g2a29e097687_0_26">
            <a:extLst>
              <a:ext uri="{FF2B5EF4-FFF2-40B4-BE49-F238E27FC236}">
                <a16:creationId xmlns:a16="http://schemas.microsoft.com/office/drawing/2014/main" xmlns="" id="{1EC92AEE-1709-B1CB-B164-A2478586914F}"/>
              </a:ext>
            </a:extLst>
          </p:cNvPr>
          <p:cNvSpPr txBox="1"/>
          <p:nvPr/>
        </p:nvSpPr>
        <p:spPr>
          <a:xfrm>
            <a:off x="623100" y="1079278"/>
            <a:ext cx="10945800" cy="3225265"/>
          </a:xfrm>
          <a:prstGeom prst="rect">
            <a:avLst/>
          </a:prstGeom>
          <a:noFill/>
          <a:ln>
            <a:noFill/>
          </a:ln>
        </p:spPr>
        <p:txBody>
          <a:bodyPr spcFirstLastPara="1" wrap="square" lIns="91425" tIns="91425" rIns="91425" bIns="91425" anchor="t" anchorCtr="0">
            <a:noAutofit/>
          </a:bodyPr>
          <a:lstStyle/>
          <a:p>
            <a:pPr marL="457200" lvl="0" indent="-355600" algn="l"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Valutazione delle problematiche di accesso al credito e dell’efficacia dello strumento finanziario attivato con il CSR;</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l"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Valutazione della propensione degli agricoltori all’utilizzo del sistema di gestione del rischio;</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l"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Valutazione della efficace distribuzione delle risorse del regime dei pagamenti diretti e della coerenza delle scelte nazionali con le esigenze dell’agricoltura abruzzese;</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l"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Valutazione della propensione all’aggregazione in OP e all’utilizzo degli interventi settoriali disponibili;</a:t>
            </a:r>
            <a:endParaRPr sz="2400" dirty="0">
              <a:solidFill>
                <a:schemeClr val="dk1"/>
              </a:solidFill>
              <a:latin typeface="Arial" panose="020B0604020202020204" pitchFamily="34" charset="0"/>
              <a:ea typeface="Tahoma"/>
              <a:cs typeface="Arial" panose="020B0604020202020204" pitchFamily="34" charset="0"/>
              <a:sym typeface="Tahoma"/>
            </a:endParaRPr>
          </a:p>
          <a:p>
            <a:pPr marL="457200" lvl="0" indent="-355600" algn="l" rtl="0">
              <a:lnSpc>
                <a:spcPct val="115000"/>
              </a:lnSpc>
              <a:spcBef>
                <a:spcPts val="0"/>
              </a:spcBef>
              <a:spcAft>
                <a:spcPts val="0"/>
              </a:spcAft>
              <a:buClr>
                <a:schemeClr val="dk1"/>
              </a:buClr>
              <a:buSzPts val="2000"/>
              <a:buFont typeface="Tahoma"/>
              <a:buAutoNum type="arabicPeriod"/>
            </a:pPr>
            <a:r>
              <a:rPr lang="it-IT" sz="2400" dirty="0">
                <a:solidFill>
                  <a:schemeClr val="dk1"/>
                </a:solidFill>
                <a:latin typeface="Arial" panose="020B0604020202020204" pitchFamily="34" charset="0"/>
                <a:ea typeface="Tahoma"/>
                <a:cs typeface="Arial" panose="020B0604020202020204" pitchFamily="34" charset="0"/>
                <a:sym typeface="Tahoma"/>
              </a:rPr>
              <a:t>Implementazione di un più funzionale sistema di valutazione dell’approccio LEADER e di autovalutazione del GAL.</a:t>
            </a:r>
            <a:endParaRPr sz="2400" dirty="0">
              <a:solidFill>
                <a:schemeClr val="dk1"/>
              </a:solidFill>
              <a:latin typeface="Arial" panose="020B0604020202020204" pitchFamily="34" charset="0"/>
              <a:ea typeface="Tahoma"/>
              <a:cs typeface="Arial" panose="020B0604020202020204" pitchFamily="34" charset="0"/>
              <a:sym typeface="Tahoma"/>
            </a:endParaRPr>
          </a:p>
        </p:txBody>
      </p:sp>
    </p:spTree>
    <p:extLst>
      <p:ext uri="{BB962C8B-B14F-4D97-AF65-F5344CB8AC3E}">
        <p14:creationId xmlns:p14="http://schemas.microsoft.com/office/powerpoint/2010/main" val="145799682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975408"/>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74688" y="340230"/>
            <a:ext cx="11147198"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3600" b="1" dirty="0">
                <a:solidFill>
                  <a:srgbClr val="002060"/>
                </a:solidFill>
                <a:latin typeface="Arial" panose="020B0604020202020204" pitchFamily="34" charset="0"/>
                <a:ea typeface="Tahoma"/>
                <a:cs typeface="Arial" panose="020B0604020202020204" pitchFamily="34" charset="0"/>
                <a:sym typeface="Tahoma"/>
              </a:rPr>
              <a:t>Organismi di coordinamento e di governance</a:t>
            </a:r>
          </a:p>
        </p:txBody>
      </p:sp>
      <p:sp>
        <p:nvSpPr>
          <p:cNvPr id="2" name="Google Shape;154;g2a29e097687_0_34">
            <a:extLst>
              <a:ext uri="{FF2B5EF4-FFF2-40B4-BE49-F238E27FC236}">
                <a16:creationId xmlns:a16="http://schemas.microsoft.com/office/drawing/2014/main" xmlns="" id="{216A8825-65F3-1D60-3BE7-FDD2BB97F5EE}"/>
              </a:ext>
            </a:extLst>
          </p:cNvPr>
          <p:cNvSpPr txBox="1"/>
          <p:nvPr/>
        </p:nvSpPr>
        <p:spPr>
          <a:xfrm>
            <a:off x="674688" y="1438504"/>
            <a:ext cx="10945800" cy="2838000"/>
          </a:xfrm>
          <a:prstGeom prst="rect">
            <a:avLst/>
          </a:prstGeom>
          <a:noFill/>
          <a:ln>
            <a:noFill/>
          </a:ln>
        </p:spPr>
        <p:txBody>
          <a:bodyPr spcFirstLastPara="1" wrap="square" lIns="91425" tIns="91425" rIns="91425" bIns="91425" anchor="t" anchorCtr="0">
            <a:noAutofit/>
          </a:bodyPr>
          <a:lstStyle/>
          <a:p>
            <a:pPr marL="838200" lvl="0" indent="-742950" algn="l" rtl="0">
              <a:spcBef>
                <a:spcPts val="0"/>
              </a:spcBef>
              <a:spcAft>
                <a:spcPts val="0"/>
              </a:spcAft>
              <a:buClr>
                <a:schemeClr val="dk1"/>
              </a:buClr>
              <a:buSzPts val="2100"/>
              <a:buFont typeface="+mj-lt"/>
              <a:buAutoNum type="arabicPeriod"/>
            </a:pPr>
            <a:r>
              <a:rPr lang="it-IT" sz="3600" dirty="0">
                <a:solidFill>
                  <a:schemeClr val="dk1"/>
                </a:solidFill>
                <a:latin typeface="Arial" panose="020B0604020202020204" pitchFamily="34" charset="0"/>
                <a:ea typeface="Tahoma"/>
                <a:cs typeface="Arial" panose="020B0604020202020204" pitchFamily="34" charset="0"/>
                <a:sym typeface="Tahoma"/>
              </a:rPr>
              <a:t>Autorità di gestione regionale (AdGR);</a:t>
            </a:r>
            <a:endParaRPr sz="3600" dirty="0">
              <a:solidFill>
                <a:schemeClr val="dk1"/>
              </a:solidFill>
              <a:latin typeface="Arial" panose="020B0604020202020204" pitchFamily="34" charset="0"/>
              <a:ea typeface="Tahoma"/>
              <a:cs typeface="Arial" panose="020B0604020202020204" pitchFamily="34" charset="0"/>
              <a:sym typeface="Tahoma"/>
            </a:endParaRPr>
          </a:p>
          <a:p>
            <a:pPr marL="838200" lvl="0" indent="-742950" algn="l" rtl="0">
              <a:spcBef>
                <a:spcPts val="0"/>
              </a:spcBef>
              <a:spcAft>
                <a:spcPts val="0"/>
              </a:spcAft>
              <a:buClr>
                <a:schemeClr val="dk1"/>
              </a:buClr>
              <a:buSzPts val="2100"/>
              <a:buFont typeface="+mj-lt"/>
              <a:buAutoNum type="arabicPeriod"/>
            </a:pPr>
            <a:r>
              <a:rPr lang="it-IT" sz="3600" dirty="0">
                <a:solidFill>
                  <a:schemeClr val="dk1"/>
                </a:solidFill>
                <a:latin typeface="Arial" panose="020B0604020202020204" pitchFamily="34" charset="0"/>
                <a:ea typeface="Tahoma"/>
                <a:cs typeface="Arial" panose="020B0604020202020204" pitchFamily="34" charset="0"/>
                <a:sym typeface="Tahoma"/>
              </a:rPr>
              <a:t>Ufficio di Monitoraggio e Coordinamento Aiuti di Stato che svolge le funzioni di Ufficio di Monitoraggio e Valutazione (UMV);</a:t>
            </a:r>
            <a:endParaRPr sz="3600" dirty="0">
              <a:solidFill>
                <a:schemeClr val="dk1"/>
              </a:solidFill>
              <a:latin typeface="Arial" panose="020B0604020202020204" pitchFamily="34" charset="0"/>
              <a:ea typeface="Tahoma"/>
              <a:cs typeface="Arial" panose="020B0604020202020204" pitchFamily="34" charset="0"/>
              <a:sym typeface="Tahoma"/>
            </a:endParaRPr>
          </a:p>
          <a:p>
            <a:pPr marL="838200" lvl="0" indent="-742950" algn="l" rtl="0">
              <a:spcBef>
                <a:spcPts val="0"/>
              </a:spcBef>
              <a:spcAft>
                <a:spcPts val="0"/>
              </a:spcAft>
              <a:buClr>
                <a:schemeClr val="dk1"/>
              </a:buClr>
              <a:buSzPts val="2100"/>
              <a:buFont typeface="+mj-lt"/>
              <a:buAutoNum type="arabicPeriod"/>
            </a:pPr>
            <a:r>
              <a:rPr lang="it-IT" sz="3600" dirty="0">
                <a:solidFill>
                  <a:schemeClr val="dk1"/>
                </a:solidFill>
                <a:latin typeface="Arial" panose="020B0604020202020204" pitchFamily="34" charset="0"/>
                <a:ea typeface="Tahoma"/>
                <a:cs typeface="Arial" panose="020B0604020202020204" pitchFamily="34" charset="0"/>
                <a:sym typeface="Tahoma"/>
              </a:rPr>
              <a:t>Steering group di indirizzo della qualità delle valutazioni.</a:t>
            </a:r>
            <a:endParaRPr sz="3600" dirty="0">
              <a:solidFill>
                <a:schemeClr val="dk1"/>
              </a:solidFill>
              <a:latin typeface="Arial" panose="020B0604020202020204" pitchFamily="34" charset="0"/>
              <a:ea typeface="Tahoma"/>
              <a:cs typeface="Arial" panose="020B0604020202020204" pitchFamily="34" charset="0"/>
              <a:sym typeface="Tahoma"/>
            </a:endParaRPr>
          </a:p>
        </p:txBody>
      </p:sp>
    </p:spTree>
    <p:extLst>
      <p:ext uri="{BB962C8B-B14F-4D97-AF65-F5344CB8AC3E}">
        <p14:creationId xmlns:p14="http://schemas.microsoft.com/office/powerpoint/2010/main" val="181234655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ttore 1 11">
            <a:extLst>
              <a:ext uri="{FF2B5EF4-FFF2-40B4-BE49-F238E27FC236}">
                <a16:creationId xmlns:a16="http://schemas.microsoft.com/office/drawing/2014/main" xmlns="" id="{AAE0354C-2A12-6352-D447-B805260854FE}"/>
              </a:ext>
            </a:extLst>
          </p:cNvPr>
          <p:cNvCxnSpPr/>
          <p:nvPr/>
        </p:nvCxnSpPr>
        <p:spPr>
          <a:xfrm>
            <a:off x="674688" y="975408"/>
            <a:ext cx="8867775" cy="22225"/>
          </a:xfrm>
          <a:prstGeom prst="line">
            <a:avLst/>
          </a:prstGeom>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6" name="Google Shape;108;p2">
            <a:extLst>
              <a:ext uri="{FF2B5EF4-FFF2-40B4-BE49-F238E27FC236}">
                <a16:creationId xmlns:a16="http://schemas.microsoft.com/office/drawing/2014/main" xmlns="" id="{2201EC0A-37D1-9216-552B-936A61103BAD}"/>
              </a:ext>
            </a:extLst>
          </p:cNvPr>
          <p:cNvSpPr txBox="1"/>
          <p:nvPr/>
        </p:nvSpPr>
        <p:spPr>
          <a:xfrm>
            <a:off x="691017" y="258585"/>
            <a:ext cx="11147198" cy="707846"/>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it-IT" sz="4000" b="1" dirty="0">
                <a:solidFill>
                  <a:srgbClr val="002060"/>
                </a:solidFill>
                <a:latin typeface="Arial" panose="020B0604020202020204" pitchFamily="34" charset="0"/>
                <a:ea typeface="Tahoma"/>
                <a:cs typeface="Arial" panose="020B0604020202020204" pitchFamily="34" charset="0"/>
                <a:sym typeface="Tahoma"/>
              </a:rPr>
              <a:t>Altri elementi del PdVR</a:t>
            </a:r>
          </a:p>
        </p:txBody>
      </p:sp>
      <p:sp>
        <p:nvSpPr>
          <p:cNvPr id="3" name="Google Shape;163;g2a29e097687_0_42">
            <a:extLst>
              <a:ext uri="{FF2B5EF4-FFF2-40B4-BE49-F238E27FC236}">
                <a16:creationId xmlns:a16="http://schemas.microsoft.com/office/drawing/2014/main" xmlns="" id="{F98AA481-747D-8636-EF3F-ACB7DACD6D2A}"/>
              </a:ext>
            </a:extLst>
          </p:cNvPr>
          <p:cNvSpPr txBox="1"/>
          <p:nvPr/>
        </p:nvSpPr>
        <p:spPr>
          <a:xfrm>
            <a:off x="674688" y="1409942"/>
            <a:ext cx="10945800" cy="2838000"/>
          </a:xfrm>
          <a:prstGeom prst="rect">
            <a:avLst/>
          </a:prstGeom>
          <a:noFill/>
          <a:ln>
            <a:noFill/>
          </a:ln>
        </p:spPr>
        <p:txBody>
          <a:bodyPr spcFirstLastPara="1" wrap="square" lIns="91425" tIns="91425" rIns="91425" bIns="91425" anchor="t" anchorCtr="0">
            <a:noAutofit/>
          </a:bodyPr>
          <a:lstStyle/>
          <a:p>
            <a:pPr marL="457200" lvl="0" indent="-361950" algn="l" rtl="0">
              <a:spcBef>
                <a:spcPts val="0"/>
              </a:spcBef>
              <a:spcAft>
                <a:spcPts val="0"/>
              </a:spcAft>
              <a:buClr>
                <a:schemeClr val="dk1"/>
              </a:buClr>
              <a:buSzPts val="2100"/>
              <a:buFont typeface="Tahoma"/>
              <a:buAutoNum type="arabicPeriod"/>
            </a:pPr>
            <a:r>
              <a:rPr lang="it-IT" sz="3600" dirty="0">
                <a:solidFill>
                  <a:schemeClr val="dk1"/>
                </a:solidFill>
                <a:latin typeface="Tahoma"/>
                <a:ea typeface="Tahoma"/>
                <a:cs typeface="Tahoma"/>
                <a:sym typeface="Tahoma"/>
              </a:rPr>
              <a:t>Coinvolgimento degli stakeholder nell’impostazione e nella divulgazione dei risultati del PdVR;</a:t>
            </a:r>
            <a:endParaRPr sz="3600" dirty="0">
              <a:solidFill>
                <a:schemeClr val="dk1"/>
              </a:solidFill>
              <a:latin typeface="Tahoma"/>
              <a:ea typeface="Tahoma"/>
              <a:cs typeface="Tahoma"/>
              <a:sym typeface="Tahoma"/>
            </a:endParaRPr>
          </a:p>
          <a:p>
            <a:pPr marL="457200" lvl="0" indent="-361950" algn="l" rtl="0">
              <a:spcBef>
                <a:spcPts val="0"/>
              </a:spcBef>
              <a:spcAft>
                <a:spcPts val="0"/>
              </a:spcAft>
              <a:buClr>
                <a:schemeClr val="dk1"/>
              </a:buClr>
              <a:buSzPts val="2100"/>
              <a:buFont typeface="Tahoma"/>
              <a:buAutoNum type="arabicPeriod"/>
            </a:pPr>
            <a:r>
              <a:rPr lang="it-IT" sz="3600" dirty="0">
                <a:solidFill>
                  <a:schemeClr val="dk1"/>
                </a:solidFill>
                <a:latin typeface="Tahoma"/>
                <a:ea typeface="Tahoma"/>
                <a:cs typeface="Tahoma"/>
                <a:sym typeface="Tahoma"/>
              </a:rPr>
              <a:t>Comunicazione, divulgazione e </a:t>
            </a:r>
            <a:r>
              <a:rPr lang="it-IT" sz="3600" i="1" dirty="0">
                <a:solidFill>
                  <a:schemeClr val="dk1"/>
                </a:solidFill>
                <a:latin typeface="Tahoma"/>
                <a:ea typeface="Tahoma"/>
                <a:cs typeface="Tahoma"/>
                <a:sym typeface="Tahoma"/>
              </a:rPr>
              <a:t>follow up </a:t>
            </a:r>
            <a:r>
              <a:rPr lang="it-IT" sz="3600" dirty="0">
                <a:solidFill>
                  <a:schemeClr val="dk1"/>
                </a:solidFill>
                <a:latin typeface="Tahoma"/>
                <a:ea typeface="Tahoma"/>
                <a:cs typeface="Tahoma"/>
                <a:sym typeface="Tahoma"/>
              </a:rPr>
              <a:t>dei risultati;</a:t>
            </a:r>
            <a:endParaRPr sz="3600" dirty="0">
              <a:solidFill>
                <a:schemeClr val="dk1"/>
              </a:solidFill>
              <a:latin typeface="Tahoma"/>
              <a:ea typeface="Tahoma"/>
              <a:cs typeface="Tahoma"/>
              <a:sym typeface="Tahoma"/>
            </a:endParaRPr>
          </a:p>
          <a:p>
            <a:pPr marL="457200" lvl="0" indent="-361950" algn="just" rtl="0">
              <a:spcBef>
                <a:spcPts val="0"/>
              </a:spcBef>
              <a:spcAft>
                <a:spcPts val="0"/>
              </a:spcAft>
              <a:buClr>
                <a:schemeClr val="dk1"/>
              </a:buClr>
              <a:buSzPts val="2100"/>
              <a:buFont typeface="Tahoma"/>
              <a:buAutoNum type="arabicPeriod"/>
            </a:pPr>
            <a:r>
              <a:rPr lang="it-IT" sz="3600" dirty="0">
                <a:solidFill>
                  <a:schemeClr val="dk1"/>
                </a:solidFill>
                <a:latin typeface="Tahoma"/>
                <a:ea typeface="Tahoma"/>
                <a:cs typeface="Tahoma"/>
                <a:sym typeface="Tahoma"/>
              </a:rPr>
              <a:t>Coordinamento con gli organismi istituiti a livello nazionale nell’ambito del piano di valutazione predisposto dal Masaf.</a:t>
            </a:r>
            <a:endParaRPr sz="3600" dirty="0">
              <a:solidFill>
                <a:schemeClr val="dk1"/>
              </a:solidFill>
              <a:latin typeface="Tahoma"/>
              <a:ea typeface="Tahoma"/>
              <a:cs typeface="Tahoma"/>
              <a:sym typeface="Tahoma"/>
            </a:endParaRPr>
          </a:p>
        </p:txBody>
      </p:sp>
    </p:spTree>
    <p:extLst>
      <p:ext uri="{BB962C8B-B14F-4D97-AF65-F5344CB8AC3E}">
        <p14:creationId xmlns:p14="http://schemas.microsoft.com/office/powerpoint/2010/main" val="164404069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9000"/>
          </a:stretch>
        </a:blipFill>
        <a:effectLst/>
      </p:bgPr>
    </p:bg>
    <p:spTree>
      <p:nvGrpSpPr>
        <p:cNvPr id="1" name=""/>
        <p:cNvGrpSpPr/>
        <p:nvPr/>
      </p:nvGrpSpPr>
      <p:grpSpPr>
        <a:xfrm>
          <a:off x="0" y="0"/>
          <a:ext cx="0" cy="0"/>
          <a:chOff x="0" y="0"/>
          <a:chExt cx="0" cy="0"/>
        </a:xfrm>
      </p:grpSpPr>
      <p:sp>
        <p:nvSpPr>
          <p:cNvPr id="5" name="Rettangolo 4"/>
          <p:cNvSpPr/>
          <p:nvPr/>
        </p:nvSpPr>
        <p:spPr>
          <a:xfrm>
            <a:off x="-181157" y="115127"/>
            <a:ext cx="12192000" cy="1572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9</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Informativa </a:t>
            </a: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sull’attuazione degli </a:t>
            </a:r>
          </a:p>
          <a:p>
            <a:pPr algn="ctr"/>
            <a:r>
              <a:rPr lang="it-IT"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Interventi Settoriali del PSP</a:t>
            </a:r>
            <a:endParaRPr lang="it-IT" sz="44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0117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274650" y="262326"/>
            <a:ext cx="1173133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PSP 2023-2027 </a:t>
            </a:r>
            <a:r>
              <a:rPr lang="it-IT" sz="2800" b="1" dirty="0" smtClean="0">
                <a:solidFill>
                  <a:srgbClr val="002060"/>
                </a:solidFill>
              </a:rPr>
              <a:t>– FEAGA – I PILASTRO – </a:t>
            </a:r>
            <a:r>
              <a:rPr lang="it-IT" sz="2800" b="1" u="sng" dirty="0" smtClean="0">
                <a:solidFill>
                  <a:srgbClr val="002060"/>
                </a:solidFill>
              </a:rPr>
              <a:t>Interventi Settoriali</a:t>
            </a:r>
            <a:endParaRPr lang="it-IT" sz="2800" b="1" u="sng" dirty="0">
              <a:solidFill>
                <a:srgbClr val="002060"/>
              </a:solidFill>
            </a:endParaRPr>
          </a:p>
        </p:txBody>
      </p:sp>
      <p:graphicFrame>
        <p:nvGraphicFramePr>
          <p:cNvPr id="8" name="Diagramma 7"/>
          <p:cNvGraphicFramePr/>
          <p:nvPr>
            <p:extLst>
              <p:ext uri="{D42A27DB-BD31-4B8C-83A1-F6EECF244321}">
                <p14:modId xmlns:p14="http://schemas.microsoft.com/office/powerpoint/2010/main" val="1412509429"/>
              </p:ext>
            </p:extLst>
          </p:nvPr>
        </p:nvGraphicFramePr>
        <p:xfrm>
          <a:off x="3523186" y="984979"/>
          <a:ext cx="7293428" cy="5280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magin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6784" y="1874407"/>
            <a:ext cx="2546005" cy="3198434"/>
          </a:xfrm>
          <a:prstGeom prst="rect">
            <a:avLst/>
          </a:prstGeom>
        </p:spPr>
      </p:pic>
    </p:spTree>
    <p:extLst>
      <p:ext uri="{BB962C8B-B14F-4D97-AF65-F5344CB8AC3E}">
        <p14:creationId xmlns:p14="http://schemas.microsoft.com/office/powerpoint/2010/main" val="41964598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a 5"/>
          <p:cNvGraphicFramePr/>
          <p:nvPr>
            <p:extLst/>
          </p:nvPr>
        </p:nvGraphicFramePr>
        <p:xfrm>
          <a:off x="1229010" y="1188070"/>
          <a:ext cx="9799207" cy="5669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olo 1">
            <a:extLst>
              <a:ext uri="{FF2B5EF4-FFF2-40B4-BE49-F238E27FC236}">
                <a16:creationId xmlns:a16="http://schemas.microsoft.com/office/drawing/2014/main" xmlns="" id="{98FD70C0-D43A-18C4-BF5D-6E86225B9D08}"/>
              </a:ext>
            </a:extLst>
          </p:cNvPr>
          <p:cNvSpPr txBox="1">
            <a:spLocks/>
          </p:cNvSpPr>
          <p:nvPr/>
        </p:nvSpPr>
        <p:spPr>
          <a:xfrm>
            <a:off x="274650" y="262326"/>
            <a:ext cx="1173133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2800" b="1" i="0" u="none" strike="noStrike" kern="1200" cap="none" spc="0" normalizeH="0" baseline="0" noProof="0" dirty="0" smtClean="0">
                <a:ln>
                  <a:noFill/>
                </a:ln>
                <a:solidFill>
                  <a:srgbClr val="002060"/>
                </a:solidFill>
                <a:effectLst/>
                <a:uLnTx/>
                <a:uFillTx/>
                <a:latin typeface="Calibri Light" panose="020F0302020204030204"/>
                <a:ea typeface="+mj-ea"/>
                <a:cs typeface="+mj-cs"/>
              </a:rPr>
              <a:t>PSP 2023-2027 Interventi Settoriali – Settore Vitivinicolo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2800" b="1" i="0" u="none" strike="noStrike" kern="1200" cap="none" spc="0" normalizeH="0" baseline="0" noProof="0" dirty="0" smtClean="0">
                <a:ln>
                  <a:noFill/>
                </a:ln>
                <a:solidFill>
                  <a:srgbClr val="002060"/>
                </a:solidFill>
                <a:effectLst/>
                <a:uLnTx/>
                <a:uFillTx/>
                <a:latin typeface="Calibri Light" panose="020F0302020204030204"/>
                <a:ea typeface="+mj-ea"/>
                <a:cs typeface="+mj-cs"/>
              </a:rPr>
              <a:t>Gestione Nazionale</a:t>
            </a:r>
            <a:r>
              <a:rPr kumimoji="0" lang="it-IT" sz="2800" b="1" i="0" u="none" strike="noStrike" kern="1200" cap="none" spc="0" normalizeH="0" noProof="0" dirty="0" smtClean="0">
                <a:ln>
                  <a:noFill/>
                </a:ln>
                <a:solidFill>
                  <a:srgbClr val="002060"/>
                </a:solidFill>
                <a:effectLst/>
                <a:uLnTx/>
                <a:uFillTx/>
                <a:latin typeface="Calibri Light" panose="020F0302020204030204"/>
                <a:ea typeface="+mj-ea"/>
                <a:cs typeface="+mj-cs"/>
              </a:rPr>
              <a:t> - </a:t>
            </a:r>
            <a:r>
              <a:rPr kumimoji="0" lang="it-IT" sz="2800" b="1" i="0" u="sng" strike="noStrike" kern="1200" cap="none" spc="0" normalizeH="0" baseline="0" noProof="0" dirty="0" smtClean="0">
                <a:ln>
                  <a:noFill/>
                </a:ln>
                <a:solidFill>
                  <a:srgbClr val="002060"/>
                </a:solidFill>
                <a:effectLst/>
                <a:uLnTx/>
                <a:uFillTx/>
                <a:latin typeface="Calibri Light" panose="020F0302020204030204"/>
                <a:ea typeface="+mj-ea"/>
                <a:cs typeface="+mj-cs"/>
              </a:rPr>
              <a:t>Campagna 2023/2024</a:t>
            </a:r>
          </a:p>
        </p:txBody>
      </p:sp>
      <p:sp>
        <p:nvSpPr>
          <p:cNvPr id="33" name="Rettangolo arrotondato 32"/>
          <p:cNvSpPr/>
          <p:nvPr/>
        </p:nvSpPr>
        <p:spPr bwMode="auto">
          <a:xfrm>
            <a:off x="6875854" y="1527762"/>
            <a:ext cx="3986070" cy="1003104"/>
          </a:xfrm>
          <a:prstGeom prst="roundRect">
            <a:avLst/>
          </a:prstGeom>
          <a:solidFill>
            <a:srgbClr val="C55A11"/>
          </a:solidFill>
          <a:ln w="25400"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34" name="Freccia in giù 33"/>
          <p:cNvSpPr/>
          <p:nvPr/>
        </p:nvSpPr>
        <p:spPr bwMode="auto">
          <a:xfrm rot="16200000">
            <a:off x="5814577" y="1661152"/>
            <a:ext cx="628073" cy="636032"/>
          </a:xfrm>
          <a:prstGeom prst="downArrow">
            <a:avLst/>
          </a:prstGeom>
          <a:solidFill>
            <a:srgbClr val="FFFFFF"/>
          </a:solidFill>
          <a:ln w="3175" cap="flat" cmpd="sng" algn="ctr">
            <a:solidFill>
              <a:srgbClr val="C55A1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35" name="CasellaDiTesto 34"/>
          <p:cNvSpPr txBox="1"/>
          <p:nvPr/>
        </p:nvSpPr>
        <p:spPr>
          <a:xfrm>
            <a:off x="6875855" y="1527764"/>
            <a:ext cx="3986070" cy="90281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it-IT" sz="1400" b="1" i="0" u="none" strike="noStrike" kern="1200" cap="none" spc="0" normalizeH="0" baseline="0" noProof="0" dirty="0">
                <a:ln>
                  <a:noFill/>
                </a:ln>
                <a:solidFill>
                  <a:srgbClr val="FFFFFF"/>
                </a:solidFill>
                <a:effectLst/>
                <a:uLnTx/>
                <a:uFillTx/>
                <a:latin typeface="Calibri" panose="020F0502020204030204"/>
                <a:ea typeface="+mn-ea"/>
                <a:cs typeface="+mn-cs"/>
              </a:rPr>
              <a:t>Ripartizione della dotazione finanziaria relativa alla campagna </a:t>
            </a:r>
            <a:r>
              <a:rPr kumimoji="0" lang="it-IT" sz="1400" b="1" i="0" u="none" strike="noStrike" kern="1200" cap="none" spc="0" normalizeH="0" baseline="0" noProof="0" dirty="0" smtClean="0">
                <a:ln>
                  <a:noFill/>
                </a:ln>
                <a:solidFill>
                  <a:srgbClr val="FFFFFF"/>
                </a:solidFill>
                <a:effectLst/>
                <a:uLnTx/>
                <a:uFillTx/>
                <a:latin typeface="Calibri" panose="020F0502020204030204"/>
                <a:ea typeface="+mn-ea"/>
                <a:cs typeface="+mn-cs"/>
              </a:rPr>
              <a:t>2023/2024</a:t>
            </a:r>
            <a:endParaRPr kumimoji="0" lang="it-IT" sz="1400" b="1"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it-IT" sz="1800" b="1" i="0" u="none" strike="noStrike" kern="1200" cap="none" spc="0" normalizeH="0" baseline="0" noProof="0" dirty="0" smtClean="0">
                <a:ln>
                  <a:noFill/>
                </a:ln>
                <a:solidFill>
                  <a:srgbClr val="FFFFFF"/>
                </a:solidFill>
                <a:effectLst/>
                <a:uLnTx/>
                <a:uFillTx/>
                <a:latin typeface="Calibri" panose="020F0502020204030204"/>
                <a:ea typeface="+mn-ea"/>
                <a:cs typeface="+mn-cs"/>
              </a:rPr>
              <a:t>D.D. 23313 </a:t>
            </a: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del </a:t>
            </a:r>
            <a:r>
              <a:rPr kumimoji="0" lang="it-IT" sz="1800" b="1" i="0" u="none" strike="noStrike" kern="1200" cap="none" spc="0" normalizeH="0" baseline="0" noProof="0" dirty="0" smtClean="0">
                <a:ln>
                  <a:noFill/>
                </a:ln>
                <a:solidFill>
                  <a:srgbClr val="FFFFFF"/>
                </a:solidFill>
                <a:effectLst/>
                <a:uLnTx/>
                <a:uFillTx/>
                <a:latin typeface="Calibri" panose="020F0502020204030204"/>
                <a:ea typeface="+mn-ea"/>
                <a:cs typeface="+mn-cs"/>
              </a:rPr>
              <a:t>18/01/2023</a:t>
            </a:r>
            <a:endPar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2" name="Parentesi quadra chiusa 51"/>
          <p:cNvSpPr/>
          <p:nvPr/>
        </p:nvSpPr>
        <p:spPr>
          <a:xfrm>
            <a:off x="11028218" y="1905000"/>
            <a:ext cx="82086" cy="3848100"/>
          </a:xfrm>
          <a:prstGeom prst="rightBracket">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210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94662" y="2056956"/>
            <a:ext cx="4002553" cy="4777029"/>
            <a:chOff x="4768035" y="1989334"/>
            <a:chExt cx="4757002" cy="4817343"/>
          </a:xfrm>
          <a:solidFill>
            <a:schemeClr val="bg1"/>
          </a:solidFill>
        </p:grpSpPr>
        <p:graphicFrame>
          <p:nvGraphicFramePr>
            <p:cNvPr id="21" name="Grafico 20"/>
            <p:cNvGraphicFramePr/>
            <p:nvPr>
              <p:extLst/>
            </p:nvPr>
          </p:nvGraphicFramePr>
          <p:xfrm>
            <a:off x="4768035" y="1989334"/>
            <a:ext cx="4757002" cy="4817343"/>
          </p:xfrm>
          <a:graphic>
            <a:graphicData uri="http://schemas.openxmlformats.org/drawingml/2006/chart">
              <c:chart xmlns:c="http://schemas.openxmlformats.org/drawingml/2006/chart" xmlns:r="http://schemas.openxmlformats.org/officeDocument/2006/relationships" r:id="rId3"/>
            </a:graphicData>
          </a:graphic>
        </p:graphicFrame>
        <p:sp>
          <p:nvSpPr>
            <p:cNvPr id="50" name="CasellaDiTesto 49"/>
            <p:cNvSpPr txBox="1"/>
            <p:nvPr/>
          </p:nvSpPr>
          <p:spPr>
            <a:xfrm>
              <a:off x="7075319" y="5394828"/>
              <a:ext cx="1278548" cy="26309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€ 300.000,00</a:t>
              </a:r>
            </a:p>
          </p:txBody>
        </p:sp>
        <p:sp>
          <p:nvSpPr>
            <p:cNvPr id="52" name="CasellaDiTesto 51"/>
            <p:cNvSpPr txBox="1"/>
            <p:nvPr/>
          </p:nvSpPr>
          <p:spPr>
            <a:xfrm>
              <a:off x="8109362" y="5078441"/>
              <a:ext cx="1286854" cy="26309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475.961,62</a:t>
              </a:r>
              <a:endPar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CasellaDiTesto 55"/>
            <p:cNvSpPr txBox="1"/>
            <p:nvPr/>
          </p:nvSpPr>
          <p:spPr>
            <a:xfrm>
              <a:off x="6160307" y="2854633"/>
              <a:ext cx="1583494" cy="263095"/>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2.147.268,38</a:t>
              </a:r>
              <a:endPar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4" name="Rettangolo 3"/>
          <p:cNvSpPr/>
          <p:nvPr/>
        </p:nvSpPr>
        <p:spPr bwMode="auto">
          <a:xfrm>
            <a:off x="4118612" y="1962151"/>
            <a:ext cx="8073386" cy="4895849"/>
          </a:xfrm>
          <a:prstGeom prst="rect">
            <a:avLst/>
          </a:prstGeom>
          <a:solidFill>
            <a:srgbClr val="FFFFFF"/>
          </a:solidFill>
          <a:ln w="3175" cap="flat" cmpd="sng" algn="ctr">
            <a:noFill/>
            <a:prstDash val="solid"/>
            <a:round/>
            <a:headEnd type="none" w="med" len="med"/>
            <a:tailEnd type="none" w="med" len="med"/>
          </a:ln>
          <a:effectLst>
            <a:outerShdw blurRad="50800" dist="38100" dir="13500000" algn="br" rotWithShape="0">
              <a:prstClr val="black">
                <a:alpha val="40000"/>
              </a:prstClr>
            </a:outerShdw>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graphicFrame>
        <p:nvGraphicFramePr>
          <p:cNvPr id="33" name="Grafico 32"/>
          <p:cNvGraphicFramePr/>
          <p:nvPr>
            <p:extLst/>
          </p:nvPr>
        </p:nvGraphicFramePr>
        <p:xfrm>
          <a:off x="9262681" y="1933505"/>
          <a:ext cx="2929321" cy="49244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Grafico 30"/>
          <p:cNvGraphicFramePr/>
          <p:nvPr>
            <p:extLst/>
          </p:nvPr>
        </p:nvGraphicFramePr>
        <p:xfrm>
          <a:off x="4118612" y="1947828"/>
          <a:ext cx="5220901" cy="4897042"/>
        </p:xfrm>
        <a:graphic>
          <a:graphicData uri="http://schemas.openxmlformats.org/drawingml/2006/chart">
            <c:chart xmlns:c="http://schemas.openxmlformats.org/drawingml/2006/chart" xmlns:r="http://schemas.openxmlformats.org/officeDocument/2006/relationships" r:id="rId5"/>
          </a:graphicData>
        </a:graphic>
      </p:graphicFrame>
      <p:sp>
        <p:nvSpPr>
          <p:cNvPr id="32" name="CasellaDiTesto 31"/>
          <p:cNvSpPr txBox="1"/>
          <p:nvPr/>
        </p:nvSpPr>
        <p:spPr>
          <a:xfrm>
            <a:off x="8148314" y="4869488"/>
            <a:ext cx="119119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475,961,62</a:t>
            </a:r>
            <a:endPar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CasellaDiTesto 33"/>
          <p:cNvSpPr txBox="1"/>
          <p:nvPr/>
        </p:nvSpPr>
        <p:spPr>
          <a:xfrm>
            <a:off x="6828039" y="5277494"/>
            <a:ext cx="1327266"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256,248,24</a:t>
            </a:r>
            <a:endPar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CasellaDiTesto 35"/>
          <p:cNvSpPr txBox="1"/>
          <p:nvPr/>
        </p:nvSpPr>
        <p:spPr>
          <a:xfrm>
            <a:off x="5787982" y="2766101"/>
            <a:ext cx="1537497"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1.504.467,60 </a:t>
            </a:r>
            <a:endPar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Rettangolo 36"/>
          <p:cNvSpPr/>
          <p:nvPr/>
        </p:nvSpPr>
        <p:spPr bwMode="auto">
          <a:xfrm>
            <a:off x="3471" y="-5800"/>
            <a:ext cx="12192000" cy="1962150"/>
          </a:xfrm>
          <a:prstGeom prst="rect">
            <a:avLst/>
          </a:prstGeom>
          <a:solidFill>
            <a:schemeClr val="bg1">
              <a:lumMod val="8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grpSp>
        <p:nvGrpSpPr>
          <p:cNvPr id="38" name="Gruppo 37"/>
          <p:cNvGrpSpPr/>
          <p:nvPr/>
        </p:nvGrpSpPr>
        <p:grpSpPr>
          <a:xfrm>
            <a:off x="94662" y="300648"/>
            <a:ext cx="11621088" cy="1400176"/>
            <a:chOff x="94662" y="300648"/>
            <a:chExt cx="11621088" cy="1400176"/>
          </a:xfrm>
        </p:grpSpPr>
        <p:grpSp>
          <p:nvGrpSpPr>
            <p:cNvPr id="39" name="Gruppo 38"/>
            <p:cNvGrpSpPr/>
            <p:nvPr/>
          </p:nvGrpSpPr>
          <p:grpSpPr>
            <a:xfrm>
              <a:off x="2718479" y="432416"/>
              <a:ext cx="8997271" cy="1268408"/>
              <a:chOff x="2718479" y="432416"/>
              <a:chExt cx="8997271" cy="1268408"/>
            </a:xfrm>
          </p:grpSpPr>
          <p:cxnSp>
            <p:nvCxnSpPr>
              <p:cNvPr id="41" name="Connettore 4 40"/>
              <p:cNvCxnSpPr/>
              <p:nvPr/>
            </p:nvCxnSpPr>
            <p:spPr bwMode="auto">
              <a:xfrm>
                <a:off x="2720736" y="432564"/>
                <a:ext cx="1134539" cy="152808"/>
              </a:xfrm>
              <a:prstGeom prst="bentConnector3">
                <a:avLst>
                  <a:gd name="adj1" fmla="val 98164"/>
                </a:avLst>
              </a:prstGeom>
              <a:solidFill>
                <a:srgbClr val="FFFFFF"/>
              </a:solidFill>
              <a:ln w="15875" cap="flat" cmpd="sng" algn="ctr">
                <a:solidFill>
                  <a:srgbClr val="1F9124"/>
                </a:solidFill>
                <a:prstDash val="solid"/>
                <a:round/>
                <a:headEnd type="none" w="med" len="med"/>
                <a:tailEnd type="none" w="med" len="med"/>
              </a:ln>
              <a:effectLst/>
            </p:spPr>
          </p:cxnSp>
          <p:cxnSp>
            <p:nvCxnSpPr>
              <p:cNvPr id="42" name="Connettore 4 41"/>
              <p:cNvCxnSpPr/>
              <p:nvPr/>
            </p:nvCxnSpPr>
            <p:spPr bwMode="auto">
              <a:xfrm>
                <a:off x="2718479" y="432416"/>
                <a:ext cx="7991714" cy="151075"/>
              </a:xfrm>
              <a:prstGeom prst="bentConnector3">
                <a:avLst>
                  <a:gd name="adj1" fmla="val 99956"/>
                </a:avLst>
              </a:prstGeom>
              <a:solidFill>
                <a:srgbClr val="FFFFFF"/>
              </a:solidFill>
              <a:ln w="15875" cap="flat" cmpd="sng" algn="ctr">
                <a:solidFill>
                  <a:srgbClr val="385723"/>
                </a:solidFill>
                <a:prstDash val="solid"/>
                <a:round/>
                <a:headEnd type="none" w="med" len="med"/>
                <a:tailEnd type="none" w="med" len="med"/>
              </a:ln>
              <a:effectLst/>
            </p:spPr>
          </p:cxnSp>
          <p:cxnSp>
            <p:nvCxnSpPr>
              <p:cNvPr id="43" name="Connettore 4 42"/>
              <p:cNvCxnSpPr/>
              <p:nvPr/>
            </p:nvCxnSpPr>
            <p:spPr bwMode="auto">
              <a:xfrm>
                <a:off x="2718479" y="432586"/>
                <a:ext cx="5718120" cy="155567"/>
              </a:xfrm>
              <a:prstGeom prst="bentConnector3">
                <a:avLst>
                  <a:gd name="adj1" fmla="val 99731"/>
                </a:avLst>
              </a:prstGeom>
              <a:solidFill>
                <a:srgbClr val="FFFFFF"/>
              </a:solidFill>
              <a:ln w="15875" cap="flat" cmpd="sng" algn="ctr">
                <a:solidFill>
                  <a:srgbClr val="385723"/>
                </a:solidFill>
                <a:prstDash val="solid"/>
                <a:round/>
                <a:headEnd type="none" w="med" len="med"/>
                <a:tailEnd type="none" w="med" len="med"/>
              </a:ln>
              <a:effectLst/>
            </p:spPr>
          </p:cxnSp>
          <p:cxnSp>
            <p:nvCxnSpPr>
              <p:cNvPr id="44" name="Connettore 4 43"/>
              <p:cNvCxnSpPr/>
              <p:nvPr/>
            </p:nvCxnSpPr>
            <p:spPr bwMode="auto">
              <a:xfrm>
                <a:off x="2718479" y="432514"/>
                <a:ext cx="3444527" cy="152243"/>
              </a:xfrm>
              <a:prstGeom prst="bentConnector3">
                <a:avLst>
                  <a:gd name="adj1" fmla="val 100829"/>
                </a:avLst>
              </a:prstGeom>
              <a:solidFill>
                <a:srgbClr val="FFFFFF"/>
              </a:solidFill>
              <a:ln w="15875" cap="flat" cmpd="sng" algn="ctr">
                <a:solidFill>
                  <a:srgbClr val="385723"/>
                </a:solidFill>
                <a:prstDash val="solid"/>
                <a:round/>
                <a:headEnd type="none" w="med" len="med"/>
                <a:tailEnd type="none" w="med" len="med"/>
              </a:ln>
              <a:effectLst/>
            </p:spPr>
          </p:cxnSp>
          <p:cxnSp>
            <p:nvCxnSpPr>
              <p:cNvPr id="45" name="Connettore diritto 44"/>
              <p:cNvCxnSpPr/>
              <p:nvPr/>
            </p:nvCxnSpPr>
            <p:spPr bwMode="auto">
              <a:xfrm flipH="1">
                <a:off x="3855275" y="124195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Connettore diritto 45"/>
              <p:cNvCxnSpPr/>
              <p:nvPr/>
            </p:nvCxnSpPr>
            <p:spPr bwMode="auto">
              <a:xfrm flipH="1">
                <a:off x="6157792" y="124813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Connettore diritto 46"/>
              <p:cNvCxnSpPr/>
              <p:nvPr/>
            </p:nvCxnSpPr>
            <p:spPr bwMode="auto">
              <a:xfrm flipH="1">
                <a:off x="8431384" y="1233193"/>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Connettore diritto 47"/>
              <p:cNvCxnSpPr/>
              <p:nvPr/>
            </p:nvCxnSpPr>
            <p:spPr bwMode="auto">
              <a:xfrm flipH="1">
                <a:off x="10727181" y="1248129"/>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Figura a mano libera 48"/>
              <p:cNvSpPr/>
              <p:nvPr/>
            </p:nvSpPr>
            <p:spPr>
              <a:xfrm>
                <a:off x="2917845" y="592611"/>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Promozione sui mercati dei Paesi Terzi</a:t>
                </a:r>
              </a:p>
            </p:txBody>
          </p:sp>
          <p:sp>
            <p:nvSpPr>
              <p:cNvPr id="51" name="Figura a mano libera 50"/>
              <p:cNvSpPr/>
              <p:nvPr/>
            </p:nvSpPr>
            <p:spPr>
              <a:xfrm>
                <a:off x="5191438"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Ristrutturazione e riconversione dei vigneti</a:t>
                </a:r>
              </a:p>
            </p:txBody>
          </p:sp>
          <p:sp>
            <p:nvSpPr>
              <p:cNvPr id="54" name="Figura a mano libera 53"/>
              <p:cNvSpPr/>
              <p:nvPr/>
            </p:nvSpPr>
            <p:spPr>
              <a:xfrm>
                <a:off x="7465032" y="589147"/>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Vendemmia Verde</a:t>
                </a:r>
              </a:p>
            </p:txBody>
          </p:sp>
          <p:sp>
            <p:nvSpPr>
              <p:cNvPr id="58" name="Figura a mano libera 57"/>
              <p:cNvSpPr/>
              <p:nvPr/>
            </p:nvSpPr>
            <p:spPr>
              <a:xfrm>
                <a:off x="9738626"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Investimenti</a:t>
                </a:r>
              </a:p>
            </p:txBody>
          </p:sp>
          <p:grpSp>
            <p:nvGrpSpPr>
              <p:cNvPr id="59" name="Gruppo 58"/>
              <p:cNvGrpSpPr/>
              <p:nvPr/>
            </p:nvGrpSpPr>
            <p:grpSpPr>
              <a:xfrm>
                <a:off x="5191438" y="1350012"/>
                <a:ext cx="6524312" cy="346661"/>
                <a:chOff x="3080773" y="1433370"/>
                <a:chExt cx="3715054" cy="522782"/>
              </a:xfrm>
            </p:grpSpPr>
            <p:sp>
              <p:nvSpPr>
                <p:cNvPr id="61" name="Figura a mano libera 60"/>
                <p:cNvSpPr/>
                <p:nvPr/>
              </p:nvSpPr>
              <p:spPr>
                <a:xfrm>
                  <a:off x="3080773"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€ 6.391.121,00</a:t>
                  </a:r>
                </a:p>
              </p:txBody>
            </p:sp>
            <p:sp>
              <p:nvSpPr>
                <p:cNvPr id="62" name="Figura a mano libera 61"/>
                <p:cNvSpPr/>
                <p:nvPr/>
              </p:nvSpPr>
              <p:spPr>
                <a:xfrm>
                  <a:off x="4375396"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a:t>
                  </a: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243.373,00</a:t>
                  </a: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64" name="Figura a mano libera 63"/>
                <p:cNvSpPr/>
                <p:nvPr/>
              </p:nvSpPr>
              <p:spPr>
                <a:xfrm>
                  <a:off x="5676728"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65" name="Rettangolo 64"/>
                <p:cNvSpPr/>
                <p:nvPr/>
              </p:nvSpPr>
              <p:spPr>
                <a:xfrm>
                  <a:off x="5912504" y="1521528"/>
                  <a:ext cx="642777" cy="368993"/>
                </a:xfrm>
                <a:prstGeom prst="rect">
                  <a:avLst/>
                </a:prstGeom>
              </p:spPr>
              <p:txBody>
                <a:bodyPr wrap="none">
                  <a:sp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€ 2.738.467,00</a:t>
                  </a:r>
                </a:p>
              </p:txBody>
            </p:sp>
          </p:grpSp>
          <p:sp>
            <p:nvSpPr>
              <p:cNvPr id="60" name="Figura a mano libera 59"/>
              <p:cNvSpPr/>
              <p:nvPr/>
            </p:nvSpPr>
            <p:spPr>
              <a:xfrm>
                <a:off x="2906062" y="1354163"/>
                <a:ext cx="1965342"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€ 2.923.230,00</a:t>
                </a:r>
              </a:p>
            </p:txBody>
          </p:sp>
        </p:grpSp>
        <p:sp>
          <p:nvSpPr>
            <p:cNvPr id="40" name="Figura a mano libera 39"/>
            <p:cNvSpPr/>
            <p:nvPr/>
          </p:nvSpPr>
          <p:spPr>
            <a:xfrm>
              <a:off x="94662" y="300648"/>
              <a:ext cx="2623818" cy="1396025"/>
            </a:xfrm>
            <a:custGeom>
              <a:avLst/>
              <a:gdLst>
                <a:gd name="connsiteX0" fmla="*/ 0 w 1383068"/>
                <a:gd name="connsiteY0" fmla="*/ 69153 h 691534"/>
                <a:gd name="connsiteX1" fmla="*/ 69153 w 1383068"/>
                <a:gd name="connsiteY1" fmla="*/ 0 h 691534"/>
                <a:gd name="connsiteX2" fmla="*/ 1313915 w 1383068"/>
                <a:gd name="connsiteY2" fmla="*/ 0 h 691534"/>
                <a:gd name="connsiteX3" fmla="*/ 1383068 w 1383068"/>
                <a:gd name="connsiteY3" fmla="*/ 69153 h 691534"/>
                <a:gd name="connsiteX4" fmla="*/ 1383068 w 1383068"/>
                <a:gd name="connsiteY4" fmla="*/ 622381 h 691534"/>
                <a:gd name="connsiteX5" fmla="*/ 1313915 w 1383068"/>
                <a:gd name="connsiteY5" fmla="*/ 691534 h 691534"/>
                <a:gd name="connsiteX6" fmla="*/ 69153 w 1383068"/>
                <a:gd name="connsiteY6" fmla="*/ 691534 h 691534"/>
                <a:gd name="connsiteX7" fmla="*/ 0 w 1383068"/>
                <a:gd name="connsiteY7" fmla="*/ 622381 h 691534"/>
                <a:gd name="connsiteX8" fmla="*/ 0 w 1383068"/>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068" h="691534">
                  <a:moveTo>
                    <a:pt x="0" y="69153"/>
                  </a:moveTo>
                  <a:cubicBezTo>
                    <a:pt x="0" y="30961"/>
                    <a:pt x="30961" y="0"/>
                    <a:pt x="69153" y="0"/>
                  </a:cubicBezTo>
                  <a:lnTo>
                    <a:pt x="1313915" y="0"/>
                  </a:lnTo>
                  <a:cubicBezTo>
                    <a:pt x="1352107" y="0"/>
                    <a:pt x="1383068" y="30961"/>
                    <a:pt x="1383068" y="69153"/>
                  </a:cubicBezTo>
                  <a:lnTo>
                    <a:pt x="1383068" y="622381"/>
                  </a:lnTo>
                  <a:cubicBezTo>
                    <a:pt x="1383068" y="660573"/>
                    <a:pt x="1352107" y="691534"/>
                    <a:pt x="1313915" y="691534"/>
                  </a:cubicBezTo>
                  <a:lnTo>
                    <a:pt x="69153" y="691534"/>
                  </a:lnTo>
                  <a:cubicBezTo>
                    <a:pt x="30961" y="691534"/>
                    <a:pt x="0" y="660573"/>
                    <a:pt x="0" y="622381"/>
                  </a:cubicBezTo>
                  <a:lnTo>
                    <a:pt x="0" y="69153"/>
                  </a:lnTo>
                  <a:close/>
                </a:path>
              </a:pathLst>
            </a:custGeom>
            <a:solidFill>
              <a:srgbClr val="C55A1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304" tIns="32954" rIns="39304" bIns="32954" numCol="1" spcCol="1270" anchor="ctr" anchorCtr="0">
              <a:noAutofit/>
            </a:bodyPr>
            <a:lstStyle/>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Calibri" panose="020F0502020204030204"/>
                  <a:ea typeface="+mn-ea"/>
                  <a:cs typeface="+mn-cs"/>
                </a:rPr>
                <a:t>Settore Vitivinicolo</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CAMPAGNA 2023/2024</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smtClean="0">
                  <a:ln>
                    <a:noFill/>
                  </a:ln>
                  <a:solidFill>
                    <a:prstClr val="white"/>
                  </a:solidFill>
                  <a:effectLst/>
                  <a:uLnTx/>
                  <a:uFillTx/>
                  <a:latin typeface="Calibri" panose="020F0502020204030204"/>
                  <a:ea typeface="+mn-ea"/>
                  <a:cs typeface="+mn-cs"/>
                </a:rPr>
                <a:t>D.D. </a:t>
              </a: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23313 del 18/01/2023</a:t>
              </a:r>
            </a:p>
            <a:p>
              <a:pPr marL="0" marR="0" lvl="0" indent="0" algn="ctr" defTabSz="444500" rtl="0" eaLnBrk="1" fontAlgn="auto" latinLnBrk="0" hangingPunct="1">
                <a:lnSpc>
                  <a:spcPct val="90000"/>
                </a:lnSpc>
                <a:spcBef>
                  <a:spcPct val="0"/>
                </a:spcBef>
                <a:spcAft>
                  <a:spcPts val="0"/>
                </a:spcAft>
                <a:buClrTx/>
                <a:buSzTx/>
                <a:buFontTx/>
                <a:buNone/>
                <a:tabLst/>
                <a:defRPr/>
              </a:pPr>
              <a:endPar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Ripartizione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della dotazione finanziaria relativa alla campagna 2023/2024 </a:t>
              </a: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ALLEGATO – A</a:t>
              </a:r>
            </a:p>
          </p:txBody>
        </p:sp>
      </p:grpSp>
    </p:spTree>
    <p:extLst>
      <p:ext uri="{BB962C8B-B14F-4D97-AF65-F5344CB8AC3E}">
        <p14:creationId xmlns:p14="http://schemas.microsoft.com/office/powerpoint/2010/main" val="1472127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ettangolo 95"/>
          <p:cNvSpPr/>
          <p:nvPr/>
        </p:nvSpPr>
        <p:spPr bwMode="auto">
          <a:xfrm>
            <a:off x="18472" y="1962151"/>
            <a:ext cx="8559471" cy="4895849"/>
          </a:xfrm>
          <a:prstGeom prst="rect">
            <a:avLst/>
          </a:prstGeom>
          <a:solidFill>
            <a:srgbClr val="FFFFFF"/>
          </a:solidFill>
          <a:ln w="3175" cap="flat" cmpd="sng" algn="ctr">
            <a:no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graphicFrame>
        <p:nvGraphicFramePr>
          <p:cNvPr id="47" name="Grafico 46"/>
          <p:cNvGraphicFramePr/>
          <p:nvPr>
            <p:extLst/>
          </p:nvPr>
        </p:nvGraphicFramePr>
        <p:xfrm>
          <a:off x="2906062" y="1947828"/>
          <a:ext cx="5671881" cy="4910172"/>
        </p:xfrm>
        <a:graphic>
          <a:graphicData uri="http://schemas.openxmlformats.org/drawingml/2006/chart">
            <c:chart xmlns:c="http://schemas.openxmlformats.org/drawingml/2006/chart" xmlns:r="http://schemas.openxmlformats.org/officeDocument/2006/relationships" r:id="rId3"/>
          </a:graphicData>
        </a:graphic>
      </p:graphicFrame>
      <p:sp>
        <p:nvSpPr>
          <p:cNvPr id="40" name="Rettangolo 39"/>
          <p:cNvSpPr/>
          <p:nvPr/>
        </p:nvSpPr>
        <p:spPr bwMode="auto">
          <a:xfrm>
            <a:off x="3471" y="-5800"/>
            <a:ext cx="12192000" cy="1962150"/>
          </a:xfrm>
          <a:prstGeom prst="rect">
            <a:avLst/>
          </a:prstGeom>
          <a:solidFill>
            <a:schemeClr val="bg1">
              <a:lumMod val="8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35" name="CasellaDiTesto 34"/>
          <p:cNvSpPr txBox="1"/>
          <p:nvPr/>
        </p:nvSpPr>
        <p:spPr>
          <a:xfrm>
            <a:off x="4860982" y="2929390"/>
            <a:ext cx="1239734"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4.334.870,31 </a:t>
            </a: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36" name="CasellaDiTesto 35"/>
          <p:cNvSpPr txBox="1"/>
          <p:nvPr/>
        </p:nvSpPr>
        <p:spPr>
          <a:xfrm>
            <a:off x="6939165" y="5232327"/>
            <a:ext cx="1239734"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644.534,99 </a:t>
            </a: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nvGrpSpPr>
          <p:cNvPr id="43" name="Gruppo 42"/>
          <p:cNvGrpSpPr/>
          <p:nvPr/>
        </p:nvGrpSpPr>
        <p:grpSpPr>
          <a:xfrm>
            <a:off x="94662" y="300648"/>
            <a:ext cx="11621088" cy="1400176"/>
            <a:chOff x="94662" y="300648"/>
            <a:chExt cx="11621088" cy="1400176"/>
          </a:xfrm>
        </p:grpSpPr>
        <p:grpSp>
          <p:nvGrpSpPr>
            <p:cNvPr id="46" name="Gruppo 45"/>
            <p:cNvGrpSpPr/>
            <p:nvPr/>
          </p:nvGrpSpPr>
          <p:grpSpPr>
            <a:xfrm>
              <a:off x="2718479" y="432416"/>
              <a:ext cx="8997271" cy="1268408"/>
              <a:chOff x="2718479" y="432416"/>
              <a:chExt cx="8997271" cy="1268408"/>
            </a:xfrm>
          </p:grpSpPr>
          <p:cxnSp>
            <p:nvCxnSpPr>
              <p:cNvPr id="51" name="Connettore 4 50"/>
              <p:cNvCxnSpPr/>
              <p:nvPr/>
            </p:nvCxnSpPr>
            <p:spPr bwMode="auto">
              <a:xfrm>
                <a:off x="2720736" y="432564"/>
                <a:ext cx="1134539" cy="152808"/>
              </a:xfrm>
              <a:prstGeom prst="bentConnector3">
                <a:avLst>
                  <a:gd name="adj1" fmla="val 98164"/>
                </a:avLst>
              </a:prstGeom>
              <a:solidFill>
                <a:srgbClr val="FFFFFF"/>
              </a:solidFill>
              <a:ln w="15875" cap="flat" cmpd="sng" algn="ctr">
                <a:solidFill>
                  <a:srgbClr val="1F9124"/>
                </a:solidFill>
                <a:prstDash val="solid"/>
                <a:round/>
                <a:headEnd type="none" w="med" len="med"/>
                <a:tailEnd type="none" w="med" len="med"/>
              </a:ln>
              <a:effectLst/>
            </p:spPr>
          </p:cxnSp>
          <p:cxnSp>
            <p:nvCxnSpPr>
              <p:cNvPr id="52" name="Connettore 4 51"/>
              <p:cNvCxnSpPr/>
              <p:nvPr/>
            </p:nvCxnSpPr>
            <p:spPr bwMode="auto">
              <a:xfrm>
                <a:off x="2718479" y="432416"/>
                <a:ext cx="7991714" cy="151075"/>
              </a:xfrm>
              <a:prstGeom prst="bentConnector3">
                <a:avLst>
                  <a:gd name="adj1" fmla="val 99956"/>
                </a:avLst>
              </a:prstGeom>
              <a:solidFill>
                <a:srgbClr val="FFFFFF"/>
              </a:solidFill>
              <a:ln w="15875" cap="flat" cmpd="sng" algn="ctr">
                <a:solidFill>
                  <a:srgbClr val="385723"/>
                </a:solidFill>
                <a:prstDash val="solid"/>
                <a:round/>
                <a:headEnd type="none" w="med" len="med"/>
                <a:tailEnd type="none" w="med" len="med"/>
              </a:ln>
              <a:effectLst/>
            </p:spPr>
          </p:cxnSp>
          <p:cxnSp>
            <p:nvCxnSpPr>
              <p:cNvPr id="53" name="Connettore 4 52"/>
              <p:cNvCxnSpPr/>
              <p:nvPr/>
            </p:nvCxnSpPr>
            <p:spPr bwMode="auto">
              <a:xfrm>
                <a:off x="2718479" y="432586"/>
                <a:ext cx="5718120" cy="155567"/>
              </a:xfrm>
              <a:prstGeom prst="bentConnector3">
                <a:avLst>
                  <a:gd name="adj1" fmla="val 99731"/>
                </a:avLst>
              </a:prstGeom>
              <a:solidFill>
                <a:srgbClr val="FFFFFF"/>
              </a:solidFill>
              <a:ln w="15875" cap="flat" cmpd="sng" algn="ctr">
                <a:solidFill>
                  <a:srgbClr val="385723"/>
                </a:solidFill>
                <a:prstDash val="solid"/>
                <a:round/>
                <a:headEnd type="none" w="med" len="med"/>
                <a:tailEnd type="none" w="med" len="med"/>
              </a:ln>
              <a:effectLst/>
            </p:spPr>
          </p:cxnSp>
          <p:cxnSp>
            <p:nvCxnSpPr>
              <p:cNvPr id="54" name="Connettore 4 53"/>
              <p:cNvCxnSpPr/>
              <p:nvPr/>
            </p:nvCxnSpPr>
            <p:spPr bwMode="auto">
              <a:xfrm>
                <a:off x="2718479" y="432514"/>
                <a:ext cx="3444527" cy="152243"/>
              </a:xfrm>
              <a:prstGeom prst="bentConnector3">
                <a:avLst>
                  <a:gd name="adj1" fmla="val 100829"/>
                </a:avLst>
              </a:prstGeom>
              <a:solidFill>
                <a:srgbClr val="FFFFFF"/>
              </a:solidFill>
              <a:ln w="15875" cap="flat" cmpd="sng" algn="ctr">
                <a:solidFill>
                  <a:srgbClr val="385723"/>
                </a:solidFill>
                <a:prstDash val="solid"/>
                <a:round/>
                <a:headEnd type="none" w="med" len="med"/>
                <a:tailEnd type="none" w="med" len="med"/>
              </a:ln>
              <a:effectLst/>
            </p:spPr>
          </p:cxnSp>
          <p:cxnSp>
            <p:nvCxnSpPr>
              <p:cNvPr id="56" name="Connettore diritto 55"/>
              <p:cNvCxnSpPr/>
              <p:nvPr/>
            </p:nvCxnSpPr>
            <p:spPr bwMode="auto">
              <a:xfrm flipH="1">
                <a:off x="3855275" y="124195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Connettore diritto 57"/>
              <p:cNvCxnSpPr/>
              <p:nvPr/>
            </p:nvCxnSpPr>
            <p:spPr bwMode="auto">
              <a:xfrm flipH="1">
                <a:off x="6157792" y="124813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Connettore diritto 58"/>
              <p:cNvCxnSpPr/>
              <p:nvPr/>
            </p:nvCxnSpPr>
            <p:spPr bwMode="auto">
              <a:xfrm flipH="1">
                <a:off x="8431384" y="1233193"/>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Connettore diritto 59"/>
              <p:cNvCxnSpPr/>
              <p:nvPr/>
            </p:nvCxnSpPr>
            <p:spPr bwMode="auto">
              <a:xfrm flipH="1">
                <a:off x="10727181" y="1248129"/>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Figura a mano libera 60"/>
              <p:cNvSpPr/>
              <p:nvPr/>
            </p:nvSpPr>
            <p:spPr>
              <a:xfrm>
                <a:off x="2917845" y="592611"/>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2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Promozione sui mercati dei Paesi Terzi</a:t>
                </a:r>
              </a:p>
            </p:txBody>
          </p:sp>
          <p:sp>
            <p:nvSpPr>
              <p:cNvPr id="62" name="Figura a mano libera 61"/>
              <p:cNvSpPr/>
              <p:nvPr/>
            </p:nvSpPr>
            <p:spPr>
              <a:xfrm>
                <a:off x="5191438"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Ristrutturazione e riconversione dei vigneti</a:t>
                </a:r>
              </a:p>
            </p:txBody>
          </p:sp>
          <p:sp>
            <p:nvSpPr>
              <p:cNvPr id="64" name="Figura a mano libera 63"/>
              <p:cNvSpPr/>
              <p:nvPr/>
            </p:nvSpPr>
            <p:spPr>
              <a:xfrm>
                <a:off x="7465032" y="589147"/>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Vendemmia Verde</a:t>
                </a:r>
              </a:p>
            </p:txBody>
          </p:sp>
          <p:sp>
            <p:nvSpPr>
              <p:cNvPr id="65" name="Figura a mano libera 64"/>
              <p:cNvSpPr/>
              <p:nvPr/>
            </p:nvSpPr>
            <p:spPr>
              <a:xfrm>
                <a:off x="9738626"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Investimenti</a:t>
                </a:r>
              </a:p>
            </p:txBody>
          </p:sp>
          <p:grpSp>
            <p:nvGrpSpPr>
              <p:cNvPr id="66" name="Gruppo 65"/>
              <p:cNvGrpSpPr/>
              <p:nvPr/>
            </p:nvGrpSpPr>
            <p:grpSpPr>
              <a:xfrm>
                <a:off x="5191438" y="1350012"/>
                <a:ext cx="6524312" cy="346661"/>
                <a:chOff x="3080773" y="1433370"/>
                <a:chExt cx="3715054" cy="522782"/>
              </a:xfrm>
            </p:grpSpPr>
            <p:sp>
              <p:nvSpPr>
                <p:cNvPr id="69" name="Figura a mano libera 68"/>
                <p:cNvSpPr/>
                <p:nvPr/>
              </p:nvSpPr>
              <p:spPr>
                <a:xfrm>
                  <a:off x="3080773"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2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€ 6.391.121,00</a:t>
                  </a:r>
                </a:p>
              </p:txBody>
            </p:sp>
            <p:sp>
              <p:nvSpPr>
                <p:cNvPr id="89" name="Figura a mano libera 88"/>
                <p:cNvSpPr/>
                <p:nvPr/>
              </p:nvSpPr>
              <p:spPr>
                <a:xfrm>
                  <a:off x="4375396"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a:t>
                  </a: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243.373,00</a:t>
                  </a: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0" name="Figura a mano libera 89"/>
                <p:cNvSpPr/>
                <p:nvPr/>
              </p:nvSpPr>
              <p:spPr>
                <a:xfrm>
                  <a:off x="5676728"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1" name="Rettangolo 90"/>
                <p:cNvSpPr/>
                <p:nvPr/>
              </p:nvSpPr>
              <p:spPr>
                <a:xfrm>
                  <a:off x="5934411" y="1521528"/>
                  <a:ext cx="598964" cy="368993"/>
                </a:xfrm>
                <a:prstGeom prst="rect">
                  <a:avLst/>
                </a:prstGeom>
              </p:spPr>
              <p:txBody>
                <a:bodyPr wrap="none">
                  <a:sp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€ 2.738.467,00</a:t>
                  </a:r>
                </a:p>
              </p:txBody>
            </p:sp>
          </p:grpSp>
          <p:sp>
            <p:nvSpPr>
              <p:cNvPr id="68" name="Figura a mano libera 67"/>
              <p:cNvSpPr/>
              <p:nvPr/>
            </p:nvSpPr>
            <p:spPr>
              <a:xfrm>
                <a:off x="2906062" y="1354163"/>
                <a:ext cx="1965342"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€ 2.923.230,00</a:t>
                </a:r>
              </a:p>
            </p:txBody>
          </p:sp>
        </p:grpSp>
        <p:sp>
          <p:nvSpPr>
            <p:cNvPr id="50" name="Figura a mano libera 49"/>
            <p:cNvSpPr/>
            <p:nvPr/>
          </p:nvSpPr>
          <p:spPr>
            <a:xfrm>
              <a:off x="94662" y="300648"/>
              <a:ext cx="2623818" cy="1396025"/>
            </a:xfrm>
            <a:custGeom>
              <a:avLst/>
              <a:gdLst>
                <a:gd name="connsiteX0" fmla="*/ 0 w 1383068"/>
                <a:gd name="connsiteY0" fmla="*/ 69153 h 691534"/>
                <a:gd name="connsiteX1" fmla="*/ 69153 w 1383068"/>
                <a:gd name="connsiteY1" fmla="*/ 0 h 691534"/>
                <a:gd name="connsiteX2" fmla="*/ 1313915 w 1383068"/>
                <a:gd name="connsiteY2" fmla="*/ 0 h 691534"/>
                <a:gd name="connsiteX3" fmla="*/ 1383068 w 1383068"/>
                <a:gd name="connsiteY3" fmla="*/ 69153 h 691534"/>
                <a:gd name="connsiteX4" fmla="*/ 1383068 w 1383068"/>
                <a:gd name="connsiteY4" fmla="*/ 622381 h 691534"/>
                <a:gd name="connsiteX5" fmla="*/ 1313915 w 1383068"/>
                <a:gd name="connsiteY5" fmla="*/ 691534 h 691534"/>
                <a:gd name="connsiteX6" fmla="*/ 69153 w 1383068"/>
                <a:gd name="connsiteY6" fmla="*/ 691534 h 691534"/>
                <a:gd name="connsiteX7" fmla="*/ 0 w 1383068"/>
                <a:gd name="connsiteY7" fmla="*/ 622381 h 691534"/>
                <a:gd name="connsiteX8" fmla="*/ 0 w 1383068"/>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068" h="691534">
                  <a:moveTo>
                    <a:pt x="0" y="69153"/>
                  </a:moveTo>
                  <a:cubicBezTo>
                    <a:pt x="0" y="30961"/>
                    <a:pt x="30961" y="0"/>
                    <a:pt x="69153" y="0"/>
                  </a:cubicBezTo>
                  <a:lnTo>
                    <a:pt x="1313915" y="0"/>
                  </a:lnTo>
                  <a:cubicBezTo>
                    <a:pt x="1352107" y="0"/>
                    <a:pt x="1383068" y="30961"/>
                    <a:pt x="1383068" y="69153"/>
                  </a:cubicBezTo>
                  <a:lnTo>
                    <a:pt x="1383068" y="622381"/>
                  </a:lnTo>
                  <a:cubicBezTo>
                    <a:pt x="1383068" y="660573"/>
                    <a:pt x="1352107" y="691534"/>
                    <a:pt x="1313915" y="691534"/>
                  </a:cubicBezTo>
                  <a:lnTo>
                    <a:pt x="69153" y="691534"/>
                  </a:lnTo>
                  <a:cubicBezTo>
                    <a:pt x="30961" y="691534"/>
                    <a:pt x="0" y="660573"/>
                    <a:pt x="0" y="622381"/>
                  </a:cubicBezTo>
                  <a:lnTo>
                    <a:pt x="0" y="69153"/>
                  </a:lnTo>
                  <a:close/>
                </a:path>
              </a:pathLst>
            </a:custGeom>
            <a:solidFill>
              <a:srgbClr val="C55A1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304" tIns="32954" rIns="39304" bIns="32954" numCol="1" spcCol="1270" anchor="ctr" anchorCtr="0">
              <a:noAutofit/>
            </a:bodyPr>
            <a:lstStyle/>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Calibri" panose="020F0502020204030204"/>
                  <a:ea typeface="+mn-ea"/>
                  <a:cs typeface="+mn-cs"/>
                </a:rPr>
                <a:t>Settore Vitivinicolo</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CAMPAGNA 2023/2024</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smtClean="0">
                  <a:ln>
                    <a:noFill/>
                  </a:ln>
                  <a:solidFill>
                    <a:prstClr val="white"/>
                  </a:solidFill>
                  <a:effectLst/>
                  <a:uLnTx/>
                  <a:uFillTx/>
                  <a:latin typeface="Calibri" panose="020F0502020204030204"/>
                  <a:ea typeface="+mn-ea"/>
                  <a:cs typeface="+mn-cs"/>
                </a:rPr>
                <a:t>D.D. </a:t>
              </a: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23313 del 18/01/2023</a:t>
              </a:r>
            </a:p>
            <a:p>
              <a:pPr marL="0" marR="0" lvl="0" indent="0" algn="ctr" defTabSz="444500" rtl="0" eaLnBrk="1" fontAlgn="auto" latinLnBrk="0" hangingPunct="1">
                <a:lnSpc>
                  <a:spcPct val="90000"/>
                </a:lnSpc>
                <a:spcBef>
                  <a:spcPct val="0"/>
                </a:spcBef>
                <a:spcAft>
                  <a:spcPts val="0"/>
                </a:spcAft>
                <a:buClrTx/>
                <a:buSzTx/>
                <a:buFontTx/>
                <a:buNone/>
                <a:tabLst/>
                <a:defRPr/>
              </a:pPr>
              <a:endPar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Ripartizione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della dotazione finanziaria relativa alla campagna 2023/2024 </a:t>
              </a: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ALLEGATO – A</a:t>
              </a:r>
            </a:p>
          </p:txBody>
        </p:sp>
      </p:grpSp>
      <p:graphicFrame>
        <p:nvGraphicFramePr>
          <p:cNvPr id="37" name="Grafico 36"/>
          <p:cNvGraphicFramePr/>
          <p:nvPr>
            <p:extLst/>
          </p:nvPr>
        </p:nvGraphicFramePr>
        <p:xfrm>
          <a:off x="124395" y="1960808"/>
          <a:ext cx="2901756" cy="4897192"/>
        </p:xfrm>
        <a:graphic>
          <a:graphicData uri="http://schemas.openxmlformats.org/drawingml/2006/chart">
            <c:chart xmlns:c="http://schemas.openxmlformats.org/drawingml/2006/chart" xmlns:r="http://schemas.openxmlformats.org/officeDocument/2006/relationships" r:id="rId4"/>
          </a:graphicData>
        </a:graphic>
      </p:graphicFrame>
      <p:sp>
        <p:nvSpPr>
          <p:cNvPr id="55" name="Rettangolo arrotondato 54" descr="vigneto"/>
          <p:cNvSpPr/>
          <p:nvPr/>
        </p:nvSpPr>
        <p:spPr>
          <a:xfrm>
            <a:off x="8734669" y="2010262"/>
            <a:ext cx="3370245" cy="4847738"/>
          </a:xfrm>
          <a:prstGeom prst="roundRect">
            <a:avLst/>
          </a:prstGeom>
          <a:blipFill rotWithShape="1">
            <a:blip r:embed="rId5">
              <a:extLst>
                <a:ext uri="{BEBA8EAE-BF5A-486C-A8C5-ECC9F3942E4B}">
                  <a14:imgProps xmlns:a14="http://schemas.microsoft.com/office/drawing/2010/main">
                    <a14:imgLayer r:embed="rId6">
                      <a14:imgEffect>
                        <a14:saturation sat="96000"/>
                      </a14:imgEffect>
                    </a14:imgLayer>
                  </a14:imgProps>
                </a:ext>
                <a:ext uri="{28A0092B-C50C-407E-A947-70E740481C1C}">
                  <a14:useLocalDpi xmlns:a14="http://schemas.microsoft.com/office/drawing/2010/main" val="0"/>
                </a:ext>
              </a:extLst>
            </a:blip>
            <a:srcRect/>
            <a:stretch>
              <a:fillRect l="-44000" r="-44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868161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ttangolo 39"/>
          <p:cNvSpPr/>
          <p:nvPr/>
        </p:nvSpPr>
        <p:spPr bwMode="auto">
          <a:xfrm>
            <a:off x="3471" y="-5800"/>
            <a:ext cx="12192000" cy="1962150"/>
          </a:xfrm>
          <a:prstGeom prst="rect">
            <a:avLst/>
          </a:prstGeom>
          <a:solidFill>
            <a:schemeClr val="bg1">
              <a:lumMod val="8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cxnSp>
        <p:nvCxnSpPr>
          <p:cNvPr id="41" name="Connettore 4 40"/>
          <p:cNvCxnSpPr/>
          <p:nvPr/>
        </p:nvCxnSpPr>
        <p:spPr bwMode="auto">
          <a:xfrm>
            <a:off x="8431387" y="1529372"/>
            <a:ext cx="2295794" cy="313593"/>
          </a:xfrm>
          <a:prstGeom prst="bentConnector3">
            <a:avLst>
              <a:gd name="adj1" fmla="val 213"/>
            </a:avLst>
          </a:prstGeom>
          <a:solidFill>
            <a:srgbClr val="FFFFFF"/>
          </a:solidFill>
          <a:ln w="15875" cap="flat" cmpd="sng" algn="ctr">
            <a:solidFill>
              <a:srgbClr val="385723"/>
            </a:solidFill>
            <a:prstDash val="solid"/>
            <a:round/>
            <a:headEnd type="none" w="med" len="med"/>
            <a:tailEnd type="none" w="med" len="med"/>
          </a:ln>
          <a:effectLst/>
        </p:spPr>
      </p:cxnSp>
      <p:sp>
        <p:nvSpPr>
          <p:cNvPr id="44" name="Rettangolo 43"/>
          <p:cNvSpPr/>
          <p:nvPr/>
        </p:nvSpPr>
        <p:spPr bwMode="auto">
          <a:xfrm>
            <a:off x="9337962" y="1962150"/>
            <a:ext cx="2850281" cy="4910173"/>
          </a:xfrm>
          <a:prstGeom prst="rect">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96" name="Rettangolo 95"/>
          <p:cNvSpPr/>
          <p:nvPr/>
        </p:nvSpPr>
        <p:spPr bwMode="auto">
          <a:xfrm>
            <a:off x="18472" y="1962151"/>
            <a:ext cx="9319491" cy="4895849"/>
          </a:xfrm>
          <a:prstGeom prst="rect">
            <a:avLst/>
          </a:prstGeom>
          <a:solidFill>
            <a:srgbClr val="FFFFFF"/>
          </a:solidFill>
          <a:ln w="3175" cap="flat" cmpd="sng" algn="ctr">
            <a:no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graphicFrame>
        <p:nvGraphicFramePr>
          <p:cNvPr id="48" name="Grafico 47"/>
          <p:cNvGraphicFramePr/>
          <p:nvPr>
            <p:extLst/>
          </p:nvPr>
        </p:nvGraphicFramePr>
        <p:xfrm>
          <a:off x="2768" y="1994059"/>
          <a:ext cx="2770956" cy="38251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7" name="Grafico 96"/>
          <p:cNvGraphicFramePr/>
          <p:nvPr>
            <p:extLst/>
          </p:nvPr>
        </p:nvGraphicFramePr>
        <p:xfrm>
          <a:off x="3026152" y="1947828"/>
          <a:ext cx="6225065" cy="4369845"/>
        </p:xfrm>
        <a:graphic>
          <a:graphicData uri="http://schemas.openxmlformats.org/drawingml/2006/chart">
            <c:chart xmlns:c="http://schemas.openxmlformats.org/drawingml/2006/chart" xmlns:r="http://schemas.openxmlformats.org/officeDocument/2006/relationships" r:id="rId4"/>
          </a:graphicData>
        </a:graphic>
      </p:graphicFrame>
      <p:sp>
        <p:nvSpPr>
          <p:cNvPr id="35" name="CasellaDiTesto 34"/>
          <p:cNvSpPr txBox="1"/>
          <p:nvPr/>
        </p:nvSpPr>
        <p:spPr>
          <a:xfrm>
            <a:off x="5247948" y="3906650"/>
            <a:ext cx="1239734"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1.030.323,89 </a:t>
            </a: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36" name="CasellaDiTesto 35"/>
          <p:cNvSpPr txBox="1"/>
          <p:nvPr/>
        </p:nvSpPr>
        <p:spPr>
          <a:xfrm>
            <a:off x="7434989" y="2663299"/>
            <a:ext cx="1118461"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1" i="0" u="none" strike="noStrike" kern="1200" cap="none" spc="0" normalizeH="0" baseline="0" noProof="0" dirty="0" smtClean="0">
                <a:ln>
                  <a:noFill/>
                </a:ln>
                <a:solidFill>
                  <a:prstClr val="black"/>
                </a:solidFill>
                <a:effectLst/>
                <a:uLnTx/>
                <a:uFillTx/>
                <a:latin typeface="Calibri" panose="020F0502020204030204"/>
                <a:ea typeface="+mn-ea"/>
                <a:cs typeface="+mn-cs"/>
              </a:rPr>
              <a:t>1.841.568,29 </a:t>
            </a:r>
            <a:r>
              <a:rPr kumimoji="0" lang="it-IT" sz="1050" b="1"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cxnSp>
        <p:nvCxnSpPr>
          <p:cNvPr id="38" name="Connettore diritto 37"/>
          <p:cNvCxnSpPr/>
          <p:nvPr/>
        </p:nvCxnSpPr>
        <p:spPr bwMode="auto">
          <a:xfrm>
            <a:off x="10727181" y="1700820"/>
            <a:ext cx="0" cy="379186"/>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Rettangolo 38"/>
          <p:cNvSpPr/>
          <p:nvPr/>
        </p:nvSpPr>
        <p:spPr>
          <a:xfrm>
            <a:off x="9590391" y="3658823"/>
            <a:ext cx="2343743" cy="181588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rPr>
              <a:t>A </a:t>
            </a:r>
            <a:r>
              <a:rPr kumimoji="0" lang="it-IT" sz="1400" b="0" i="0" u="none" strike="noStrike" kern="1200" cap="none" spc="0" normalizeH="0" baseline="0" noProof="0" dirty="0" smtClean="0">
                <a:ln>
                  <a:noFill/>
                </a:ln>
                <a:solidFill>
                  <a:prstClr val="black"/>
                </a:solidFill>
                <a:effectLst/>
                <a:uLnTx/>
                <a:uFillTx/>
                <a:latin typeface="Calibri" panose="020F0502020204030204"/>
                <a:ea typeface="+mn-ea"/>
                <a:cs typeface="+mn-cs"/>
              </a:rPr>
              <a:t>seguito della mancata </a:t>
            </a:r>
            <a:r>
              <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rPr>
              <a:t>applicazione della Misura “Vendemmia verde</a:t>
            </a:r>
            <a:r>
              <a:rPr kumimoji="0" lang="it-IT" sz="1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it-IT" sz="1400" b="0" i="0" u="none" strike="noStrike" kern="1200" cap="none" spc="0" normalizeH="0" baseline="0" noProof="0" dirty="0" smtClean="0">
                <a:ln>
                  <a:noFill/>
                </a:ln>
                <a:solidFill>
                  <a:prstClr val="black"/>
                </a:solidFill>
                <a:effectLst/>
                <a:uLnTx/>
                <a:uFillTx/>
                <a:latin typeface="Calibri" panose="020F0502020204030204"/>
                <a:ea typeface="+mn-ea"/>
                <a:cs typeface="+mn-cs"/>
              </a:rPr>
              <a:t>somma di </a:t>
            </a:r>
            <a:r>
              <a:rPr kumimoji="0" lang="it-IT"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400" b="1" i="0" u="none" strike="noStrike" kern="1200" cap="none" spc="0" normalizeH="0" baseline="0" noProof="0" dirty="0" smtClean="0">
                <a:ln>
                  <a:noFill/>
                </a:ln>
                <a:solidFill>
                  <a:prstClr val="black"/>
                </a:solidFill>
                <a:effectLst/>
                <a:uLnTx/>
                <a:uFillTx/>
                <a:latin typeface="Calibri" panose="020F0502020204030204"/>
                <a:ea typeface="+mn-ea"/>
                <a:cs typeface="+mn-cs"/>
              </a:rPr>
              <a:t>243.373,00 </a:t>
            </a:r>
            <a:r>
              <a:rPr kumimoji="0" lang="it-IT" sz="1400" b="0" i="0" u="none" strike="noStrike" kern="1200" cap="none" spc="0" normalizeH="0" baseline="0" noProof="0" dirty="0" smtClean="0">
                <a:ln>
                  <a:noFill/>
                </a:ln>
                <a:solidFill>
                  <a:prstClr val="black"/>
                </a:solidFill>
                <a:effectLst/>
                <a:uLnTx/>
                <a:uFillTx/>
                <a:latin typeface="Calibri" panose="020F0502020204030204"/>
                <a:ea typeface="+mn-ea"/>
                <a:cs typeface="+mn-cs"/>
              </a:rPr>
              <a:t>è stata utilizzata per </a:t>
            </a:r>
            <a:r>
              <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rPr>
              <a:t>incrementare la dotazione finanziaria </a:t>
            </a:r>
            <a:r>
              <a:rPr kumimoji="0" lang="it-IT" sz="1400" b="0" i="0" u="none" strike="noStrike" kern="1200" cap="none" spc="0" normalizeH="0" baseline="0" noProof="0" dirty="0" smtClean="0">
                <a:ln>
                  <a:noFill/>
                </a:ln>
                <a:solidFill>
                  <a:prstClr val="black"/>
                </a:solidFill>
                <a:effectLst/>
                <a:uLnTx/>
                <a:uFillTx/>
                <a:latin typeface="Calibri" panose="020F0502020204030204"/>
                <a:ea typeface="+mn-ea"/>
                <a:cs typeface="+mn-cs"/>
              </a:rPr>
              <a:t>dell’intervento Investimenti.</a:t>
            </a:r>
            <a:endParaRPr kumimoji="0" lang="it-I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igura a mano libera 41"/>
          <p:cNvSpPr/>
          <p:nvPr/>
        </p:nvSpPr>
        <p:spPr>
          <a:xfrm>
            <a:off x="9750408" y="2092474"/>
            <a:ext cx="1965342" cy="461485"/>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400" b="1" i="0" u="none" strike="noStrike" kern="1200" cap="none" spc="0" normalizeH="0" baseline="0" noProof="0" dirty="0" smtClean="0">
                <a:ln>
                  <a:noFill/>
                </a:ln>
                <a:solidFill>
                  <a:prstClr val="black"/>
                </a:solidFill>
                <a:effectLst/>
                <a:uLnTx/>
                <a:uFillTx/>
                <a:latin typeface="Calibri" panose="020F0502020204030204"/>
                <a:ea typeface="+mn-ea"/>
                <a:cs typeface="+mn-cs"/>
              </a:rPr>
              <a:t>2.981.840,00</a:t>
            </a:r>
          </a:p>
        </p:txBody>
      </p:sp>
      <p:sp>
        <p:nvSpPr>
          <p:cNvPr id="45" name="Freccia a destra 44"/>
          <p:cNvSpPr/>
          <p:nvPr/>
        </p:nvSpPr>
        <p:spPr bwMode="auto">
          <a:xfrm rot="16200000">
            <a:off x="10429205" y="2842557"/>
            <a:ext cx="561975" cy="560055"/>
          </a:xfrm>
          <a:prstGeom prst="rightArrow">
            <a:avLst/>
          </a:prstGeom>
          <a:solidFill>
            <a:srgbClr val="FFFFFF"/>
          </a:solidFill>
          <a:ln w="3175" cap="flat" cmpd="sng" algn="ctr">
            <a:solidFill>
              <a:srgbClr val="C55A1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grpSp>
        <p:nvGrpSpPr>
          <p:cNvPr id="43" name="Gruppo 42"/>
          <p:cNvGrpSpPr/>
          <p:nvPr/>
        </p:nvGrpSpPr>
        <p:grpSpPr>
          <a:xfrm>
            <a:off x="94662" y="300648"/>
            <a:ext cx="11621088" cy="1400176"/>
            <a:chOff x="94662" y="300648"/>
            <a:chExt cx="11621088" cy="1400176"/>
          </a:xfrm>
        </p:grpSpPr>
        <p:grpSp>
          <p:nvGrpSpPr>
            <p:cNvPr id="46" name="Gruppo 45"/>
            <p:cNvGrpSpPr/>
            <p:nvPr/>
          </p:nvGrpSpPr>
          <p:grpSpPr>
            <a:xfrm>
              <a:off x="2718479" y="432416"/>
              <a:ext cx="8997271" cy="1268408"/>
              <a:chOff x="2718479" y="432416"/>
              <a:chExt cx="8997271" cy="1268408"/>
            </a:xfrm>
          </p:grpSpPr>
          <p:cxnSp>
            <p:nvCxnSpPr>
              <p:cNvPr id="51" name="Connettore 4 50"/>
              <p:cNvCxnSpPr/>
              <p:nvPr/>
            </p:nvCxnSpPr>
            <p:spPr bwMode="auto">
              <a:xfrm>
                <a:off x="2720736" y="432564"/>
                <a:ext cx="1134539" cy="152808"/>
              </a:xfrm>
              <a:prstGeom prst="bentConnector3">
                <a:avLst>
                  <a:gd name="adj1" fmla="val 98164"/>
                </a:avLst>
              </a:prstGeom>
              <a:solidFill>
                <a:srgbClr val="FFFFFF"/>
              </a:solidFill>
              <a:ln w="15875" cap="flat" cmpd="sng" algn="ctr">
                <a:solidFill>
                  <a:srgbClr val="1F9124"/>
                </a:solidFill>
                <a:prstDash val="solid"/>
                <a:round/>
                <a:headEnd type="none" w="med" len="med"/>
                <a:tailEnd type="none" w="med" len="med"/>
              </a:ln>
              <a:effectLst/>
            </p:spPr>
          </p:cxnSp>
          <p:cxnSp>
            <p:nvCxnSpPr>
              <p:cNvPr id="52" name="Connettore 4 51"/>
              <p:cNvCxnSpPr/>
              <p:nvPr/>
            </p:nvCxnSpPr>
            <p:spPr bwMode="auto">
              <a:xfrm>
                <a:off x="2718479" y="432416"/>
                <a:ext cx="7991714" cy="151075"/>
              </a:xfrm>
              <a:prstGeom prst="bentConnector3">
                <a:avLst>
                  <a:gd name="adj1" fmla="val 99956"/>
                </a:avLst>
              </a:prstGeom>
              <a:solidFill>
                <a:srgbClr val="FFFFFF"/>
              </a:solidFill>
              <a:ln w="15875" cap="flat" cmpd="sng" algn="ctr">
                <a:solidFill>
                  <a:srgbClr val="385723"/>
                </a:solidFill>
                <a:prstDash val="solid"/>
                <a:round/>
                <a:headEnd type="none" w="med" len="med"/>
                <a:tailEnd type="none" w="med" len="med"/>
              </a:ln>
              <a:effectLst/>
            </p:spPr>
          </p:cxnSp>
          <p:cxnSp>
            <p:nvCxnSpPr>
              <p:cNvPr id="53" name="Connettore 4 52"/>
              <p:cNvCxnSpPr/>
              <p:nvPr/>
            </p:nvCxnSpPr>
            <p:spPr bwMode="auto">
              <a:xfrm>
                <a:off x="2718479" y="432586"/>
                <a:ext cx="5718120" cy="155567"/>
              </a:xfrm>
              <a:prstGeom prst="bentConnector3">
                <a:avLst>
                  <a:gd name="adj1" fmla="val 99731"/>
                </a:avLst>
              </a:prstGeom>
              <a:solidFill>
                <a:srgbClr val="FFFFFF"/>
              </a:solidFill>
              <a:ln w="15875" cap="flat" cmpd="sng" algn="ctr">
                <a:solidFill>
                  <a:srgbClr val="385723"/>
                </a:solidFill>
                <a:prstDash val="solid"/>
                <a:round/>
                <a:headEnd type="none" w="med" len="med"/>
                <a:tailEnd type="none" w="med" len="med"/>
              </a:ln>
              <a:effectLst/>
            </p:spPr>
          </p:cxnSp>
          <p:cxnSp>
            <p:nvCxnSpPr>
              <p:cNvPr id="54" name="Connettore 4 53"/>
              <p:cNvCxnSpPr/>
              <p:nvPr/>
            </p:nvCxnSpPr>
            <p:spPr bwMode="auto">
              <a:xfrm>
                <a:off x="2718479" y="432514"/>
                <a:ext cx="3444527" cy="152243"/>
              </a:xfrm>
              <a:prstGeom prst="bentConnector3">
                <a:avLst>
                  <a:gd name="adj1" fmla="val 100829"/>
                </a:avLst>
              </a:prstGeom>
              <a:solidFill>
                <a:srgbClr val="FFFFFF"/>
              </a:solidFill>
              <a:ln w="15875" cap="flat" cmpd="sng" algn="ctr">
                <a:solidFill>
                  <a:srgbClr val="385723"/>
                </a:solidFill>
                <a:prstDash val="solid"/>
                <a:round/>
                <a:headEnd type="none" w="med" len="med"/>
                <a:tailEnd type="none" w="med" len="med"/>
              </a:ln>
              <a:effectLst/>
            </p:spPr>
          </p:cxnSp>
          <p:cxnSp>
            <p:nvCxnSpPr>
              <p:cNvPr id="56" name="Connettore diritto 55"/>
              <p:cNvCxnSpPr/>
              <p:nvPr/>
            </p:nvCxnSpPr>
            <p:spPr bwMode="auto">
              <a:xfrm flipH="1">
                <a:off x="3855275" y="124195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Connettore diritto 57"/>
              <p:cNvCxnSpPr/>
              <p:nvPr/>
            </p:nvCxnSpPr>
            <p:spPr bwMode="auto">
              <a:xfrm flipH="1">
                <a:off x="6157792" y="1248130"/>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Connettore diritto 58"/>
              <p:cNvCxnSpPr/>
              <p:nvPr/>
            </p:nvCxnSpPr>
            <p:spPr bwMode="auto">
              <a:xfrm flipH="1">
                <a:off x="8431384" y="1233193"/>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Connettore diritto 59"/>
              <p:cNvCxnSpPr/>
              <p:nvPr/>
            </p:nvCxnSpPr>
            <p:spPr bwMode="auto">
              <a:xfrm flipH="1">
                <a:off x="10727181" y="1248129"/>
                <a:ext cx="2" cy="116820"/>
              </a:xfrm>
              <a:prstGeom prst="line">
                <a:avLst/>
              </a:prstGeom>
              <a:ln w="15875">
                <a:solidFill>
                  <a:srgbClr val="1F912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Figura a mano libera 60"/>
              <p:cNvSpPr/>
              <p:nvPr/>
            </p:nvSpPr>
            <p:spPr>
              <a:xfrm>
                <a:off x="2917845" y="592611"/>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2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Promozione sui mercati dei Paesi Terzi</a:t>
                </a:r>
              </a:p>
            </p:txBody>
          </p:sp>
          <p:sp>
            <p:nvSpPr>
              <p:cNvPr id="62" name="Figura a mano libera 61"/>
              <p:cNvSpPr/>
              <p:nvPr/>
            </p:nvSpPr>
            <p:spPr>
              <a:xfrm>
                <a:off x="5191438"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Ristrutturazione e riconversione dei vigneti</a:t>
                </a:r>
              </a:p>
            </p:txBody>
          </p:sp>
          <p:sp>
            <p:nvSpPr>
              <p:cNvPr id="64" name="Figura a mano libera 63"/>
              <p:cNvSpPr/>
              <p:nvPr/>
            </p:nvSpPr>
            <p:spPr>
              <a:xfrm>
                <a:off x="7465032" y="589147"/>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Vendemmia Verde</a:t>
                </a:r>
              </a:p>
            </p:txBody>
          </p:sp>
          <p:sp>
            <p:nvSpPr>
              <p:cNvPr id="65" name="Figura a mano libera 64"/>
              <p:cNvSpPr/>
              <p:nvPr/>
            </p:nvSpPr>
            <p:spPr>
              <a:xfrm>
                <a:off x="9738626" y="587880"/>
                <a:ext cx="194313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Misura Investimenti</a:t>
                </a:r>
              </a:p>
            </p:txBody>
          </p:sp>
          <p:grpSp>
            <p:nvGrpSpPr>
              <p:cNvPr id="66" name="Gruppo 65"/>
              <p:cNvGrpSpPr/>
              <p:nvPr/>
            </p:nvGrpSpPr>
            <p:grpSpPr>
              <a:xfrm>
                <a:off x="5191438" y="1350012"/>
                <a:ext cx="6524312" cy="346661"/>
                <a:chOff x="3080773" y="1433370"/>
                <a:chExt cx="3715054" cy="522782"/>
              </a:xfrm>
            </p:grpSpPr>
            <p:sp>
              <p:nvSpPr>
                <p:cNvPr id="69" name="Figura a mano libera 68"/>
                <p:cNvSpPr/>
                <p:nvPr/>
              </p:nvSpPr>
              <p:spPr>
                <a:xfrm>
                  <a:off x="3080773"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€ 6.391.121,00</a:t>
                  </a:r>
                </a:p>
              </p:txBody>
            </p:sp>
            <p:sp>
              <p:nvSpPr>
                <p:cNvPr id="89" name="Figura a mano libera 88"/>
                <p:cNvSpPr/>
                <p:nvPr/>
              </p:nvSpPr>
              <p:spPr>
                <a:xfrm>
                  <a:off x="4375396"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0000"/>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a:t>
                  </a:r>
                  <a:r>
                    <a:rPr kumimoji="0" lang="it-IT" sz="1100" b="1" i="0" u="none" strike="noStrike" kern="1200" cap="none" spc="0" normalizeH="0" baseline="0" noProof="0" dirty="0">
                      <a:ln>
                        <a:noFill/>
                      </a:ln>
                      <a:solidFill>
                        <a:prstClr val="black"/>
                      </a:solidFill>
                      <a:effectLst/>
                      <a:uLnTx/>
                      <a:uFillTx/>
                      <a:latin typeface="Calibri" panose="020F0502020204030204"/>
                      <a:ea typeface="+mn-ea"/>
                      <a:cs typeface="+mn-cs"/>
                    </a:rPr>
                    <a:t>243.373,00</a:t>
                  </a:r>
                  <a:endParaRPr kumimoji="0" lang="it-IT" sz="11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0" name="Figura a mano libera 89"/>
                <p:cNvSpPr/>
                <p:nvPr/>
              </p:nvSpPr>
              <p:spPr>
                <a:xfrm>
                  <a:off x="5676728" y="1433370"/>
                  <a:ext cx="1119099" cy="52278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it-IT" sz="11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1" name="Rettangolo 90"/>
                <p:cNvSpPr/>
                <p:nvPr/>
              </p:nvSpPr>
              <p:spPr>
                <a:xfrm>
                  <a:off x="5934411" y="1521528"/>
                  <a:ext cx="598964" cy="368993"/>
                </a:xfrm>
                <a:prstGeom prst="rect">
                  <a:avLst/>
                </a:prstGeom>
              </p:spPr>
              <p:txBody>
                <a:bodyPr wrap="none">
                  <a:sp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black"/>
                      </a:solidFill>
                      <a:effectLst/>
                      <a:uLnTx/>
                      <a:uFillTx/>
                      <a:latin typeface="Calibri" panose="020F0502020204030204"/>
                      <a:ea typeface="+mn-ea"/>
                      <a:cs typeface="+mn-cs"/>
                    </a:rPr>
                    <a:t>€ 2.738.467,00</a:t>
                  </a:r>
                </a:p>
              </p:txBody>
            </p:sp>
          </p:grpSp>
          <p:sp>
            <p:nvSpPr>
              <p:cNvPr id="68" name="Figura a mano libera 67"/>
              <p:cNvSpPr/>
              <p:nvPr/>
            </p:nvSpPr>
            <p:spPr>
              <a:xfrm>
                <a:off x="2906062" y="1354163"/>
                <a:ext cx="1965342"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€ 2.923.230,00</a:t>
                </a:r>
              </a:p>
            </p:txBody>
          </p:sp>
        </p:grpSp>
        <p:sp>
          <p:nvSpPr>
            <p:cNvPr id="50" name="Figura a mano libera 49"/>
            <p:cNvSpPr/>
            <p:nvPr/>
          </p:nvSpPr>
          <p:spPr>
            <a:xfrm>
              <a:off x="94662" y="300648"/>
              <a:ext cx="2623818" cy="1396025"/>
            </a:xfrm>
            <a:custGeom>
              <a:avLst/>
              <a:gdLst>
                <a:gd name="connsiteX0" fmla="*/ 0 w 1383068"/>
                <a:gd name="connsiteY0" fmla="*/ 69153 h 691534"/>
                <a:gd name="connsiteX1" fmla="*/ 69153 w 1383068"/>
                <a:gd name="connsiteY1" fmla="*/ 0 h 691534"/>
                <a:gd name="connsiteX2" fmla="*/ 1313915 w 1383068"/>
                <a:gd name="connsiteY2" fmla="*/ 0 h 691534"/>
                <a:gd name="connsiteX3" fmla="*/ 1383068 w 1383068"/>
                <a:gd name="connsiteY3" fmla="*/ 69153 h 691534"/>
                <a:gd name="connsiteX4" fmla="*/ 1383068 w 1383068"/>
                <a:gd name="connsiteY4" fmla="*/ 622381 h 691534"/>
                <a:gd name="connsiteX5" fmla="*/ 1313915 w 1383068"/>
                <a:gd name="connsiteY5" fmla="*/ 691534 h 691534"/>
                <a:gd name="connsiteX6" fmla="*/ 69153 w 1383068"/>
                <a:gd name="connsiteY6" fmla="*/ 691534 h 691534"/>
                <a:gd name="connsiteX7" fmla="*/ 0 w 1383068"/>
                <a:gd name="connsiteY7" fmla="*/ 622381 h 691534"/>
                <a:gd name="connsiteX8" fmla="*/ 0 w 1383068"/>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068" h="691534">
                  <a:moveTo>
                    <a:pt x="0" y="69153"/>
                  </a:moveTo>
                  <a:cubicBezTo>
                    <a:pt x="0" y="30961"/>
                    <a:pt x="30961" y="0"/>
                    <a:pt x="69153" y="0"/>
                  </a:cubicBezTo>
                  <a:lnTo>
                    <a:pt x="1313915" y="0"/>
                  </a:lnTo>
                  <a:cubicBezTo>
                    <a:pt x="1352107" y="0"/>
                    <a:pt x="1383068" y="30961"/>
                    <a:pt x="1383068" y="69153"/>
                  </a:cubicBezTo>
                  <a:lnTo>
                    <a:pt x="1383068" y="622381"/>
                  </a:lnTo>
                  <a:cubicBezTo>
                    <a:pt x="1383068" y="660573"/>
                    <a:pt x="1352107" y="691534"/>
                    <a:pt x="1313915" y="691534"/>
                  </a:cubicBezTo>
                  <a:lnTo>
                    <a:pt x="69153" y="691534"/>
                  </a:lnTo>
                  <a:cubicBezTo>
                    <a:pt x="30961" y="691534"/>
                    <a:pt x="0" y="660573"/>
                    <a:pt x="0" y="622381"/>
                  </a:cubicBezTo>
                  <a:lnTo>
                    <a:pt x="0" y="69153"/>
                  </a:lnTo>
                  <a:close/>
                </a:path>
              </a:pathLst>
            </a:custGeom>
            <a:solidFill>
              <a:srgbClr val="C55A1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304" tIns="32954" rIns="39304" bIns="32954" numCol="1" spcCol="1270" anchor="ctr" anchorCtr="0">
              <a:noAutofit/>
            </a:bodyPr>
            <a:lstStyle/>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2000" b="1" i="0" u="none" strike="noStrike" kern="1200" cap="none" spc="0" normalizeH="0" baseline="0" noProof="0" dirty="0">
                  <a:ln>
                    <a:noFill/>
                  </a:ln>
                  <a:solidFill>
                    <a:prstClr val="white"/>
                  </a:solidFill>
                  <a:effectLst/>
                  <a:uLnTx/>
                  <a:uFillTx/>
                  <a:latin typeface="Calibri" panose="020F0502020204030204"/>
                  <a:ea typeface="+mn-ea"/>
                  <a:cs typeface="+mn-cs"/>
                </a:rPr>
                <a:t>Settore Vitivinicolo</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CAMPAGNA 2023/2024</a:t>
              </a: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smtClean="0">
                  <a:ln>
                    <a:noFill/>
                  </a:ln>
                  <a:solidFill>
                    <a:prstClr val="white"/>
                  </a:solidFill>
                  <a:effectLst/>
                  <a:uLnTx/>
                  <a:uFillTx/>
                  <a:latin typeface="Calibri" panose="020F0502020204030204"/>
                  <a:ea typeface="+mn-ea"/>
                  <a:cs typeface="+mn-cs"/>
                </a:rPr>
                <a:t>D.D. </a:t>
              </a: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23313 del 18/01/2023</a:t>
              </a:r>
            </a:p>
            <a:p>
              <a:pPr marL="0" marR="0" lvl="0" indent="0" algn="ctr" defTabSz="444500" rtl="0" eaLnBrk="1" fontAlgn="auto" latinLnBrk="0" hangingPunct="1">
                <a:lnSpc>
                  <a:spcPct val="90000"/>
                </a:lnSpc>
                <a:spcBef>
                  <a:spcPct val="0"/>
                </a:spcBef>
                <a:spcAft>
                  <a:spcPts val="0"/>
                </a:spcAft>
                <a:buClrTx/>
                <a:buSzTx/>
                <a:buFontTx/>
                <a:buNone/>
                <a:tabLst/>
                <a:defRPr/>
              </a:pPr>
              <a:endPar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Ripartizione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della dotazione finanziaria relativa alla campagna 2023/2024 </a:t>
              </a:r>
              <a:r>
                <a:rPr kumimoji="0" lang="it-IT" sz="1050" b="1" i="0" u="none" strike="noStrike" kern="1200" cap="none" spc="0" normalizeH="0" baseline="0" noProof="0" dirty="0" smtClean="0">
                  <a:ln>
                    <a:noFill/>
                  </a:ln>
                  <a:solidFill>
                    <a:prstClr val="white"/>
                  </a:solidFill>
                  <a:effectLst/>
                  <a:uLnTx/>
                  <a:uFillTx/>
                  <a:latin typeface="Calibri" panose="020F0502020204030204"/>
                  <a:ea typeface="+mn-ea"/>
                  <a:cs typeface="+mn-cs"/>
                </a:rPr>
                <a:t> </a:t>
              </a:r>
              <a:r>
                <a:rPr kumimoji="0" lang="it-IT" sz="1050" b="1" i="0" u="none" strike="noStrike" kern="1200" cap="none" spc="0" normalizeH="0" baseline="0" noProof="0" dirty="0">
                  <a:ln>
                    <a:noFill/>
                  </a:ln>
                  <a:solidFill>
                    <a:prstClr val="white"/>
                  </a:solidFill>
                  <a:effectLst/>
                  <a:uLnTx/>
                  <a:uFillTx/>
                  <a:latin typeface="Calibri" panose="020F0502020204030204"/>
                  <a:ea typeface="+mn-ea"/>
                  <a:cs typeface="+mn-cs"/>
                </a:rPr>
                <a:t>ALLEGATO – A</a:t>
              </a:r>
            </a:p>
          </p:txBody>
        </p:sp>
      </p:grpSp>
    </p:spTree>
    <p:extLst>
      <p:ext uri="{BB962C8B-B14F-4D97-AF65-F5344CB8AC3E}">
        <p14:creationId xmlns:p14="http://schemas.microsoft.com/office/powerpoint/2010/main" val="3618004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nvPr>
        </p:nvGraphicFramePr>
        <p:xfrm>
          <a:off x="595105" y="1485901"/>
          <a:ext cx="10863469" cy="4060638"/>
        </p:xfrm>
        <a:graphic>
          <a:graphicData uri="http://schemas.openxmlformats.org/drawingml/2006/table">
            <a:tbl>
              <a:tblPr firstRow="1" firstCol="1" bandRow="1">
                <a:tableStyleId>{93296810-A885-4BE3-A3E7-6D5BEEA58F35}</a:tableStyleId>
              </a:tblPr>
              <a:tblGrid>
                <a:gridCol w="1659334">
                  <a:extLst>
                    <a:ext uri="{9D8B030D-6E8A-4147-A177-3AD203B41FA5}">
                      <a16:colId xmlns:a16="http://schemas.microsoft.com/office/drawing/2014/main" xmlns="" val="109297976"/>
                    </a:ext>
                  </a:extLst>
                </a:gridCol>
                <a:gridCol w="3746311">
                  <a:extLst>
                    <a:ext uri="{9D8B030D-6E8A-4147-A177-3AD203B41FA5}">
                      <a16:colId xmlns:a16="http://schemas.microsoft.com/office/drawing/2014/main" xmlns="" val="3469326463"/>
                    </a:ext>
                  </a:extLst>
                </a:gridCol>
                <a:gridCol w="1333500">
                  <a:extLst>
                    <a:ext uri="{9D8B030D-6E8A-4147-A177-3AD203B41FA5}">
                      <a16:colId xmlns:a16="http://schemas.microsoft.com/office/drawing/2014/main" xmlns="" val="1784242776"/>
                    </a:ext>
                  </a:extLst>
                </a:gridCol>
                <a:gridCol w="4124324">
                  <a:extLst>
                    <a:ext uri="{9D8B030D-6E8A-4147-A177-3AD203B41FA5}">
                      <a16:colId xmlns:a16="http://schemas.microsoft.com/office/drawing/2014/main" xmlns="" val="52735624"/>
                    </a:ext>
                  </a:extLst>
                </a:gridCol>
              </a:tblGrid>
              <a:tr h="794688">
                <a:tc>
                  <a:txBody>
                    <a:bodyPr/>
                    <a:lstStyle/>
                    <a:p>
                      <a:pPr algn="ctr" rtl="0" fontAlgn="ctr"/>
                      <a:r>
                        <a:rPr lang="it-IT" sz="1600" u="none" strike="noStrike" dirty="0" smtClean="0">
                          <a:effectLst/>
                        </a:rPr>
                        <a:t>Settore </a:t>
                      </a:r>
                      <a:r>
                        <a:rPr lang="it-IT" sz="1600" u="none" strike="noStrike" dirty="0">
                          <a:effectLst/>
                        </a:rPr>
                        <a:t>intervento </a:t>
                      </a:r>
                      <a:endParaRPr lang="it-IT" sz="16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a:txBody>
                    <a:bodyPr/>
                    <a:lstStyle/>
                    <a:p>
                      <a:pPr algn="ctr" rtl="0" fontAlgn="ctr"/>
                      <a:r>
                        <a:rPr lang="it-IT" sz="1600" u="none" strike="noStrike" dirty="0">
                          <a:effectLst/>
                        </a:rPr>
                        <a:t> Descrizione intervento </a:t>
                      </a:r>
                      <a:endParaRPr lang="it-IT" sz="16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a:txBody>
                    <a:bodyPr/>
                    <a:lstStyle/>
                    <a:p>
                      <a:pPr algn="ctr" rtl="0" fontAlgn="ctr"/>
                      <a:r>
                        <a:rPr lang="it-IT" sz="1600" u="none" strike="noStrike" dirty="0" smtClean="0">
                          <a:effectLst/>
                        </a:rPr>
                        <a:t>Importo liquidato</a:t>
                      </a:r>
                      <a:endParaRPr lang="it-IT" sz="16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a:txBody>
                    <a:bodyPr/>
                    <a:lstStyle/>
                    <a:p>
                      <a:pPr algn="ctr" rtl="0" fontAlgn="ctr"/>
                      <a:r>
                        <a:rPr lang="it-IT" sz="1600" b="1" i="0" u="none" strike="noStrike" dirty="0" smtClean="0">
                          <a:solidFill>
                            <a:srgbClr val="FFFFFF"/>
                          </a:solidFill>
                          <a:effectLst/>
                          <a:latin typeface="Calibri" panose="020F0502020204030204" pitchFamily="34" charset="0"/>
                        </a:rPr>
                        <a:t>N. Beneficiari</a:t>
                      </a:r>
                      <a:endParaRPr lang="it-IT" sz="16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extLst>
                  <a:ext uri="{0D108BD9-81ED-4DB2-BD59-A6C34878D82A}">
                    <a16:rowId xmlns:a16="http://schemas.microsoft.com/office/drawing/2014/main" xmlns="" val="2475120653"/>
                  </a:ext>
                </a:extLst>
              </a:tr>
              <a:tr h="397344">
                <a:tc rowSpan="3">
                  <a:txBody>
                    <a:bodyPr/>
                    <a:lstStyle/>
                    <a:p>
                      <a:pPr algn="ctr" rtl="0" fontAlgn="ctr"/>
                      <a:r>
                        <a:rPr lang="it-IT" sz="1400" u="none" strike="noStrike" dirty="0" smtClean="0">
                          <a:effectLst/>
                        </a:rPr>
                        <a:t>Vitivinicolo</a:t>
                      </a:r>
                      <a:endParaRPr lang="it-IT" sz="14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rowSpan="3">
                  <a:txBody>
                    <a:bodyPr/>
                    <a:lstStyle/>
                    <a:p>
                      <a:pPr algn="ctr" rtl="0" fontAlgn="ctr"/>
                      <a:r>
                        <a:rPr lang="it-IT" sz="1400" u="none" strike="noStrike" dirty="0" smtClean="0">
                          <a:effectLst/>
                        </a:rPr>
                        <a:t>Promozione sui mercati dei Paesi terzi</a:t>
                      </a:r>
                      <a:endParaRPr lang="it-IT" sz="1400" b="0" i="0" u="none" strike="noStrike" dirty="0">
                        <a:solidFill>
                          <a:srgbClr val="000000"/>
                        </a:solidFill>
                        <a:effectLst/>
                        <a:latin typeface="Calibri" panose="020F0502020204030204" pitchFamily="34" charset="0"/>
                      </a:endParaRPr>
                    </a:p>
                  </a:txBody>
                  <a:tcPr marL="6141" marR="6141" marT="6141" marB="0" anchor="ctr">
                    <a:solidFill>
                      <a:schemeClr val="accent2">
                        <a:lumMod val="20000"/>
                        <a:lumOff val="80000"/>
                      </a:schemeClr>
                    </a:solidFill>
                  </a:tcPr>
                </a:tc>
                <a:tc rowSpan="3">
                  <a:txBody>
                    <a:bodyPr/>
                    <a:lstStyle/>
                    <a:p>
                      <a:pPr algn="ctr" rtl="0" fontAlgn="ctr"/>
                      <a:r>
                        <a:rPr lang="it-IT" sz="1400" b="0" i="0" u="none" strike="noStrike" dirty="0" smtClean="0">
                          <a:solidFill>
                            <a:srgbClr val="000000"/>
                          </a:solidFill>
                          <a:effectLst/>
                          <a:latin typeface="Calibri" panose="020F0502020204030204" pitchFamily="34" charset="0"/>
                        </a:rPr>
                        <a:t>1.898.057,39</a:t>
                      </a:r>
                    </a:p>
                  </a:txBody>
                  <a:tcPr marL="6141" marR="6141" marT="6141" marB="0" anchor="ctr">
                    <a:solidFill>
                      <a:schemeClr val="accent2">
                        <a:lumMod val="20000"/>
                        <a:lumOff val="80000"/>
                      </a:schemeClr>
                    </a:solidFill>
                  </a:tcPr>
                </a:tc>
                <a:tc>
                  <a:txBody>
                    <a:bodyPr/>
                    <a:lstStyle/>
                    <a:p>
                      <a:pPr algn="ctr" rtl="0" fontAlgn="ctr"/>
                      <a:r>
                        <a:rPr lang="it-IT" sz="1400" b="0" i="0" u="none" strike="noStrike" dirty="0" smtClean="0">
                          <a:solidFill>
                            <a:srgbClr val="000000"/>
                          </a:solidFill>
                          <a:effectLst/>
                          <a:latin typeface="Calibri" panose="020F0502020204030204" pitchFamily="34" charset="0"/>
                        </a:rPr>
                        <a:t>12 Progetti regionali</a:t>
                      </a:r>
                      <a:r>
                        <a:rPr lang="it-IT" sz="1400" b="0" i="0" u="none" strike="noStrike" baseline="0" dirty="0" smtClean="0">
                          <a:solidFill>
                            <a:srgbClr val="000000"/>
                          </a:solidFill>
                          <a:effectLst/>
                          <a:latin typeface="Calibri" panose="020F0502020204030204" pitchFamily="34" charset="0"/>
                        </a:rPr>
                        <a:t> </a:t>
                      </a: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3680850697"/>
                  </a:ext>
                </a:extLst>
              </a:tr>
              <a:tr h="242271">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ctr" rtl="0" fontAlgn="ctr"/>
                      <a:r>
                        <a:rPr lang="it-IT" sz="1400" b="0" i="0" u="none" strike="noStrike" dirty="0" smtClean="0">
                          <a:solidFill>
                            <a:srgbClr val="000000"/>
                          </a:solidFill>
                          <a:effectLst/>
                          <a:latin typeface="Calibri" panose="020F0502020204030204" pitchFamily="34" charset="0"/>
                        </a:rPr>
                        <a:t>4 Progetti multiregionali Regione Abruzzo capofila</a:t>
                      </a: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3594600665"/>
                  </a:ext>
                </a:extLst>
              </a:tr>
              <a:tr h="242271">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ctr" rtl="0" fontAlgn="ctr"/>
                      <a:r>
                        <a:rPr lang="it-IT" sz="1400" b="0" i="0" u="none" strike="noStrike" dirty="0" smtClean="0">
                          <a:solidFill>
                            <a:srgbClr val="000000"/>
                          </a:solidFill>
                          <a:effectLst/>
                          <a:latin typeface="Calibri" panose="020F0502020204030204" pitchFamily="34" charset="0"/>
                        </a:rPr>
                        <a:t>7 Progetti multiregionali</a:t>
                      </a:r>
                      <a:r>
                        <a:rPr lang="it-IT" sz="1400" b="0" i="0" u="none" strike="noStrike" baseline="0" dirty="0" smtClean="0">
                          <a:solidFill>
                            <a:srgbClr val="000000"/>
                          </a:solidFill>
                          <a:effectLst/>
                          <a:latin typeface="Calibri" panose="020F0502020204030204" pitchFamily="34" charset="0"/>
                        </a:rPr>
                        <a:t> altre Regioni capofila</a:t>
                      </a:r>
                      <a:endParaRPr lang="it-IT" sz="1400" b="0" i="0" u="none" strike="noStrike" dirty="0" smtClean="0">
                        <a:solidFill>
                          <a:srgbClr val="000000"/>
                        </a:solidFill>
                        <a:effectLst/>
                        <a:latin typeface="Calibri" panose="020F0502020204030204" pitchFamily="34" charset="0"/>
                      </a:endParaRP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4239901628"/>
                  </a:ext>
                </a:extLst>
              </a:tr>
              <a:tr h="397344">
                <a:tc rowSpan="2">
                  <a:txBody>
                    <a:bodyPr/>
                    <a:lstStyle/>
                    <a:p>
                      <a:pPr algn="ctr" rtl="0" fontAlgn="ctr"/>
                      <a:r>
                        <a:rPr lang="it-IT" sz="1400" u="none" strike="noStrike" dirty="0" smtClean="0">
                          <a:effectLst/>
                        </a:rPr>
                        <a:t>Vitivinicolo</a:t>
                      </a:r>
                      <a:endParaRPr lang="it-IT" sz="14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rowSpan="2">
                  <a:txBody>
                    <a:bodyPr/>
                    <a:lstStyle/>
                    <a:p>
                      <a:pPr algn="ctr" rtl="0" fontAlgn="ctr"/>
                      <a:r>
                        <a:rPr lang="it-IT" sz="1400" u="none" strike="noStrike" dirty="0" smtClean="0">
                          <a:effectLst/>
                        </a:rPr>
                        <a:t>Investimenti</a:t>
                      </a:r>
                      <a:endParaRPr lang="it-IT" sz="1400" b="0" i="0" u="none" strike="noStrike" dirty="0">
                        <a:solidFill>
                          <a:srgbClr val="000000"/>
                        </a:solidFill>
                        <a:effectLst/>
                        <a:latin typeface="Calibri" panose="020F0502020204030204" pitchFamily="34" charset="0"/>
                      </a:endParaRPr>
                    </a:p>
                  </a:txBody>
                  <a:tcPr marL="6141" marR="6141" marT="6141" marB="0" anchor="ctr">
                    <a:solidFill>
                      <a:schemeClr val="accent2">
                        <a:lumMod val="20000"/>
                        <a:lumOff val="80000"/>
                      </a:schemeClr>
                    </a:solidFill>
                  </a:tcPr>
                </a:tc>
                <a:tc rowSpan="2">
                  <a:txBody>
                    <a:bodyPr/>
                    <a:lstStyle/>
                    <a:p>
                      <a:pPr algn="ctr" rtl="0" fontAlgn="ctr"/>
                      <a:r>
                        <a:rPr lang="it-IT" sz="1400" b="0" i="0" u="none" strike="noStrike" dirty="0" smtClean="0">
                          <a:solidFill>
                            <a:srgbClr val="000000"/>
                          </a:solidFill>
                          <a:effectLst/>
                          <a:latin typeface="Calibri" panose="020F0502020204030204" pitchFamily="34" charset="0"/>
                        </a:rPr>
                        <a:t>2.779.855,24 €</a:t>
                      </a:r>
                    </a:p>
                  </a:txBody>
                  <a:tcPr marL="6141" marR="6141" marT="6141" marB="0" anchor="ctr">
                    <a:solidFill>
                      <a:schemeClr val="accent2">
                        <a:lumMod val="20000"/>
                        <a:lumOff val="80000"/>
                      </a:schemeClr>
                    </a:solidFill>
                  </a:tcPr>
                </a:tc>
                <a:tc>
                  <a:txBody>
                    <a:bodyPr/>
                    <a:lstStyle/>
                    <a:p>
                      <a:pPr algn="ctr" rtl="0" fontAlgn="ctr"/>
                      <a:r>
                        <a:rPr lang="it-IT" sz="1400" b="0" i="0" u="none" strike="noStrike" dirty="0" smtClean="0">
                          <a:solidFill>
                            <a:srgbClr val="000000"/>
                          </a:solidFill>
                          <a:effectLst/>
                          <a:latin typeface="Calibri" panose="020F0502020204030204" pitchFamily="34" charset="0"/>
                        </a:rPr>
                        <a:t>48 Imprese Singole</a:t>
                      </a: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316526489"/>
                  </a:ext>
                </a:extLst>
              </a:tr>
              <a:tr h="39734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ctr" rtl="0" fontAlgn="ctr"/>
                      <a:r>
                        <a:rPr lang="it-IT" sz="1400" b="0" i="0" u="none" strike="noStrike" dirty="0" smtClean="0">
                          <a:solidFill>
                            <a:srgbClr val="000000"/>
                          </a:solidFill>
                          <a:effectLst/>
                          <a:latin typeface="Calibri" panose="020F0502020204030204" pitchFamily="34" charset="0"/>
                        </a:rPr>
                        <a:t>10 Imprese Associate</a:t>
                      </a: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4172301979"/>
                  </a:ext>
                </a:extLst>
              </a:tr>
              <a:tr h="397344">
                <a:tc rowSpan="2">
                  <a:txBody>
                    <a:bodyPr/>
                    <a:lstStyle/>
                    <a:p>
                      <a:pPr algn="ctr" rtl="0" fontAlgn="ctr"/>
                      <a:r>
                        <a:rPr lang="it-IT" sz="1400" u="none" strike="noStrike" dirty="0" smtClean="0">
                          <a:effectLst/>
                        </a:rPr>
                        <a:t>Vitivinicolo</a:t>
                      </a:r>
                      <a:endParaRPr lang="it-IT" sz="14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rowSpan="2">
                  <a:txBody>
                    <a:bodyPr/>
                    <a:lstStyle/>
                    <a:p>
                      <a:pPr algn="ctr" rtl="0" fontAlgn="ctr"/>
                      <a:r>
                        <a:rPr lang="it-IT" sz="1400" u="none" strike="noStrike" dirty="0" smtClean="0">
                          <a:effectLst/>
                        </a:rPr>
                        <a:t>Ristrutturazione e riconversione</a:t>
                      </a:r>
                      <a:r>
                        <a:rPr lang="it-IT" sz="1400" u="none" strike="noStrike" baseline="0" dirty="0" smtClean="0">
                          <a:effectLst/>
                        </a:rPr>
                        <a:t> vigneti</a:t>
                      </a:r>
                      <a:endParaRPr lang="it-IT" sz="1400" b="0" i="0" u="none" strike="noStrike" dirty="0">
                        <a:solidFill>
                          <a:srgbClr val="000000"/>
                        </a:solidFill>
                        <a:effectLst/>
                        <a:latin typeface="Calibri" panose="020F0502020204030204" pitchFamily="34" charset="0"/>
                      </a:endParaRPr>
                    </a:p>
                  </a:txBody>
                  <a:tcPr marL="6141" marR="6141" marT="6141" marB="0" anchor="ctr">
                    <a:solidFill>
                      <a:schemeClr val="accent2">
                        <a:lumMod val="20000"/>
                        <a:lumOff val="80000"/>
                      </a:schemeClr>
                    </a:solidFill>
                  </a:tcPr>
                </a:tc>
                <a:tc rowSpan="2">
                  <a:txBody>
                    <a:bodyPr/>
                    <a:lstStyle/>
                    <a:p>
                      <a:pPr algn="ctr" rtl="0" fontAlgn="ctr"/>
                      <a:r>
                        <a:rPr lang="it-IT" sz="1400" b="0" i="0" u="none" strike="noStrike" dirty="0" smtClean="0">
                          <a:solidFill>
                            <a:srgbClr val="000000"/>
                          </a:solidFill>
                          <a:effectLst/>
                          <a:latin typeface="Calibri" panose="020F0502020204030204" pitchFamily="34" charset="0"/>
                        </a:rPr>
                        <a:t>5.141.988,55</a:t>
                      </a:r>
                    </a:p>
                  </a:txBody>
                  <a:tcPr marL="6141" marR="6141" marT="6141" marB="0" anchor="ctr">
                    <a:solidFill>
                      <a:schemeClr val="accent2">
                        <a:lumMod val="20000"/>
                        <a:lumOff val="80000"/>
                      </a:schemeClr>
                    </a:solidFill>
                  </a:tcPr>
                </a:tc>
                <a:tc>
                  <a:txBody>
                    <a:bodyPr/>
                    <a:lstStyle/>
                    <a:p>
                      <a:pPr algn="ctr" rtl="0" fontAlgn="ctr"/>
                      <a:r>
                        <a:rPr lang="it-IT" sz="1400" b="0" i="0" u="none" strike="noStrike" dirty="0" smtClean="0">
                          <a:solidFill>
                            <a:srgbClr val="000000"/>
                          </a:solidFill>
                          <a:effectLst/>
                          <a:latin typeface="Calibri" panose="020F0502020204030204" pitchFamily="34" charset="0"/>
                        </a:rPr>
                        <a:t>48 con</a:t>
                      </a:r>
                      <a:r>
                        <a:rPr lang="it-IT" sz="1400" b="0" i="0" u="none" strike="noStrike" baseline="0" dirty="0" smtClean="0">
                          <a:solidFill>
                            <a:srgbClr val="000000"/>
                          </a:solidFill>
                          <a:effectLst/>
                          <a:latin typeface="Calibri" panose="020F0502020204030204" pitchFamily="34" charset="0"/>
                        </a:rPr>
                        <a:t> domande di pagamento saldo</a:t>
                      </a:r>
                      <a:endParaRPr lang="it-IT" sz="1400" b="0" i="0" u="none" strike="noStrike" dirty="0" smtClean="0">
                        <a:solidFill>
                          <a:srgbClr val="000000"/>
                        </a:solidFill>
                        <a:effectLst/>
                        <a:latin typeface="Calibri" panose="020F0502020204030204" pitchFamily="34" charset="0"/>
                      </a:endParaRP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1432709419"/>
                  </a:ext>
                </a:extLst>
              </a:tr>
              <a:tr h="39734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it-IT" sz="1400" b="0" i="0" u="none" strike="noStrike" dirty="0" smtClean="0">
                          <a:solidFill>
                            <a:srgbClr val="000000"/>
                          </a:solidFill>
                          <a:effectLst/>
                          <a:latin typeface="Calibri" panose="020F0502020204030204" pitchFamily="34" charset="0"/>
                        </a:rPr>
                        <a:t>273 con domanda di pagamento a fidejussione</a:t>
                      </a: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3212377812"/>
                  </a:ext>
                </a:extLst>
              </a:tr>
              <a:tr h="794688">
                <a:tc>
                  <a:txBody>
                    <a:bodyPr/>
                    <a:lstStyle/>
                    <a:p>
                      <a:pPr algn="ctr" rtl="0" fontAlgn="ctr"/>
                      <a:r>
                        <a:rPr lang="it-IT" sz="1600" u="none" strike="noStrike" dirty="0" smtClean="0">
                          <a:effectLst/>
                        </a:rPr>
                        <a:t>TOT.</a:t>
                      </a:r>
                      <a:endParaRPr lang="it-IT" sz="1600" b="1" i="0" u="none" strike="noStrike" dirty="0">
                        <a:solidFill>
                          <a:srgbClr val="FFFFFF"/>
                        </a:solidFill>
                        <a:effectLst/>
                        <a:latin typeface="Calibri" panose="020F0502020204030204" pitchFamily="34" charset="0"/>
                      </a:endParaRPr>
                    </a:p>
                  </a:txBody>
                  <a:tcPr marL="6141" marR="6141" marT="6141" marB="0" anchor="ctr">
                    <a:solidFill>
                      <a:schemeClr val="accent2">
                        <a:lumMod val="75000"/>
                      </a:schemeClr>
                    </a:solidFill>
                  </a:tcPr>
                </a:tc>
                <a:tc>
                  <a:txBody>
                    <a:bodyPr/>
                    <a:lstStyle/>
                    <a:p>
                      <a:pPr algn="ctr" fontAlgn="ctr"/>
                      <a:endParaRPr lang="it-IT" sz="2400" b="0" i="0" u="none" strike="noStrike" dirty="0">
                        <a:effectLst/>
                        <a:latin typeface="Arial" panose="020B0604020202020204" pitchFamily="34" charset="0"/>
                      </a:endParaRPr>
                    </a:p>
                  </a:txBody>
                  <a:tcPr marL="6141" marR="6141" marT="6141" marB="0" anchor="ctr">
                    <a:solidFill>
                      <a:schemeClr val="accent2">
                        <a:lumMod val="20000"/>
                        <a:lumOff val="80000"/>
                      </a:schemeClr>
                    </a:solidFill>
                  </a:tcPr>
                </a:tc>
                <a:tc>
                  <a:txBody>
                    <a:bodyPr/>
                    <a:lstStyle/>
                    <a:p>
                      <a:pPr algn="ctr" rtl="0" fontAlgn="ctr"/>
                      <a:r>
                        <a:rPr lang="it-IT" sz="1600" b="1" i="0" u="none" strike="noStrike" dirty="0" smtClean="0">
                          <a:solidFill>
                            <a:schemeClr val="tx1"/>
                          </a:solidFill>
                          <a:effectLst/>
                          <a:latin typeface="Calibri" panose="020F0502020204030204" pitchFamily="34" charset="0"/>
                        </a:rPr>
                        <a:t>9.819.901,18</a:t>
                      </a:r>
                    </a:p>
                  </a:txBody>
                  <a:tcPr marL="6141" marR="6141" marT="6141" marB="0" anchor="ctr">
                    <a:solidFill>
                      <a:schemeClr val="accent2">
                        <a:lumMod val="20000"/>
                        <a:lumOff val="80000"/>
                      </a:schemeClr>
                    </a:solidFill>
                  </a:tcPr>
                </a:tc>
                <a:tc>
                  <a:txBody>
                    <a:bodyPr/>
                    <a:lstStyle/>
                    <a:p>
                      <a:pPr algn="ctr" rtl="0" fontAlgn="ctr"/>
                      <a:endParaRPr lang="it-IT" sz="1600" b="1" i="0" u="none" strike="noStrike" dirty="0" smtClean="0">
                        <a:solidFill>
                          <a:srgbClr val="FFFFFF"/>
                        </a:solidFill>
                        <a:effectLst/>
                        <a:latin typeface="Calibri" panose="020F0502020204030204" pitchFamily="34" charset="0"/>
                      </a:endParaRPr>
                    </a:p>
                  </a:txBody>
                  <a:tcPr marL="6141" marR="6141" marT="6141" marB="0" anchor="ctr">
                    <a:solidFill>
                      <a:schemeClr val="accent2">
                        <a:lumMod val="20000"/>
                        <a:lumOff val="80000"/>
                      </a:schemeClr>
                    </a:solidFill>
                  </a:tcPr>
                </a:tc>
                <a:extLst>
                  <a:ext uri="{0D108BD9-81ED-4DB2-BD59-A6C34878D82A}">
                    <a16:rowId xmlns:a16="http://schemas.microsoft.com/office/drawing/2014/main" xmlns="" val="157250537"/>
                  </a:ext>
                </a:extLst>
              </a:tr>
            </a:tbl>
          </a:graphicData>
        </a:graphic>
      </p:graphicFrame>
      <p:sp>
        <p:nvSpPr>
          <p:cNvPr id="5" name="Titolo 1">
            <a:extLst>
              <a:ext uri="{FF2B5EF4-FFF2-40B4-BE49-F238E27FC236}">
                <a16:creationId xmlns:a16="http://schemas.microsoft.com/office/drawing/2014/main" xmlns="" id="{A7C001F1-77C1-9801-050F-5B289C77CA64}"/>
              </a:ext>
            </a:extLst>
          </p:cNvPr>
          <p:cNvSpPr txBox="1">
            <a:spLocks/>
          </p:cNvSpPr>
          <p:nvPr/>
        </p:nvSpPr>
        <p:spPr>
          <a:xfrm>
            <a:off x="215223" y="400637"/>
            <a:ext cx="11761554" cy="489924"/>
          </a:xfrm>
          <a:prstGeom prst="rect">
            <a:avLst/>
          </a:prstGeom>
        </p:spPr>
        <p:txBody>
          <a:bodyPr vert="horz" lIns="91440" tIns="45720" rIns="91440" bIns="45720" rtlCol="0" anchor="ctr">
            <a:noAutofit/>
          </a:bodyPr>
          <a:lstStyle>
            <a:lvl1pPr algn="ctr">
              <a:lnSpc>
                <a:spcPct val="90000"/>
              </a:lnSpc>
              <a:spcBef>
                <a:spcPct val="0"/>
              </a:spcBef>
              <a:buNone/>
              <a:defRPr sz="2400">
                <a:solidFill>
                  <a:schemeClr val="accent5">
                    <a:lumMod val="7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3200" b="1" i="0" u="none" strike="noStrike" kern="1200" cap="none" spc="0" normalizeH="0" baseline="0" noProof="0" dirty="0">
                <a:ln>
                  <a:noFill/>
                </a:ln>
                <a:solidFill>
                  <a:srgbClr val="002060"/>
                </a:solidFill>
                <a:effectLst/>
                <a:uLnTx/>
                <a:uFillTx/>
                <a:latin typeface="Calibri Light" panose="020F0302020204030204"/>
                <a:ea typeface="+mj-ea"/>
                <a:cs typeface="+mj-cs"/>
              </a:rPr>
              <a:t>PSP 2023-2027 Interventi Settoriali – Settore </a:t>
            </a:r>
            <a:r>
              <a:rPr kumimoji="0" lang="it-IT" sz="3200" b="1" i="0" u="none" strike="noStrike" kern="1200" cap="none" spc="0" normalizeH="0" baseline="0" noProof="0" dirty="0" smtClean="0">
                <a:ln>
                  <a:noFill/>
                </a:ln>
                <a:solidFill>
                  <a:srgbClr val="002060"/>
                </a:solidFill>
                <a:effectLst/>
                <a:uLnTx/>
                <a:uFillTx/>
                <a:latin typeface="Calibri Light" panose="020F0302020204030204"/>
                <a:ea typeface="+mj-ea"/>
                <a:cs typeface="+mj-cs"/>
              </a:rPr>
              <a:t>Vitivinicolo</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b="1" i="0" u="sng" strike="noStrike" kern="1200" cap="none" spc="0" normalizeH="0" baseline="0" noProof="0" dirty="0" smtClean="0">
                <a:ln>
                  <a:noFill/>
                </a:ln>
                <a:solidFill>
                  <a:srgbClr val="002060"/>
                </a:solidFill>
                <a:effectLst/>
                <a:uLnTx/>
                <a:uFillTx/>
                <a:latin typeface="Calibri Light" panose="020F0302020204030204"/>
                <a:ea typeface="+mj-ea"/>
                <a:cs typeface="+mj-cs"/>
              </a:rPr>
              <a:t>Dati Campagna 2023/2024 al 31/10/2024</a:t>
            </a:r>
            <a:endParaRPr kumimoji="0" lang="it-IT" b="1" i="0" u="sng" strike="noStrike" kern="1200" cap="none" spc="0" normalizeH="0" baseline="0" noProof="0" dirty="0">
              <a:ln>
                <a:noFill/>
              </a:ln>
              <a:solidFill>
                <a:srgbClr val="002060"/>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4283947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3"/>
          <p:cNvSpPr txBox="1"/>
          <p:nvPr/>
        </p:nvSpPr>
        <p:spPr>
          <a:xfrm>
            <a:off x="11794" y="51758"/>
            <a:ext cx="11947584" cy="400110"/>
          </a:xfrm>
          <a:prstGeom prst="rect">
            <a:avLst/>
          </a:prstGeom>
          <a:noFill/>
        </p:spPr>
        <p:txBody>
          <a:bodyPr wrap="square">
            <a:spAutoFit/>
          </a:bodyPr>
          <a:lstStyle/>
          <a:p>
            <a:pPr algn="ctr">
              <a:defRPr/>
            </a:pPr>
            <a:r>
              <a:rPr lang="it-IT" sz="20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 procedurale </a:t>
            </a:r>
            <a:r>
              <a:rPr lang="it-IT" sz="20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CSR–Bandi/Procedure </a:t>
            </a:r>
            <a:r>
              <a:rPr lang="it-IT" sz="20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annualità </a:t>
            </a:r>
            <a:r>
              <a:rPr lang="it-IT" sz="20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2023-2024 - </a:t>
            </a:r>
            <a:r>
              <a:rPr lang="it-IT" sz="1600" b="1" dirty="0" smtClean="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INTERVENTI NO SIGC</a:t>
            </a:r>
            <a:endParaRPr lang="it-IT" sz="1600" b="1" dirty="0">
              <a:solidFill>
                <a:srgbClr val="FF0000"/>
              </a:solidFill>
              <a:latin typeface="Arial" panose="020B0604020202020204" pitchFamily="34" charset="0"/>
              <a:ea typeface="Tahoma" panose="020B0604030504040204" pitchFamily="34" charset="0"/>
              <a:cs typeface="Arial" panose="020B0604020202020204" pitchFamily="34"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2010998566"/>
              </p:ext>
            </p:extLst>
          </p:nvPr>
        </p:nvGraphicFramePr>
        <p:xfrm>
          <a:off x="11794" y="451869"/>
          <a:ext cx="12180205" cy="5991976"/>
        </p:xfrm>
        <a:graphic>
          <a:graphicData uri="http://schemas.openxmlformats.org/drawingml/2006/table">
            <a:tbl>
              <a:tblPr firstRow="1" bandRow="1">
                <a:tableStyleId>{5940675A-B579-460E-94D1-54222C63F5DA}</a:tableStyleId>
              </a:tblPr>
              <a:tblGrid>
                <a:gridCol w="576853">
                  <a:extLst>
                    <a:ext uri="{9D8B030D-6E8A-4147-A177-3AD203B41FA5}">
                      <a16:colId xmlns:a16="http://schemas.microsoft.com/office/drawing/2014/main" xmlns="" val="352447645"/>
                    </a:ext>
                  </a:extLst>
                </a:gridCol>
                <a:gridCol w="4384844">
                  <a:extLst>
                    <a:ext uri="{9D8B030D-6E8A-4147-A177-3AD203B41FA5}">
                      <a16:colId xmlns:a16="http://schemas.microsoft.com/office/drawing/2014/main" xmlns="" val="1736702827"/>
                    </a:ext>
                  </a:extLst>
                </a:gridCol>
                <a:gridCol w="1622855">
                  <a:extLst>
                    <a:ext uri="{9D8B030D-6E8A-4147-A177-3AD203B41FA5}">
                      <a16:colId xmlns:a16="http://schemas.microsoft.com/office/drawing/2014/main" xmlns="" val="1559369354"/>
                    </a:ext>
                  </a:extLst>
                </a:gridCol>
                <a:gridCol w="4092040">
                  <a:extLst>
                    <a:ext uri="{9D8B030D-6E8A-4147-A177-3AD203B41FA5}">
                      <a16:colId xmlns:a16="http://schemas.microsoft.com/office/drawing/2014/main" xmlns="" val="2045058173"/>
                    </a:ext>
                  </a:extLst>
                </a:gridCol>
                <a:gridCol w="1503613">
                  <a:extLst>
                    <a:ext uri="{9D8B030D-6E8A-4147-A177-3AD203B41FA5}">
                      <a16:colId xmlns:a16="http://schemas.microsoft.com/office/drawing/2014/main" xmlns="" val="2532429736"/>
                    </a:ext>
                  </a:extLst>
                </a:gridCol>
              </a:tblGrid>
              <a:tr h="559251">
                <a:tc>
                  <a:txBody>
                    <a:bodyPr/>
                    <a:lstStyle/>
                    <a:p>
                      <a:pPr algn="ctr" fontAlgn="ctr"/>
                      <a:r>
                        <a:rPr lang="it-IT" sz="1100" b="1" u="none" strike="noStrike" dirty="0">
                          <a:solidFill>
                            <a:schemeClr val="bg1"/>
                          </a:solidFill>
                          <a:effectLst/>
                          <a:latin typeface="Arial" panose="020B0604020202020204" pitchFamily="34" charset="0"/>
                          <a:cs typeface="Arial" panose="020B0604020202020204" pitchFamily="34" charset="0"/>
                        </a:rPr>
                        <a:t>COD.</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8999" marR="8999" marT="8999" marB="0" anchor="ctr">
                    <a:solidFill>
                      <a:srgbClr val="A80044"/>
                    </a:solidFill>
                  </a:tcPr>
                </a:tc>
                <a:tc>
                  <a:txBody>
                    <a:bodyPr/>
                    <a:lstStyle/>
                    <a:p>
                      <a:pPr algn="ctr" fontAlgn="ctr"/>
                      <a:r>
                        <a:rPr lang="it-IT" sz="1100" b="1" u="none" strike="noStrike" dirty="0">
                          <a:solidFill>
                            <a:schemeClr val="bg1"/>
                          </a:solidFill>
                          <a:effectLst/>
                          <a:latin typeface="Arial" panose="020B0604020202020204" pitchFamily="34" charset="0"/>
                          <a:cs typeface="Arial" panose="020B0604020202020204" pitchFamily="34" charset="0"/>
                        </a:rPr>
                        <a:t>INTERVENTO</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8999" marR="8999" marT="8999" marB="0" anchor="ctr">
                    <a:solidFill>
                      <a:srgbClr val="A8004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it-IT" sz="1100" b="1" i="0" u="none" strike="noStrike" dirty="0" smtClean="0">
                          <a:solidFill>
                            <a:schemeClr val="bg1"/>
                          </a:solidFill>
                          <a:effectLst/>
                          <a:latin typeface="Arial" panose="020B0604020202020204" pitchFamily="34" charset="0"/>
                          <a:cs typeface="Arial" panose="020B0604020202020204" pitchFamily="34" charset="0"/>
                        </a:rPr>
                        <a:t>DOTAZIONE FINANZIARIA (€) (PSP V 3.2)</a:t>
                      </a:r>
                    </a:p>
                  </a:txBody>
                  <a:tcPr marL="8999" marR="8999" marT="8999" marB="0" anchor="ctr">
                    <a:solidFill>
                      <a:srgbClr val="A80044"/>
                    </a:solidFill>
                  </a:tcPr>
                </a:tc>
                <a:tc>
                  <a:txBody>
                    <a:bodyPr/>
                    <a:lstStyle/>
                    <a:p>
                      <a:pPr algn="ctr" fontAlgn="ctr"/>
                      <a:r>
                        <a:rPr lang="it-IT" sz="1100" b="1" i="0" u="none" strike="noStrike" dirty="0" smtClean="0">
                          <a:solidFill>
                            <a:schemeClr val="bg1"/>
                          </a:solidFill>
                          <a:effectLst/>
                          <a:latin typeface="Arial" panose="020B0604020202020204" pitchFamily="34" charset="0"/>
                          <a:cs typeface="Arial" panose="020B0604020202020204" pitchFamily="34" charset="0"/>
                        </a:rPr>
                        <a:t>STATO</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8999" marR="8999" marT="8999" marB="0" anchor="ctr">
                    <a:solidFill>
                      <a:srgbClr val="A80044"/>
                    </a:solidFill>
                  </a:tcPr>
                </a:tc>
                <a:tc>
                  <a:txBody>
                    <a:bodyPr/>
                    <a:lstStyle/>
                    <a:p>
                      <a:pPr algn="ctr" fontAlgn="ctr"/>
                      <a:r>
                        <a:rPr lang="it-IT" sz="1100" b="1" u="none" strike="noStrike" dirty="0">
                          <a:solidFill>
                            <a:schemeClr val="bg1"/>
                          </a:solidFill>
                          <a:effectLst/>
                          <a:latin typeface="Arial" panose="020B0604020202020204" pitchFamily="34" charset="0"/>
                          <a:cs typeface="Arial" panose="020B0604020202020204" pitchFamily="34" charset="0"/>
                        </a:rPr>
                        <a:t> DOTAZIONE FINANZIARIA BANDO (€)</a:t>
                      </a:r>
                      <a:endParaRPr lang="it-IT" sz="1100" b="1" i="0" u="none" strike="noStrike" dirty="0">
                        <a:solidFill>
                          <a:schemeClr val="bg1"/>
                        </a:solidFill>
                        <a:effectLst/>
                        <a:latin typeface="Arial" panose="020B0604020202020204" pitchFamily="34" charset="0"/>
                        <a:cs typeface="Arial" panose="020B0604020202020204" pitchFamily="34" charset="0"/>
                      </a:endParaRPr>
                    </a:p>
                  </a:txBody>
                  <a:tcPr marL="8999" marR="8999" marT="8999" marB="0" anchor="ctr">
                    <a:solidFill>
                      <a:srgbClr val="A80044"/>
                    </a:solidFill>
                  </a:tcPr>
                </a:tc>
                <a:extLst>
                  <a:ext uri="{0D108BD9-81ED-4DB2-BD59-A6C34878D82A}">
                    <a16:rowId xmlns:a16="http://schemas.microsoft.com/office/drawing/2014/main" xmlns="" val="4182925583"/>
                  </a:ext>
                </a:extLst>
              </a:tr>
              <a:tr h="347163">
                <a:tc>
                  <a:txBody>
                    <a:bodyPr/>
                    <a:lstStyle/>
                    <a:p>
                      <a:pPr algn="l" fontAlgn="b"/>
                      <a:r>
                        <a:rPr lang="it-IT" sz="1200" b="1" u="none" strike="noStrike" dirty="0">
                          <a:effectLst/>
                          <a:latin typeface="Arial" panose="020B0604020202020204" pitchFamily="34" charset="0"/>
                          <a:cs typeface="Arial" panose="020B0604020202020204" pitchFamily="34" charset="0"/>
                        </a:rPr>
                        <a:t>SRD01</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noFill/>
                  </a:tcPr>
                </a:tc>
                <a:tc>
                  <a:txBody>
                    <a:bodyPr/>
                    <a:lstStyle/>
                    <a:p>
                      <a:pPr algn="l" fontAlgn="b"/>
                      <a:r>
                        <a:rPr lang="it-IT" sz="1100" u="none" strike="noStrike" dirty="0">
                          <a:effectLst/>
                          <a:latin typeface="Arial" panose="020B0604020202020204" pitchFamily="34" charset="0"/>
                          <a:cs typeface="Arial" panose="020B0604020202020204" pitchFamily="34" charset="0"/>
                        </a:rPr>
                        <a:t>Investimenti produttivi agricoli per la competitività delle aziende agricole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b="0" i="0" u="none" strike="noStrike" dirty="0" smtClean="0">
                          <a:solidFill>
                            <a:srgbClr val="000000"/>
                          </a:solidFill>
                          <a:effectLst/>
                          <a:latin typeface="Arial" panose="020B0604020202020204" pitchFamily="34" charset="0"/>
                        </a:rPr>
                        <a:t>37.207.666,85</a:t>
                      </a:r>
                    </a:p>
                  </a:txBody>
                  <a:tcPr marL="8999" marR="8999" marT="8999" marB="0" anchor="c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it-IT" sz="1100" b="1" i="0" u="none" strike="noStrike" dirty="0" smtClean="0">
                          <a:solidFill>
                            <a:srgbClr val="000000"/>
                          </a:solidFill>
                          <a:effectLst/>
                          <a:latin typeface="Arial" panose="020B0604020202020204" pitchFamily="34" charset="0"/>
                        </a:rPr>
                        <a:t>PUBBLICATO SUL SITO ISTITUZIONALE</a:t>
                      </a:r>
                    </a:p>
                  </a:txBody>
                  <a:tcPr marL="8999" marR="8999" marT="8999" marB="0"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100" b="0" i="0" u="none" strike="noStrike" kern="1200" dirty="0" smtClean="0">
                          <a:solidFill>
                            <a:srgbClr val="000000"/>
                          </a:solidFill>
                          <a:effectLst/>
                          <a:latin typeface="Arial" panose="020B0604020202020204" pitchFamily="34" charset="0"/>
                          <a:ea typeface="+mn-ea"/>
                          <a:cs typeface="Arial" panose="020B0604020202020204" pitchFamily="34" charset="0"/>
                        </a:rPr>
                        <a:t>15.000.000,00 </a:t>
                      </a:r>
                    </a:p>
                  </a:txBody>
                  <a:tcPr marL="8999" marR="8999" marT="8999" marB="0" anchor="ctr">
                    <a:noFill/>
                  </a:tcPr>
                </a:tc>
                <a:extLst>
                  <a:ext uri="{0D108BD9-81ED-4DB2-BD59-A6C34878D82A}">
                    <a16:rowId xmlns:a16="http://schemas.microsoft.com/office/drawing/2014/main" xmlns="" val="2698590131"/>
                  </a:ext>
                </a:extLst>
              </a:tr>
              <a:tr h="296813">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SRD03</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Investimenti nelle aziende agricole per la diversificazione in attività non agricole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6.000.000,00</a:t>
                      </a:r>
                    </a:p>
                  </a:txBody>
                  <a:tcPr marL="8999" marR="8999" marT="8999" marB="0" anchor="ctr">
                    <a:solidFill>
                      <a:srgbClr val="CCFF33"/>
                    </a:solidFill>
                  </a:tcPr>
                </a:tc>
                <a:tc>
                  <a:txBody>
                    <a:bodyPr/>
                    <a:lstStyle/>
                    <a:p>
                      <a:pPr algn="l" fontAlgn="b"/>
                      <a:r>
                        <a:rPr lang="it-IT" sz="1100" b="1" i="0" u="none" strike="noStrike" kern="1200" dirty="0" smtClean="0">
                          <a:solidFill>
                            <a:srgbClr val="000000"/>
                          </a:solidFill>
                          <a:effectLst/>
                          <a:latin typeface="Arial" panose="020B0604020202020204" pitchFamily="34" charset="0"/>
                          <a:ea typeface="+mn-ea"/>
                          <a:cs typeface="+mn-cs"/>
                        </a:rPr>
                        <a:t>APERTO E CHIUSO SUL SIAN – domande in istruttoria</a:t>
                      </a:r>
                      <a:endParaRPr lang="it-IT" sz="1100" b="1" i="0" u="none" strike="noStrike" kern="1200" dirty="0">
                        <a:solidFill>
                          <a:srgbClr val="000000"/>
                        </a:solidFill>
                        <a:effectLst/>
                        <a:latin typeface="Arial" panose="020B0604020202020204" pitchFamily="34" charset="0"/>
                        <a:ea typeface="+mn-ea"/>
                        <a:cs typeface="+mn-cs"/>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6.000.000,00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477144230"/>
                  </a:ext>
                </a:extLst>
              </a:tr>
              <a:tr h="226633">
                <a:tc>
                  <a:txBody>
                    <a:bodyPr/>
                    <a:lstStyle/>
                    <a:p>
                      <a:pPr algn="l" fontAlgn="b"/>
                      <a:r>
                        <a:rPr lang="it-IT" sz="1200" b="1" u="none" strike="noStrike" dirty="0">
                          <a:effectLst/>
                          <a:latin typeface="Arial" panose="020B0604020202020204" pitchFamily="34" charset="0"/>
                          <a:cs typeface="Arial" panose="020B0604020202020204" pitchFamily="34" charset="0"/>
                        </a:rPr>
                        <a:t>SRD04</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u="none" strike="noStrike" dirty="0">
                          <a:effectLst/>
                          <a:latin typeface="Arial" panose="020B0604020202020204" pitchFamily="34" charset="0"/>
                          <a:cs typeface="Arial" panose="020B0604020202020204" pitchFamily="34" charset="0"/>
                        </a:rPr>
                        <a:t>Investimenti non produttivi agricoli con finalità ambientale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1.000.000,00</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(bando a sportello)</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u="none" strike="noStrike" dirty="0">
                          <a:effectLst/>
                          <a:latin typeface="Arial" panose="020B0604020202020204" pitchFamily="34" charset="0"/>
                          <a:cs typeface="Arial" panose="020B0604020202020204" pitchFamily="34" charset="0"/>
                        </a:rPr>
                        <a:t>1.000.000,00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extLst>
                  <a:ext uri="{0D108BD9-81ED-4DB2-BD59-A6C34878D82A}">
                    <a16:rowId xmlns:a16="http://schemas.microsoft.com/office/drawing/2014/main" xmlns="" val="170083414"/>
                  </a:ext>
                </a:extLst>
              </a:tr>
              <a:tr h="324652">
                <a:tc>
                  <a:txBody>
                    <a:bodyPr/>
                    <a:lstStyle/>
                    <a:p>
                      <a:pPr algn="l" fontAlgn="ctr"/>
                      <a:r>
                        <a:rPr lang="it-IT" sz="1200" b="1" u="none" strike="noStrike" dirty="0">
                          <a:effectLst/>
                          <a:latin typeface="Arial" panose="020B0604020202020204" pitchFamily="34" charset="0"/>
                          <a:cs typeface="Arial" panose="020B0604020202020204" pitchFamily="34" charset="0"/>
                        </a:rPr>
                        <a:t>SRD05</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ctr"/>
                      <a:r>
                        <a:rPr lang="it-IT" sz="1100" u="none" strike="noStrike" dirty="0">
                          <a:effectLst/>
                          <a:latin typeface="Arial" panose="020B0604020202020204" pitchFamily="34" charset="0"/>
                          <a:cs typeface="Arial" panose="020B0604020202020204" pitchFamily="34" charset="0"/>
                        </a:rPr>
                        <a:t>Impianti forestazione/imboschimento e sistemi agroforestali su terreni agricoli</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1.000.000,00</a:t>
                      </a:r>
                    </a:p>
                  </a:txBody>
                  <a:tcPr marL="8999" marR="8999" marT="8999" marB="0" anchor="ctr">
                    <a:solidFill>
                      <a:srgbClr val="CCFF33"/>
                    </a:solidFill>
                  </a:tcP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APERTO SUL SIAN</a:t>
                      </a:r>
                    </a:p>
                  </a:txBody>
                  <a:tcPr marL="8999" marR="8999" marT="8999" marB="0" anchor="ctr">
                    <a:solidFill>
                      <a:srgbClr val="CCFF33"/>
                    </a:solidFill>
                  </a:tcPr>
                </a:tc>
                <a:tc>
                  <a:txBody>
                    <a:bodyPr/>
                    <a:lstStyle/>
                    <a:p>
                      <a:pPr algn="ctr" fontAlgn="b"/>
                      <a:r>
                        <a:rPr lang="it-IT" sz="1100" u="none" strike="noStrike" dirty="0">
                          <a:effectLst/>
                          <a:latin typeface="Arial" panose="020B0604020202020204" pitchFamily="34" charset="0"/>
                          <a:cs typeface="Arial" panose="020B0604020202020204" pitchFamily="34" charset="0"/>
                        </a:rPr>
                        <a:t>1.000.000,00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2841161030"/>
                  </a:ext>
                </a:extLst>
              </a:tr>
              <a:tr h="217374">
                <a:tc>
                  <a:txBody>
                    <a:bodyPr/>
                    <a:lstStyle/>
                    <a:p>
                      <a:pPr algn="l" fontAlgn="ctr"/>
                      <a:r>
                        <a:rPr lang="it-IT" sz="1200" b="1" i="0" u="none" strike="noStrike" dirty="0" smtClean="0">
                          <a:solidFill>
                            <a:srgbClr val="000000"/>
                          </a:solidFill>
                          <a:effectLst/>
                          <a:latin typeface="Arial" panose="020B0604020202020204" pitchFamily="34" charset="0"/>
                          <a:cs typeface="Arial" panose="020B0604020202020204" pitchFamily="34" charset="0"/>
                        </a:rPr>
                        <a:t>SRD08</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ctr"/>
                      <a:r>
                        <a:rPr lang="it-IT" sz="1100" b="0" i="0" u="none" strike="noStrike" dirty="0" smtClean="0">
                          <a:solidFill>
                            <a:srgbClr val="000000"/>
                          </a:solidFill>
                          <a:effectLst/>
                          <a:latin typeface="Arial" panose="020B0604020202020204" pitchFamily="34" charset="0"/>
                          <a:cs typeface="Arial" panose="020B0604020202020204" pitchFamily="34" charset="0"/>
                        </a:rPr>
                        <a:t>Investimenti in infrastrutture con finalità ambientali</a:t>
                      </a:r>
                    </a:p>
                  </a:txBody>
                  <a:tcPr marL="8999" marR="8999" marT="8999" marB="0" anchor="ct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8.000.000,00</a:t>
                      </a:r>
                    </a:p>
                  </a:txBody>
                  <a:tcPr marL="8999" marR="8999" marT="8999" marB="0" anchor="ct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endParaRPr lang="it-IT" sz="1100" b="1" i="0" u="none" strike="noStrike" dirty="0" smtClean="0">
                        <a:solidFill>
                          <a:schemeClr val="tx1"/>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8.000.000,00</a:t>
                      </a:r>
                    </a:p>
                  </a:txBody>
                  <a:tcPr marL="8999" marR="8999" marT="8999" marB="0" anchor="ctr"/>
                </a:tc>
                <a:extLst>
                  <a:ext uri="{0D108BD9-81ED-4DB2-BD59-A6C34878D82A}">
                    <a16:rowId xmlns:a16="http://schemas.microsoft.com/office/drawing/2014/main" xmlns="" val="3274245568"/>
                  </a:ext>
                </a:extLst>
              </a:tr>
              <a:tr h="157563">
                <a:tc>
                  <a:txBody>
                    <a:bodyPr/>
                    <a:lstStyle/>
                    <a:p>
                      <a:pPr algn="l" fontAlgn="ctr"/>
                      <a:r>
                        <a:rPr lang="it-IT" sz="1200" b="1" i="0" u="none" strike="noStrike" dirty="0" smtClean="0">
                          <a:solidFill>
                            <a:srgbClr val="000000"/>
                          </a:solidFill>
                          <a:effectLst/>
                          <a:latin typeface="Arial" panose="020B0604020202020204" pitchFamily="34" charset="0"/>
                          <a:cs typeface="Arial" panose="020B0604020202020204" pitchFamily="34" charset="0"/>
                        </a:rPr>
                        <a:t>SRD09</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ctr"/>
                      <a:r>
                        <a:rPr lang="it-IT" sz="1100" b="0" i="0" u="none" strike="noStrike" dirty="0" smtClean="0">
                          <a:solidFill>
                            <a:srgbClr val="000000"/>
                          </a:solidFill>
                          <a:effectLst/>
                          <a:latin typeface="Arial" panose="020B0604020202020204" pitchFamily="34" charset="0"/>
                          <a:cs typeface="Arial" panose="020B0604020202020204" pitchFamily="34" charset="0"/>
                        </a:rPr>
                        <a:t>Investimenti non produttivi nelle aree rurali</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1.500.000,00</a:t>
                      </a:r>
                    </a:p>
                  </a:txBody>
                  <a:tcPr marL="8999" marR="8999" marT="8999" marB="0" anchor="ctr">
                    <a:solidFill>
                      <a:srgbClr val="CCFF33"/>
                    </a:solidFill>
                  </a:tcP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APERTO SUL SIAN</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1.500.000,00</a:t>
                      </a:r>
                    </a:p>
                  </a:txBody>
                  <a:tcPr marL="8999" marR="8999" marT="8999" marB="0" anchor="ctr">
                    <a:solidFill>
                      <a:srgbClr val="CCFF33"/>
                    </a:solidFill>
                  </a:tcPr>
                </a:tc>
                <a:extLst>
                  <a:ext uri="{0D108BD9-81ED-4DB2-BD59-A6C34878D82A}">
                    <a16:rowId xmlns:a16="http://schemas.microsoft.com/office/drawing/2014/main" xmlns="" val="1911533238"/>
                  </a:ext>
                </a:extLst>
              </a:tr>
              <a:tr h="255166">
                <a:tc>
                  <a:txBody>
                    <a:bodyPr/>
                    <a:lstStyle/>
                    <a:p>
                      <a:pPr algn="l" fontAlgn="ctr"/>
                      <a:r>
                        <a:rPr lang="it-IT" sz="1200" b="1" u="none" strike="noStrike" dirty="0">
                          <a:effectLst/>
                          <a:latin typeface="Arial" panose="020B0604020202020204" pitchFamily="34" charset="0"/>
                          <a:cs typeface="Arial" panose="020B0604020202020204" pitchFamily="34" charset="0"/>
                        </a:rPr>
                        <a:t>SRD12</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ctr"/>
                      <a:r>
                        <a:rPr lang="it-IT" sz="1100" u="none" strike="noStrike" dirty="0">
                          <a:effectLst/>
                          <a:latin typeface="Arial" panose="020B0604020202020204" pitchFamily="34" charset="0"/>
                          <a:cs typeface="Arial" panose="020B0604020202020204" pitchFamily="34" charset="0"/>
                        </a:rPr>
                        <a:t>Investimenti per la prevenzione ed il ripristino danni foreste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4.000.000,00</a:t>
                      </a:r>
                    </a:p>
                  </a:txBody>
                  <a:tcPr marL="8999" marR="8999" marT="8999" marB="0" anchor="ct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p>
                  </a:txBody>
                  <a:tcPr marL="8999" marR="8999" marT="8999" marB="0" anchor="ct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4.000.000,00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extLst>
                  <a:ext uri="{0D108BD9-81ED-4DB2-BD59-A6C34878D82A}">
                    <a16:rowId xmlns:a16="http://schemas.microsoft.com/office/drawing/2014/main" xmlns="" val="987475260"/>
                  </a:ext>
                </a:extLst>
              </a:tr>
              <a:tr h="321188">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SRD13</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Investimenti per la trasformazione e commercializzazione dei prodotti agricoli</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9.000.000,00</a:t>
                      </a:r>
                    </a:p>
                  </a:txBody>
                  <a:tcPr marL="8999" marR="8999" marT="8999" marB="0" anchor="ctr">
                    <a:solidFill>
                      <a:srgbClr val="CCFF33"/>
                    </a:solidFill>
                  </a:tcP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9.000.000,00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2860224846"/>
                  </a:ext>
                </a:extLst>
              </a:tr>
              <a:tr h="375843">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SRD18</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Strumenti Finanziari: fondo di rotazione combinabile con SRD01 E SRD02</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11.900.000,00</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DETERMINAZIONE N. DPD/25 DEL 29/01/2024 </a:t>
                      </a:r>
                    </a:p>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Affidamento del servizio alla società in </a:t>
                      </a:r>
                      <a:r>
                        <a:rPr lang="it-IT" sz="1100" b="1" i="0" u="none" strike="noStrike" dirty="0" err="1" smtClean="0">
                          <a:solidFill>
                            <a:srgbClr val="000000"/>
                          </a:solidFill>
                          <a:effectLst/>
                          <a:latin typeface="Arial" panose="020B0604020202020204" pitchFamily="34" charset="0"/>
                          <a:cs typeface="Arial" panose="020B0604020202020204" pitchFamily="34" charset="0"/>
                        </a:rPr>
                        <a:t>house</a:t>
                      </a:r>
                      <a:r>
                        <a:rPr lang="it-IT" sz="1100" b="1" i="0" u="none" strike="noStrike" dirty="0" smtClean="0">
                          <a:solidFill>
                            <a:srgbClr val="000000"/>
                          </a:solidFill>
                          <a:effectLst/>
                          <a:latin typeface="Arial" panose="020B0604020202020204" pitchFamily="34" charset="0"/>
                          <a:cs typeface="Arial" panose="020B0604020202020204" pitchFamily="34" charset="0"/>
                        </a:rPr>
                        <a:t> </a:t>
                      </a:r>
                      <a:r>
                        <a:rPr lang="it-IT" sz="1100" b="1" i="0" u="none" strike="noStrike" dirty="0" err="1" smtClean="0">
                          <a:solidFill>
                            <a:srgbClr val="000000"/>
                          </a:solidFill>
                          <a:effectLst/>
                          <a:latin typeface="Arial" panose="020B0604020202020204" pitchFamily="34" charset="0"/>
                          <a:cs typeface="Arial" panose="020B0604020202020204" pitchFamily="34" charset="0"/>
                        </a:rPr>
                        <a:t>Fi.R.A</a:t>
                      </a:r>
                      <a:r>
                        <a:rPr lang="it-IT" sz="1100" b="1" i="0" u="none" strike="noStrike" dirty="0" smtClean="0">
                          <a:solidFill>
                            <a:srgbClr val="000000"/>
                          </a:solidFill>
                          <a:effectLst/>
                          <a:latin typeface="Arial" panose="020B0604020202020204" pitchFamily="34" charset="0"/>
                          <a:cs typeface="Arial" panose="020B0604020202020204" pitchFamily="34" charset="0"/>
                        </a:rPr>
                        <a:t>. S.p.A.</a:t>
                      </a: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11.900.000,00</a:t>
                      </a:r>
                    </a:p>
                  </a:txBody>
                  <a:tcPr marL="8999" marR="8999" marT="8999" marB="0" anchor="ctr"/>
                </a:tc>
                <a:extLst>
                  <a:ext uri="{0D108BD9-81ED-4DB2-BD59-A6C34878D82A}">
                    <a16:rowId xmlns:a16="http://schemas.microsoft.com/office/drawing/2014/main" xmlns="" val="3694240281"/>
                  </a:ext>
                </a:extLst>
              </a:tr>
              <a:tr h="350737">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SRD19</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STRUMENTI FINANZIARI: fondo di rotazione combinabile con SRD13</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5.000.000,00</a:t>
                      </a:r>
                    </a:p>
                  </a:txBody>
                  <a:tcPr marL="8999" marR="8999" marT="8999" marB="0" anchor="ctr">
                    <a:solidFill>
                      <a:srgbClr val="CCFF33"/>
                    </a:solidFill>
                  </a:tcP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DETERMINAZIONE N. DPD/25 DEL 29/01/2024 </a:t>
                      </a:r>
                    </a:p>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Affidamento del servizio alla società in </a:t>
                      </a:r>
                      <a:r>
                        <a:rPr lang="it-IT" sz="1100" b="1" i="0" u="none" strike="noStrike" dirty="0" err="1" smtClean="0">
                          <a:solidFill>
                            <a:srgbClr val="000000"/>
                          </a:solidFill>
                          <a:effectLst/>
                          <a:latin typeface="Arial" panose="020B0604020202020204" pitchFamily="34" charset="0"/>
                          <a:cs typeface="Arial" panose="020B0604020202020204" pitchFamily="34" charset="0"/>
                        </a:rPr>
                        <a:t>house</a:t>
                      </a:r>
                      <a:r>
                        <a:rPr lang="it-IT" sz="1100" b="1" i="0" u="none" strike="noStrike" dirty="0" smtClean="0">
                          <a:solidFill>
                            <a:srgbClr val="000000"/>
                          </a:solidFill>
                          <a:effectLst/>
                          <a:latin typeface="Arial" panose="020B0604020202020204" pitchFamily="34" charset="0"/>
                          <a:cs typeface="Arial" panose="020B0604020202020204" pitchFamily="34" charset="0"/>
                        </a:rPr>
                        <a:t> </a:t>
                      </a:r>
                      <a:r>
                        <a:rPr lang="it-IT" sz="1100" b="1" i="0" u="none" strike="noStrike" dirty="0" err="1" smtClean="0">
                          <a:solidFill>
                            <a:srgbClr val="000000"/>
                          </a:solidFill>
                          <a:effectLst/>
                          <a:latin typeface="Arial" panose="020B0604020202020204" pitchFamily="34" charset="0"/>
                          <a:cs typeface="Arial" panose="020B0604020202020204" pitchFamily="34" charset="0"/>
                        </a:rPr>
                        <a:t>Fi.R.A</a:t>
                      </a:r>
                      <a:r>
                        <a:rPr lang="it-IT" sz="1100" b="1" i="0" u="none" strike="noStrike" dirty="0" smtClean="0">
                          <a:solidFill>
                            <a:srgbClr val="000000"/>
                          </a:solidFill>
                          <a:effectLst/>
                          <a:latin typeface="Arial" panose="020B0604020202020204" pitchFamily="34" charset="0"/>
                          <a:cs typeface="Arial" panose="020B0604020202020204" pitchFamily="34" charset="0"/>
                        </a:rPr>
                        <a:t>. S.p.A.</a:t>
                      </a: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5.000.000,00</a:t>
                      </a:r>
                    </a:p>
                  </a:txBody>
                  <a:tcPr marL="8999" marR="8999" marT="8999" marB="0" anchor="ctr">
                    <a:solidFill>
                      <a:srgbClr val="CCFF33"/>
                    </a:solidFill>
                  </a:tcPr>
                </a:tc>
                <a:extLst>
                  <a:ext uri="{0D108BD9-81ED-4DB2-BD59-A6C34878D82A}">
                    <a16:rowId xmlns:a16="http://schemas.microsoft.com/office/drawing/2014/main" xmlns="" val="383719954"/>
                  </a:ext>
                </a:extLst>
              </a:tr>
              <a:tr h="209836">
                <a:tc>
                  <a:txBody>
                    <a:bodyPr/>
                    <a:lstStyle/>
                    <a:p>
                      <a:pPr algn="l" fontAlgn="b"/>
                      <a:r>
                        <a:rPr lang="it-IT" sz="1200" b="1" u="none" strike="noStrike" dirty="0">
                          <a:effectLst/>
                          <a:latin typeface="Arial" panose="020B0604020202020204" pitchFamily="34" charset="0"/>
                          <a:cs typeface="Arial" panose="020B0604020202020204" pitchFamily="34" charset="0"/>
                        </a:rPr>
                        <a:t>SRG01</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u="none" strike="noStrike" dirty="0">
                          <a:effectLst/>
                          <a:latin typeface="Arial" panose="020B0604020202020204" pitchFamily="34" charset="0"/>
                          <a:cs typeface="Arial" panose="020B0604020202020204" pitchFamily="34" charset="0"/>
                        </a:rPr>
                        <a:t>Sostegno gruppi operativi PEI AGRI</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1.000.000,00</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p>
                  </a:txBody>
                  <a:tcPr marL="8999" marR="8999" marT="8999" marB="0" anchor="ct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320.000,00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extLst>
                  <a:ext uri="{0D108BD9-81ED-4DB2-BD59-A6C34878D82A}">
                    <a16:rowId xmlns:a16="http://schemas.microsoft.com/office/drawing/2014/main" xmlns="" val="4155533695"/>
                  </a:ext>
                </a:extLst>
              </a:tr>
              <a:tr h="173430">
                <a:tc>
                  <a:txBody>
                    <a:bodyPr/>
                    <a:lstStyle/>
                    <a:p>
                      <a:pPr algn="l" fontAlgn="b"/>
                      <a:r>
                        <a:rPr lang="it-IT" sz="1200" b="1" u="none" strike="noStrike" dirty="0">
                          <a:effectLst/>
                          <a:latin typeface="Arial" panose="020B0604020202020204" pitchFamily="34" charset="0"/>
                          <a:cs typeface="Arial" panose="020B0604020202020204" pitchFamily="34" charset="0"/>
                        </a:rPr>
                        <a:t>SRG03</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100" u="none" strike="noStrike" dirty="0">
                          <a:effectLst/>
                          <a:latin typeface="Arial" panose="020B0604020202020204" pitchFamily="34" charset="0"/>
                          <a:cs typeface="Arial" panose="020B0604020202020204" pitchFamily="34" charset="0"/>
                        </a:rPr>
                        <a:t>Partecipazione a regimi di qualità</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1.500.000,00</a:t>
                      </a:r>
                    </a:p>
                  </a:txBody>
                  <a:tcPr marL="8999" marR="8999" marT="8999" marB="0" anchor="ctr">
                    <a:solidFill>
                      <a:srgbClr val="CCFF33"/>
                    </a:solidFill>
                  </a:tcP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APERTO SUL SIAN</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300.000,00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1247308505"/>
                  </a:ext>
                </a:extLst>
              </a:tr>
              <a:tr h="212639">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SRG06</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LEADER-Attuazione strategie disviluppo locale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21.850.000,00</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endParaRPr lang="it-IT" sz="1100" b="1" i="0" u="none" strike="noStrike" dirty="0" smtClean="0">
                        <a:solidFill>
                          <a:schemeClr val="tx1"/>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21.850.000,00</a:t>
                      </a:r>
                    </a:p>
                  </a:txBody>
                  <a:tcPr marL="8999" marR="8999" marT="8999" marB="0" anchor="ctr"/>
                </a:tc>
                <a:extLst>
                  <a:ext uri="{0D108BD9-81ED-4DB2-BD59-A6C34878D82A}">
                    <a16:rowId xmlns:a16="http://schemas.microsoft.com/office/drawing/2014/main" xmlns="" val="2729565010"/>
                  </a:ext>
                </a:extLst>
              </a:tr>
              <a:tr h="212639">
                <a:tc>
                  <a:txBody>
                    <a:bodyPr/>
                    <a:lstStyle/>
                    <a:p>
                      <a:pPr algn="l" fontAlgn="b"/>
                      <a:r>
                        <a:rPr lang="it-IT" sz="1200" b="1" i="0" u="none" strike="noStrike" dirty="0" smtClean="0">
                          <a:solidFill>
                            <a:srgbClr val="000000"/>
                          </a:solidFill>
                          <a:effectLst/>
                          <a:latin typeface="Arial" panose="020B0604020202020204" pitchFamily="34" charset="0"/>
                          <a:cs typeface="Arial" panose="020B0604020202020204" pitchFamily="34" charset="0"/>
                        </a:rPr>
                        <a:t>SRG09</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b="0" i="0" u="none" strike="noStrike" dirty="0" smtClean="0">
                          <a:solidFill>
                            <a:srgbClr val="000000"/>
                          </a:solidFill>
                          <a:effectLst/>
                          <a:latin typeface="Arial" panose="020B0604020202020204" pitchFamily="34" charset="0"/>
                          <a:cs typeface="Arial" panose="020B0604020202020204" pitchFamily="34" charset="0"/>
                        </a:rPr>
                        <a:t>Cooperazione per azioni di supporto all'innovazione e servizi rivolti ai settori agricolo, forestale e agroalimentare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1.500.000,00</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APERTO SUL SIAN</a:t>
                      </a:r>
                    </a:p>
                  </a:txBody>
                  <a:tcPr marL="8999" marR="8999" marT="8999"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100" b="0" i="0" u="none" strike="noStrike" dirty="0" smtClean="0">
                          <a:solidFill>
                            <a:srgbClr val="000000"/>
                          </a:solidFill>
                          <a:effectLst/>
                          <a:latin typeface="Arial" panose="020B0604020202020204" pitchFamily="34" charset="0"/>
                          <a:cs typeface="Arial" panose="020B0604020202020204" pitchFamily="34" charset="0"/>
                        </a:rPr>
                        <a:t>1.500.000,00</a:t>
                      </a:r>
                    </a:p>
                  </a:txBody>
                  <a:tcPr marL="8999" marR="8999" marT="8999" marB="0" anchor="ctr"/>
                </a:tc>
                <a:extLst>
                  <a:ext uri="{0D108BD9-81ED-4DB2-BD59-A6C34878D82A}">
                    <a16:rowId xmlns:a16="http://schemas.microsoft.com/office/drawing/2014/main" xmlns="" val="3015265645"/>
                  </a:ext>
                </a:extLst>
              </a:tr>
              <a:tr h="212639">
                <a:tc>
                  <a:txBody>
                    <a:bodyPr/>
                    <a:lstStyle/>
                    <a:p>
                      <a:pPr algn="l" fontAlgn="b"/>
                      <a:r>
                        <a:rPr lang="it-IT" sz="1200" b="1" u="none" strike="noStrike" dirty="0">
                          <a:effectLst/>
                          <a:latin typeface="Arial" panose="020B0604020202020204" pitchFamily="34" charset="0"/>
                          <a:cs typeface="Arial" panose="020B0604020202020204" pitchFamily="34" charset="0"/>
                        </a:rPr>
                        <a:t>SRG10</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b"/>
                      <a:r>
                        <a:rPr lang="it-IT" sz="1100" u="none" strike="noStrike" dirty="0">
                          <a:effectLst/>
                          <a:latin typeface="Arial" panose="020B0604020202020204" pitchFamily="34" charset="0"/>
                          <a:cs typeface="Arial" panose="020B0604020202020204" pitchFamily="34" charset="0"/>
                        </a:rPr>
                        <a:t>Promozione dei prodotti di qualità</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5.398.200,75</a:t>
                      </a:r>
                    </a:p>
                  </a:txBody>
                  <a:tcPr marL="8999" marR="8999" marT="8999" marB="0" anchor="ct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APERTO E CHIUSO SUL SIAN</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1.700.000,00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extLst>
                  <a:ext uri="{0D108BD9-81ED-4DB2-BD59-A6C34878D82A}">
                    <a16:rowId xmlns:a16="http://schemas.microsoft.com/office/drawing/2014/main" xmlns="" val="1254565957"/>
                  </a:ext>
                </a:extLst>
              </a:tr>
              <a:tr h="177401">
                <a:tc>
                  <a:txBody>
                    <a:bodyPr/>
                    <a:lstStyle/>
                    <a:p>
                      <a:pPr algn="l" fontAlgn="b"/>
                      <a:r>
                        <a:rPr lang="it-IT" sz="1200" b="1" u="none" strike="noStrike" dirty="0">
                          <a:effectLst/>
                          <a:latin typeface="Arial" panose="020B0604020202020204" pitchFamily="34" charset="0"/>
                          <a:cs typeface="Arial" panose="020B0604020202020204" pitchFamily="34" charset="0"/>
                        </a:rPr>
                        <a:t>SRH01</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100" u="none" strike="noStrike" dirty="0">
                          <a:effectLst/>
                          <a:latin typeface="Arial" panose="020B0604020202020204" pitchFamily="34" charset="0"/>
                          <a:cs typeface="Arial" panose="020B0604020202020204" pitchFamily="34" charset="0"/>
                        </a:rPr>
                        <a:t>Erogazione servizi di consulenza</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b="0" i="0" u="none" strike="noStrike" dirty="0" smtClean="0">
                          <a:solidFill>
                            <a:srgbClr val="000000"/>
                          </a:solidFill>
                          <a:effectLst/>
                          <a:latin typeface="Arial" panose="020B0604020202020204" pitchFamily="34" charset="0"/>
                          <a:cs typeface="Arial" panose="020B0604020202020204" pitchFamily="34" charset="0"/>
                        </a:rPr>
                        <a:t>4.400.000,00</a:t>
                      </a:r>
                    </a:p>
                  </a:txBody>
                  <a:tcPr marL="8999" marR="8999" marT="8999" marB="0" anchor="ctr">
                    <a:solidFill>
                      <a:srgbClr val="CCFF33"/>
                    </a:solidFill>
                  </a:tcPr>
                </a:tc>
                <a:tc>
                  <a:txBody>
                    <a:bodyPr/>
                    <a:lstStyle/>
                    <a:p>
                      <a:pPr algn="l" fontAlgn="b"/>
                      <a:r>
                        <a:rPr lang="it-IT" sz="1100" b="1" i="0" u="none" strike="noStrike" dirty="0" smtClean="0">
                          <a:solidFill>
                            <a:srgbClr val="000000"/>
                          </a:solidFill>
                          <a:effectLst/>
                          <a:latin typeface="Arial" panose="020B0604020202020204" pitchFamily="34" charset="0"/>
                          <a:cs typeface="Arial" panose="020B0604020202020204" pitchFamily="34" charset="0"/>
                        </a:rPr>
                        <a:t>PUBBLICATO SUL SITO ISTITUZIONALE </a:t>
                      </a:r>
                    </a:p>
                  </a:txBody>
                  <a:tcPr marL="8999" marR="8999" marT="8999" marB="0" anchor="ctr">
                    <a:solidFill>
                      <a:srgbClr val="CCFF33"/>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2.200.000,00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4180872676"/>
                  </a:ext>
                </a:extLst>
              </a:tr>
              <a:tr h="304347">
                <a:tc>
                  <a:txBody>
                    <a:bodyPr/>
                    <a:lstStyle/>
                    <a:p>
                      <a:pPr algn="l" fontAlgn="ctr"/>
                      <a:r>
                        <a:rPr lang="it-IT" sz="1200" b="1" u="none" strike="noStrike" dirty="0">
                          <a:effectLst/>
                          <a:latin typeface="Arial" panose="020B0604020202020204" pitchFamily="34" charset="0"/>
                          <a:cs typeface="Arial" panose="020B0604020202020204" pitchFamily="34" charset="0"/>
                        </a:rPr>
                        <a:t>SRH03</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ctr"/>
                      <a:r>
                        <a:rPr lang="it-IT" sz="1100" u="none" strike="noStrike" dirty="0">
                          <a:effectLst/>
                          <a:latin typeface="Arial" panose="020B0604020202020204" pitchFamily="34" charset="0"/>
                          <a:cs typeface="Arial" panose="020B0604020202020204" pitchFamily="34" charset="0"/>
                        </a:rPr>
                        <a:t>Formazione degli imprenditori agricoli, degli addetti alle imprese operanti nei settori agricoltura, zootecnia, </a:t>
                      </a:r>
                      <a:r>
                        <a:rPr lang="it-IT" sz="1100" u="none" strike="noStrike" dirty="0" err="1" smtClean="0">
                          <a:effectLst/>
                          <a:latin typeface="Arial" panose="020B0604020202020204" pitchFamily="34" charset="0"/>
                          <a:cs typeface="Arial" panose="020B0604020202020204" pitchFamily="34" charset="0"/>
                        </a:rPr>
                        <a:t>industr</a:t>
                      </a:r>
                      <a:r>
                        <a:rPr lang="it-IT" sz="1100" u="none" strike="noStrike" dirty="0" smtClean="0">
                          <a:effectLst/>
                          <a:latin typeface="Arial" panose="020B0604020202020204" pitchFamily="34" charset="0"/>
                          <a:cs typeface="Arial" panose="020B0604020202020204" pitchFamily="34" charset="0"/>
                        </a:rPr>
                        <a:t>. </a:t>
                      </a:r>
                      <a:r>
                        <a:rPr lang="it-IT" sz="1100" u="none" strike="noStrike" dirty="0" err="1" smtClean="0">
                          <a:effectLst/>
                          <a:latin typeface="Arial" panose="020B0604020202020204" pitchFamily="34" charset="0"/>
                          <a:cs typeface="Arial" panose="020B0604020202020204" pitchFamily="34" charset="0"/>
                        </a:rPr>
                        <a:t>alim</a:t>
                      </a:r>
                      <a:r>
                        <a:rPr lang="it-IT" sz="1100" u="none" strike="noStrike" dirty="0" smtClean="0">
                          <a:effectLst/>
                          <a:latin typeface="Arial" panose="020B0604020202020204" pitchFamily="34" charset="0"/>
                          <a:cs typeface="Arial" panose="020B0604020202020204" pitchFamily="34" charset="0"/>
                        </a:rPr>
                        <a:t>.</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3.551.799,25</a:t>
                      </a:r>
                    </a:p>
                  </a:txBody>
                  <a:tcPr marL="8999" marR="8999" marT="8999" marB="0" anchor="ctr">
                    <a:solidFill>
                      <a:schemeClr val="bg1"/>
                    </a:solidFill>
                  </a:tcP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APERTO E CHIUSO SUL SIAN</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1.775.900,00 </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extLst>
                  <a:ext uri="{0D108BD9-81ED-4DB2-BD59-A6C34878D82A}">
                    <a16:rowId xmlns:a16="http://schemas.microsoft.com/office/drawing/2014/main" xmlns="" val="1686746695"/>
                  </a:ext>
                </a:extLst>
              </a:tr>
              <a:tr h="290684">
                <a:tc>
                  <a:txBody>
                    <a:bodyPr/>
                    <a:lstStyle/>
                    <a:p>
                      <a:pPr algn="l" fontAlgn="ctr"/>
                      <a:r>
                        <a:rPr lang="it-IT" sz="1200" b="1" u="none" strike="noStrike" dirty="0">
                          <a:effectLst/>
                          <a:latin typeface="Arial" panose="020B0604020202020204" pitchFamily="34" charset="0"/>
                          <a:cs typeface="Arial" panose="020B0604020202020204" pitchFamily="34" charset="0"/>
                        </a:rPr>
                        <a:t>SRH04</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lnB w="12700" cap="flat" cmpd="sng" algn="ctr">
                      <a:solidFill>
                        <a:schemeClr val="tx1"/>
                      </a:solidFill>
                      <a:prstDash val="solid"/>
                      <a:round/>
                      <a:headEnd type="none" w="med" len="med"/>
                      <a:tailEnd type="none" w="med" len="med"/>
                    </a:lnB>
                    <a:solidFill>
                      <a:srgbClr val="CCFF33"/>
                    </a:solidFill>
                  </a:tcPr>
                </a:tc>
                <a:tc>
                  <a:txBody>
                    <a:bodyPr/>
                    <a:lstStyle/>
                    <a:p>
                      <a:pPr algn="l" fontAlgn="ctr"/>
                      <a:r>
                        <a:rPr lang="it-IT" sz="1100" u="none" strike="noStrike" dirty="0">
                          <a:effectLst/>
                          <a:latin typeface="Arial" panose="020B0604020202020204" pitchFamily="34" charset="0"/>
                          <a:cs typeface="Arial" panose="020B0604020202020204" pitchFamily="34" charset="0"/>
                        </a:rPr>
                        <a:t>Azioni di informazione</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ctr"/>
                      <a:r>
                        <a:rPr lang="it-IT" sz="1100" b="0" i="0" u="none" strike="noStrike" dirty="0" smtClean="0">
                          <a:solidFill>
                            <a:srgbClr val="000000"/>
                          </a:solidFill>
                          <a:effectLst/>
                          <a:latin typeface="Arial" panose="020B0604020202020204" pitchFamily="34" charset="0"/>
                          <a:cs typeface="Arial" panose="020B0604020202020204" pitchFamily="34" charset="0"/>
                        </a:rPr>
                        <a:t>500.000,00</a:t>
                      </a:r>
                    </a:p>
                  </a:txBody>
                  <a:tcPr marL="8999" marR="8999" marT="8999" marB="0" anchor="ctr">
                    <a:solidFill>
                      <a:srgbClr val="CCFF33"/>
                    </a:solidFill>
                  </a:tcPr>
                </a:tc>
                <a:tc>
                  <a:txBody>
                    <a:bodyPr/>
                    <a:lstStyle/>
                    <a:p>
                      <a:pPr algn="l" fontAlgn="ctr"/>
                      <a:r>
                        <a:rPr lang="it-IT" sz="1100" b="1" i="0" u="none" strike="noStrike" dirty="0" smtClean="0">
                          <a:solidFill>
                            <a:srgbClr val="000000"/>
                          </a:solidFill>
                          <a:effectLst/>
                          <a:latin typeface="Arial" panose="020B0604020202020204" pitchFamily="34" charset="0"/>
                          <a:cs typeface="Arial" panose="020B0604020202020204" pitchFamily="34" charset="0"/>
                        </a:rPr>
                        <a:t>Approvazione progetto con DGR entro il 31 dic-24</a:t>
                      </a:r>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100" u="none" strike="noStrike" dirty="0" smtClean="0">
                          <a:effectLst/>
                          <a:latin typeface="Arial" panose="020B0604020202020204" pitchFamily="34" charset="0"/>
                          <a:cs typeface="Arial" panose="020B0604020202020204" pitchFamily="34" charset="0"/>
                        </a:rPr>
                        <a:t>500.000,00</a:t>
                      </a:r>
                      <a:endParaRPr lang="it-IT" sz="11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1544355114"/>
                  </a:ext>
                </a:extLst>
              </a:tr>
              <a:tr h="436979">
                <a:tc>
                  <a:txBody>
                    <a:bodyPr/>
                    <a:lstStyle/>
                    <a:p>
                      <a:pPr algn="l" fontAlgn="ctr"/>
                      <a:endParaRPr lang="it-IT" sz="14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endParaRPr lang="it-IT" sz="1400" b="1" i="0" u="none" strike="noStrike" dirty="0">
                        <a:solidFill>
                          <a:schemeClr val="tx1"/>
                        </a:solidFill>
                        <a:effectLst/>
                        <a:latin typeface="Arial" panose="020B0604020202020204" pitchFamily="34" charset="0"/>
                        <a:cs typeface="Arial" panose="020B0604020202020204" pitchFamily="34" charset="0"/>
                      </a:endParaRPr>
                    </a:p>
                  </a:txBody>
                  <a:tcPr marL="8999" marR="8999" marT="8999" marB="0" anchor="ctr">
                    <a:lnL w="12700" cap="flat" cmpd="sng" algn="ctr">
                      <a:solidFill>
                        <a:schemeClr val="tx1"/>
                      </a:solidFill>
                      <a:prstDash val="solid"/>
                      <a:round/>
                      <a:headEnd type="none" w="med" len="med"/>
                      <a:tailEnd type="none" w="med" len="med"/>
                    </a:lnL>
                    <a:solidFill>
                      <a:schemeClr val="bg1"/>
                    </a:solidFill>
                  </a:tcPr>
                </a:tc>
                <a:tc>
                  <a:txBody>
                    <a:bodyPr/>
                    <a:lstStyle/>
                    <a:p>
                      <a:pPr algn="r" fontAlgn="ctr"/>
                      <a:endParaRPr lang="it-IT" sz="1400" b="1" i="0" u="none" strike="noStrike" dirty="0">
                        <a:solidFill>
                          <a:schemeClr val="tx1"/>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marL="0" marR="0" lvl="0" indent="0" algn="r" defTabSz="914400" rtl="0" eaLnBrk="1" fontAlgn="ctr" latinLnBrk="0" hangingPunct="1">
                        <a:lnSpc>
                          <a:spcPct val="100000"/>
                        </a:lnSpc>
                        <a:spcBef>
                          <a:spcPts val="0"/>
                        </a:spcBef>
                        <a:spcAft>
                          <a:spcPts val="0"/>
                        </a:spcAft>
                        <a:buClrTx/>
                        <a:buSzTx/>
                        <a:buFontTx/>
                        <a:buNone/>
                        <a:tabLst/>
                        <a:defRPr/>
                      </a:pPr>
                      <a:r>
                        <a:rPr lang="it-IT" sz="1400" b="1" u="none" strike="noStrike" dirty="0" smtClean="0">
                          <a:solidFill>
                            <a:schemeClr val="tx1"/>
                          </a:solidFill>
                          <a:effectLst/>
                          <a:latin typeface="Arial" panose="020B0604020202020204" pitchFamily="34" charset="0"/>
                          <a:cs typeface="Arial" panose="020B0604020202020204" pitchFamily="34" charset="0"/>
                        </a:rPr>
                        <a:t>TOTALE</a:t>
                      </a:r>
                      <a:endParaRPr lang="it-IT" sz="1400" b="1" i="0" u="none" strike="noStrike" dirty="0" smtClean="0">
                        <a:solidFill>
                          <a:schemeClr val="tx1"/>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algn="ctr" fontAlgn="b"/>
                      <a:r>
                        <a:rPr lang="it-IT" sz="1400" b="1" i="0" u="none" strike="noStrike" dirty="0" smtClean="0">
                          <a:solidFill>
                            <a:schemeClr val="bg1"/>
                          </a:solidFill>
                          <a:effectLst/>
                          <a:latin typeface="Arial" panose="020B0604020202020204" pitchFamily="34" charset="0"/>
                          <a:cs typeface="Arial" panose="020B0604020202020204" pitchFamily="34" charset="0"/>
                        </a:rPr>
                        <a:t>€ 92.545.900</a:t>
                      </a:r>
                    </a:p>
                  </a:txBody>
                  <a:tcPr marL="8999" marR="8999" marT="8999" marB="0" anchor="ctr">
                    <a:solidFill>
                      <a:srgbClr val="A40042"/>
                    </a:solidFill>
                  </a:tcPr>
                </a:tc>
                <a:extLst>
                  <a:ext uri="{0D108BD9-81ED-4DB2-BD59-A6C34878D82A}">
                    <a16:rowId xmlns:a16="http://schemas.microsoft.com/office/drawing/2014/main" xmlns="" val="686913323"/>
                  </a:ext>
                </a:extLst>
              </a:tr>
            </a:tbl>
          </a:graphicData>
        </a:graphic>
      </p:graphicFrame>
    </p:spTree>
    <p:extLst>
      <p:ext uri="{BB962C8B-B14F-4D97-AF65-F5344CB8AC3E}">
        <p14:creationId xmlns:p14="http://schemas.microsoft.com/office/powerpoint/2010/main" val="3766522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a 5"/>
          <p:cNvGraphicFramePr/>
          <p:nvPr>
            <p:extLst/>
          </p:nvPr>
        </p:nvGraphicFramePr>
        <p:xfrm>
          <a:off x="1229010" y="1311895"/>
          <a:ext cx="9799207" cy="5669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olo 1">
            <a:extLst>
              <a:ext uri="{FF2B5EF4-FFF2-40B4-BE49-F238E27FC236}">
                <a16:creationId xmlns:a16="http://schemas.microsoft.com/office/drawing/2014/main" xmlns="" id="{98FD70C0-D43A-18C4-BF5D-6E86225B9D08}"/>
              </a:ext>
            </a:extLst>
          </p:cNvPr>
          <p:cNvSpPr txBox="1">
            <a:spLocks/>
          </p:cNvSpPr>
          <p:nvPr/>
        </p:nvSpPr>
        <p:spPr>
          <a:xfrm>
            <a:off x="274650" y="262326"/>
            <a:ext cx="1173133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2800" b="1" i="0" u="none" strike="noStrike" kern="1200" cap="none" spc="0" normalizeH="0" baseline="0" noProof="0" dirty="0" smtClean="0">
                <a:ln>
                  <a:noFill/>
                </a:ln>
                <a:solidFill>
                  <a:srgbClr val="002060"/>
                </a:solidFill>
                <a:effectLst/>
                <a:uLnTx/>
                <a:uFillTx/>
                <a:latin typeface="Calibri Light" panose="020F0302020204030204"/>
                <a:ea typeface="+mj-ea"/>
                <a:cs typeface="+mj-cs"/>
              </a:rPr>
              <a:t>PSP 2023-2027 Interventi Settoriali – Settore Vitivinicolo – Gestione Nazionale</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it-IT" sz="2800" b="1" i="0" u="sng" strike="noStrike" kern="1200" cap="none" spc="0" normalizeH="0" baseline="0" noProof="0" dirty="0" smtClean="0">
                <a:ln>
                  <a:noFill/>
                </a:ln>
                <a:solidFill>
                  <a:srgbClr val="002060"/>
                </a:solidFill>
                <a:effectLst/>
                <a:uLnTx/>
                <a:uFillTx/>
                <a:latin typeface="Calibri Light" panose="020F0302020204030204"/>
                <a:ea typeface="+mj-ea"/>
                <a:cs typeface="+mj-cs"/>
              </a:rPr>
              <a:t>Campagna 2024/2025</a:t>
            </a:r>
          </a:p>
        </p:txBody>
      </p:sp>
      <p:sp>
        <p:nvSpPr>
          <p:cNvPr id="33" name="Rettangolo arrotondato 32"/>
          <p:cNvSpPr/>
          <p:nvPr/>
        </p:nvSpPr>
        <p:spPr bwMode="auto">
          <a:xfrm>
            <a:off x="6875854" y="1651587"/>
            <a:ext cx="3986070" cy="1003104"/>
          </a:xfrm>
          <a:prstGeom prst="roundRect">
            <a:avLst/>
          </a:prstGeom>
          <a:solidFill>
            <a:srgbClr val="C55A11"/>
          </a:solidFill>
          <a:ln w="25400"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34" name="Freccia in giù 33"/>
          <p:cNvSpPr/>
          <p:nvPr/>
        </p:nvSpPr>
        <p:spPr bwMode="auto">
          <a:xfrm rot="16200000">
            <a:off x="5814577" y="1784977"/>
            <a:ext cx="628073" cy="636032"/>
          </a:xfrm>
          <a:prstGeom prst="downArrow">
            <a:avLst/>
          </a:prstGeom>
          <a:solidFill>
            <a:srgbClr val="FFFFFF"/>
          </a:solidFill>
          <a:ln w="3175" cap="flat" cmpd="sng" algn="ctr">
            <a:solidFill>
              <a:srgbClr val="C55A1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35" name="CasellaDiTesto 34"/>
          <p:cNvSpPr txBox="1"/>
          <p:nvPr/>
        </p:nvSpPr>
        <p:spPr>
          <a:xfrm>
            <a:off x="6875855" y="1651589"/>
            <a:ext cx="3986070" cy="9643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it-IT" sz="1400" b="1" i="0" u="none" strike="noStrike" kern="1200" cap="none" spc="0" normalizeH="0" baseline="0" noProof="0" dirty="0">
                <a:ln>
                  <a:noFill/>
                </a:ln>
                <a:solidFill>
                  <a:srgbClr val="FFFFFF"/>
                </a:solidFill>
                <a:effectLst/>
                <a:uLnTx/>
                <a:uFillTx/>
                <a:latin typeface="Calibri" panose="020F0502020204030204"/>
                <a:ea typeface="+mn-ea"/>
                <a:cs typeface="+mn-cs"/>
              </a:rPr>
              <a:t>Ripartizione della dotazione finanziaria relativa alla </a:t>
            </a: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campagna 2024/2025</a:t>
            </a:r>
            <a:endParaRPr kumimoji="0" lang="it-IT" sz="1400" b="1"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it-IT" sz="1800" b="1" i="0" u="none" strike="noStrike" kern="1200" cap="none" spc="0" normalizeH="0" baseline="0" noProof="0" dirty="0">
                <a:ln>
                  <a:noFill/>
                </a:ln>
                <a:solidFill>
                  <a:srgbClr val="FFFFFF"/>
                </a:solidFill>
                <a:effectLst/>
                <a:uLnTx/>
                <a:uFillTx/>
                <a:latin typeface="Calibri" panose="020F0502020204030204"/>
                <a:ea typeface="+mn-ea"/>
                <a:cs typeface="+mn-cs"/>
              </a:rPr>
              <a:t>D.D. 681024 del 12/12/2023</a:t>
            </a:r>
          </a:p>
        </p:txBody>
      </p:sp>
      <p:sp>
        <p:nvSpPr>
          <p:cNvPr id="52" name="Parentesi quadra chiusa 51"/>
          <p:cNvSpPr/>
          <p:nvPr/>
        </p:nvSpPr>
        <p:spPr>
          <a:xfrm>
            <a:off x="11028218" y="2028825"/>
            <a:ext cx="82086" cy="3848100"/>
          </a:xfrm>
          <a:prstGeom prst="rightBracket">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2969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ttangolo 54"/>
          <p:cNvSpPr/>
          <p:nvPr/>
        </p:nvSpPr>
        <p:spPr bwMode="auto">
          <a:xfrm>
            <a:off x="5025703" y="587644"/>
            <a:ext cx="1834058" cy="5749489"/>
          </a:xfrm>
          <a:prstGeom prst="rect">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smtClean="0">
              <a:ln>
                <a:noFill/>
              </a:ln>
              <a:solidFill>
                <a:prstClr val="black"/>
              </a:solidFill>
              <a:effectLst/>
              <a:uLnTx/>
              <a:uFillTx/>
              <a:latin typeface="Arial Narrow" pitchFamily="34" charset="0"/>
              <a:ea typeface="+mn-ea"/>
              <a:cs typeface="Arial" charset="0"/>
            </a:endParaRPr>
          </a:p>
        </p:txBody>
      </p:sp>
      <p:cxnSp>
        <p:nvCxnSpPr>
          <p:cNvPr id="40" name="Connettore diritto 39"/>
          <p:cNvCxnSpPr/>
          <p:nvPr/>
        </p:nvCxnSpPr>
        <p:spPr bwMode="auto">
          <a:xfrm>
            <a:off x="5936616" y="2902641"/>
            <a:ext cx="0" cy="2808624"/>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Rettangolo 56"/>
          <p:cNvSpPr/>
          <p:nvPr/>
        </p:nvSpPr>
        <p:spPr bwMode="auto">
          <a:xfrm>
            <a:off x="9243272" y="587644"/>
            <a:ext cx="1834058" cy="5727824"/>
          </a:xfrm>
          <a:prstGeom prst="rect">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smtClean="0">
              <a:ln>
                <a:noFill/>
              </a:ln>
              <a:solidFill>
                <a:prstClr val="black"/>
              </a:solidFill>
              <a:effectLst/>
              <a:uLnTx/>
              <a:uFillTx/>
              <a:latin typeface="Arial Narrow" pitchFamily="34" charset="0"/>
              <a:ea typeface="+mn-ea"/>
              <a:cs typeface="Arial" charset="0"/>
            </a:endParaRPr>
          </a:p>
        </p:txBody>
      </p:sp>
      <p:sp>
        <p:nvSpPr>
          <p:cNvPr id="56" name="Rettangolo 55"/>
          <p:cNvSpPr/>
          <p:nvPr/>
        </p:nvSpPr>
        <p:spPr bwMode="auto">
          <a:xfrm>
            <a:off x="7136330" y="587644"/>
            <a:ext cx="1834058" cy="2106758"/>
          </a:xfrm>
          <a:prstGeom prst="rect">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smtClean="0">
              <a:ln>
                <a:noFill/>
              </a:ln>
              <a:solidFill>
                <a:prstClr val="black"/>
              </a:solidFill>
              <a:effectLst/>
              <a:uLnTx/>
              <a:uFillTx/>
              <a:latin typeface="Arial Narrow" pitchFamily="34" charset="0"/>
              <a:ea typeface="+mn-ea"/>
              <a:cs typeface="Arial" charset="0"/>
            </a:endParaRPr>
          </a:p>
        </p:txBody>
      </p:sp>
      <p:sp>
        <p:nvSpPr>
          <p:cNvPr id="23" name="Rettangolo 22"/>
          <p:cNvSpPr/>
          <p:nvPr/>
        </p:nvSpPr>
        <p:spPr bwMode="auto">
          <a:xfrm>
            <a:off x="2897170" y="587644"/>
            <a:ext cx="1834058" cy="5619192"/>
          </a:xfrm>
          <a:prstGeom prst="rect">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smtClean="0">
              <a:ln>
                <a:noFill/>
              </a:ln>
              <a:solidFill>
                <a:prstClr val="black"/>
              </a:solidFill>
              <a:effectLst/>
              <a:uLnTx/>
              <a:uFillTx/>
              <a:latin typeface="Arial Narrow" pitchFamily="34" charset="0"/>
              <a:ea typeface="+mn-ea"/>
              <a:cs typeface="Arial" charset="0"/>
            </a:endParaRPr>
          </a:p>
        </p:txBody>
      </p:sp>
      <p:sp>
        <p:nvSpPr>
          <p:cNvPr id="13" name="Figura a mano libera 12"/>
          <p:cNvSpPr/>
          <p:nvPr/>
        </p:nvSpPr>
        <p:spPr>
          <a:xfrm>
            <a:off x="194570" y="304799"/>
            <a:ext cx="2523910" cy="1588656"/>
          </a:xfrm>
          <a:custGeom>
            <a:avLst/>
            <a:gdLst>
              <a:gd name="connsiteX0" fmla="*/ 0 w 1383068"/>
              <a:gd name="connsiteY0" fmla="*/ 69153 h 691534"/>
              <a:gd name="connsiteX1" fmla="*/ 69153 w 1383068"/>
              <a:gd name="connsiteY1" fmla="*/ 0 h 691534"/>
              <a:gd name="connsiteX2" fmla="*/ 1313915 w 1383068"/>
              <a:gd name="connsiteY2" fmla="*/ 0 h 691534"/>
              <a:gd name="connsiteX3" fmla="*/ 1383068 w 1383068"/>
              <a:gd name="connsiteY3" fmla="*/ 69153 h 691534"/>
              <a:gd name="connsiteX4" fmla="*/ 1383068 w 1383068"/>
              <a:gd name="connsiteY4" fmla="*/ 622381 h 691534"/>
              <a:gd name="connsiteX5" fmla="*/ 1313915 w 1383068"/>
              <a:gd name="connsiteY5" fmla="*/ 691534 h 691534"/>
              <a:gd name="connsiteX6" fmla="*/ 69153 w 1383068"/>
              <a:gd name="connsiteY6" fmla="*/ 691534 h 691534"/>
              <a:gd name="connsiteX7" fmla="*/ 0 w 1383068"/>
              <a:gd name="connsiteY7" fmla="*/ 622381 h 691534"/>
              <a:gd name="connsiteX8" fmla="*/ 0 w 1383068"/>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3068" h="691534">
                <a:moveTo>
                  <a:pt x="0" y="69153"/>
                </a:moveTo>
                <a:cubicBezTo>
                  <a:pt x="0" y="30961"/>
                  <a:pt x="30961" y="0"/>
                  <a:pt x="69153" y="0"/>
                </a:cubicBezTo>
                <a:lnTo>
                  <a:pt x="1313915" y="0"/>
                </a:lnTo>
                <a:cubicBezTo>
                  <a:pt x="1352107" y="0"/>
                  <a:pt x="1383068" y="30961"/>
                  <a:pt x="1383068" y="69153"/>
                </a:cubicBezTo>
                <a:lnTo>
                  <a:pt x="1383068" y="622381"/>
                </a:lnTo>
                <a:cubicBezTo>
                  <a:pt x="1383068" y="660573"/>
                  <a:pt x="1352107" y="691534"/>
                  <a:pt x="1313915" y="691534"/>
                </a:cubicBezTo>
                <a:lnTo>
                  <a:pt x="69153" y="691534"/>
                </a:lnTo>
                <a:cubicBezTo>
                  <a:pt x="30961" y="691534"/>
                  <a:pt x="0" y="660573"/>
                  <a:pt x="0" y="622381"/>
                </a:cubicBezTo>
                <a:lnTo>
                  <a:pt x="0" y="69153"/>
                </a:lnTo>
                <a:close/>
              </a:path>
            </a:pathLst>
          </a:custGeom>
          <a:solidFill>
            <a:srgbClr val="C55A1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304" tIns="32954" rIns="39304" bIns="32954" numCol="1" spcCol="1270" anchor="ctr" anchorCtr="0">
            <a:noAutofit/>
          </a:bodyPr>
          <a:lstStyle/>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2000" b="1" i="0" u="none" strike="noStrike" kern="1200" cap="none" spc="0" normalizeH="0" baseline="0" noProof="0" dirty="0" smtClean="0">
                <a:ln>
                  <a:noFill/>
                </a:ln>
                <a:solidFill>
                  <a:prstClr val="white"/>
                </a:solidFill>
                <a:effectLst/>
                <a:uLnTx/>
                <a:uFillTx/>
                <a:latin typeface="Calibri" panose="020F0502020204030204"/>
                <a:ea typeface="+mn-ea"/>
                <a:cs typeface="+mn-cs"/>
              </a:rPr>
              <a:t>Settore Vitivinicolo</a:t>
            </a:r>
            <a:endParaRPr kumimoji="0" lang="it-IT" sz="20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rPr>
              <a:t>CAMPAGNA </a:t>
            </a:r>
            <a:r>
              <a:rPr kumimoji="0" lang="it-IT" sz="1200" b="1" i="0" u="none" strike="noStrike" kern="1200" cap="none" spc="0" normalizeH="0" baseline="0" noProof="0" dirty="0" smtClean="0">
                <a:ln>
                  <a:noFill/>
                </a:ln>
                <a:solidFill>
                  <a:prstClr val="white"/>
                </a:solidFill>
                <a:effectLst/>
                <a:uLnTx/>
                <a:uFillTx/>
                <a:latin typeface="Calibri" panose="020F0502020204030204"/>
                <a:ea typeface="+mn-ea"/>
                <a:cs typeface="+mn-cs"/>
              </a:rPr>
              <a:t>2024/2025</a:t>
            </a:r>
            <a:endParaRPr kumimoji="0" lang="it-IT" sz="12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ts val="0"/>
              </a:spcAft>
              <a:buClrTx/>
              <a:buSzTx/>
              <a:buFontTx/>
              <a:buNone/>
              <a:tabLst/>
              <a:defRPr/>
            </a:pPr>
            <a:r>
              <a:rPr kumimoji="0" lang="it-IT" sz="1200" b="0" i="0" u="none" strike="noStrike" kern="1200" cap="none" spc="0" normalizeH="0" baseline="0" noProof="0" dirty="0" smtClean="0">
                <a:ln>
                  <a:noFill/>
                </a:ln>
                <a:solidFill>
                  <a:prstClr val="white"/>
                </a:solidFill>
                <a:effectLst/>
                <a:uLnTx/>
                <a:uFillTx/>
                <a:latin typeface="Calibri" panose="020F0502020204030204"/>
                <a:ea typeface="+mn-ea"/>
                <a:cs typeface="+mn-cs"/>
              </a:rPr>
              <a:t>D.D. </a:t>
            </a:r>
            <a:r>
              <a:rPr kumimoji="0" lang="it-IT" sz="1200" b="0" i="0" u="none" strike="noStrike" kern="1200" cap="none" spc="0" normalizeH="0" baseline="0" noProof="0" dirty="0">
                <a:ln>
                  <a:noFill/>
                </a:ln>
                <a:solidFill>
                  <a:prstClr val="white"/>
                </a:solidFill>
                <a:effectLst/>
                <a:uLnTx/>
                <a:uFillTx/>
                <a:latin typeface="Calibri" panose="020F0502020204030204"/>
                <a:ea typeface="+mn-ea"/>
                <a:cs typeface="+mn-cs"/>
              </a:rPr>
              <a:t>681024 del 12/12/2023</a:t>
            </a:r>
          </a:p>
          <a:p>
            <a:pPr marL="0" marR="0" lvl="0" indent="0" algn="ctr" defTabSz="444500" rtl="0" eaLnBrk="1" fontAlgn="auto" latinLnBrk="0" hangingPunct="1">
              <a:lnSpc>
                <a:spcPct val="90000"/>
              </a:lnSpc>
              <a:spcBef>
                <a:spcPct val="0"/>
              </a:spcBef>
              <a:spcAft>
                <a:spcPts val="0"/>
              </a:spcAft>
              <a:buClrTx/>
              <a:buSzTx/>
              <a:buFontTx/>
              <a:buNone/>
              <a:tabLst/>
              <a:defRPr/>
            </a:pPr>
            <a:endParaRPr kumimoji="0" lang="it-IT" sz="11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it-IT" sz="1000" b="0" i="0" u="none" strike="noStrike" kern="1200" cap="none" spc="0" normalizeH="0" baseline="0" noProof="0" dirty="0">
                <a:ln>
                  <a:noFill/>
                </a:ln>
                <a:solidFill>
                  <a:prstClr val="white"/>
                </a:solidFill>
                <a:effectLst/>
                <a:uLnTx/>
                <a:uFillTx/>
                <a:latin typeface="Calibri" panose="020F0502020204030204"/>
                <a:ea typeface="+mn-ea"/>
                <a:cs typeface="+mn-cs"/>
              </a:rPr>
              <a:t>Settore vitivinicolo - Ripartizione della dotazione finanziaria relativa alla </a:t>
            </a:r>
            <a:r>
              <a:rPr kumimoji="0" lang="it-IT" sz="1000" b="0" i="0" u="none" strike="noStrike" kern="1200" cap="none" spc="0" normalizeH="0" baseline="0" noProof="0" dirty="0" smtClean="0">
                <a:ln>
                  <a:noFill/>
                </a:ln>
                <a:solidFill>
                  <a:prstClr val="white"/>
                </a:solidFill>
                <a:effectLst/>
                <a:uLnTx/>
                <a:uFillTx/>
                <a:latin typeface="Calibri" panose="020F0502020204030204"/>
                <a:ea typeface="+mn-ea"/>
                <a:cs typeface="+mn-cs"/>
              </a:rPr>
              <a:t>campagna 2024/2025                  </a:t>
            </a:r>
          </a:p>
          <a:p>
            <a:pPr marL="0" marR="0" lvl="0" indent="0" algn="ctr" defTabSz="444500" rtl="0" eaLnBrk="1" fontAlgn="auto" latinLnBrk="0" hangingPunct="1">
              <a:lnSpc>
                <a:spcPct val="90000"/>
              </a:lnSpc>
              <a:spcBef>
                <a:spcPct val="0"/>
              </a:spcBef>
              <a:spcAft>
                <a:spcPct val="35000"/>
              </a:spcAft>
              <a:buClrTx/>
              <a:buSzTx/>
              <a:buFontTx/>
              <a:buNone/>
              <a:tabLst/>
              <a:defRPr/>
            </a:pPr>
            <a:r>
              <a:rPr kumimoji="0" lang="it-IT" sz="1000" b="0" i="0" u="none" strike="noStrike" kern="1200" cap="none" spc="0" normalizeH="0" baseline="0" noProof="0" dirty="0" smtClean="0">
                <a:ln>
                  <a:noFill/>
                </a:ln>
                <a:solidFill>
                  <a:prstClr val="white"/>
                </a:solidFill>
                <a:effectLst/>
                <a:uLnTx/>
                <a:uFillTx/>
                <a:latin typeface="Calibri" panose="020F0502020204030204"/>
                <a:ea typeface="+mn-ea"/>
                <a:cs typeface="+mn-cs"/>
              </a:rPr>
              <a:t>ALLEGATO </a:t>
            </a:r>
            <a:r>
              <a:rPr kumimoji="0" lang="it-IT" sz="1000" b="0" i="0" u="none" strike="noStrike" kern="1200" cap="none" spc="0" normalizeH="0" baseline="0" noProof="0" dirty="0">
                <a:ln>
                  <a:noFill/>
                </a:ln>
                <a:solidFill>
                  <a:prstClr val="white"/>
                </a:solidFill>
                <a:effectLst/>
                <a:uLnTx/>
                <a:uFillTx/>
                <a:latin typeface="Calibri" panose="020F0502020204030204"/>
                <a:ea typeface="+mn-ea"/>
                <a:cs typeface="+mn-cs"/>
              </a:rPr>
              <a:t>– A</a:t>
            </a:r>
          </a:p>
        </p:txBody>
      </p:sp>
      <p:cxnSp>
        <p:nvCxnSpPr>
          <p:cNvPr id="5" name="Connettore 4 4"/>
          <p:cNvCxnSpPr/>
          <p:nvPr/>
        </p:nvCxnSpPr>
        <p:spPr bwMode="auto">
          <a:xfrm>
            <a:off x="2720583" y="436715"/>
            <a:ext cx="1055995" cy="152808"/>
          </a:xfrm>
          <a:prstGeom prst="bentConnector3">
            <a:avLst>
              <a:gd name="adj1" fmla="val 99260"/>
            </a:avLst>
          </a:prstGeom>
          <a:solidFill>
            <a:srgbClr val="FFFFFF"/>
          </a:solidFill>
          <a:ln w="15875" cap="flat" cmpd="sng" algn="ctr">
            <a:solidFill>
              <a:srgbClr val="385723"/>
            </a:solidFill>
            <a:prstDash val="solid"/>
            <a:round/>
            <a:headEnd type="none" w="med" len="med"/>
            <a:tailEnd type="none" w="med" len="med"/>
          </a:ln>
          <a:effectLst/>
        </p:spPr>
      </p:cxnSp>
      <p:cxnSp>
        <p:nvCxnSpPr>
          <p:cNvPr id="6" name="Connettore 4 5"/>
          <p:cNvCxnSpPr/>
          <p:nvPr/>
        </p:nvCxnSpPr>
        <p:spPr bwMode="auto">
          <a:xfrm>
            <a:off x="2718482" y="436569"/>
            <a:ext cx="7438451" cy="151075"/>
          </a:xfrm>
          <a:prstGeom prst="bentConnector3">
            <a:avLst>
              <a:gd name="adj1" fmla="val 99956"/>
            </a:avLst>
          </a:prstGeom>
          <a:solidFill>
            <a:srgbClr val="FFFFFF"/>
          </a:solidFill>
          <a:ln w="15875" cap="flat" cmpd="sng" algn="ctr">
            <a:solidFill>
              <a:srgbClr val="385723"/>
            </a:solidFill>
            <a:prstDash val="solid"/>
            <a:round/>
            <a:headEnd type="none" w="med" len="med"/>
            <a:tailEnd type="none" w="med" len="med"/>
          </a:ln>
          <a:effectLst/>
        </p:spPr>
      </p:cxnSp>
      <p:cxnSp>
        <p:nvCxnSpPr>
          <p:cNvPr id="7" name="Connettore 4 6"/>
          <p:cNvCxnSpPr/>
          <p:nvPr/>
        </p:nvCxnSpPr>
        <p:spPr bwMode="auto">
          <a:xfrm>
            <a:off x="2718482" y="436739"/>
            <a:ext cx="5322257" cy="155567"/>
          </a:xfrm>
          <a:prstGeom prst="bentConnector3">
            <a:avLst>
              <a:gd name="adj1" fmla="val 99840"/>
            </a:avLst>
          </a:prstGeom>
          <a:solidFill>
            <a:srgbClr val="FFFFFF"/>
          </a:solidFill>
          <a:ln w="15875" cap="flat" cmpd="sng" algn="ctr">
            <a:solidFill>
              <a:srgbClr val="385723"/>
            </a:solidFill>
            <a:prstDash val="solid"/>
            <a:round/>
            <a:headEnd type="none" w="med" len="med"/>
            <a:tailEnd type="none" w="med" len="med"/>
          </a:ln>
          <a:effectLst/>
        </p:spPr>
      </p:cxnSp>
      <p:cxnSp>
        <p:nvCxnSpPr>
          <p:cNvPr id="8" name="Connettore 4 7"/>
          <p:cNvCxnSpPr/>
          <p:nvPr/>
        </p:nvCxnSpPr>
        <p:spPr bwMode="auto">
          <a:xfrm>
            <a:off x="2718480" y="436667"/>
            <a:ext cx="3206064" cy="152243"/>
          </a:xfrm>
          <a:prstGeom prst="bentConnector3">
            <a:avLst>
              <a:gd name="adj1" fmla="val 100017"/>
            </a:avLst>
          </a:prstGeom>
          <a:solidFill>
            <a:srgbClr val="FFFFFF"/>
          </a:solidFill>
          <a:ln w="15875" cap="flat" cmpd="sng" algn="ctr">
            <a:solidFill>
              <a:srgbClr val="385723"/>
            </a:solidFill>
            <a:prstDash val="solid"/>
            <a:round/>
            <a:headEnd type="none" w="med" len="med"/>
            <a:tailEnd type="none" w="med" len="med"/>
          </a:ln>
          <a:effectLst/>
        </p:spPr>
      </p:cxnSp>
      <p:cxnSp>
        <p:nvCxnSpPr>
          <p:cNvPr id="9" name="Connettore diritto 8"/>
          <p:cNvCxnSpPr/>
          <p:nvPr/>
        </p:nvCxnSpPr>
        <p:spPr bwMode="auto">
          <a:xfrm flipH="1">
            <a:off x="3776576" y="1246101"/>
            <a:ext cx="2" cy="116820"/>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Connettore diritto 9"/>
          <p:cNvCxnSpPr/>
          <p:nvPr/>
        </p:nvCxnSpPr>
        <p:spPr bwMode="auto">
          <a:xfrm flipH="1">
            <a:off x="5919691" y="1252281"/>
            <a:ext cx="2" cy="116820"/>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Connettore diritto 10"/>
          <p:cNvCxnSpPr/>
          <p:nvPr/>
        </p:nvCxnSpPr>
        <p:spPr bwMode="auto">
          <a:xfrm flipH="1">
            <a:off x="8035883" y="1237344"/>
            <a:ext cx="2" cy="116820"/>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Connettore diritto 11"/>
          <p:cNvCxnSpPr/>
          <p:nvPr/>
        </p:nvCxnSpPr>
        <p:spPr bwMode="auto">
          <a:xfrm flipH="1">
            <a:off x="10172743" y="1252280"/>
            <a:ext cx="2" cy="116820"/>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Figura a mano libera 13"/>
          <p:cNvSpPr/>
          <p:nvPr/>
        </p:nvSpPr>
        <p:spPr>
          <a:xfrm>
            <a:off x="2881566" y="596764"/>
            <a:ext cx="1849662"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accent6">
              <a:lumMod val="60000"/>
              <a:lumOff val="4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white"/>
                </a:solidFill>
                <a:effectLst/>
                <a:uLnTx/>
                <a:uFillTx/>
                <a:latin typeface="Calibri" panose="020F0502020204030204"/>
                <a:ea typeface="+mn-ea"/>
                <a:cs typeface="+mn-cs"/>
              </a:rPr>
              <a:t>Misura Promozione sui mercati dei Paesi Terzi</a:t>
            </a:r>
          </a:p>
        </p:txBody>
      </p:sp>
      <p:sp>
        <p:nvSpPr>
          <p:cNvPr id="15" name="Figura a mano libera 14"/>
          <p:cNvSpPr/>
          <p:nvPr/>
        </p:nvSpPr>
        <p:spPr>
          <a:xfrm>
            <a:off x="5020239" y="592033"/>
            <a:ext cx="1850017"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accent6">
              <a:lumMod val="75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white"/>
                </a:solidFill>
                <a:effectLst/>
                <a:uLnTx/>
                <a:uFillTx/>
                <a:latin typeface="Calibri" panose="020F0502020204030204"/>
                <a:ea typeface="+mn-ea"/>
                <a:cs typeface="+mn-cs"/>
              </a:rPr>
              <a:t>Misura Ristrutturazione e riconversione dei vigneti</a:t>
            </a:r>
          </a:p>
        </p:txBody>
      </p:sp>
      <p:sp>
        <p:nvSpPr>
          <p:cNvPr id="16" name="Figura a mano libera 15"/>
          <p:cNvSpPr/>
          <p:nvPr/>
        </p:nvSpPr>
        <p:spPr>
          <a:xfrm>
            <a:off x="7136433" y="593300"/>
            <a:ext cx="1843310"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lumMod val="75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white"/>
                </a:solidFill>
                <a:effectLst/>
                <a:uLnTx/>
                <a:uFillTx/>
                <a:latin typeface="Calibri" panose="020F0502020204030204"/>
                <a:ea typeface="+mn-ea"/>
                <a:cs typeface="+mn-cs"/>
              </a:rPr>
              <a:t>Misura Vendemmia Verde</a:t>
            </a:r>
          </a:p>
        </p:txBody>
      </p:sp>
      <p:sp>
        <p:nvSpPr>
          <p:cNvPr id="17" name="Figura a mano libera 16"/>
          <p:cNvSpPr/>
          <p:nvPr/>
        </p:nvSpPr>
        <p:spPr>
          <a:xfrm>
            <a:off x="9228849" y="592033"/>
            <a:ext cx="1837020" cy="6558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385723"/>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1" i="0" u="none" strike="noStrike" kern="1200" cap="none" spc="0" normalizeH="0" baseline="0" noProof="0" dirty="0">
                <a:ln>
                  <a:noFill/>
                </a:ln>
                <a:solidFill>
                  <a:prstClr val="white"/>
                </a:solidFill>
                <a:effectLst/>
                <a:uLnTx/>
                <a:uFillTx/>
                <a:latin typeface="Calibri" panose="020F0502020204030204"/>
                <a:ea typeface="+mn-ea"/>
                <a:cs typeface="+mn-cs"/>
              </a:rPr>
              <a:t>Misura Investimenti</a:t>
            </a:r>
          </a:p>
        </p:txBody>
      </p:sp>
      <p:sp>
        <p:nvSpPr>
          <p:cNvPr id="18" name="Figura a mano libera 17"/>
          <p:cNvSpPr/>
          <p:nvPr/>
        </p:nvSpPr>
        <p:spPr>
          <a:xfrm>
            <a:off x="5020237" y="1354165"/>
            <a:ext cx="1829282"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a:t>
            </a:r>
            <a:r>
              <a:rPr kumimoji="0" lang="it-IT" sz="110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6.318.654,00</a:t>
            </a: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9" name="Figura a mano libera 18"/>
          <p:cNvSpPr/>
          <p:nvPr/>
        </p:nvSpPr>
        <p:spPr>
          <a:xfrm>
            <a:off x="7136431" y="1354165"/>
            <a:ext cx="1829282"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no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100" b="0" i="0" u="none" strike="noStrike" kern="1200" cap="none" spc="0" normalizeH="0" baseline="0" noProof="0" dirty="0" smtClean="0">
                <a:ln>
                  <a:noFill/>
                </a:ln>
                <a:solidFill>
                  <a:prstClr val="black"/>
                </a:solidFill>
                <a:effectLst/>
                <a:uLnTx/>
                <a:uFillTx/>
                <a:latin typeface="Calibri" panose="020F0502020204030204"/>
                <a:ea typeface="+mn-ea"/>
                <a:cs typeface="+mn-cs"/>
              </a:rPr>
              <a:t>244.516,00</a:t>
            </a:r>
            <a:endPar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Figura a mano libera 19"/>
          <p:cNvSpPr/>
          <p:nvPr/>
        </p:nvSpPr>
        <p:spPr>
          <a:xfrm>
            <a:off x="9232777" y="1354165"/>
            <a:ext cx="1860097"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1" name="Rettangolo 20"/>
          <p:cNvSpPr/>
          <p:nvPr/>
        </p:nvSpPr>
        <p:spPr>
          <a:xfrm>
            <a:off x="9653150" y="1411672"/>
            <a:ext cx="1043876" cy="244682"/>
          </a:xfrm>
          <a:prstGeom prst="rect">
            <a:avLst/>
          </a:prstGeom>
        </p:spPr>
        <p:txBody>
          <a:bodyPr wrap="none">
            <a:sp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100" b="0" i="0" u="none" strike="noStrike" kern="1200" cap="none" spc="0" normalizeH="0" baseline="0" noProof="0" dirty="0" smtClean="0">
                <a:ln>
                  <a:noFill/>
                </a:ln>
                <a:solidFill>
                  <a:prstClr val="black"/>
                </a:solidFill>
                <a:effectLst/>
                <a:uLnTx/>
                <a:uFillTx/>
                <a:latin typeface="Calibri" panose="020F0502020204030204"/>
                <a:ea typeface="+mn-ea"/>
                <a:cs typeface="+mn-cs"/>
              </a:rPr>
              <a:t>2.730.194,00</a:t>
            </a:r>
            <a:endParaRPr kumimoji="0" lang="it-IT"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Figura a mano libera 21"/>
          <p:cNvSpPr/>
          <p:nvPr/>
        </p:nvSpPr>
        <p:spPr>
          <a:xfrm>
            <a:off x="2893077" y="1358316"/>
            <a:ext cx="1838151" cy="346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€ 2.931.479,00</a:t>
            </a: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cxnSp>
        <p:nvCxnSpPr>
          <p:cNvPr id="25" name="Connettore diritto 24"/>
          <p:cNvCxnSpPr/>
          <p:nvPr/>
        </p:nvCxnSpPr>
        <p:spPr bwMode="auto">
          <a:xfrm>
            <a:off x="3771124" y="1713768"/>
            <a:ext cx="0" cy="3850301"/>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Connettore diritto 25"/>
          <p:cNvCxnSpPr/>
          <p:nvPr/>
        </p:nvCxnSpPr>
        <p:spPr bwMode="auto">
          <a:xfrm>
            <a:off x="5914239" y="1713893"/>
            <a:ext cx="0" cy="1167174"/>
          </a:xfrm>
          <a:prstGeom prst="line">
            <a:avLst/>
          </a:prstGeom>
          <a:ln w="15875">
            <a:solidFill>
              <a:schemeClr val="accent6">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Connettore diritto 26"/>
          <p:cNvCxnSpPr/>
          <p:nvPr/>
        </p:nvCxnSpPr>
        <p:spPr bwMode="auto">
          <a:xfrm>
            <a:off x="8035883" y="1706263"/>
            <a:ext cx="0" cy="199967"/>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Connettore diritto 27"/>
          <p:cNvCxnSpPr/>
          <p:nvPr/>
        </p:nvCxnSpPr>
        <p:spPr bwMode="auto">
          <a:xfrm>
            <a:off x="10167291" y="1713888"/>
            <a:ext cx="0" cy="4492948"/>
          </a:xfrm>
          <a:prstGeom prst="line">
            <a:avLst/>
          </a:prstGeom>
          <a:ln w="15875">
            <a:solidFill>
              <a:srgbClr val="38572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Figura a mano libera 37"/>
          <p:cNvSpPr/>
          <p:nvPr/>
        </p:nvSpPr>
        <p:spPr>
          <a:xfrm>
            <a:off x="2893077" y="4349473"/>
            <a:ext cx="1838012" cy="1120724"/>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Graduatorie provvisorie</a:t>
            </a:r>
            <a:endPar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Determinazione n.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DPD019/253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del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17/09/2024_Prog. Multiregionali</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DPD019/256 del 23/09/2024_Prog. Regionali</a:t>
            </a:r>
            <a:endPar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39" name="Figura a mano libera 38"/>
          <p:cNvSpPr/>
          <p:nvPr/>
        </p:nvSpPr>
        <p:spPr>
          <a:xfrm>
            <a:off x="5030479" y="2322497"/>
            <a:ext cx="1829282" cy="879353"/>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Avviso pubblico per la campagna vitivinicola </a:t>
            </a:r>
            <a:r>
              <a:rPr kumimoji="0" lang="it-IT" sz="105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2024/2025</a:t>
            </a:r>
            <a:endPar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Determinazione n. DPD019/120 del 28/05/2024 </a:t>
            </a:r>
          </a:p>
        </p:txBody>
      </p:sp>
      <p:sp>
        <p:nvSpPr>
          <p:cNvPr id="42" name="Figura a mano libera 41"/>
          <p:cNvSpPr/>
          <p:nvPr/>
        </p:nvSpPr>
        <p:spPr>
          <a:xfrm>
            <a:off x="7136431" y="1818953"/>
            <a:ext cx="1829282" cy="879353"/>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Non attivata</a:t>
            </a:r>
          </a:p>
        </p:txBody>
      </p:sp>
      <p:sp>
        <p:nvSpPr>
          <p:cNvPr id="44" name="Figura a mano libera 43"/>
          <p:cNvSpPr/>
          <p:nvPr/>
        </p:nvSpPr>
        <p:spPr>
          <a:xfrm>
            <a:off x="9227727" y="1815049"/>
            <a:ext cx="1865147" cy="879353"/>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Avviso pubblico per la campagna vitivinicola </a:t>
            </a:r>
            <a:r>
              <a:rPr kumimoji="0" lang="it-IT" sz="105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2024/2025 </a:t>
            </a:r>
            <a:endPar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n. DPD019/051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del 05/03/2024 </a:t>
            </a:r>
          </a:p>
        </p:txBody>
      </p:sp>
      <p:sp>
        <p:nvSpPr>
          <p:cNvPr id="52" name="Freccia in giù 51"/>
          <p:cNvSpPr/>
          <p:nvPr/>
        </p:nvSpPr>
        <p:spPr bwMode="auto">
          <a:xfrm>
            <a:off x="11494099" y="304799"/>
            <a:ext cx="407156" cy="6363856"/>
          </a:xfrm>
          <a:prstGeom prst="downArrow">
            <a:avLst/>
          </a:prstGeom>
          <a:solidFill>
            <a:schemeClr val="bg1">
              <a:lumMod val="95000"/>
            </a:schemeClr>
          </a:soli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it-IT" sz="1200" b="1" i="0" u="none" strike="noStrike" kern="1200" cap="none" spc="0" normalizeH="0" baseline="0" noProof="0">
              <a:ln>
                <a:noFill/>
              </a:ln>
              <a:solidFill>
                <a:prstClr val="black"/>
              </a:solidFill>
              <a:effectLst/>
              <a:uLnTx/>
              <a:uFillTx/>
              <a:latin typeface="Arial Narrow" pitchFamily="34" charset="0"/>
              <a:ea typeface="+mn-ea"/>
              <a:cs typeface="Arial" charset="0"/>
            </a:endParaRPr>
          </a:p>
        </p:txBody>
      </p:sp>
      <p:sp>
        <p:nvSpPr>
          <p:cNvPr id="58" name="CasellaDiTesto 57"/>
          <p:cNvSpPr txBox="1"/>
          <p:nvPr/>
        </p:nvSpPr>
        <p:spPr>
          <a:xfrm>
            <a:off x="11281839" y="1127511"/>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Gen-2024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59" name="CasellaDiTesto 58"/>
          <p:cNvSpPr txBox="1"/>
          <p:nvPr/>
        </p:nvSpPr>
        <p:spPr>
          <a:xfrm>
            <a:off x="11259381" y="2123920"/>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Mar-2024</a:t>
            </a:r>
          </a:p>
        </p:txBody>
      </p:sp>
      <p:sp>
        <p:nvSpPr>
          <p:cNvPr id="60" name="CasellaDiTesto 59"/>
          <p:cNvSpPr txBox="1"/>
          <p:nvPr/>
        </p:nvSpPr>
        <p:spPr>
          <a:xfrm>
            <a:off x="11259380" y="5564069"/>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Ott-2024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graphicFrame>
        <p:nvGraphicFramePr>
          <p:cNvPr id="71" name="Grafico 70"/>
          <p:cNvGraphicFramePr/>
          <p:nvPr>
            <p:extLst/>
          </p:nvPr>
        </p:nvGraphicFramePr>
        <p:xfrm>
          <a:off x="291162" y="2025223"/>
          <a:ext cx="2437404" cy="4098486"/>
        </p:xfrm>
        <a:graphic>
          <a:graphicData uri="http://schemas.openxmlformats.org/drawingml/2006/chart">
            <c:chart xmlns:c="http://schemas.openxmlformats.org/drawingml/2006/chart" xmlns:r="http://schemas.openxmlformats.org/officeDocument/2006/relationships" r:id="rId3"/>
          </a:graphicData>
        </a:graphic>
      </p:graphicFrame>
      <p:sp>
        <p:nvSpPr>
          <p:cNvPr id="43" name="Figura a mano libera 42"/>
          <p:cNvSpPr/>
          <p:nvPr/>
        </p:nvSpPr>
        <p:spPr>
          <a:xfrm>
            <a:off x="2893077" y="2777348"/>
            <a:ext cx="1838150" cy="746432"/>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Avviso per la presentazione dei progetti </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n.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DPD019/125 del 30/05/2024</a:t>
            </a:r>
          </a:p>
        </p:txBody>
      </p:sp>
      <p:sp>
        <p:nvSpPr>
          <p:cNvPr id="47" name="CasellaDiTesto 46"/>
          <p:cNvSpPr txBox="1"/>
          <p:nvPr/>
        </p:nvSpPr>
        <p:spPr>
          <a:xfrm>
            <a:off x="11259380" y="3582384"/>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Giu-2024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51" name="CasellaDiTesto 50"/>
          <p:cNvSpPr txBox="1"/>
          <p:nvPr/>
        </p:nvSpPr>
        <p:spPr>
          <a:xfrm>
            <a:off x="11262743" y="6053858"/>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Nov-2024</a:t>
            </a:r>
          </a:p>
        </p:txBody>
      </p:sp>
      <p:sp>
        <p:nvSpPr>
          <p:cNvPr id="53" name="Figura a mano libera 52"/>
          <p:cNvSpPr/>
          <p:nvPr/>
        </p:nvSpPr>
        <p:spPr>
          <a:xfrm>
            <a:off x="5026755" y="5711265"/>
            <a:ext cx="1844815" cy="625868"/>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In corso le istruttorie delle domande pervenute</a:t>
            </a:r>
          </a:p>
        </p:txBody>
      </p:sp>
      <p:sp>
        <p:nvSpPr>
          <p:cNvPr id="62" name="Figura a mano libera 61"/>
          <p:cNvSpPr/>
          <p:nvPr/>
        </p:nvSpPr>
        <p:spPr>
          <a:xfrm>
            <a:off x="5024360" y="3236069"/>
            <a:ext cx="1849603" cy="684597"/>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10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Proroga presentazione domande </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DPD019/144 del 14/06/2024</a:t>
            </a:r>
            <a:endPar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48" name="Figura a mano libera 47"/>
          <p:cNvSpPr/>
          <p:nvPr/>
        </p:nvSpPr>
        <p:spPr>
          <a:xfrm>
            <a:off x="2881566" y="5491504"/>
            <a:ext cx="1853754" cy="1120724"/>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Graduatorie definitive</a:t>
            </a:r>
            <a:endParaRPr kumimoji="0" lang="it-IT" sz="1050" b="0"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Determinazione n.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DPD019/277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del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30/10/2024_Prog. Regionali</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DPD019/283 del 08/11/2024_Prog. Multiregionali</a:t>
            </a:r>
            <a:endPar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54" name="Figura a mano libera 53"/>
          <p:cNvSpPr/>
          <p:nvPr/>
        </p:nvSpPr>
        <p:spPr>
          <a:xfrm>
            <a:off x="9227727" y="2902641"/>
            <a:ext cx="1849603" cy="684597"/>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10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Proroga presentazione domande </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Determinazione </a:t>
            </a:r>
            <a:r>
              <a:rPr kumimoji="0" lang="it-IT" sz="110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n. DPD019/95 </a:t>
            </a: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del 08/05/2024</a:t>
            </a:r>
          </a:p>
        </p:txBody>
      </p:sp>
      <p:sp>
        <p:nvSpPr>
          <p:cNvPr id="64" name="Figura a mano libera 63"/>
          <p:cNvSpPr/>
          <p:nvPr/>
        </p:nvSpPr>
        <p:spPr>
          <a:xfrm>
            <a:off x="9221714" y="3843994"/>
            <a:ext cx="1855616" cy="2824661"/>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chemeClr val="bg1"/>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1"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Graduatorie definitive</a:t>
            </a:r>
            <a:endParaRPr kumimoji="0" lang="it-IT" sz="1050" b="1" i="1"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1) Determinazione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n.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DPD019/316 </a:t>
            </a:r>
            <a:r>
              <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del </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25/11/2024_Imprese Associate</a:t>
            </a:r>
          </a:p>
          <a:p>
            <a:pPr lvl="0" algn="ctr" defTabSz="488950">
              <a:lnSpc>
                <a:spcPct val="90000"/>
              </a:lnSpc>
              <a:spcBef>
                <a:spcPct val="0"/>
              </a:spcBef>
              <a:spcAft>
                <a:spcPct val="35000"/>
              </a:spcAft>
              <a:defRPr/>
            </a:pPr>
            <a:r>
              <a:rPr lang="it-IT" sz="1050" dirty="0">
                <a:solidFill>
                  <a:prstClr val="black">
                    <a:hueOff val="0"/>
                    <a:satOff val="0"/>
                    <a:lumOff val="0"/>
                    <a:alphaOff val="0"/>
                  </a:prstClr>
                </a:solidFill>
              </a:rPr>
              <a:t>Spesa </a:t>
            </a:r>
            <a:r>
              <a:rPr lang="it-IT" sz="1050" dirty="0" err="1" smtClean="0">
                <a:solidFill>
                  <a:prstClr val="black">
                    <a:hueOff val="0"/>
                    <a:satOff val="0"/>
                    <a:lumOff val="0"/>
                    <a:alphaOff val="0"/>
                  </a:prstClr>
                </a:solidFill>
              </a:rPr>
              <a:t>Ammiss</a:t>
            </a:r>
            <a:r>
              <a:rPr lang="it-IT" sz="1050" dirty="0" smtClean="0">
                <a:solidFill>
                  <a:prstClr val="black">
                    <a:hueOff val="0"/>
                    <a:satOff val="0"/>
                    <a:lumOff val="0"/>
                    <a:alphaOff val="0"/>
                  </a:prstClr>
                </a:solidFill>
              </a:rPr>
              <a:t>. € </a:t>
            </a:r>
            <a:r>
              <a:rPr lang="it-IT" sz="1050" dirty="0">
                <a:solidFill>
                  <a:prstClr val="black">
                    <a:hueOff val="0"/>
                    <a:satOff val="0"/>
                    <a:lumOff val="0"/>
                    <a:alphaOff val="0"/>
                  </a:prstClr>
                </a:solidFill>
              </a:rPr>
              <a:t>2.644.392,17  </a:t>
            </a:r>
            <a:endParaRPr lang="it-IT" sz="1050" dirty="0" smtClean="0">
              <a:solidFill>
                <a:prstClr val="black">
                  <a:hueOff val="0"/>
                  <a:satOff val="0"/>
                  <a:lumOff val="0"/>
                  <a:alphaOff val="0"/>
                </a:prstClr>
              </a:solidFill>
            </a:endParaRPr>
          </a:p>
          <a:p>
            <a:pPr lvl="0" algn="ctr" defTabSz="488950">
              <a:lnSpc>
                <a:spcPct val="90000"/>
              </a:lnSpc>
              <a:spcBef>
                <a:spcPct val="0"/>
              </a:spcBef>
              <a:spcAft>
                <a:spcPct val="35000"/>
              </a:spcAft>
              <a:defRPr/>
            </a:pPr>
            <a:r>
              <a:rPr lang="it-IT" sz="1050" dirty="0" smtClean="0">
                <a:solidFill>
                  <a:prstClr val="black">
                    <a:hueOff val="0"/>
                    <a:satOff val="0"/>
                    <a:lumOff val="0"/>
                    <a:alphaOff val="0"/>
                  </a:prstClr>
                </a:solidFill>
              </a:rPr>
              <a:t>Contributo </a:t>
            </a:r>
            <a:r>
              <a:rPr lang="it-IT" sz="1050" dirty="0">
                <a:solidFill>
                  <a:prstClr val="black">
                    <a:hueOff val="0"/>
                    <a:satOff val="0"/>
                    <a:lumOff val="0"/>
                    <a:alphaOff val="0"/>
                  </a:prstClr>
                </a:solidFill>
              </a:rPr>
              <a:t>€ 1.057.756,87 </a:t>
            </a:r>
            <a:endParaRPr lang="it-IT" sz="1050" dirty="0" smtClean="0">
              <a:solidFill>
                <a:prstClr val="black">
                  <a:hueOff val="0"/>
                  <a:satOff val="0"/>
                  <a:lumOff val="0"/>
                  <a:alphaOff val="0"/>
                </a:prstClr>
              </a:solidFill>
            </a:endParaRPr>
          </a:p>
          <a:p>
            <a:pPr lvl="0" algn="ctr" defTabSz="488950">
              <a:lnSpc>
                <a:spcPct val="90000"/>
              </a:lnSpc>
              <a:spcBef>
                <a:spcPct val="0"/>
              </a:spcBef>
              <a:spcAft>
                <a:spcPct val="35000"/>
              </a:spcAft>
              <a:defRPr/>
            </a:pPr>
            <a:r>
              <a:rPr lang="it-IT" sz="1050" dirty="0" smtClean="0">
                <a:solidFill>
                  <a:prstClr val="black">
                    <a:hueOff val="0"/>
                    <a:satOff val="0"/>
                    <a:lumOff val="0"/>
                    <a:alphaOff val="0"/>
                  </a:prstClr>
                </a:solidFill>
              </a:rPr>
              <a:t>N. 17 Aziende</a:t>
            </a:r>
            <a:endPar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endParaRP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2) Determinazione n. DPD019/317 del </a:t>
            </a:r>
            <a:r>
              <a:rPr lang="it-IT" sz="1050" dirty="0" smtClean="0">
                <a:solidFill>
                  <a:prstClr val="black">
                    <a:hueOff val="0"/>
                    <a:satOff val="0"/>
                    <a:lumOff val="0"/>
                    <a:alphaOff val="0"/>
                  </a:prstClr>
                </a:solidFill>
                <a:latin typeface="Calibri" panose="020F0502020204030204"/>
              </a:rPr>
              <a:t>25</a:t>
            </a:r>
            <a:r>
              <a:rPr kumimoji="0" lang="it-IT" sz="105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/11/2024_Imprese Singole</a:t>
            </a:r>
          </a:p>
          <a:p>
            <a:pPr lvl="0" algn="ctr" defTabSz="488950">
              <a:lnSpc>
                <a:spcPct val="90000"/>
              </a:lnSpc>
              <a:spcBef>
                <a:spcPct val="0"/>
              </a:spcBef>
              <a:spcAft>
                <a:spcPct val="35000"/>
              </a:spcAft>
              <a:defRPr/>
            </a:pPr>
            <a:r>
              <a:rPr lang="it-IT" sz="1050" dirty="0" smtClean="0">
                <a:solidFill>
                  <a:prstClr val="black">
                    <a:hueOff val="0"/>
                    <a:satOff val="0"/>
                    <a:lumOff val="0"/>
                    <a:alphaOff val="0"/>
                  </a:prstClr>
                </a:solidFill>
              </a:rPr>
              <a:t>Spesa </a:t>
            </a:r>
            <a:r>
              <a:rPr lang="it-IT" sz="1050" dirty="0" err="1" smtClean="0">
                <a:solidFill>
                  <a:prstClr val="black">
                    <a:hueOff val="0"/>
                    <a:satOff val="0"/>
                    <a:lumOff val="0"/>
                    <a:alphaOff val="0"/>
                  </a:prstClr>
                </a:solidFill>
              </a:rPr>
              <a:t>Ammiss</a:t>
            </a:r>
            <a:r>
              <a:rPr lang="it-IT" sz="1050" dirty="0" smtClean="0">
                <a:solidFill>
                  <a:prstClr val="black">
                    <a:hueOff val="0"/>
                    <a:satOff val="0"/>
                    <a:lumOff val="0"/>
                    <a:alphaOff val="0"/>
                  </a:prstClr>
                </a:solidFill>
              </a:rPr>
              <a:t>. € </a:t>
            </a:r>
            <a:r>
              <a:rPr lang="it-IT" sz="1050" dirty="0">
                <a:solidFill>
                  <a:prstClr val="black">
                    <a:hueOff val="0"/>
                    <a:satOff val="0"/>
                    <a:lumOff val="0"/>
                    <a:alphaOff val="0"/>
                  </a:prstClr>
                </a:solidFill>
              </a:rPr>
              <a:t>4.682.808,23 Contributo € 1.873.123,29 </a:t>
            </a:r>
            <a:endParaRPr lang="it-IT" sz="1050" dirty="0" smtClean="0">
              <a:solidFill>
                <a:prstClr val="black">
                  <a:hueOff val="0"/>
                  <a:satOff val="0"/>
                  <a:lumOff val="0"/>
                  <a:alphaOff val="0"/>
                </a:prstClr>
              </a:solidFill>
            </a:endParaRPr>
          </a:p>
          <a:p>
            <a:pPr lvl="0" algn="ctr" defTabSz="488950">
              <a:lnSpc>
                <a:spcPct val="90000"/>
              </a:lnSpc>
              <a:spcBef>
                <a:spcPct val="0"/>
              </a:spcBef>
              <a:spcAft>
                <a:spcPct val="35000"/>
              </a:spcAft>
              <a:defRPr/>
            </a:pPr>
            <a:r>
              <a:rPr lang="it-IT" sz="1050" dirty="0" smtClean="0">
                <a:solidFill>
                  <a:prstClr val="black">
                    <a:hueOff val="0"/>
                    <a:satOff val="0"/>
                    <a:lumOff val="0"/>
                    <a:alphaOff val="0"/>
                  </a:prstClr>
                </a:solidFill>
              </a:rPr>
              <a:t>N. </a:t>
            </a:r>
            <a:r>
              <a:rPr lang="it-IT" sz="1050" dirty="0">
                <a:solidFill>
                  <a:prstClr val="black">
                    <a:hueOff val="0"/>
                    <a:satOff val="0"/>
                    <a:lumOff val="0"/>
                    <a:alphaOff val="0"/>
                  </a:prstClr>
                </a:solidFill>
              </a:rPr>
              <a:t>44 aziende</a:t>
            </a:r>
            <a:endParaRPr kumimoji="0" lang="it-IT" sz="10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66" name="CasellaDiTesto 65"/>
          <p:cNvSpPr txBox="1"/>
          <p:nvPr/>
        </p:nvSpPr>
        <p:spPr>
          <a:xfrm>
            <a:off x="11276844" y="1625716"/>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Feb-2024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67" name="CasellaDiTesto 66"/>
          <p:cNvSpPr txBox="1"/>
          <p:nvPr/>
        </p:nvSpPr>
        <p:spPr>
          <a:xfrm>
            <a:off x="11262743" y="2619457"/>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Apr-2024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68" name="CasellaDiTesto 67"/>
          <p:cNvSpPr txBox="1"/>
          <p:nvPr/>
        </p:nvSpPr>
        <p:spPr>
          <a:xfrm>
            <a:off x="11247149" y="3117661"/>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Mag-2024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69" name="CasellaDiTesto 68"/>
          <p:cNvSpPr txBox="1"/>
          <p:nvPr/>
        </p:nvSpPr>
        <p:spPr>
          <a:xfrm>
            <a:off x="11247148" y="4061039"/>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Lug-2024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70" name="CasellaDiTesto 69"/>
          <p:cNvSpPr txBox="1"/>
          <p:nvPr/>
        </p:nvSpPr>
        <p:spPr>
          <a:xfrm>
            <a:off x="11247147" y="4567660"/>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Ago-2024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72" name="CasellaDiTesto 71"/>
          <p:cNvSpPr txBox="1"/>
          <p:nvPr/>
        </p:nvSpPr>
        <p:spPr>
          <a:xfrm>
            <a:off x="11235638" y="5074281"/>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Set-2024</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74" name="CasellaDiTesto 73"/>
          <p:cNvSpPr txBox="1"/>
          <p:nvPr/>
        </p:nvSpPr>
        <p:spPr>
          <a:xfrm>
            <a:off x="11276843" y="661293"/>
            <a:ext cx="876591"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smtClean="0">
                <a:ln>
                  <a:noFill/>
                </a:ln>
                <a:solidFill>
                  <a:srgbClr val="ED7D31">
                    <a:lumMod val="60000"/>
                    <a:lumOff val="40000"/>
                  </a:srgbClr>
                </a:solidFill>
                <a:effectLst/>
                <a:uLnTx/>
                <a:uFillTx/>
                <a:latin typeface="Calibri" panose="020F0502020204030204"/>
                <a:ea typeface="+mn-ea"/>
                <a:cs typeface="+mn-cs"/>
              </a:rPr>
              <a:t>Dic-2023</a:t>
            </a:r>
            <a:endParaRPr kumimoji="0" lang="it-IT" sz="1100" b="1" i="0" u="none" strike="noStrike" kern="1200" cap="none" spc="0" normalizeH="0" baseline="0" noProof="0" dirty="0">
              <a:ln>
                <a:noFill/>
              </a:ln>
              <a:solidFill>
                <a:srgbClr val="ED7D31">
                  <a:lumMod val="60000"/>
                  <a:lumOff val="40000"/>
                </a:srgbClr>
              </a:solidFill>
              <a:effectLst/>
              <a:uLnTx/>
              <a:uFillTx/>
              <a:latin typeface="Calibri" panose="020F0502020204030204"/>
              <a:ea typeface="+mn-ea"/>
              <a:cs typeface="+mn-cs"/>
            </a:endParaRPr>
          </a:p>
        </p:txBody>
      </p:sp>
      <p:sp>
        <p:nvSpPr>
          <p:cNvPr id="75" name="Figura a mano libera 74"/>
          <p:cNvSpPr/>
          <p:nvPr/>
        </p:nvSpPr>
        <p:spPr>
          <a:xfrm>
            <a:off x="5024359" y="3964654"/>
            <a:ext cx="1849603" cy="684597"/>
          </a:xfrm>
          <a:custGeom>
            <a:avLst/>
            <a:gdLst>
              <a:gd name="connsiteX0" fmla="*/ 0 w 1106455"/>
              <a:gd name="connsiteY0" fmla="*/ 69153 h 691534"/>
              <a:gd name="connsiteX1" fmla="*/ 69153 w 1106455"/>
              <a:gd name="connsiteY1" fmla="*/ 0 h 691534"/>
              <a:gd name="connsiteX2" fmla="*/ 1037302 w 1106455"/>
              <a:gd name="connsiteY2" fmla="*/ 0 h 691534"/>
              <a:gd name="connsiteX3" fmla="*/ 1106455 w 1106455"/>
              <a:gd name="connsiteY3" fmla="*/ 69153 h 691534"/>
              <a:gd name="connsiteX4" fmla="*/ 1106455 w 1106455"/>
              <a:gd name="connsiteY4" fmla="*/ 622381 h 691534"/>
              <a:gd name="connsiteX5" fmla="*/ 1037302 w 1106455"/>
              <a:gd name="connsiteY5" fmla="*/ 691534 h 691534"/>
              <a:gd name="connsiteX6" fmla="*/ 69153 w 1106455"/>
              <a:gd name="connsiteY6" fmla="*/ 691534 h 691534"/>
              <a:gd name="connsiteX7" fmla="*/ 0 w 1106455"/>
              <a:gd name="connsiteY7" fmla="*/ 622381 h 691534"/>
              <a:gd name="connsiteX8" fmla="*/ 0 w 1106455"/>
              <a:gd name="connsiteY8" fmla="*/ 69153 h 6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6455" h="691534">
                <a:moveTo>
                  <a:pt x="0" y="69153"/>
                </a:moveTo>
                <a:cubicBezTo>
                  <a:pt x="0" y="30961"/>
                  <a:pt x="30961" y="0"/>
                  <a:pt x="69153" y="0"/>
                </a:cubicBezTo>
                <a:lnTo>
                  <a:pt x="1037302" y="0"/>
                </a:lnTo>
                <a:cubicBezTo>
                  <a:pt x="1075494" y="0"/>
                  <a:pt x="1106455" y="30961"/>
                  <a:pt x="1106455" y="69153"/>
                </a:cubicBezTo>
                <a:lnTo>
                  <a:pt x="1106455" y="622381"/>
                </a:lnTo>
                <a:cubicBezTo>
                  <a:pt x="1106455" y="660573"/>
                  <a:pt x="1075494" y="691534"/>
                  <a:pt x="1037302" y="691534"/>
                </a:cubicBezTo>
                <a:lnTo>
                  <a:pt x="69153" y="691534"/>
                </a:lnTo>
                <a:cubicBezTo>
                  <a:pt x="30961" y="691534"/>
                  <a:pt x="0" y="660573"/>
                  <a:pt x="0" y="622381"/>
                </a:cubicBezTo>
                <a:lnTo>
                  <a:pt x="0" y="69153"/>
                </a:lnTo>
                <a:close/>
              </a:path>
            </a:pathLst>
          </a:custGeom>
          <a:solidFill>
            <a:srgbClr val="FFFFFF"/>
          </a:solidFill>
          <a:ln>
            <a:solidFill>
              <a:srgbClr val="38572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209" tIns="34224" rIns="41209" bIns="34224" numCol="1" spcCol="1270" anchor="ctr" anchorCtr="0">
            <a:noAutofit/>
          </a:bodyPr>
          <a:lstStyle/>
          <a:p>
            <a:pPr marL="0" marR="0" lvl="0" indent="0" algn="ctr" defTabSz="488950" rtl="0" eaLnBrk="1" fontAlgn="auto" latinLnBrk="0" hangingPunct="1">
              <a:lnSpc>
                <a:spcPct val="90000"/>
              </a:lnSpc>
              <a:spcBef>
                <a:spcPct val="0"/>
              </a:spcBef>
              <a:spcAft>
                <a:spcPts val="0"/>
              </a:spcAft>
              <a:buClrTx/>
              <a:buSzTx/>
              <a:buFontTx/>
              <a:buNone/>
              <a:tabLst/>
              <a:defRPr/>
            </a:pPr>
            <a:r>
              <a:rPr kumimoji="0" lang="it-IT" sz="1100" b="0" i="1"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Integrazioni disposizioni avviso</a:t>
            </a:r>
          </a:p>
          <a:p>
            <a:pPr marL="0" marR="0" lvl="0" indent="0" algn="ctr" defTabSz="488950" rtl="0" eaLnBrk="1" fontAlgn="auto" latinLnBrk="0" hangingPunct="1">
              <a:lnSpc>
                <a:spcPct val="90000"/>
              </a:lnSpc>
              <a:spcBef>
                <a:spcPct val="0"/>
              </a:spcBef>
              <a:spcAft>
                <a:spcPct val="35000"/>
              </a:spcAft>
              <a:buClrTx/>
              <a:buSzTx/>
              <a:buFontTx/>
              <a:buNone/>
              <a:tabLst/>
              <a:defRPr/>
            </a:pPr>
            <a:r>
              <a:rPr kumimoji="0" lang="it-IT" sz="1100" b="0" i="0" u="none" strike="noStrike" kern="1200" cap="none" spc="0" normalizeH="0" baseline="0" noProof="0" dirty="0" smtClean="0">
                <a:ln>
                  <a:noFill/>
                </a:ln>
                <a:solidFill>
                  <a:prstClr val="black">
                    <a:hueOff val="0"/>
                    <a:satOff val="0"/>
                    <a:lumOff val="0"/>
                    <a:alphaOff val="0"/>
                  </a:prstClr>
                </a:solidFill>
                <a:effectLst/>
                <a:uLnTx/>
                <a:uFillTx/>
                <a:latin typeface="Calibri" panose="020F0502020204030204"/>
                <a:ea typeface="+mn-ea"/>
                <a:cs typeface="+mn-cs"/>
              </a:rPr>
              <a:t>Determinazione n. </a:t>
            </a:r>
            <a:r>
              <a:rPr kumimoji="0" lang="it-IT" sz="11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DPD019/151 del 27/06/2024</a:t>
            </a:r>
          </a:p>
        </p:txBody>
      </p:sp>
    </p:spTree>
    <p:extLst>
      <p:ext uri="{BB962C8B-B14F-4D97-AF65-F5344CB8AC3E}">
        <p14:creationId xmlns:p14="http://schemas.microsoft.com/office/powerpoint/2010/main" val="534634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a:t>
            </a:r>
            <a:r>
              <a:rPr lang="it-IT" sz="2800" b="1" dirty="0" smtClean="0">
                <a:solidFill>
                  <a:srgbClr val="002060"/>
                </a:solidFill>
              </a:rPr>
              <a:t>e REG</a:t>
            </a:r>
            <a:r>
              <a:rPr lang="it-IT" sz="2800" b="1" dirty="0">
                <a:solidFill>
                  <a:srgbClr val="002060"/>
                </a:solidFill>
              </a:rPr>
              <a:t>. (U.E.) N. 2021/2115 </a:t>
            </a:r>
            <a:r>
              <a:rPr lang="it-IT" sz="2800" b="1" dirty="0" smtClean="0">
                <a:solidFill>
                  <a:srgbClr val="002060"/>
                </a:solidFill>
              </a:rPr>
              <a:t>- </a:t>
            </a:r>
            <a:r>
              <a:rPr lang="it-IT" sz="2800" b="1" dirty="0">
                <a:solidFill>
                  <a:srgbClr val="002060"/>
                </a:solidFill>
              </a:rPr>
              <a:t>OCM ORTOFRUTTA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7458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realizzati dalle Organizzazioni di Produttori (O.P.) della Regione Abruzzo</a:t>
            </a:r>
          </a:p>
          <a:p>
            <a:r>
              <a:rPr lang="it-IT" sz="2400" b="1" dirty="0" smtClean="0">
                <a:solidFill>
                  <a:srgbClr val="002060"/>
                </a:solidFill>
              </a:rPr>
              <a:t>Anno 2022</a:t>
            </a:r>
          </a:p>
        </p:txBody>
      </p:sp>
      <p:graphicFrame>
        <p:nvGraphicFramePr>
          <p:cNvPr id="5" name="Tabella 4"/>
          <p:cNvGraphicFramePr>
            <a:graphicFrameLocks noGrp="1"/>
          </p:cNvGraphicFramePr>
          <p:nvPr>
            <p:extLst/>
          </p:nvPr>
        </p:nvGraphicFramePr>
        <p:xfrm>
          <a:off x="783291" y="1725782"/>
          <a:ext cx="10515601" cy="4947159"/>
        </p:xfrm>
        <a:graphic>
          <a:graphicData uri="http://schemas.openxmlformats.org/drawingml/2006/table">
            <a:tbl>
              <a:tblPr>
                <a:tableStyleId>{5C22544A-7EE6-4342-B048-85BDC9FD1C3A}</a:tableStyleId>
              </a:tblPr>
              <a:tblGrid>
                <a:gridCol w="653143">
                  <a:extLst>
                    <a:ext uri="{9D8B030D-6E8A-4147-A177-3AD203B41FA5}">
                      <a16:colId xmlns:a16="http://schemas.microsoft.com/office/drawing/2014/main" xmlns="" val="1116387911"/>
                    </a:ext>
                  </a:extLst>
                </a:gridCol>
                <a:gridCol w="838200">
                  <a:extLst>
                    <a:ext uri="{9D8B030D-6E8A-4147-A177-3AD203B41FA5}">
                      <a16:colId xmlns:a16="http://schemas.microsoft.com/office/drawing/2014/main" xmlns="" val="2691666573"/>
                    </a:ext>
                  </a:extLst>
                </a:gridCol>
                <a:gridCol w="1372080">
                  <a:extLst>
                    <a:ext uri="{9D8B030D-6E8A-4147-A177-3AD203B41FA5}">
                      <a16:colId xmlns:a16="http://schemas.microsoft.com/office/drawing/2014/main" xmlns="" val="2956907562"/>
                    </a:ext>
                  </a:extLst>
                </a:gridCol>
                <a:gridCol w="1195657">
                  <a:extLst>
                    <a:ext uri="{9D8B030D-6E8A-4147-A177-3AD203B41FA5}">
                      <a16:colId xmlns:a16="http://schemas.microsoft.com/office/drawing/2014/main" xmlns="" val="3928635294"/>
                    </a:ext>
                  </a:extLst>
                </a:gridCol>
                <a:gridCol w="1648646">
                  <a:extLst>
                    <a:ext uri="{9D8B030D-6E8A-4147-A177-3AD203B41FA5}">
                      <a16:colId xmlns:a16="http://schemas.microsoft.com/office/drawing/2014/main" xmlns="" val="2990889960"/>
                    </a:ext>
                  </a:extLst>
                </a:gridCol>
                <a:gridCol w="1762346">
                  <a:extLst>
                    <a:ext uri="{9D8B030D-6E8A-4147-A177-3AD203B41FA5}">
                      <a16:colId xmlns:a16="http://schemas.microsoft.com/office/drawing/2014/main" xmlns="" val="3230488298"/>
                    </a:ext>
                  </a:extLst>
                </a:gridCol>
                <a:gridCol w="1559311">
                  <a:extLst>
                    <a:ext uri="{9D8B030D-6E8A-4147-A177-3AD203B41FA5}">
                      <a16:colId xmlns:a16="http://schemas.microsoft.com/office/drawing/2014/main" xmlns="" val="2295894819"/>
                    </a:ext>
                  </a:extLst>
                </a:gridCol>
                <a:gridCol w="1486218">
                  <a:extLst>
                    <a:ext uri="{9D8B030D-6E8A-4147-A177-3AD203B41FA5}">
                      <a16:colId xmlns:a16="http://schemas.microsoft.com/office/drawing/2014/main" xmlns="" val="4292922117"/>
                    </a:ext>
                  </a:extLst>
                </a:gridCol>
              </a:tblGrid>
              <a:tr h="429246">
                <a:tc gridSpan="3">
                  <a:txBody>
                    <a:bodyPr/>
                    <a:lstStyle/>
                    <a:p>
                      <a:pPr algn="ctr" fontAlgn="ctr"/>
                      <a:r>
                        <a:rPr lang="it-IT" sz="1500" b="1" u="none" strike="noStrike" dirty="0">
                          <a:solidFill>
                            <a:schemeClr val="bg1"/>
                          </a:solidFill>
                          <a:effectLst/>
                        </a:rPr>
                        <a:t>O.P.</a:t>
                      </a:r>
                      <a:endParaRPr lang="it-IT" sz="15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hMerge="1">
                  <a:txBody>
                    <a:bodyPr/>
                    <a:lstStyle/>
                    <a:p>
                      <a:endParaRPr lang="it-IT"/>
                    </a:p>
                  </a:txBody>
                  <a:tcPr/>
                </a:tc>
                <a:tc rowSpan="2">
                  <a:txBody>
                    <a:bodyPr/>
                    <a:lstStyle/>
                    <a:p>
                      <a:pPr algn="ctr" fontAlgn="ctr"/>
                      <a:r>
                        <a:rPr lang="it-IT" sz="1100" b="1" u="none" strike="noStrike" dirty="0">
                          <a:solidFill>
                            <a:schemeClr val="bg1"/>
                          </a:solidFill>
                          <a:effectLst/>
                        </a:rPr>
                        <a:t>PROGRAMMA OPERATIVO </a:t>
                      </a:r>
                      <a:endParaRPr lang="it-IT" sz="11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VPC di Riferimento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2628564288"/>
                  </a:ext>
                </a:extLst>
              </a:tr>
              <a:tr h="942656">
                <a:tc gridSpan="2">
                  <a:txBody>
                    <a:bodyPr/>
                    <a:lstStyle/>
                    <a:p>
                      <a:pPr algn="ctr" fontAlgn="ctr"/>
                      <a:r>
                        <a:rPr lang="it-IT" sz="1500" b="1" u="none" strike="noStrike">
                          <a:solidFill>
                            <a:schemeClr val="bg1"/>
                          </a:solidFill>
                          <a:effectLst/>
                        </a:rPr>
                        <a:t>OP</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a:txBody>
                    <a:bodyPr/>
                    <a:lstStyle/>
                    <a:p>
                      <a:pPr algn="ctr" fontAlgn="ctr"/>
                      <a:r>
                        <a:rPr lang="it-IT" sz="1500" b="1" u="none" strike="noStrike">
                          <a:solidFill>
                            <a:schemeClr val="bg1"/>
                          </a:solidFill>
                          <a:effectLst/>
                        </a:rPr>
                        <a:t>Nome/Sigla identificativa</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vMerge="1">
                  <a:txBody>
                    <a:bodyPr/>
                    <a:lstStyle/>
                    <a:p>
                      <a:endParaRPr lang="it-IT"/>
                    </a:p>
                  </a:txBody>
                  <a:tcPr/>
                </a:tc>
                <a:tc>
                  <a:txBody>
                    <a:bodyPr/>
                    <a:lstStyle/>
                    <a:p>
                      <a:pPr algn="ctr" fontAlgn="ctr"/>
                      <a:r>
                        <a:rPr lang="it-IT" sz="1700" b="1" u="none" strike="noStrike" dirty="0" smtClean="0">
                          <a:solidFill>
                            <a:schemeClr val="bg1"/>
                          </a:solidFill>
                          <a:effectLst/>
                        </a:rPr>
                        <a:t>( </a:t>
                      </a:r>
                      <a:r>
                        <a:rPr lang="it-IT" sz="1700" b="1" u="none" strike="noStrike" dirty="0">
                          <a:solidFill>
                            <a:schemeClr val="bg1"/>
                          </a:solidFill>
                          <a:effectLst/>
                        </a:rPr>
                        <a:t>euro )</a:t>
                      </a:r>
                      <a:endParaRPr lang="it-IT" sz="17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Programma </a:t>
                      </a:r>
                      <a:r>
                        <a:rPr lang="it-IT" sz="1600" b="1" u="none" strike="noStrike" dirty="0" smtClean="0">
                          <a:solidFill>
                            <a:schemeClr val="bg1"/>
                          </a:solidFill>
                          <a:effectLst/>
                        </a:rPr>
                        <a:t>esecutivo approvato                                </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OP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U.E.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1197549393"/>
                  </a:ext>
                </a:extLst>
              </a:tr>
              <a:tr h="468886">
                <a:tc>
                  <a:txBody>
                    <a:bodyPr/>
                    <a:lstStyle/>
                    <a:p>
                      <a:pPr algn="ctr" fontAlgn="ctr"/>
                      <a:r>
                        <a:rPr lang="it-IT" sz="1400" u="none" strike="noStrike" dirty="0">
                          <a:effectLst/>
                        </a:rPr>
                        <a:t>IT</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044</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err="1">
                          <a:effectLst/>
                        </a:rPr>
                        <a:t>Covalpa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2020/2024</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8.018.417,21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717.866,92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a:effectLst/>
                        </a:rPr>
                        <a:t>              358.933,46 </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smtClean="0">
                          <a:effectLst/>
                        </a:rPr>
                        <a:t>358.933,46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680011038"/>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043</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err="1">
                          <a:effectLst/>
                        </a:rPr>
                        <a:t>Euroortofrutticola</a:t>
                      </a:r>
                      <a:r>
                        <a:rPr lang="it-IT" sz="1400" u="none" strike="noStrike" dirty="0">
                          <a:effectLst/>
                        </a:rPr>
                        <a:t> del Trigno</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2023/2025</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5.153.082,77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413.597,14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dirty="0">
                          <a:effectLst/>
                        </a:rPr>
                        <a:t>              206.798,57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smtClean="0">
                          <a:effectLst/>
                        </a:rPr>
                        <a:t>206.798,57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554600567"/>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601</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Opoa Marsia</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2023/2025</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24.238.643,39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1.802.146,05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dirty="0">
                          <a:effectLst/>
                        </a:rPr>
                        <a:t>              720.858,42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b"/>
                      <a:r>
                        <a:rPr lang="it-IT" sz="1400" u="none" strike="noStrike" dirty="0" smtClean="0">
                          <a:effectLst/>
                        </a:rPr>
                        <a:t>1.081.287,63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2623448788"/>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342</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Il Melograno</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Revocato il riconoscimento</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12.905.216,27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1.277.394,92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dirty="0">
                          <a:effectLst/>
                        </a:rPr>
                        <a:t>              638.697,46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smtClean="0">
                          <a:effectLst/>
                        </a:rPr>
                        <a:t>638.697,46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866743829"/>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382</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Iov</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2024/2030</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              7.499.099,20 </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764.837,44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dirty="0">
                          <a:effectLst/>
                        </a:rPr>
                        <a:t>              382.418,72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smtClean="0">
                          <a:effectLst/>
                        </a:rPr>
                        <a:t>382.418,72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838542187"/>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538</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Salpa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2024/2026</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            20.786.542,80 </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              1.698.832,74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ctr" fontAlgn="ctr"/>
                      <a:r>
                        <a:rPr lang="it-IT" sz="1400" u="none" strike="noStrike" dirty="0">
                          <a:effectLst/>
                        </a:rPr>
                        <a:t>              849.416,37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smtClean="0">
                          <a:effectLst/>
                        </a:rPr>
                        <a:t>849.416,37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2080926264"/>
                  </a:ext>
                </a:extLst>
              </a:tr>
              <a:tr h="761941">
                <a:tc gridSpan="4">
                  <a:txBody>
                    <a:bodyPr/>
                    <a:lstStyle/>
                    <a:p>
                      <a:pPr algn="ctr" fontAlgn="b"/>
                      <a:r>
                        <a:rPr lang="it-IT" sz="1900" b="1" u="none" strike="noStrike" dirty="0">
                          <a:effectLst/>
                        </a:rPr>
                        <a:t>TOTALI</a:t>
                      </a:r>
                      <a:endParaRPr lang="it-IT" sz="1900" b="1" i="0" u="none" strike="noStrike" dirty="0">
                        <a:solidFill>
                          <a:srgbClr val="000000"/>
                        </a:solidFill>
                        <a:effectLst/>
                        <a:latin typeface="Calibri" panose="020F0502020204030204" pitchFamily="34" charset="0"/>
                      </a:endParaRPr>
                    </a:p>
                  </a:txBody>
                  <a:tcPr marL="0" marR="0" marT="0" marB="0" anchor="ctr">
                    <a:solidFill>
                      <a:schemeClr val="accent1">
                        <a:lumMod val="20000"/>
                        <a:lumOff val="80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r" fontAlgn="ctr"/>
                      <a:r>
                        <a:rPr lang="it-IT" sz="1900" b="1" u="none" strike="noStrike" dirty="0">
                          <a:effectLst/>
                        </a:rPr>
                        <a:t>   78.601.001,64 </a:t>
                      </a:r>
                      <a:endParaRPr lang="it-IT" sz="1900" b="1"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r" fontAlgn="ctr"/>
                      <a:r>
                        <a:rPr lang="it-IT" sz="1900" b="1" u="none" strike="noStrike" dirty="0">
                          <a:effectLst/>
                        </a:rPr>
                        <a:t>     6.674.675,21 </a:t>
                      </a:r>
                      <a:endParaRPr lang="it-IT" sz="1900" b="1" i="0" u="none" strike="noStrike" dirty="0">
                        <a:solidFill>
                          <a:srgbClr val="000000"/>
                        </a:solidFill>
                        <a:effectLst/>
                        <a:latin typeface="Arial" panose="020B0604020202020204" pitchFamily="34" charset="0"/>
                      </a:endParaRPr>
                    </a:p>
                  </a:txBody>
                  <a:tcPr marL="0" marR="0" marT="0" marB="0" anchor="ctr">
                    <a:solidFill>
                      <a:schemeClr val="accent1">
                        <a:lumMod val="40000"/>
                        <a:lumOff val="60000"/>
                      </a:schemeClr>
                    </a:solidFill>
                  </a:tcPr>
                </a:tc>
                <a:tc>
                  <a:txBody>
                    <a:bodyPr/>
                    <a:lstStyle/>
                    <a:p>
                      <a:pPr algn="r" fontAlgn="ctr"/>
                      <a:r>
                        <a:rPr lang="it-IT" sz="1600" b="1" u="none" strike="noStrike" dirty="0">
                          <a:effectLst/>
                        </a:rPr>
                        <a:t>   3.157.123,00 </a:t>
                      </a:r>
                      <a:endParaRPr lang="it-IT" sz="1600" b="1"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l" fontAlgn="b"/>
                      <a:r>
                        <a:rPr lang="it-IT" sz="1600" b="1" u="none" strike="noStrike" dirty="0">
                          <a:effectLst/>
                        </a:rPr>
                        <a:t>      3.517.552,21 </a:t>
                      </a:r>
                      <a:endParaRPr lang="it-IT" sz="1600" b="1"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389846171"/>
                  </a:ext>
                </a:extLst>
              </a:tr>
            </a:tbl>
          </a:graphicData>
        </a:graphic>
      </p:graphicFrame>
    </p:spTree>
    <p:extLst>
      <p:ext uri="{BB962C8B-B14F-4D97-AF65-F5344CB8AC3E}">
        <p14:creationId xmlns:p14="http://schemas.microsoft.com/office/powerpoint/2010/main" val="15127218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a:t>
            </a:r>
            <a:r>
              <a:rPr lang="it-IT" sz="2800" b="1" dirty="0" smtClean="0">
                <a:solidFill>
                  <a:srgbClr val="002060"/>
                </a:solidFill>
              </a:rPr>
              <a:t>e REG</a:t>
            </a:r>
            <a:r>
              <a:rPr lang="it-IT" sz="2800" b="1" dirty="0">
                <a:solidFill>
                  <a:srgbClr val="002060"/>
                </a:solidFill>
              </a:rPr>
              <a:t>. (U.E.) N. 2021/2115 </a:t>
            </a:r>
            <a:r>
              <a:rPr lang="it-IT" sz="2800" b="1" dirty="0" smtClean="0">
                <a:solidFill>
                  <a:srgbClr val="002060"/>
                </a:solidFill>
              </a:rPr>
              <a:t>- </a:t>
            </a:r>
            <a:r>
              <a:rPr lang="it-IT" sz="2800" b="1" dirty="0">
                <a:solidFill>
                  <a:srgbClr val="002060"/>
                </a:solidFill>
              </a:rPr>
              <a:t>OCM ORTOFRUTTA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7458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realizzati dalle Organizzazioni di Produttori (O.P.) della Regione Abruzzo</a:t>
            </a:r>
          </a:p>
          <a:p>
            <a:r>
              <a:rPr lang="it-IT" sz="2400" b="1" dirty="0" smtClean="0">
                <a:solidFill>
                  <a:srgbClr val="002060"/>
                </a:solidFill>
              </a:rPr>
              <a:t>Anno 2023</a:t>
            </a:r>
          </a:p>
        </p:txBody>
      </p:sp>
      <p:graphicFrame>
        <p:nvGraphicFramePr>
          <p:cNvPr id="5" name="Tabella 4"/>
          <p:cNvGraphicFramePr>
            <a:graphicFrameLocks noGrp="1"/>
          </p:cNvGraphicFramePr>
          <p:nvPr>
            <p:extLst/>
          </p:nvPr>
        </p:nvGraphicFramePr>
        <p:xfrm>
          <a:off x="783291" y="1725782"/>
          <a:ext cx="10515601" cy="4947159"/>
        </p:xfrm>
        <a:graphic>
          <a:graphicData uri="http://schemas.openxmlformats.org/drawingml/2006/table">
            <a:tbl>
              <a:tblPr>
                <a:tableStyleId>{5C22544A-7EE6-4342-B048-85BDC9FD1C3A}</a:tableStyleId>
              </a:tblPr>
              <a:tblGrid>
                <a:gridCol w="653143">
                  <a:extLst>
                    <a:ext uri="{9D8B030D-6E8A-4147-A177-3AD203B41FA5}">
                      <a16:colId xmlns:a16="http://schemas.microsoft.com/office/drawing/2014/main" xmlns="" val="1116387911"/>
                    </a:ext>
                  </a:extLst>
                </a:gridCol>
                <a:gridCol w="838200">
                  <a:extLst>
                    <a:ext uri="{9D8B030D-6E8A-4147-A177-3AD203B41FA5}">
                      <a16:colId xmlns:a16="http://schemas.microsoft.com/office/drawing/2014/main" xmlns="" val="2691666573"/>
                    </a:ext>
                  </a:extLst>
                </a:gridCol>
                <a:gridCol w="1361195">
                  <a:extLst>
                    <a:ext uri="{9D8B030D-6E8A-4147-A177-3AD203B41FA5}">
                      <a16:colId xmlns:a16="http://schemas.microsoft.com/office/drawing/2014/main" xmlns="" val="2956907562"/>
                    </a:ext>
                  </a:extLst>
                </a:gridCol>
                <a:gridCol w="1206542">
                  <a:extLst>
                    <a:ext uri="{9D8B030D-6E8A-4147-A177-3AD203B41FA5}">
                      <a16:colId xmlns:a16="http://schemas.microsoft.com/office/drawing/2014/main" xmlns="" val="3928635294"/>
                    </a:ext>
                  </a:extLst>
                </a:gridCol>
                <a:gridCol w="1648646">
                  <a:extLst>
                    <a:ext uri="{9D8B030D-6E8A-4147-A177-3AD203B41FA5}">
                      <a16:colId xmlns:a16="http://schemas.microsoft.com/office/drawing/2014/main" xmlns="" val="2990889960"/>
                    </a:ext>
                  </a:extLst>
                </a:gridCol>
                <a:gridCol w="1762346">
                  <a:extLst>
                    <a:ext uri="{9D8B030D-6E8A-4147-A177-3AD203B41FA5}">
                      <a16:colId xmlns:a16="http://schemas.microsoft.com/office/drawing/2014/main" xmlns="" val="3230488298"/>
                    </a:ext>
                  </a:extLst>
                </a:gridCol>
                <a:gridCol w="1559311">
                  <a:extLst>
                    <a:ext uri="{9D8B030D-6E8A-4147-A177-3AD203B41FA5}">
                      <a16:colId xmlns:a16="http://schemas.microsoft.com/office/drawing/2014/main" xmlns="" val="2295894819"/>
                    </a:ext>
                  </a:extLst>
                </a:gridCol>
                <a:gridCol w="1486218">
                  <a:extLst>
                    <a:ext uri="{9D8B030D-6E8A-4147-A177-3AD203B41FA5}">
                      <a16:colId xmlns:a16="http://schemas.microsoft.com/office/drawing/2014/main" xmlns="" val="4292922117"/>
                    </a:ext>
                  </a:extLst>
                </a:gridCol>
              </a:tblGrid>
              <a:tr h="429246">
                <a:tc gridSpan="3">
                  <a:txBody>
                    <a:bodyPr/>
                    <a:lstStyle/>
                    <a:p>
                      <a:pPr algn="ctr" fontAlgn="ctr"/>
                      <a:r>
                        <a:rPr lang="it-IT" sz="1500" b="1" u="none" strike="noStrike" dirty="0">
                          <a:solidFill>
                            <a:schemeClr val="bg1"/>
                          </a:solidFill>
                          <a:effectLst/>
                        </a:rPr>
                        <a:t>O.P.</a:t>
                      </a:r>
                      <a:endParaRPr lang="it-IT" sz="15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hMerge="1">
                  <a:txBody>
                    <a:bodyPr/>
                    <a:lstStyle/>
                    <a:p>
                      <a:endParaRPr lang="it-IT"/>
                    </a:p>
                  </a:txBody>
                  <a:tcPr/>
                </a:tc>
                <a:tc rowSpan="2">
                  <a:txBody>
                    <a:bodyPr/>
                    <a:lstStyle/>
                    <a:p>
                      <a:pPr algn="ctr" fontAlgn="ctr"/>
                      <a:r>
                        <a:rPr lang="it-IT" sz="1100" b="1" u="none" strike="noStrike" dirty="0">
                          <a:solidFill>
                            <a:schemeClr val="bg1"/>
                          </a:solidFill>
                          <a:effectLst/>
                        </a:rPr>
                        <a:t>PROGRAMMA OPERATIVO </a:t>
                      </a:r>
                      <a:endParaRPr lang="it-IT" sz="11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VPC di Riferimento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2628564288"/>
                  </a:ext>
                </a:extLst>
              </a:tr>
              <a:tr h="942656">
                <a:tc gridSpan="2">
                  <a:txBody>
                    <a:bodyPr/>
                    <a:lstStyle/>
                    <a:p>
                      <a:pPr algn="ctr" fontAlgn="ctr"/>
                      <a:r>
                        <a:rPr lang="it-IT" sz="1500" b="1" u="none" strike="noStrike">
                          <a:solidFill>
                            <a:schemeClr val="bg1"/>
                          </a:solidFill>
                          <a:effectLst/>
                        </a:rPr>
                        <a:t>OP</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a:txBody>
                    <a:bodyPr/>
                    <a:lstStyle/>
                    <a:p>
                      <a:pPr algn="ctr" fontAlgn="ctr"/>
                      <a:r>
                        <a:rPr lang="it-IT" sz="1500" b="1" u="none" strike="noStrike">
                          <a:solidFill>
                            <a:schemeClr val="bg1"/>
                          </a:solidFill>
                          <a:effectLst/>
                        </a:rPr>
                        <a:t>Nome/Sigla identificativa</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vMerge="1">
                  <a:txBody>
                    <a:bodyPr/>
                    <a:lstStyle/>
                    <a:p>
                      <a:endParaRPr lang="it-IT"/>
                    </a:p>
                  </a:txBody>
                  <a:tcPr/>
                </a:tc>
                <a:tc>
                  <a:txBody>
                    <a:bodyPr/>
                    <a:lstStyle/>
                    <a:p>
                      <a:pPr algn="ctr" fontAlgn="ctr"/>
                      <a:r>
                        <a:rPr lang="it-IT" sz="1700" b="1" u="none" strike="noStrike" dirty="0" smtClean="0">
                          <a:solidFill>
                            <a:schemeClr val="bg1"/>
                          </a:solidFill>
                          <a:effectLst/>
                        </a:rPr>
                        <a:t>( </a:t>
                      </a:r>
                      <a:r>
                        <a:rPr lang="it-IT" sz="1700" b="1" u="none" strike="noStrike" dirty="0">
                          <a:solidFill>
                            <a:schemeClr val="bg1"/>
                          </a:solidFill>
                          <a:effectLst/>
                        </a:rPr>
                        <a:t>euro )</a:t>
                      </a:r>
                      <a:endParaRPr lang="it-IT" sz="17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Programma </a:t>
                      </a:r>
                      <a:r>
                        <a:rPr lang="it-IT" sz="1600" b="1" u="none" strike="noStrike" dirty="0" smtClean="0">
                          <a:solidFill>
                            <a:schemeClr val="bg1"/>
                          </a:solidFill>
                          <a:effectLst/>
                        </a:rPr>
                        <a:t>esecutivo approvato                                </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OP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U.E.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1197549393"/>
                  </a:ext>
                </a:extLst>
              </a:tr>
              <a:tr h="468886">
                <a:tc>
                  <a:txBody>
                    <a:bodyPr/>
                    <a:lstStyle/>
                    <a:p>
                      <a:pPr algn="ctr" fontAlgn="ctr"/>
                      <a:r>
                        <a:rPr lang="it-IT" sz="1400" u="none" strike="noStrike" dirty="0">
                          <a:effectLst/>
                        </a:rPr>
                        <a:t>IT</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044</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err="1">
                          <a:effectLst/>
                        </a:rPr>
                        <a:t>Covalpa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2020/2024</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8.018.417,21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737.694,38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368.847,19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368.847,19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680011038"/>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043</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err="1">
                          <a:effectLst/>
                        </a:rPr>
                        <a:t>Euroortofrutticola</a:t>
                      </a:r>
                      <a:r>
                        <a:rPr lang="it-IT" sz="1400" u="none" strike="noStrike" dirty="0">
                          <a:effectLst/>
                        </a:rPr>
                        <a:t> del Trigno</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2023/2025</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5.153.082,77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422.463,32 </a:t>
                      </a:r>
                    </a:p>
                  </a:txBody>
                  <a:tcPr marL="0" marR="0" marT="0" marB="0" anchor="ctr">
                    <a:solidFill>
                      <a:schemeClr val="accent1">
                        <a:lumMod val="40000"/>
                        <a:lumOff val="60000"/>
                      </a:schemeClr>
                    </a:solidFill>
                  </a:tcPr>
                </a:tc>
                <a:tc>
                  <a:txBody>
                    <a:bodyPr/>
                    <a:lstStyle/>
                    <a:p>
                      <a:pPr algn="ctr" fontAlgn="ctr"/>
                      <a:r>
                        <a:rPr lang="it-IT" sz="1400" b="0" i="0" u="none" strike="noStrike" dirty="0">
                          <a:solidFill>
                            <a:srgbClr val="000000"/>
                          </a:solidFill>
                          <a:effectLst/>
                          <a:latin typeface="+mn-lt"/>
                        </a:rPr>
                        <a:t>              211.231,66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211.231,66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554600567"/>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601</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Opoa Marsia</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2023/2025</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24.238.643,39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1.987.568,76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993.784,38 </a:t>
                      </a:r>
                    </a:p>
                  </a:txBody>
                  <a:tcPr marL="0" marR="0" marT="0" marB="0" anchor="ctr">
                    <a:solidFill>
                      <a:schemeClr val="accent1">
                        <a:lumMod val="20000"/>
                        <a:lumOff val="80000"/>
                      </a:schemeClr>
                    </a:solidFill>
                  </a:tcPr>
                </a:tc>
                <a:tc>
                  <a:txBody>
                    <a:bodyPr/>
                    <a:lstStyle/>
                    <a:p>
                      <a:pPr algn="ctr" fontAlgn="b"/>
                      <a:r>
                        <a:rPr lang="it-IT" sz="1400" b="0" i="0" u="none" strike="noStrike" dirty="0" smtClean="0">
                          <a:solidFill>
                            <a:srgbClr val="000000"/>
                          </a:solidFill>
                          <a:effectLst/>
                          <a:latin typeface="+mn-lt"/>
                        </a:rPr>
                        <a:t>993.784,38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2623448788"/>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342</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Il Melograno</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Revocato il riconoscimento</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12.905.216,27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1.058.227,72 </a:t>
                      </a:r>
                    </a:p>
                  </a:txBody>
                  <a:tcPr marL="0" marR="0" marT="0" marB="0" anchor="ctr">
                    <a:solidFill>
                      <a:schemeClr val="accent1">
                        <a:lumMod val="40000"/>
                        <a:lumOff val="60000"/>
                      </a:schemeClr>
                    </a:solidFill>
                  </a:tcPr>
                </a:tc>
                <a:tc>
                  <a:txBody>
                    <a:bodyPr/>
                    <a:lstStyle/>
                    <a:p>
                      <a:pPr algn="ctr" fontAlgn="ctr"/>
                      <a:r>
                        <a:rPr lang="it-IT" sz="1400" b="0" i="0" u="none" strike="noStrike" dirty="0">
                          <a:solidFill>
                            <a:srgbClr val="000000"/>
                          </a:solidFill>
                          <a:effectLst/>
                          <a:latin typeface="+mn-lt"/>
                        </a:rPr>
                        <a:t>              529.113,86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529.113,86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866743829"/>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382</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Iov</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2024/2030</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7.499.099,20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614.926,14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307.463,07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307.463,07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838542187"/>
                  </a:ext>
                </a:extLst>
              </a:tr>
              <a:tr h="468886">
                <a:tc>
                  <a:txBody>
                    <a:bodyPr/>
                    <a:lstStyle/>
                    <a:p>
                      <a:pPr algn="ctr" fontAlgn="ctr"/>
                      <a:r>
                        <a:rPr lang="it-IT" sz="1400" u="none" strike="noStrike">
                          <a:effectLst/>
                        </a:rPr>
                        <a:t>IT</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538</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dirty="0">
                          <a:effectLst/>
                        </a:rPr>
                        <a:t>Salpa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u="none" strike="noStrike">
                          <a:effectLst/>
                        </a:rPr>
                        <a:t>2024/2026</a:t>
                      </a:r>
                      <a:endParaRPr lang="it-IT" sz="1400" b="0" i="0" u="none" strike="noStrike">
                        <a:solidFill>
                          <a:srgbClr val="000000"/>
                        </a:solidFill>
                        <a:effectLst/>
                        <a:latin typeface="Arial" panose="020B0604020202020204" pitchFamily="34" charset="0"/>
                      </a:endParaRP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20.786.542,80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1.704.496,50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852.248,25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852.248,25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2080926264"/>
                  </a:ext>
                </a:extLst>
              </a:tr>
              <a:tr h="761941">
                <a:tc gridSpan="4">
                  <a:txBody>
                    <a:bodyPr/>
                    <a:lstStyle/>
                    <a:p>
                      <a:pPr algn="ctr" fontAlgn="b"/>
                      <a:r>
                        <a:rPr lang="it-IT" sz="1900" b="1" u="none" strike="noStrike" dirty="0">
                          <a:effectLst/>
                        </a:rPr>
                        <a:t>TOTALI</a:t>
                      </a:r>
                      <a:endParaRPr lang="it-IT" sz="1900" b="1" i="0" u="none" strike="noStrike" dirty="0">
                        <a:solidFill>
                          <a:srgbClr val="000000"/>
                        </a:solidFill>
                        <a:effectLst/>
                        <a:latin typeface="Calibri" panose="020F0502020204030204" pitchFamily="34" charset="0"/>
                      </a:endParaRPr>
                    </a:p>
                  </a:txBody>
                  <a:tcPr marL="0" marR="0" marT="0" marB="0" anchor="ctr">
                    <a:solidFill>
                      <a:schemeClr val="accent1">
                        <a:lumMod val="20000"/>
                        <a:lumOff val="80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r" fontAlgn="ctr"/>
                      <a:r>
                        <a:rPr lang="it-IT" sz="1900" b="1" i="0" u="none" strike="noStrike" dirty="0">
                          <a:solidFill>
                            <a:srgbClr val="000000"/>
                          </a:solidFill>
                          <a:effectLst/>
                          <a:latin typeface="+mn-lt"/>
                        </a:rPr>
                        <a:t>   78.601.001,64 </a:t>
                      </a:r>
                    </a:p>
                  </a:txBody>
                  <a:tcPr marL="0" marR="0" marT="0" marB="0" anchor="ctr">
                    <a:solidFill>
                      <a:schemeClr val="accent1">
                        <a:lumMod val="20000"/>
                        <a:lumOff val="80000"/>
                      </a:schemeClr>
                    </a:solidFill>
                  </a:tcPr>
                </a:tc>
                <a:tc>
                  <a:txBody>
                    <a:bodyPr/>
                    <a:lstStyle/>
                    <a:p>
                      <a:pPr algn="r" fontAlgn="ctr"/>
                      <a:r>
                        <a:rPr lang="it-IT" sz="1900" b="1" i="0" u="none" strike="noStrike" dirty="0">
                          <a:solidFill>
                            <a:srgbClr val="000000"/>
                          </a:solidFill>
                          <a:effectLst/>
                          <a:latin typeface="+mn-lt"/>
                        </a:rPr>
                        <a:t>     6.525.376,82 </a:t>
                      </a:r>
                    </a:p>
                  </a:txBody>
                  <a:tcPr marL="0" marR="0" marT="0" marB="0" anchor="ctr">
                    <a:solidFill>
                      <a:schemeClr val="accent1">
                        <a:lumMod val="40000"/>
                        <a:lumOff val="60000"/>
                      </a:schemeClr>
                    </a:solidFill>
                  </a:tcPr>
                </a:tc>
                <a:tc>
                  <a:txBody>
                    <a:bodyPr/>
                    <a:lstStyle/>
                    <a:p>
                      <a:pPr algn="r" fontAlgn="ctr"/>
                      <a:r>
                        <a:rPr lang="it-IT" sz="1600" b="1" i="0" u="none" strike="noStrike" dirty="0">
                          <a:solidFill>
                            <a:srgbClr val="000000"/>
                          </a:solidFill>
                          <a:effectLst/>
                          <a:latin typeface="+mn-lt"/>
                        </a:rPr>
                        <a:t>   3.262.688,41 </a:t>
                      </a:r>
                    </a:p>
                  </a:txBody>
                  <a:tcPr marL="0" marR="0" marT="0" marB="0" anchor="ctr">
                    <a:solidFill>
                      <a:schemeClr val="accent1">
                        <a:lumMod val="20000"/>
                        <a:lumOff val="80000"/>
                      </a:schemeClr>
                    </a:solidFill>
                  </a:tcPr>
                </a:tc>
                <a:tc>
                  <a:txBody>
                    <a:bodyPr/>
                    <a:lstStyle/>
                    <a:p>
                      <a:pPr algn="l" fontAlgn="b"/>
                      <a:r>
                        <a:rPr lang="it-IT" sz="1600" b="1" i="0" u="none" strike="noStrike" dirty="0">
                          <a:solidFill>
                            <a:srgbClr val="000000"/>
                          </a:solidFill>
                          <a:effectLst/>
                          <a:latin typeface="+mn-lt"/>
                        </a:rPr>
                        <a:t>     </a:t>
                      </a:r>
                      <a:r>
                        <a:rPr lang="it-IT" sz="1600" b="1" i="0" u="none" strike="noStrike" dirty="0" smtClean="0">
                          <a:solidFill>
                            <a:srgbClr val="000000"/>
                          </a:solidFill>
                          <a:effectLst/>
                          <a:latin typeface="+mn-lt"/>
                        </a:rPr>
                        <a:t>3.262.688,41 </a:t>
                      </a:r>
                      <a:endParaRPr lang="it-IT" sz="1600" b="1"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389846171"/>
                  </a:ext>
                </a:extLst>
              </a:tr>
            </a:tbl>
          </a:graphicData>
        </a:graphic>
      </p:graphicFrame>
    </p:spTree>
    <p:extLst>
      <p:ext uri="{BB962C8B-B14F-4D97-AF65-F5344CB8AC3E}">
        <p14:creationId xmlns:p14="http://schemas.microsoft.com/office/powerpoint/2010/main" val="41400271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a:t>
            </a:r>
            <a:r>
              <a:rPr lang="it-IT" sz="2800" b="1" dirty="0" smtClean="0">
                <a:solidFill>
                  <a:srgbClr val="002060"/>
                </a:solidFill>
              </a:rPr>
              <a:t>e REG</a:t>
            </a:r>
            <a:r>
              <a:rPr lang="it-IT" sz="2800" b="1" dirty="0">
                <a:solidFill>
                  <a:srgbClr val="002060"/>
                </a:solidFill>
              </a:rPr>
              <a:t>. (U.E.) N. 2021/2115 </a:t>
            </a:r>
            <a:r>
              <a:rPr lang="it-IT" sz="2800" b="1" dirty="0" smtClean="0">
                <a:solidFill>
                  <a:srgbClr val="002060"/>
                </a:solidFill>
              </a:rPr>
              <a:t>- </a:t>
            </a:r>
            <a:r>
              <a:rPr lang="it-IT" sz="2800" b="1" dirty="0">
                <a:solidFill>
                  <a:srgbClr val="002060"/>
                </a:solidFill>
              </a:rPr>
              <a:t>OCM ORTOFRUTTA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7458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delle Organizzazioni di Produttori (O.P.) della Regione Abruzzo</a:t>
            </a:r>
          </a:p>
          <a:p>
            <a:r>
              <a:rPr lang="it-IT" sz="2400" b="1" dirty="0">
                <a:solidFill>
                  <a:srgbClr val="002060"/>
                </a:solidFill>
              </a:rPr>
              <a:t>in corso di svolgimento Anno 2024</a:t>
            </a:r>
            <a:endParaRPr lang="it-IT" sz="2400" b="1" dirty="0" smtClean="0">
              <a:solidFill>
                <a:srgbClr val="002060"/>
              </a:solidFill>
            </a:endParaRPr>
          </a:p>
        </p:txBody>
      </p:sp>
      <p:graphicFrame>
        <p:nvGraphicFramePr>
          <p:cNvPr id="5" name="Tabella 4"/>
          <p:cNvGraphicFramePr>
            <a:graphicFrameLocks noGrp="1"/>
          </p:cNvGraphicFramePr>
          <p:nvPr>
            <p:extLst/>
          </p:nvPr>
        </p:nvGraphicFramePr>
        <p:xfrm>
          <a:off x="783291" y="1725782"/>
          <a:ext cx="10515601" cy="4947159"/>
        </p:xfrm>
        <a:graphic>
          <a:graphicData uri="http://schemas.openxmlformats.org/drawingml/2006/table">
            <a:tbl>
              <a:tblPr>
                <a:tableStyleId>{5C22544A-7EE6-4342-B048-85BDC9FD1C3A}</a:tableStyleId>
              </a:tblPr>
              <a:tblGrid>
                <a:gridCol w="653143">
                  <a:extLst>
                    <a:ext uri="{9D8B030D-6E8A-4147-A177-3AD203B41FA5}">
                      <a16:colId xmlns:a16="http://schemas.microsoft.com/office/drawing/2014/main" xmlns="" val="1116387911"/>
                    </a:ext>
                  </a:extLst>
                </a:gridCol>
                <a:gridCol w="838200">
                  <a:extLst>
                    <a:ext uri="{9D8B030D-6E8A-4147-A177-3AD203B41FA5}">
                      <a16:colId xmlns:a16="http://schemas.microsoft.com/office/drawing/2014/main" xmlns="" val="2691666573"/>
                    </a:ext>
                  </a:extLst>
                </a:gridCol>
                <a:gridCol w="1361195">
                  <a:extLst>
                    <a:ext uri="{9D8B030D-6E8A-4147-A177-3AD203B41FA5}">
                      <a16:colId xmlns:a16="http://schemas.microsoft.com/office/drawing/2014/main" xmlns="" val="2956907562"/>
                    </a:ext>
                  </a:extLst>
                </a:gridCol>
                <a:gridCol w="1206542">
                  <a:extLst>
                    <a:ext uri="{9D8B030D-6E8A-4147-A177-3AD203B41FA5}">
                      <a16:colId xmlns:a16="http://schemas.microsoft.com/office/drawing/2014/main" xmlns="" val="3928635294"/>
                    </a:ext>
                  </a:extLst>
                </a:gridCol>
                <a:gridCol w="1648646">
                  <a:extLst>
                    <a:ext uri="{9D8B030D-6E8A-4147-A177-3AD203B41FA5}">
                      <a16:colId xmlns:a16="http://schemas.microsoft.com/office/drawing/2014/main" xmlns="" val="2990889960"/>
                    </a:ext>
                  </a:extLst>
                </a:gridCol>
                <a:gridCol w="1762346">
                  <a:extLst>
                    <a:ext uri="{9D8B030D-6E8A-4147-A177-3AD203B41FA5}">
                      <a16:colId xmlns:a16="http://schemas.microsoft.com/office/drawing/2014/main" xmlns="" val="3230488298"/>
                    </a:ext>
                  </a:extLst>
                </a:gridCol>
                <a:gridCol w="1559311">
                  <a:extLst>
                    <a:ext uri="{9D8B030D-6E8A-4147-A177-3AD203B41FA5}">
                      <a16:colId xmlns:a16="http://schemas.microsoft.com/office/drawing/2014/main" xmlns="" val="2295894819"/>
                    </a:ext>
                  </a:extLst>
                </a:gridCol>
                <a:gridCol w="1486218">
                  <a:extLst>
                    <a:ext uri="{9D8B030D-6E8A-4147-A177-3AD203B41FA5}">
                      <a16:colId xmlns:a16="http://schemas.microsoft.com/office/drawing/2014/main" xmlns="" val="4292922117"/>
                    </a:ext>
                  </a:extLst>
                </a:gridCol>
              </a:tblGrid>
              <a:tr h="429246">
                <a:tc gridSpan="3">
                  <a:txBody>
                    <a:bodyPr/>
                    <a:lstStyle/>
                    <a:p>
                      <a:pPr algn="ctr" fontAlgn="ctr"/>
                      <a:r>
                        <a:rPr lang="it-IT" sz="1500" b="1" u="none" strike="noStrike" dirty="0">
                          <a:solidFill>
                            <a:schemeClr val="bg1"/>
                          </a:solidFill>
                          <a:effectLst/>
                        </a:rPr>
                        <a:t>O.P.</a:t>
                      </a:r>
                      <a:endParaRPr lang="it-IT" sz="15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hMerge="1">
                  <a:txBody>
                    <a:bodyPr/>
                    <a:lstStyle/>
                    <a:p>
                      <a:endParaRPr lang="it-IT"/>
                    </a:p>
                  </a:txBody>
                  <a:tcPr/>
                </a:tc>
                <a:tc rowSpan="2">
                  <a:txBody>
                    <a:bodyPr/>
                    <a:lstStyle/>
                    <a:p>
                      <a:pPr algn="ctr" fontAlgn="ctr"/>
                      <a:r>
                        <a:rPr lang="it-IT" sz="1100" b="1" u="none" strike="noStrike" dirty="0">
                          <a:solidFill>
                            <a:schemeClr val="bg1"/>
                          </a:solidFill>
                          <a:effectLst/>
                        </a:rPr>
                        <a:t>PROGRAMMA OPERATIVO </a:t>
                      </a:r>
                      <a:endParaRPr lang="it-IT" sz="11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VPC di Riferimento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2628564288"/>
                  </a:ext>
                </a:extLst>
              </a:tr>
              <a:tr h="942656">
                <a:tc gridSpan="2">
                  <a:txBody>
                    <a:bodyPr/>
                    <a:lstStyle/>
                    <a:p>
                      <a:pPr algn="ctr" fontAlgn="ctr"/>
                      <a:r>
                        <a:rPr lang="it-IT" sz="1500" b="1" u="none" strike="noStrike">
                          <a:solidFill>
                            <a:schemeClr val="bg1"/>
                          </a:solidFill>
                          <a:effectLst/>
                        </a:rPr>
                        <a:t>OP</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hMerge="1">
                  <a:txBody>
                    <a:bodyPr/>
                    <a:lstStyle/>
                    <a:p>
                      <a:endParaRPr lang="it-IT"/>
                    </a:p>
                  </a:txBody>
                  <a:tcPr/>
                </a:tc>
                <a:tc>
                  <a:txBody>
                    <a:bodyPr/>
                    <a:lstStyle/>
                    <a:p>
                      <a:pPr algn="ctr" fontAlgn="ctr"/>
                      <a:r>
                        <a:rPr lang="it-IT" sz="1500" b="1" u="none" strike="noStrike">
                          <a:solidFill>
                            <a:schemeClr val="bg1"/>
                          </a:solidFill>
                          <a:effectLst/>
                        </a:rPr>
                        <a:t>Nome/Sigla identificativa</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1">
                        <a:lumMod val="75000"/>
                      </a:schemeClr>
                    </a:solidFill>
                  </a:tcPr>
                </a:tc>
                <a:tc vMerge="1">
                  <a:txBody>
                    <a:bodyPr/>
                    <a:lstStyle/>
                    <a:p>
                      <a:endParaRPr lang="it-IT"/>
                    </a:p>
                  </a:txBody>
                  <a:tcPr/>
                </a:tc>
                <a:tc>
                  <a:txBody>
                    <a:bodyPr/>
                    <a:lstStyle/>
                    <a:p>
                      <a:pPr algn="ctr" fontAlgn="ctr"/>
                      <a:r>
                        <a:rPr lang="it-IT" sz="1700" b="1" u="none" strike="noStrike" dirty="0" smtClean="0">
                          <a:solidFill>
                            <a:schemeClr val="bg1"/>
                          </a:solidFill>
                          <a:effectLst/>
                        </a:rPr>
                        <a:t>( </a:t>
                      </a:r>
                      <a:r>
                        <a:rPr lang="it-IT" sz="1700" b="1" u="none" strike="noStrike" dirty="0">
                          <a:solidFill>
                            <a:schemeClr val="bg1"/>
                          </a:solidFill>
                          <a:effectLst/>
                        </a:rPr>
                        <a:t>euro )</a:t>
                      </a:r>
                      <a:endParaRPr lang="it-IT" sz="17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Programma </a:t>
                      </a:r>
                      <a:r>
                        <a:rPr lang="it-IT" sz="1600" b="1" u="none" strike="noStrike" dirty="0" smtClean="0">
                          <a:solidFill>
                            <a:schemeClr val="bg1"/>
                          </a:solidFill>
                          <a:effectLst/>
                        </a:rPr>
                        <a:t>esecutivo approvato                                </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OP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tc>
                  <a:txBody>
                    <a:bodyPr/>
                    <a:lstStyle/>
                    <a:p>
                      <a:pPr algn="ctr" fontAlgn="ctr"/>
                      <a:r>
                        <a:rPr lang="it-IT" sz="1600" b="1" u="none" strike="noStrike" dirty="0">
                          <a:solidFill>
                            <a:schemeClr val="bg1"/>
                          </a:solidFill>
                          <a:effectLst/>
                        </a:rPr>
                        <a:t>Quota U.E.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1">
                        <a:lumMod val="75000"/>
                      </a:schemeClr>
                    </a:solidFill>
                  </a:tcPr>
                </a:tc>
                <a:extLst>
                  <a:ext uri="{0D108BD9-81ED-4DB2-BD59-A6C34878D82A}">
                    <a16:rowId xmlns:a16="http://schemas.microsoft.com/office/drawing/2014/main" xmlns="" val="1197549393"/>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044</a:t>
                      </a:r>
                    </a:p>
                  </a:txBody>
                  <a:tcPr marL="0" marR="0" marT="0" marB="0" anchor="ctr">
                    <a:solidFill>
                      <a:schemeClr val="accent1">
                        <a:lumMod val="20000"/>
                        <a:lumOff val="80000"/>
                      </a:schemeClr>
                    </a:solidFill>
                  </a:tcPr>
                </a:tc>
                <a:tc>
                  <a:txBody>
                    <a:bodyPr/>
                    <a:lstStyle/>
                    <a:p>
                      <a:pPr algn="ctr" fontAlgn="ctr"/>
                      <a:r>
                        <a:rPr lang="it-IT" sz="1400" b="0" i="0" u="none" strike="noStrike" dirty="0" err="1">
                          <a:solidFill>
                            <a:srgbClr val="000000"/>
                          </a:solidFill>
                          <a:effectLst/>
                          <a:latin typeface="+mn-lt"/>
                        </a:rPr>
                        <a:t>Covalpa</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2020/2024</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10.615.414,60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976.618,14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488.309,07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488.309,07 </a:t>
                      </a:r>
                    </a:p>
                  </a:txBody>
                  <a:tcPr marL="0" marR="0" marT="0" marB="0" anchor="ctr">
                    <a:solidFill>
                      <a:schemeClr val="accent1">
                        <a:lumMod val="20000"/>
                        <a:lumOff val="80000"/>
                      </a:schemeClr>
                    </a:solidFill>
                  </a:tcPr>
                </a:tc>
                <a:extLst>
                  <a:ext uri="{0D108BD9-81ED-4DB2-BD59-A6C34878D82A}">
                    <a16:rowId xmlns:a16="http://schemas.microsoft.com/office/drawing/2014/main" xmlns="" val="3680011038"/>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043</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Euroortofrutticola del Trigno</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2023/2025</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4.418.668,98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359.621,72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179.810,86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179.810,86 </a:t>
                      </a:r>
                    </a:p>
                  </a:txBody>
                  <a:tcPr marL="0" marR="0" marT="0" marB="0" anchor="ctr">
                    <a:solidFill>
                      <a:schemeClr val="accent1">
                        <a:lumMod val="20000"/>
                        <a:lumOff val="80000"/>
                      </a:schemeClr>
                    </a:solidFill>
                  </a:tcPr>
                </a:tc>
                <a:extLst>
                  <a:ext uri="{0D108BD9-81ED-4DB2-BD59-A6C34878D82A}">
                    <a16:rowId xmlns:a16="http://schemas.microsoft.com/office/drawing/2014/main" xmlns="" val="3554600567"/>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601</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Opoa Marsia</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2023/2025</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37.151.051,99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3.046.386,26 </a:t>
                      </a:r>
                    </a:p>
                  </a:txBody>
                  <a:tcPr marL="0" marR="0" marT="0" marB="0" anchor="ctr">
                    <a:solidFill>
                      <a:schemeClr val="accent1">
                        <a:lumMod val="40000"/>
                        <a:lumOff val="60000"/>
                      </a:schemeClr>
                    </a:solidFill>
                  </a:tcPr>
                </a:tc>
                <a:tc>
                  <a:txBody>
                    <a:bodyPr/>
                    <a:lstStyle/>
                    <a:p>
                      <a:pPr algn="ctr" fontAlgn="ctr"/>
                      <a:r>
                        <a:rPr lang="it-IT" sz="1400" b="0" i="0" u="none" strike="noStrike" dirty="0">
                          <a:solidFill>
                            <a:srgbClr val="000000"/>
                          </a:solidFill>
                          <a:effectLst/>
                          <a:latin typeface="+mn-lt"/>
                        </a:rPr>
                        <a:t>           1.523.193,13 </a:t>
                      </a:r>
                    </a:p>
                  </a:txBody>
                  <a:tcPr marL="0" marR="0" marT="0" marB="0" anchor="ctr">
                    <a:solidFill>
                      <a:schemeClr val="accent1">
                        <a:lumMod val="20000"/>
                        <a:lumOff val="80000"/>
                      </a:schemeClr>
                    </a:solidFill>
                  </a:tcPr>
                </a:tc>
                <a:tc>
                  <a:txBody>
                    <a:bodyPr/>
                    <a:lstStyle/>
                    <a:p>
                      <a:pPr algn="ctr" fontAlgn="b"/>
                      <a:r>
                        <a:rPr lang="it-IT" sz="1400" b="0" i="0" u="none" strike="noStrike">
                          <a:solidFill>
                            <a:srgbClr val="000000"/>
                          </a:solidFill>
                          <a:effectLst/>
                          <a:latin typeface="+mn-lt"/>
                        </a:rPr>
                        <a:t>                1.523.193,13 </a:t>
                      </a:r>
                    </a:p>
                  </a:txBody>
                  <a:tcPr marL="0" marR="0" marT="0" marB="0" anchor="b">
                    <a:solidFill>
                      <a:schemeClr val="accent1">
                        <a:lumMod val="20000"/>
                        <a:lumOff val="80000"/>
                      </a:schemeClr>
                    </a:solidFill>
                  </a:tcPr>
                </a:tc>
                <a:extLst>
                  <a:ext uri="{0D108BD9-81ED-4DB2-BD59-A6C34878D82A}">
                    <a16:rowId xmlns:a16="http://schemas.microsoft.com/office/drawing/2014/main" xmlns="" val="2623448788"/>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342</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Il Melograno</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Revocato il riconoscimento</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   </a:t>
                      </a:r>
                    </a:p>
                  </a:txBody>
                  <a:tcPr marL="0" marR="0" marT="0" marB="0" anchor="ctr">
                    <a:solidFill>
                      <a:schemeClr val="accent1">
                        <a:lumMod val="40000"/>
                        <a:lumOff val="60000"/>
                      </a:schemeClr>
                    </a:solidFill>
                  </a:tcPr>
                </a:tc>
                <a:tc>
                  <a:txBody>
                    <a:bodyPr/>
                    <a:lstStyle/>
                    <a:p>
                      <a:pPr algn="ctr" fontAlgn="ctr"/>
                      <a:r>
                        <a:rPr lang="it-IT" sz="1400" b="0" i="0" u="none" strike="noStrike" dirty="0">
                          <a:solidFill>
                            <a:srgbClr val="000000"/>
                          </a:solidFill>
                          <a:effectLst/>
                          <a:latin typeface="+mn-lt"/>
                        </a:rPr>
                        <a:t>                             -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   </a:t>
                      </a:r>
                    </a:p>
                  </a:txBody>
                  <a:tcPr marL="0" marR="0" marT="0" marB="0" anchor="ctr">
                    <a:solidFill>
                      <a:schemeClr val="accent1">
                        <a:lumMod val="20000"/>
                        <a:lumOff val="80000"/>
                      </a:schemeClr>
                    </a:solidFill>
                  </a:tcPr>
                </a:tc>
                <a:extLst>
                  <a:ext uri="{0D108BD9-81ED-4DB2-BD59-A6C34878D82A}">
                    <a16:rowId xmlns:a16="http://schemas.microsoft.com/office/drawing/2014/main" xmlns="" val="866743829"/>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382</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Iov</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2024/2030</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8.004.953,57 </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                 656.406,20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328.203,10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 </a:t>
                      </a:r>
                      <a:r>
                        <a:rPr lang="it-IT" sz="1400" b="0" i="0" u="none" strike="noStrike" dirty="0">
                          <a:solidFill>
                            <a:srgbClr val="000000"/>
                          </a:solidFill>
                          <a:effectLst/>
                          <a:latin typeface="+mn-lt"/>
                        </a:rPr>
                        <a:t>328.203,10 </a:t>
                      </a:r>
                    </a:p>
                  </a:txBody>
                  <a:tcPr marL="0" marR="0" marT="0" marB="0" anchor="ctr">
                    <a:solidFill>
                      <a:schemeClr val="accent1">
                        <a:lumMod val="20000"/>
                        <a:lumOff val="80000"/>
                      </a:schemeClr>
                    </a:solidFill>
                  </a:tcPr>
                </a:tc>
                <a:extLst>
                  <a:ext uri="{0D108BD9-81ED-4DB2-BD59-A6C34878D82A}">
                    <a16:rowId xmlns:a16="http://schemas.microsoft.com/office/drawing/2014/main" xmlns="" val="838542187"/>
                  </a:ext>
                </a:extLst>
              </a:tr>
              <a:tr h="468886">
                <a:tc>
                  <a:txBody>
                    <a:bodyPr/>
                    <a:lstStyle/>
                    <a:p>
                      <a:pPr algn="ctr" fontAlgn="ctr"/>
                      <a:r>
                        <a:rPr lang="it-IT" sz="1400" b="0" i="0" u="none" strike="noStrike">
                          <a:solidFill>
                            <a:srgbClr val="000000"/>
                          </a:solidFill>
                          <a:effectLst/>
                          <a:latin typeface="+mn-lt"/>
                        </a:rPr>
                        <a:t>IT</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538</a:t>
                      </a:r>
                    </a:p>
                  </a:txBody>
                  <a:tcPr marL="0" marR="0" marT="0" marB="0" anchor="ctr">
                    <a:solidFill>
                      <a:schemeClr val="accent1">
                        <a:lumMod val="20000"/>
                        <a:lumOff val="80000"/>
                      </a:schemeClr>
                    </a:solidFill>
                  </a:tcPr>
                </a:tc>
                <a:tc>
                  <a:txBody>
                    <a:bodyPr/>
                    <a:lstStyle/>
                    <a:p>
                      <a:pPr algn="ctr" fontAlgn="ctr"/>
                      <a:r>
                        <a:rPr lang="it-IT" sz="1400" b="0" i="0" u="none" strike="noStrike" dirty="0">
                          <a:solidFill>
                            <a:srgbClr val="000000"/>
                          </a:solidFill>
                          <a:effectLst/>
                          <a:latin typeface="+mn-lt"/>
                        </a:rPr>
                        <a:t>Salpa</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2024/2026</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23.365.698,87 </a:t>
                      </a:r>
                    </a:p>
                  </a:txBody>
                  <a:tcPr marL="0" marR="0" marT="0" marB="0" anchor="ctr">
                    <a:solidFill>
                      <a:schemeClr val="accent1">
                        <a:lumMod val="20000"/>
                        <a:lumOff val="80000"/>
                      </a:schemeClr>
                    </a:solidFill>
                  </a:tcPr>
                </a:tc>
                <a:tc>
                  <a:txBody>
                    <a:bodyPr/>
                    <a:lstStyle/>
                    <a:p>
                      <a:pPr algn="ctr" fontAlgn="ctr"/>
                      <a:r>
                        <a:rPr lang="it-IT" sz="1400" b="0" i="0" u="none" strike="noStrike">
                          <a:solidFill>
                            <a:srgbClr val="000000"/>
                          </a:solidFill>
                          <a:effectLst/>
                          <a:latin typeface="+mn-lt"/>
                        </a:rPr>
                        <a:t>              1.915.987,30 </a:t>
                      </a:r>
                    </a:p>
                  </a:txBody>
                  <a:tcPr marL="0" marR="0" marT="0" marB="0" anchor="ctr">
                    <a:solidFill>
                      <a:schemeClr val="accent1">
                        <a:lumMod val="40000"/>
                        <a:lumOff val="60000"/>
                      </a:schemeClr>
                    </a:solidFill>
                  </a:tcPr>
                </a:tc>
                <a:tc>
                  <a:txBody>
                    <a:bodyPr/>
                    <a:lstStyle/>
                    <a:p>
                      <a:pPr algn="ctr" fontAlgn="ctr"/>
                      <a:r>
                        <a:rPr lang="it-IT" sz="1400" b="0" i="0" u="none" strike="noStrike">
                          <a:solidFill>
                            <a:srgbClr val="000000"/>
                          </a:solidFill>
                          <a:effectLst/>
                          <a:latin typeface="+mn-lt"/>
                        </a:rPr>
                        <a:t>              957.993,65 </a:t>
                      </a:r>
                    </a:p>
                  </a:txBody>
                  <a:tcPr marL="0" marR="0" marT="0" marB="0" anchor="ctr">
                    <a:solidFill>
                      <a:schemeClr val="accent1">
                        <a:lumMod val="20000"/>
                        <a:lumOff val="80000"/>
                      </a:schemeClr>
                    </a:solidFill>
                  </a:tcPr>
                </a:tc>
                <a:tc>
                  <a:txBody>
                    <a:bodyPr/>
                    <a:lstStyle/>
                    <a:p>
                      <a:pPr algn="ctr" fontAlgn="ctr"/>
                      <a:r>
                        <a:rPr lang="it-IT" sz="1400" b="0" i="0" u="none" strike="noStrike" dirty="0" smtClean="0">
                          <a:solidFill>
                            <a:srgbClr val="000000"/>
                          </a:solidFill>
                          <a:effectLst/>
                          <a:latin typeface="+mn-lt"/>
                        </a:rPr>
                        <a:t>957.993,65 </a:t>
                      </a:r>
                      <a:endParaRPr lang="it-IT" sz="1400" b="0"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2080926264"/>
                  </a:ext>
                </a:extLst>
              </a:tr>
              <a:tr h="761941">
                <a:tc gridSpan="4">
                  <a:txBody>
                    <a:bodyPr/>
                    <a:lstStyle/>
                    <a:p>
                      <a:pPr algn="ctr" fontAlgn="b"/>
                      <a:r>
                        <a:rPr lang="it-IT" sz="1900" b="1" i="0" u="none" strike="noStrike" dirty="0">
                          <a:solidFill>
                            <a:srgbClr val="000000"/>
                          </a:solidFill>
                          <a:effectLst/>
                          <a:latin typeface="+mn-lt"/>
                        </a:rPr>
                        <a:t>TOTALI</a:t>
                      </a:r>
                    </a:p>
                  </a:txBody>
                  <a:tcPr marL="0" marR="0" marT="0" marB="0" anchor="ctr">
                    <a:solidFill>
                      <a:schemeClr val="accent1">
                        <a:lumMod val="20000"/>
                        <a:lumOff val="80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ctr" fontAlgn="ctr"/>
                      <a:r>
                        <a:rPr lang="it-IT" sz="1900" b="1" i="0" u="none" strike="noStrike">
                          <a:solidFill>
                            <a:srgbClr val="000000"/>
                          </a:solidFill>
                          <a:effectLst/>
                          <a:latin typeface="+mn-lt"/>
                        </a:rPr>
                        <a:t>   83.555.788,01 </a:t>
                      </a:r>
                    </a:p>
                  </a:txBody>
                  <a:tcPr marL="0" marR="0" marT="0" marB="0" anchor="ctr">
                    <a:solidFill>
                      <a:schemeClr val="accent1">
                        <a:lumMod val="20000"/>
                        <a:lumOff val="80000"/>
                      </a:schemeClr>
                    </a:solidFill>
                  </a:tcPr>
                </a:tc>
                <a:tc>
                  <a:txBody>
                    <a:bodyPr/>
                    <a:lstStyle/>
                    <a:p>
                      <a:pPr algn="ctr" fontAlgn="ctr"/>
                      <a:r>
                        <a:rPr lang="it-IT" sz="1900" b="1" i="0" u="none" strike="noStrike">
                          <a:solidFill>
                            <a:srgbClr val="000000"/>
                          </a:solidFill>
                          <a:effectLst/>
                          <a:latin typeface="+mn-lt"/>
                        </a:rPr>
                        <a:t>     6.955.019,62 </a:t>
                      </a:r>
                    </a:p>
                  </a:txBody>
                  <a:tcPr marL="0" marR="0" marT="0" marB="0" anchor="ctr">
                    <a:solidFill>
                      <a:schemeClr val="accent1">
                        <a:lumMod val="40000"/>
                        <a:lumOff val="60000"/>
                      </a:schemeClr>
                    </a:solidFill>
                  </a:tcPr>
                </a:tc>
                <a:tc>
                  <a:txBody>
                    <a:bodyPr/>
                    <a:lstStyle/>
                    <a:p>
                      <a:pPr algn="ctr" fontAlgn="ctr"/>
                      <a:r>
                        <a:rPr lang="it-IT" sz="1600" b="1" i="0" u="none" strike="noStrike" dirty="0">
                          <a:solidFill>
                            <a:srgbClr val="000000"/>
                          </a:solidFill>
                          <a:effectLst/>
                          <a:latin typeface="+mn-lt"/>
                        </a:rPr>
                        <a:t>   3.477.509,81 </a:t>
                      </a:r>
                    </a:p>
                  </a:txBody>
                  <a:tcPr marL="0" marR="0" marT="0" marB="0" anchor="ctr">
                    <a:solidFill>
                      <a:schemeClr val="accent1">
                        <a:lumMod val="20000"/>
                        <a:lumOff val="80000"/>
                      </a:schemeClr>
                    </a:solidFill>
                  </a:tcPr>
                </a:tc>
                <a:tc>
                  <a:txBody>
                    <a:bodyPr/>
                    <a:lstStyle/>
                    <a:p>
                      <a:pPr algn="ctr" fontAlgn="b"/>
                      <a:r>
                        <a:rPr lang="it-IT" sz="1600" b="1" i="0" u="none" strike="noStrike" dirty="0" smtClean="0">
                          <a:solidFill>
                            <a:srgbClr val="000000"/>
                          </a:solidFill>
                          <a:effectLst/>
                          <a:latin typeface="+mn-lt"/>
                        </a:rPr>
                        <a:t>3.477.509,81 </a:t>
                      </a:r>
                      <a:endParaRPr lang="it-IT" sz="1600" b="1" i="0" u="none" strike="noStrike" dirty="0">
                        <a:solidFill>
                          <a:srgbClr val="000000"/>
                        </a:solidFill>
                        <a:effectLst/>
                        <a:latin typeface="+mn-lt"/>
                      </a:endParaRPr>
                    </a:p>
                  </a:txBody>
                  <a:tcPr marL="0" marR="0" marT="0" marB="0" anchor="ctr">
                    <a:solidFill>
                      <a:schemeClr val="accent1">
                        <a:lumMod val="20000"/>
                        <a:lumOff val="80000"/>
                      </a:schemeClr>
                    </a:solidFill>
                  </a:tcPr>
                </a:tc>
                <a:extLst>
                  <a:ext uri="{0D108BD9-81ED-4DB2-BD59-A6C34878D82A}">
                    <a16:rowId xmlns:a16="http://schemas.microsoft.com/office/drawing/2014/main" xmlns="" val="3389846171"/>
                  </a:ext>
                </a:extLst>
              </a:tr>
            </a:tbl>
          </a:graphicData>
        </a:graphic>
      </p:graphicFrame>
    </p:spTree>
    <p:extLst>
      <p:ext uri="{BB962C8B-B14F-4D97-AF65-F5344CB8AC3E}">
        <p14:creationId xmlns:p14="http://schemas.microsoft.com/office/powerpoint/2010/main" val="19287646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1587259" y="995483"/>
            <a:ext cx="8361363" cy="2097087"/>
          </a:xfrm>
        </p:spPr>
        <p:txBody>
          <a:bodyPr/>
          <a:lstStyle/>
          <a:p>
            <a:pPr algn="ctr"/>
            <a:r>
              <a:rPr lang="it-IT" sz="4800" b="1" dirty="0" smtClean="0">
                <a:solidFill>
                  <a:srgbClr val="00B050"/>
                </a:solidFill>
              </a:rPr>
              <a:t>SETTORE ORTOFRUTTA</a:t>
            </a:r>
            <a:endParaRPr lang="it-IT" sz="4800" b="1" dirty="0">
              <a:solidFill>
                <a:srgbClr val="00B050"/>
              </a:solidFill>
            </a:endParaRPr>
          </a:p>
        </p:txBody>
      </p:sp>
      <p:sp>
        <p:nvSpPr>
          <p:cNvPr id="3" name="Sottotitolo 2"/>
          <p:cNvSpPr>
            <a:spLocks noGrp="1"/>
          </p:cNvSpPr>
          <p:nvPr>
            <p:ph type="subTitle" idx="4294967295"/>
          </p:nvPr>
        </p:nvSpPr>
        <p:spPr>
          <a:xfrm>
            <a:off x="1112808" y="3015771"/>
            <a:ext cx="9385539" cy="1085850"/>
          </a:xfrm>
        </p:spPr>
        <p:txBody>
          <a:bodyPr>
            <a:noAutofit/>
          </a:bodyPr>
          <a:lstStyle/>
          <a:p>
            <a:pPr marL="0" indent="0" algn="ctr">
              <a:buNone/>
            </a:pPr>
            <a:r>
              <a:rPr lang="it-IT" sz="3200" dirty="0" smtClean="0"/>
              <a:t>Regione ABRUZZO _ dati produttivi anno 2023 impiegati per la presentazione dei Programmi Operativi anno 2025 in corso di approvazione</a:t>
            </a:r>
            <a:endParaRPr lang="it-IT" sz="3200" dirty="0"/>
          </a:p>
        </p:txBody>
      </p:sp>
    </p:spTree>
    <p:extLst>
      <p:ext uri="{BB962C8B-B14F-4D97-AF65-F5344CB8AC3E}">
        <p14:creationId xmlns:p14="http://schemas.microsoft.com/office/powerpoint/2010/main" val="20205535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690615901"/>
              </p:ext>
            </p:extLst>
          </p:nvPr>
        </p:nvGraphicFramePr>
        <p:xfrm>
          <a:off x="1639019" y="1162863"/>
          <a:ext cx="7861751" cy="4142025"/>
        </p:xfrm>
        <a:graphic>
          <a:graphicData uri="http://schemas.openxmlformats.org/drawingml/2006/table">
            <a:tbl>
              <a:tblPr/>
              <a:tblGrid>
                <a:gridCol w="974785">
                  <a:extLst>
                    <a:ext uri="{9D8B030D-6E8A-4147-A177-3AD203B41FA5}">
                      <a16:colId xmlns:a16="http://schemas.microsoft.com/office/drawing/2014/main" xmlns="" val="2963883327"/>
                    </a:ext>
                  </a:extLst>
                </a:gridCol>
                <a:gridCol w="681090">
                  <a:extLst>
                    <a:ext uri="{9D8B030D-6E8A-4147-A177-3AD203B41FA5}">
                      <a16:colId xmlns:a16="http://schemas.microsoft.com/office/drawing/2014/main" xmlns="" val="184914224"/>
                    </a:ext>
                  </a:extLst>
                </a:gridCol>
                <a:gridCol w="1329312">
                  <a:extLst>
                    <a:ext uri="{9D8B030D-6E8A-4147-A177-3AD203B41FA5}">
                      <a16:colId xmlns:a16="http://schemas.microsoft.com/office/drawing/2014/main" xmlns="" val="2183721167"/>
                    </a:ext>
                  </a:extLst>
                </a:gridCol>
                <a:gridCol w="1219141">
                  <a:extLst>
                    <a:ext uri="{9D8B030D-6E8A-4147-A177-3AD203B41FA5}">
                      <a16:colId xmlns:a16="http://schemas.microsoft.com/office/drawing/2014/main" xmlns="" val="527382657"/>
                    </a:ext>
                  </a:extLst>
                </a:gridCol>
                <a:gridCol w="1219141">
                  <a:extLst>
                    <a:ext uri="{9D8B030D-6E8A-4147-A177-3AD203B41FA5}">
                      <a16:colId xmlns:a16="http://schemas.microsoft.com/office/drawing/2014/main" xmlns="" val="4033741719"/>
                    </a:ext>
                  </a:extLst>
                </a:gridCol>
                <a:gridCol w="1219141">
                  <a:extLst>
                    <a:ext uri="{9D8B030D-6E8A-4147-A177-3AD203B41FA5}">
                      <a16:colId xmlns:a16="http://schemas.microsoft.com/office/drawing/2014/main" xmlns="" val="3757493120"/>
                    </a:ext>
                  </a:extLst>
                </a:gridCol>
                <a:gridCol w="1219141">
                  <a:extLst>
                    <a:ext uri="{9D8B030D-6E8A-4147-A177-3AD203B41FA5}">
                      <a16:colId xmlns:a16="http://schemas.microsoft.com/office/drawing/2014/main" xmlns="" val="3478926431"/>
                    </a:ext>
                  </a:extLst>
                </a:gridCol>
              </a:tblGrid>
              <a:tr h="183945">
                <a:tc>
                  <a:txBody>
                    <a:bodyPr/>
                    <a:lstStyle/>
                    <a:p>
                      <a:pPr algn="l" fontAlgn="b"/>
                      <a:endParaRPr lang="it-IT" sz="800" b="1" i="0" u="none" strike="noStrike" dirty="0">
                        <a:effectLst/>
                        <a:latin typeface="Arial" panose="020B0604020202020204" pitchFamily="34" charset="0"/>
                      </a:endParaRPr>
                    </a:p>
                  </a:txBody>
                  <a:tcPr marL="5761" marR="5761" marT="5761" marB="0" anchor="b">
                    <a:lnL>
                      <a:noFill/>
                    </a:lnL>
                    <a:lnR>
                      <a:noFill/>
                    </a:lnR>
                    <a:lnT>
                      <a:noFill/>
                    </a:lnT>
                    <a:lnB>
                      <a:noFill/>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a:noFill/>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it-IT" sz="800" b="1" i="0" u="none" strike="noStrike">
                        <a:effectLst/>
                        <a:latin typeface="Arial" panose="020B0604020202020204" pitchFamily="34" charset="0"/>
                      </a:endParaRPr>
                    </a:p>
                  </a:txBody>
                  <a:tcPr marL="5761" marR="5761" marT="5761" marB="0" anchor="b">
                    <a:lnL>
                      <a:noFill/>
                    </a:lnL>
                    <a:lnR>
                      <a:noFill/>
                    </a:lnR>
                    <a:lnT>
                      <a:noFill/>
                    </a:lnT>
                    <a:lnB>
                      <a:noFill/>
                    </a:lnB>
                  </a:tcPr>
                </a:tc>
                <a:extLst>
                  <a:ext uri="{0D108BD9-81ED-4DB2-BD59-A6C34878D82A}">
                    <a16:rowId xmlns:a16="http://schemas.microsoft.com/office/drawing/2014/main" xmlns="" val="3348898726"/>
                  </a:ext>
                </a:extLst>
              </a:tr>
              <a:tr h="6849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it-IT" sz="1200" b="1" i="0" u="none" strike="noStrike" dirty="0" smtClean="0">
                          <a:solidFill>
                            <a:srgbClr val="00B050"/>
                          </a:solidFill>
                          <a:effectLst/>
                          <a:latin typeface="Arial" panose="020B0604020202020204" pitchFamily="34" charset="0"/>
                        </a:rPr>
                        <a:t>Produzione ortofrutticola ABRUZZO</a:t>
                      </a:r>
                    </a:p>
                    <a:p>
                      <a:pPr marL="0" algn="ctr" defTabSz="914400" rtl="0" eaLnBrk="1" fontAlgn="ctr" latinLnBrk="0" hangingPunct="1"/>
                      <a:r>
                        <a:rPr lang="it-IT" sz="800" b="1" i="0" u="none" strike="noStrike" kern="1200" dirty="0">
                          <a:solidFill>
                            <a:schemeClr val="tx1"/>
                          </a:solidFill>
                          <a:effectLst/>
                          <a:latin typeface="Arial" panose="020B0604020202020204" pitchFamily="34" charset="0"/>
                          <a:ea typeface="+mn-ea"/>
                          <a:cs typeface="+mn-cs"/>
                        </a:rPr>
                        <a:t> </a:t>
                      </a:r>
                    </a:p>
                  </a:txBody>
                  <a:tcPr marL="5761" marR="5761" marT="5761" marB="0" anchor="ctr">
                    <a:lnL>
                      <a:noFill/>
                    </a:lnL>
                    <a:lnR>
                      <a:noFill/>
                    </a:lnR>
                    <a:lnT>
                      <a:noFill/>
                    </a:lnT>
                    <a:lnB>
                      <a:noFill/>
                    </a:lnB>
                    <a:solidFill>
                      <a:srgbClr val="FFFFFF"/>
                    </a:solidFill>
                  </a:tcPr>
                </a:tc>
                <a:tc>
                  <a:txBody>
                    <a:bodyPr/>
                    <a:lstStyle/>
                    <a:p>
                      <a:pPr marL="0" algn="ctr" defTabSz="914400" rtl="0" eaLnBrk="1" fontAlgn="ctr" latinLnBrk="0" hangingPunct="1"/>
                      <a:endParaRPr lang="it-IT" sz="800" b="1" i="0" u="none" strike="noStrike" kern="1200" dirty="0">
                        <a:solidFill>
                          <a:schemeClr val="tx1"/>
                        </a:solidFill>
                        <a:effectLst/>
                        <a:latin typeface="Arial" panose="020B0604020202020204" pitchFamily="34" charset="0"/>
                        <a:ea typeface="+mn-ea"/>
                        <a:cs typeface="+mn-cs"/>
                      </a:endParaRPr>
                    </a:p>
                  </a:txBody>
                  <a:tcPr marL="5761" marR="5761" marT="5761" marB="0" anchor="ctr">
                    <a:lnL>
                      <a:noFill/>
                    </a:lnL>
                    <a:lnR w="12700" cap="flat" cmpd="sng" algn="ctr">
                      <a:solidFill>
                        <a:srgbClr val="000000"/>
                      </a:solidFill>
                      <a:prstDash val="solid"/>
                      <a:round/>
                      <a:headEnd type="none" w="med" len="med"/>
                      <a:tailEnd type="none" w="med" len="med"/>
                    </a:lnR>
                    <a:lnT>
                      <a:noFill/>
                    </a:lnT>
                    <a:lnB>
                      <a:noFill/>
                    </a:lnB>
                  </a:tcPr>
                </a:tc>
                <a:tc gridSpan="4">
                  <a:txBody>
                    <a:bodyPr/>
                    <a:lstStyle/>
                    <a:p>
                      <a:pPr algn="ctr" fontAlgn="ctr"/>
                      <a:r>
                        <a:rPr lang="it-IT" sz="1400" b="1" i="0" u="none" strike="noStrike" dirty="0" smtClean="0">
                          <a:effectLst/>
                          <a:latin typeface="Arial" panose="020B0604020202020204" pitchFamily="34" charset="0"/>
                        </a:rPr>
                        <a:t>Valore della Produzione Commercializzata </a:t>
                      </a:r>
                      <a:r>
                        <a:rPr lang="it-IT" sz="1400" b="1" i="0" u="none" strike="noStrike" dirty="0">
                          <a:effectLst/>
                          <a:latin typeface="Arial" panose="020B0604020202020204" pitchFamily="34" charset="0"/>
                        </a:rPr>
                        <a:t>anno </a:t>
                      </a:r>
                      <a:r>
                        <a:rPr lang="it-IT" sz="1400" b="1" i="0" u="none" strike="noStrike" dirty="0" smtClean="0">
                          <a:effectLst/>
                          <a:latin typeface="Arial" panose="020B0604020202020204" pitchFamily="34" charset="0"/>
                        </a:rPr>
                        <a:t>2023,</a:t>
                      </a:r>
                      <a:r>
                        <a:rPr lang="it-IT" sz="1400" b="1" i="0" u="none" strike="noStrike" baseline="0" dirty="0" smtClean="0">
                          <a:effectLst/>
                          <a:latin typeface="Arial" panose="020B0604020202020204" pitchFamily="34" charset="0"/>
                        </a:rPr>
                        <a:t> superfici in produzione e numero di soci ; dati </a:t>
                      </a:r>
                      <a:r>
                        <a:rPr lang="it-IT" sz="1400" b="1" i="0" u="none" strike="noStrike" dirty="0" smtClean="0">
                          <a:effectLst/>
                          <a:latin typeface="Arial" panose="020B0604020202020204" pitchFamily="34" charset="0"/>
                        </a:rPr>
                        <a:t>di riferimento dichiarati dalle OP </a:t>
                      </a:r>
                      <a:r>
                        <a:rPr lang="it-IT" sz="1400" b="1" i="0" u="none" strike="noStrike" dirty="0">
                          <a:effectLst/>
                          <a:latin typeface="Arial" panose="020B0604020202020204" pitchFamily="34" charset="0"/>
                        </a:rPr>
                        <a:t>per </a:t>
                      </a:r>
                      <a:r>
                        <a:rPr lang="it-IT" sz="1400" b="1" i="0" u="none" strike="noStrike" dirty="0" smtClean="0">
                          <a:effectLst/>
                          <a:latin typeface="Arial" panose="020B0604020202020204" pitchFamily="34" charset="0"/>
                        </a:rPr>
                        <a:t>i programmi operativi anno 2025  in fase di verifica ed approvazione dagli Uffici Regionali</a:t>
                      </a:r>
                      <a:endParaRPr lang="it-IT" sz="1400" b="1" i="0" u="none" strike="noStrike" dirty="0">
                        <a:effectLst/>
                        <a:latin typeface="Arial" panose="020B0604020202020204" pitchFamily="34" charset="0"/>
                      </a:endParaRPr>
                    </a:p>
                  </a:txBody>
                  <a:tcPr marL="5761" marR="5761" marT="57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l" fontAlgn="ctr"/>
                      <a:endParaRPr lang="it-IT" sz="800" b="0" i="0" u="sng" strike="noStrike">
                        <a:solidFill>
                          <a:srgbClr val="FF0000"/>
                        </a:solidFill>
                        <a:effectLst/>
                        <a:latin typeface="Arial" panose="020B0604020202020204" pitchFamily="34" charset="0"/>
                      </a:endParaRPr>
                    </a:p>
                  </a:txBody>
                  <a:tcPr marL="5761" marR="5761" marT="5761"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2267664260"/>
                  </a:ext>
                </a:extLst>
              </a:tr>
              <a:tr h="486847">
                <a:tc>
                  <a:txBody>
                    <a:bodyPr/>
                    <a:lstStyle/>
                    <a:p>
                      <a:pPr algn="l" fontAlgn="b"/>
                      <a:endParaRPr lang="it-IT" sz="900" b="0" i="0" u="none" strike="noStrike" dirty="0">
                        <a:effectLst/>
                        <a:latin typeface="Arial" panose="020B0604020202020204" pitchFamily="34" charset="0"/>
                      </a:endParaRPr>
                    </a:p>
                  </a:txBody>
                  <a:tcPr marL="5761" marR="5761" marT="5761" marB="0" anchor="b">
                    <a:lnL>
                      <a:noFill/>
                    </a:lnL>
                    <a:lnR>
                      <a:noFill/>
                    </a:lnR>
                    <a:lnT>
                      <a:noFill/>
                    </a:lnT>
                    <a:lnB>
                      <a:noFill/>
                    </a:lnB>
                  </a:tcPr>
                </a:tc>
                <a:tc>
                  <a:txBody>
                    <a:bodyPr/>
                    <a:lstStyle/>
                    <a:p>
                      <a:pPr algn="r" fontAlgn="ctr"/>
                      <a:endParaRPr lang="it-IT" sz="800" b="1" i="0" u="sng" strike="noStrike" dirty="0">
                        <a:solidFill>
                          <a:srgbClr val="FF0000"/>
                        </a:solidFill>
                        <a:effectLst/>
                        <a:latin typeface="Arial" panose="020B0604020202020204" pitchFamily="34" charset="0"/>
                      </a:endParaRPr>
                    </a:p>
                  </a:txBody>
                  <a:tcPr marL="5761" marR="5761" marT="5761" marB="0" anchor="ctr">
                    <a:lnL>
                      <a:noFill/>
                    </a:lnL>
                    <a:lnR>
                      <a:noFill/>
                    </a:lnR>
                    <a:lnT>
                      <a:noFill/>
                    </a:lnT>
                    <a:lnB>
                      <a:noFill/>
                    </a:lnB>
                  </a:tcPr>
                </a:tc>
                <a:tc>
                  <a:txBody>
                    <a:bodyPr/>
                    <a:lstStyle/>
                    <a:p>
                      <a:pPr algn="l" fontAlgn="ctr"/>
                      <a:endParaRPr lang="it-IT" sz="800" b="0" i="0" u="sng" strike="noStrike">
                        <a:solidFill>
                          <a:srgbClr val="FF0000"/>
                        </a:solidFill>
                        <a:effectLst/>
                        <a:latin typeface="Arial" panose="020B0604020202020204" pitchFamily="34" charset="0"/>
                      </a:endParaRPr>
                    </a:p>
                  </a:txBody>
                  <a:tcPr marL="5761" marR="5761" marT="576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it-IT" sz="800" b="0" i="0" u="sng" strike="noStrike">
                        <a:solidFill>
                          <a:srgbClr val="FF0000"/>
                        </a:solidFill>
                        <a:effectLst/>
                        <a:latin typeface="Arial" panose="020B0604020202020204" pitchFamily="34" charset="0"/>
                      </a:endParaRPr>
                    </a:p>
                  </a:txBody>
                  <a:tcPr marL="5761" marR="5761" marT="576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it-IT" sz="800" b="0" i="0" u="none" strike="noStrike">
                        <a:effectLst/>
                        <a:latin typeface="Arial" panose="020B0604020202020204" pitchFamily="34" charset="0"/>
                      </a:endParaRPr>
                    </a:p>
                  </a:txBody>
                  <a:tcPr marL="5761" marR="5761" marT="576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it-IT" sz="800" b="0" i="0" u="sng" strike="noStrike">
                        <a:solidFill>
                          <a:srgbClr val="FF0000"/>
                        </a:solidFill>
                        <a:effectLst/>
                        <a:latin typeface="Arial" panose="020B0604020202020204" pitchFamily="34" charset="0"/>
                      </a:endParaRPr>
                    </a:p>
                  </a:txBody>
                  <a:tcPr marL="5761" marR="5761" marT="576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it-IT" sz="800" b="0" i="0" u="sng" strike="noStrike">
                        <a:solidFill>
                          <a:srgbClr val="FF0000"/>
                        </a:solidFill>
                        <a:effectLst/>
                        <a:latin typeface="Arial" panose="020B0604020202020204" pitchFamily="34" charset="0"/>
                      </a:endParaRPr>
                    </a:p>
                  </a:txBody>
                  <a:tcPr marL="5761" marR="5761" marT="5761" marB="0" anchor="ctr">
                    <a:lnL>
                      <a:noFill/>
                    </a:lnL>
                    <a:lnR>
                      <a:noFill/>
                    </a:lnR>
                    <a:lnT>
                      <a:noFill/>
                    </a:lnT>
                    <a:lnB>
                      <a:noFill/>
                    </a:lnB>
                  </a:tcPr>
                </a:tc>
                <a:extLst>
                  <a:ext uri="{0D108BD9-81ED-4DB2-BD59-A6C34878D82A}">
                    <a16:rowId xmlns:a16="http://schemas.microsoft.com/office/drawing/2014/main" xmlns="" val="1423046767"/>
                  </a:ext>
                </a:extLst>
              </a:tr>
              <a:tr h="177231">
                <a:tc>
                  <a:txBody>
                    <a:bodyPr/>
                    <a:lstStyle/>
                    <a:p>
                      <a:pPr algn="l" fontAlgn="b"/>
                      <a:endParaRPr lang="it-IT" sz="800" b="0" i="0" u="none" strike="noStrike" dirty="0">
                        <a:effectLst/>
                        <a:latin typeface="Arial" panose="020B0604020202020204" pitchFamily="34" charset="0"/>
                      </a:endParaRPr>
                    </a:p>
                  </a:txBody>
                  <a:tcPr marL="5761" marR="5761" marT="5761" marB="0" anchor="b">
                    <a:lnL>
                      <a:noFill/>
                    </a:lnL>
                    <a:lnR>
                      <a:noFill/>
                    </a:lnR>
                    <a:lnT>
                      <a:noFill/>
                    </a:lnT>
                    <a:lnB>
                      <a:noFill/>
                    </a:lnB>
                  </a:tcPr>
                </a:tc>
                <a:tc>
                  <a:txBody>
                    <a:bodyPr/>
                    <a:lstStyle/>
                    <a:p>
                      <a:pPr algn="ctr" fontAlgn="ctr"/>
                      <a:endParaRPr lang="it-IT" sz="800" b="1" i="0" u="none" strike="noStrike" dirty="0">
                        <a:effectLst/>
                        <a:latin typeface="Arial" panose="020B0604020202020204" pitchFamily="34" charset="0"/>
                      </a:endParaRPr>
                    </a:p>
                  </a:txBody>
                  <a:tcPr marL="5761" marR="5761" marT="5761" marB="0" anchor="ctr">
                    <a:lnL>
                      <a:noFill/>
                    </a:lnL>
                    <a:lnR>
                      <a:noFill/>
                    </a:lnR>
                    <a:lnT>
                      <a:noFill/>
                    </a:lnT>
                    <a:lnB>
                      <a:noFill/>
                    </a:lnB>
                  </a:tcPr>
                </a:tc>
                <a:tc>
                  <a:txBody>
                    <a:bodyPr/>
                    <a:lstStyle/>
                    <a:p>
                      <a:pPr algn="r" fontAlgn="ctr"/>
                      <a:endParaRPr lang="it-IT" sz="800" b="1" i="0" u="none" strike="noStrike">
                        <a:effectLst/>
                        <a:latin typeface="Arial" panose="020B0604020202020204" pitchFamily="34" charset="0"/>
                      </a:endParaRPr>
                    </a:p>
                  </a:txBody>
                  <a:tcPr marL="5761" marR="5761" marT="5761" marB="0" anchor="ctr">
                    <a:lnL>
                      <a:noFill/>
                    </a:lnL>
                    <a:lnR>
                      <a:noFill/>
                    </a:lnR>
                    <a:lnT>
                      <a:noFill/>
                    </a:lnT>
                    <a:lnB>
                      <a:noFill/>
                    </a:lnB>
                  </a:tcPr>
                </a:tc>
                <a:tc>
                  <a:txBody>
                    <a:bodyPr/>
                    <a:lstStyle/>
                    <a:p>
                      <a:pPr algn="r" fontAlgn="ctr"/>
                      <a:endParaRPr lang="it-IT" sz="800" b="1" i="0" u="none" strike="noStrike">
                        <a:effectLst/>
                        <a:latin typeface="Arial" panose="020B0604020202020204" pitchFamily="34" charset="0"/>
                      </a:endParaRPr>
                    </a:p>
                  </a:txBody>
                  <a:tcPr marL="5761" marR="5761" marT="5761" marB="0" anchor="ctr">
                    <a:lnL>
                      <a:noFill/>
                    </a:lnL>
                    <a:lnR>
                      <a:noFill/>
                    </a:lnR>
                    <a:lnT>
                      <a:noFill/>
                    </a:lnT>
                    <a:lnB>
                      <a:noFill/>
                    </a:lnB>
                  </a:tcPr>
                </a:tc>
                <a:tc>
                  <a:txBody>
                    <a:bodyPr/>
                    <a:lstStyle/>
                    <a:p>
                      <a:pPr algn="r" fontAlgn="ctr"/>
                      <a:endParaRPr lang="it-IT" sz="800" b="1" i="0" u="none" strike="noStrike">
                        <a:effectLst/>
                        <a:latin typeface="Arial" panose="020B0604020202020204" pitchFamily="34" charset="0"/>
                      </a:endParaRPr>
                    </a:p>
                  </a:txBody>
                  <a:tcPr marL="5761" marR="5761" marT="5761" marB="0" anchor="ctr">
                    <a:lnL>
                      <a:noFill/>
                    </a:lnL>
                    <a:lnR>
                      <a:noFill/>
                    </a:lnR>
                    <a:lnT>
                      <a:noFill/>
                    </a:lnT>
                    <a:lnB>
                      <a:noFill/>
                    </a:lnB>
                  </a:tcPr>
                </a:tc>
                <a:tc>
                  <a:txBody>
                    <a:bodyPr/>
                    <a:lstStyle/>
                    <a:p>
                      <a:pPr algn="r" fontAlgn="ctr"/>
                      <a:endParaRPr lang="it-IT" sz="800" b="1" i="0" u="none" strike="noStrike">
                        <a:effectLst/>
                        <a:latin typeface="Arial" panose="020B0604020202020204" pitchFamily="34" charset="0"/>
                      </a:endParaRPr>
                    </a:p>
                  </a:txBody>
                  <a:tcPr marL="5761" marR="5761" marT="5761" marB="0" anchor="ctr">
                    <a:lnL>
                      <a:noFill/>
                    </a:lnL>
                    <a:lnR>
                      <a:noFill/>
                    </a:lnR>
                    <a:lnT>
                      <a:noFill/>
                    </a:lnT>
                    <a:lnB>
                      <a:noFill/>
                    </a:lnB>
                  </a:tcPr>
                </a:tc>
                <a:tc>
                  <a:txBody>
                    <a:bodyPr/>
                    <a:lstStyle/>
                    <a:p>
                      <a:pPr algn="r" fontAlgn="ctr"/>
                      <a:endParaRPr lang="it-IT" sz="800" b="1" i="0" u="none" strike="noStrike">
                        <a:effectLst/>
                        <a:latin typeface="Arial" panose="020B0604020202020204" pitchFamily="34" charset="0"/>
                      </a:endParaRPr>
                    </a:p>
                  </a:txBody>
                  <a:tcPr marL="5761" marR="5761" marT="5761" marB="0" anchor="ctr">
                    <a:lnL>
                      <a:noFill/>
                    </a:lnL>
                    <a:lnR>
                      <a:noFill/>
                    </a:lnR>
                    <a:lnT>
                      <a:noFill/>
                    </a:lnT>
                    <a:lnB>
                      <a:noFill/>
                    </a:lnB>
                  </a:tcPr>
                </a:tc>
                <a:extLst>
                  <a:ext uri="{0D108BD9-81ED-4DB2-BD59-A6C34878D82A}">
                    <a16:rowId xmlns:a16="http://schemas.microsoft.com/office/drawing/2014/main" xmlns="" val="2309429952"/>
                  </a:ext>
                </a:extLst>
              </a:tr>
              <a:tr h="177231">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a:noFill/>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t-IT" sz="800" b="0" i="0" u="none" strike="noStrike">
                        <a:effectLst/>
                        <a:latin typeface="Arial" panose="020B0604020202020204" pitchFamily="34" charset="0"/>
                      </a:endParaRPr>
                    </a:p>
                  </a:txBody>
                  <a:tcPr marL="5761" marR="5761" marT="5761"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67178055"/>
                  </a:ext>
                </a:extLst>
              </a:tr>
              <a:tr h="678164">
                <a:tc>
                  <a:txBody>
                    <a:bodyPr/>
                    <a:lstStyle/>
                    <a:p>
                      <a:pPr algn="l" fontAlgn="b"/>
                      <a:endParaRPr lang="it-IT" sz="900" b="0" i="0" u="none" strike="noStrike">
                        <a:effectLst/>
                        <a:latin typeface="Arial" panose="020B0604020202020204" pitchFamily="34" charset="0"/>
                      </a:endParaRPr>
                    </a:p>
                  </a:txBody>
                  <a:tcPr marL="5761" marR="5761" marT="5761" marB="0" anchor="b">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it-IT" sz="1200" b="0" i="0" u="none" strike="noStrike" dirty="0">
                          <a:solidFill>
                            <a:srgbClr val="000000"/>
                          </a:solidFill>
                          <a:effectLst/>
                          <a:latin typeface="Arial" panose="020B0604020202020204" pitchFamily="34" charset="0"/>
                        </a:rPr>
                        <a:t>Numero OP </a:t>
                      </a:r>
                    </a:p>
                  </a:txBody>
                  <a:tcPr marL="5761" marR="5761" marT="57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rowSpan="2">
                  <a:txBody>
                    <a:bodyPr/>
                    <a:lstStyle/>
                    <a:p>
                      <a:pPr algn="ctr" fontAlgn="ctr"/>
                      <a:r>
                        <a:rPr lang="it-IT" sz="1200" b="0" i="0" u="none" strike="noStrike" dirty="0">
                          <a:solidFill>
                            <a:srgbClr val="000000"/>
                          </a:solidFill>
                          <a:effectLst/>
                          <a:latin typeface="Arial" panose="020B0604020202020204" pitchFamily="34" charset="0"/>
                        </a:rPr>
                        <a:t>Valore totale della produzione commercializzata (euro)</a:t>
                      </a:r>
                    </a:p>
                  </a:txBody>
                  <a:tcPr marL="5761" marR="5761" marT="57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gridSpan="3">
                  <a:txBody>
                    <a:bodyPr/>
                    <a:lstStyle/>
                    <a:p>
                      <a:pPr algn="ctr" fontAlgn="ctr"/>
                      <a:r>
                        <a:rPr lang="it-IT" sz="1200" b="0" i="0" u="none" strike="noStrike" dirty="0">
                          <a:solidFill>
                            <a:srgbClr val="000000"/>
                          </a:solidFill>
                          <a:effectLst/>
                          <a:latin typeface="Arial" panose="020B0604020202020204" pitchFamily="34" charset="0"/>
                        </a:rPr>
                        <a:t>Superficie ortofrutticola in produzione (ha)</a:t>
                      </a:r>
                    </a:p>
                  </a:txBody>
                  <a:tcPr marL="5761" marR="5761" marT="57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BF1DE"/>
                    </a:solidFill>
                  </a:tcPr>
                </a:tc>
                <a:tc hMerge="1">
                  <a:txBody>
                    <a:bodyPr/>
                    <a:lstStyle/>
                    <a:p>
                      <a:endParaRPr lang="it-IT"/>
                    </a:p>
                  </a:txBody>
                  <a:tcPr/>
                </a:tc>
                <a:tc hMerge="1">
                  <a:txBody>
                    <a:bodyPr/>
                    <a:lstStyle/>
                    <a:p>
                      <a:endParaRPr lang="it-IT"/>
                    </a:p>
                  </a:txBody>
                  <a:tcPr/>
                </a:tc>
                <a:tc rowSpan="2">
                  <a:txBody>
                    <a:bodyPr/>
                    <a:lstStyle/>
                    <a:p>
                      <a:pPr algn="ctr" fontAlgn="ctr"/>
                      <a:r>
                        <a:rPr lang="it-IT" sz="1200" b="0" i="0" u="none" strike="noStrike">
                          <a:solidFill>
                            <a:srgbClr val="000000"/>
                          </a:solidFill>
                          <a:effectLst/>
                          <a:latin typeface="Arial" panose="020B0604020202020204" pitchFamily="34" charset="0"/>
                        </a:rPr>
                        <a:t>Numero di produttori ortofrutticoli</a:t>
                      </a:r>
                    </a:p>
                  </a:txBody>
                  <a:tcPr marL="5761" marR="5761" marT="57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extLst>
                  <a:ext uri="{0D108BD9-81ED-4DB2-BD59-A6C34878D82A}">
                    <a16:rowId xmlns:a16="http://schemas.microsoft.com/office/drawing/2014/main" xmlns="" val="81887763"/>
                  </a:ext>
                </a:extLst>
              </a:tr>
              <a:tr h="678164">
                <a:tc>
                  <a:txBody>
                    <a:bodyPr/>
                    <a:lstStyle/>
                    <a:p>
                      <a:pPr algn="l" fontAlgn="b"/>
                      <a:endParaRPr lang="it-IT" sz="900" b="0" i="0" u="none" strike="noStrike" dirty="0">
                        <a:effectLst/>
                        <a:latin typeface="Arial" panose="020B0604020202020204" pitchFamily="34" charset="0"/>
                      </a:endParaRPr>
                    </a:p>
                  </a:txBody>
                  <a:tcPr marL="5761" marR="5761" marT="5761" marB="0" anchor="b">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it-IT"/>
                    </a:p>
                  </a:txBody>
                  <a:tcPr/>
                </a:tc>
                <a:tc vMerge="1">
                  <a:txBody>
                    <a:bodyPr/>
                    <a:lstStyle/>
                    <a:p>
                      <a:endParaRPr lang="it-IT"/>
                    </a:p>
                  </a:txBody>
                  <a:tcPr/>
                </a:tc>
                <a:tc>
                  <a:txBody>
                    <a:bodyPr/>
                    <a:lstStyle/>
                    <a:p>
                      <a:pPr algn="ctr" fontAlgn="ctr"/>
                      <a:r>
                        <a:rPr lang="it-IT" sz="1200" b="0" i="0" u="none" strike="noStrike">
                          <a:solidFill>
                            <a:srgbClr val="000000"/>
                          </a:solidFill>
                          <a:effectLst/>
                          <a:latin typeface="Arial" panose="020B0604020202020204" pitchFamily="34" charset="0"/>
                        </a:rPr>
                        <a:t>Superficie totale (esclusi i funghi)</a:t>
                      </a:r>
                    </a:p>
                  </a:txBody>
                  <a:tcPr marL="5761" marR="5761" marT="57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algn="ctr" fontAlgn="ctr"/>
                      <a:r>
                        <a:rPr lang="it-IT" sz="1200" b="0" i="0" u="none" strike="noStrike" dirty="0">
                          <a:solidFill>
                            <a:srgbClr val="000000"/>
                          </a:solidFill>
                          <a:effectLst/>
                          <a:latin typeface="Arial" panose="020B0604020202020204" pitchFamily="34" charset="0"/>
                        </a:rPr>
                        <a:t>Superficie totale coltivata ad alberi da frutto</a:t>
                      </a:r>
                    </a:p>
                  </a:txBody>
                  <a:tcPr marL="5761" marR="5761" marT="57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algn="ctr" fontAlgn="ctr"/>
                      <a:r>
                        <a:rPr lang="it-IT" sz="1200" b="0" i="0" u="none" strike="noStrike" dirty="0">
                          <a:solidFill>
                            <a:srgbClr val="000000"/>
                          </a:solidFill>
                          <a:effectLst/>
                          <a:latin typeface="Arial" panose="020B0604020202020204" pitchFamily="34" charset="0"/>
                        </a:rPr>
                        <a:t>Superficie totale coltivata ad ortaggi e legumi</a:t>
                      </a:r>
                    </a:p>
                  </a:txBody>
                  <a:tcPr marL="5761" marR="5761" marT="57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vMerge="1">
                  <a:txBody>
                    <a:bodyPr/>
                    <a:lstStyle/>
                    <a:p>
                      <a:endParaRPr lang="it-IT"/>
                    </a:p>
                  </a:txBody>
                  <a:tcPr/>
                </a:tc>
                <a:extLst>
                  <a:ext uri="{0D108BD9-81ED-4DB2-BD59-A6C34878D82A}">
                    <a16:rowId xmlns:a16="http://schemas.microsoft.com/office/drawing/2014/main" xmlns="" val="3700773503"/>
                  </a:ext>
                </a:extLst>
              </a:tr>
              <a:tr h="687882">
                <a:tc>
                  <a:txBody>
                    <a:bodyPr/>
                    <a:lstStyle/>
                    <a:p>
                      <a:pPr algn="l" fontAlgn="ctr"/>
                      <a:endParaRPr lang="it-IT" sz="800" b="0" i="0" u="none" strike="noStrike" dirty="0">
                        <a:effectLst/>
                        <a:latin typeface="Arial" panose="020B0604020202020204" pitchFamily="34" charset="0"/>
                      </a:endParaRPr>
                    </a:p>
                  </a:txBody>
                  <a:tcPr marL="5761" marR="5761" marT="57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t-IT" sz="1200" b="1" i="0" u="none" strike="noStrike">
                          <a:effectLst/>
                          <a:latin typeface="Arial" panose="020B0604020202020204" pitchFamily="34" charset="0"/>
                        </a:rPr>
                        <a:t>5</a:t>
                      </a:r>
                    </a:p>
                  </a:txBody>
                  <a:tcPr marL="5761" marR="5761" marT="57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ctr"/>
                      <a:r>
                        <a:rPr lang="it-IT" sz="1200" b="1" i="0" u="none" strike="noStrike">
                          <a:effectLst/>
                          <a:latin typeface="Arial" panose="020B0604020202020204" pitchFamily="34" charset="0"/>
                        </a:rPr>
                        <a:t>166.001.370,45</a:t>
                      </a:r>
                    </a:p>
                  </a:txBody>
                  <a:tcPr marL="5761" marR="5761" marT="57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ctr"/>
                      <a:r>
                        <a:rPr lang="it-IT" sz="1200" b="1" i="0" u="none" strike="noStrike">
                          <a:effectLst/>
                          <a:latin typeface="Arial" panose="020B0604020202020204" pitchFamily="34" charset="0"/>
                        </a:rPr>
                        <a:t>7.369,58</a:t>
                      </a:r>
                    </a:p>
                  </a:txBody>
                  <a:tcPr marL="5761" marR="5761" marT="57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ctr"/>
                      <a:r>
                        <a:rPr lang="it-IT" sz="1200" b="1" i="0" u="none" strike="noStrike">
                          <a:effectLst/>
                          <a:latin typeface="Arial" panose="020B0604020202020204" pitchFamily="34" charset="0"/>
                        </a:rPr>
                        <a:t>400,00</a:t>
                      </a:r>
                    </a:p>
                  </a:txBody>
                  <a:tcPr marL="5761" marR="5761" marT="57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ctr"/>
                      <a:r>
                        <a:rPr lang="it-IT" sz="1200" b="1" i="0" u="none" strike="noStrike">
                          <a:effectLst/>
                          <a:latin typeface="Arial" panose="020B0604020202020204" pitchFamily="34" charset="0"/>
                        </a:rPr>
                        <a:t>6.969,58</a:t>
                      </a:r>
                    </a:p>
                  </a:txBody>
                  <a:tcPr marL="5761" marR="5761" marT="576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a:txBody>
                    <a:bodyPr/>
                    <a:lstStyle/>
                    <a:p>
                      <a:pPr algn="ctr" fontAlgn="ctr"/>
                      <a:r>
                        <a:rPr lang="it-IT" sz="1200" b="1" i="0" u="none" strike="noStrike" dirty="0">
                          <a:effectLst/>
                          <a:latin typeface="Arial" panose="020B0604020202020204" pitchFamily="34" charset="0"/>
                        </a:rPr>
                        <a:t>983</a:t>
                      </a:r>
                    </a:p>
                  </a:txBody>
                  <a:tcPr marL="5761" marR="5761" marT="57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xmlns="" val="1841056742"/>
                  </a:ext>
                </a:extLst>
              </a:tr>
            </a:tbl>
          </a:graphicData>
        </a:graphic>
      </p:graphicFrame>
    </p:spTree>
    <p:extLst>
      <p:ext uri="{BB962C8B-B14F-4D97-AF65-F5344CB8AC3E}">
        <p14:creationId xmlns:p14="http://schemas.microsoft.com/office/powerpoint/2010/main" val="3189164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co 1"/>
          <p:cNvGraphicFramePr>
            <a:graphicFrameLocks/>
          </p:cNvGraphicFramePr>
          <p:nvPr>
            <p:extLst>
              <p:ext uri="{D42A27DB-BD31-4B8C-83A1-F6EECF244321}">
                <p14:modId xmlns:p14="http://schemas.microsoft.com/office/powerpoint/2010/main" val="3302941907"/>
              </p:ext>
            </p:extLst>
          </p:nvPr>
        </p:nvGraphicFramePr>
        <p:xfrm>
          <a:off x="4137457" y="1285336"/>
          <a:ext cx="7068255" cy="412342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ella 2"/>
          <p:cNvGraphicFramePr>
            <a:graphicFrameLocks noGrp="1"/>
          </p:cNvGraphicFramePr>
          <p:nvPr>
            <p:extLst>
              <p:ext uri="{D42A27DB-BD31-4B8C-83A1-F6EECF244321}">
                <p14:modId xmlns:p14="http://schemas.microsoft.com/office/powerpoint/2010/main" val="2588701607"/>
              </p:ext>
            </p:extLst>
          </p:nvPr>
        </p:nvGraphicFramePr>
        <p:xfrm>
          <a:off x="1250830" y="3467820"/>
          <a:ext cx="2886627" cy="1940942"/>
        </p:xfrm>
        <a:graphic>
          <a:graphicData uri="http://schemas.openxmlformats.org/drawingml/2006/table">
            <a:tbl>
              <a:tblPr/>
              <a:tblGrid>
                <a:gridCol w="1426333">
                  <a:extLst>
                    <a:ext uri="{9D8B030D-6E8A-4147-A177-3AD203B41FA5}">
                      <a16:colId xmlns:a16="http://schemas.microsoft.com/office/drawing/2014/main" xmlns="" val="2812012766"/>
                    </a:ext>
                  </a:extLst>
                </a:gridCol>
                <a:gridCol w="1460294">
                  <a:extLst>
                    <a:ext uri="{9D8B030D-6E8A-4147-A177-3AD203B41FA5}">
                      <a16:colId xmlns:a16="http://schemas.microsoft.com/office/drawing/2014/main" xmlns="" val="870131239"/>
                    </a:ext>
                  </a:extLst>
                </a:gridCol>
              </a:tblGrid>
              <a:tr h="1297252">
                <a:tc>
                  <a:txBody>
                    <a:bodyPr/>
                    <a:lstStyle/>
                    <a:p>
                      <a:pPr algn="ctr" fontAlgn="b"/>
                      <a:r>
                        <a:rPr lang="it-IT" sz="1400" b="0" i="0" u="none" strike="noStrike" dirty="0">
                          <a:solidFill>
                            <a:srgbClr val="000000"/>
                          </a:solidFill>
                          <a:effectLst/>
                          <a:latin typeface="Calibri" panose="020F0502020204030204" pitchFamily="34" charset="0"/>
                        </a:rPr>
                        <a:t>Prodotti trasformati direttamente dalle OP</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400" b="0" i="0" u="none" strike="noStrike" dirty="0">
                          <a:solidFill>
                            <a:srgbClr val="000000"/>
                          </a:solidFill>
                          <a:effectLst/>
                          <a:latin typeface="Calibri" panose="020F0502020204030204" pitchFamily="34" charset="0"/>
                        </a:rPr>
                        <a:t>77.592.512,60 €</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07680038"/>
                  </a:ext>
                </a:extLst>
              </a:tr>
              <a:tr h="321845">
                <a:tc>
                  <a:txBody>
                    <a:bodyPr/>
                    <a:lstStyle/>
                    <a:p>
                      <a:pPr algn="ctr" fontAlgn="b"/>
                      <a:r>
                        <a:rPr lang="it-IT" sz="1400" b="0" i="0" u="none" strike="noStrike">
                          <a:solidFill>
                            <a:srgbClr val="000000"/>
                          </a:solidFill>
                          <a:effectLst/>
                          <a:latin typeface="Calibri" panose="020F0502020204030204" pitchFamily="34" charset="0"/>
                        </a:rPr>
                        <a:t>Prodotti Freschi</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t-IT" sz="1400" b="0" i="0" u="none" strike="noStrike">
                          <a:solidFill>
                            <a:srgbClr val="000000"/>
                          </a:solidFill>
                          <a:effectLst/>
                          <a:latin typeface="Calibri" panose="020F0502020204030204" pitchFamily="34" charset="0"/>
                        </a:rPr>
                        <a:t>88.408.857,85 €</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68109235"/>
                  </a:ext>
                </a:extLst>
              </a:tr>
              <a:tr h="321845">
                <a:tc>
                  <a:txBody>
                    <a:bodyPr/>
                    <a:lstStyle/>
                    <a:p>
                      <a:pPr algn="ctr" fontAlgn="b"/>
                      <a:r>
                        <a:rPr lang="it-IT" sz="1400" b="0" i="0" u="none" strike="noStrike">
                          <a:solidFill>
                            <a:srgbClr val="000000"/>
                          </a:solidFill>
                          <a:effectLst/>
                          <a:latin typeface="Calibri" panose="020F0502020204030204" pitchFamily="34" charset="0"/>
                        </a:rPr>
                        <a:t>TOTALE</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tc>
                  <a:txBody>
                    <a:bodyPr/>
                    <a:lstStyle/>
                    <a:p>
                      <a:pPr algn="ctr" fontAlgn="b"/>
                      <a:r>
                        <a:rPr lang="it-IT" sz="1400" b="0" i="0" u="none" strike="noStrike" dirty="0">
                          <a:solidFill>
                            <a:srgbClr val="000000"/>
                          </a:solidFill>
                          <a:effectLst/>
                          <a:latin typeface="Calibri" panose="020F0502020204030204" pitchFamily="34" charset="0"/>
                        </a:rPr>
                        <a:t>166.001.370,45 €</a:t>
                      </a:r>
                    </a:p>
                  </a:txBody>
                  <a:tcPr marL="7315" marR="7315" marT="73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xmlns="" val="1179169075"/>
                  </a:ext>
                </a:extLst>
              </a:tr>
            </a:tbl>
          </a:graphicData>
        </a:graphic>
      </p:graphicFrame>
    </p:spTree>
    <p:extLst>
      <p:ext uri="{BB962C8B-B14F-4D97-AF65-F5344CB8AC3E}">
        <p14:creationId xmlns:p14="http://schemas.microsoft.com/office/powerpoint/2010/main" val="32579144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co 1"/>
          <p:cNvGraphicFramePr>
            <a:graphicFrameLocks/>
          </p:cNvGraphicFramePr>
          <p:nvPr>
            <p:extLst>
              <p:ext uri="{D42A27DB-BD31-4B8C-83A1-F6EECF244321}">
                <p14:modId xmlns:p14="http://schemas.microsoft.com/office/powerpoint/2010/main" val="261967021"/>
              </p:ext>
            </p:extLst>
          </p:nvPr>
        </p:nvGraphicFramePr>
        <p:xfrm>
          <a:off x="1285336" y="905774"/>
          <a:ext cx="9359947" cy="46338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7422967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co 1"/>
          <p:cNvGraphicFramePr>
            <a:graphicFrameLocks/>
          </p:cNvGraphicFramePr>
          <p:nvPr>
            <p:extLst>
              <p:ext uri="{D42A27DB-BD31-4B8C-83A1-F6EECF244321}">
                <p14:modId xmlns:p14="http://schemas.microsoft.com/office/powerpoint/2010/main" val="2628204262"/>
              </p:ext>
            </p:extLst>
          </p:nvPr>
        </p:nvGraphicFramePr>
        <p:xfrm>
          <a:off x="1785668" y="707366"/>
          <a:ext cx="8591909" cy="507233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3874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3"/>
          <p:cNvSpPr txBox="1"/>
          <p:nvPr/>
        </p:nvSpPr>
        <p:spPr>
          <a:xfrm>
            <a:off x="129397" y="120940"/>
            <a:ext cx="11469102" cy="400110"/>
          </a:xfrm>
          <a:prstGeom prst="rect">
            <a:avLst/>
          </a:prstGeom>
          <a:noFill/>
        </p:spPr>
        <p:txBody>
          <a:bodyPr wrap="square">
            <a:spAutoFit/>
          </a:bodyPr>
          <a:lstStyle/>
          <a:p>
            <a:pPr>
              <a:defRPr/>
            </a:pPr>
            <a:r>
              <a:rPr lang="it-IT" sz="2000" b="1" dirty="0">
                <a:solidFill>
                  <a:schemeClr val="accent5">
                    <a:lumMod val="50000"/>
                  </a:schemeClr>
                </a:solidFill>
                <a:latin typeface="Arial" panose="020B0604020202020204" pitchFamily="34" charset="0"/>
                <a:ea typeface="Tahoma" panose="020B0604030504040204" pitchFamily="34" charset="0"/>
                <a:cs typeface="Arial" panose="020B0604020202020204" pitchFamily="34" charset="0"/>
              </a:rPr>
              <a:t>Avanzamento</a:t>
            </a:r>
            <a:r>
              <a:rPr lang="it-IT" sz="20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 procedurale CSR – Bandi da emanare </a:t>
            </a:r>
            <a:r>
              <a:rPr lang="it-IT" sz="2000" b="1" dirty="0" smtClean="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entro fine dicembre 2024 e nel 2025</a:t>
            </a:r>
            <a:endParaRPr lang="it-IT" sz="2000" b="1" dirty="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1585909281"/>
              </p:ext>
            </p:extLst>
          </p:nvPr>
        </p:nvGraphicFramePr>
        <p:xfrm>
          <a:off x="941717" y="3387629"/>
          <a:ext cx="9256144" cy="2515624"/>
        </p:xfrm>
        <a:graphic>
          <a:graphicData uri="http://schemas.openxmlformats.org/drawingml/2006/table">
            <a:tbl>
              <a:tblPr firstRow="1" bandRow="1">
                <a:tableStyleId>{5940675A-B579-460E-94D1-54222C63F5DA}</a:tableStyleId>
              </a:tblPr>
              <a:tblGrid>
                <a:gridCol w="760630">
                  <a:extLst>
                    <a:ext uri="{9D8B030D-6E8A-4147-A177-3AD203B41FA5}">
                      <a16:colId xmlns:a16="http://schemas.microsoft.com/office/drawing/2014/main" xmlns="" val="352447645"/>
                    </a:ext>
                  </a:extLst>
                </a:gridCol>
                <a:gridCol w="4232627">
                  <a:extLst>
                    <a:ext uri="{9D8B030D-6E8A-4147-A177-3AD203B41FA5}">
                      <a16:colId xmlns:a16="http://schemas.microsoft.com/office/drawing/2014/main" xmlns="" val="1736702827"/>
                    </a:ext>
                  </a:extLst>
                </a:gridCol>
                <a:gridCol w="2152950">
                  <a:extLst>
                    <a:ext uri="{9D8B030D-6E8A-4147-A177-3AD203B41FA5}">
                      <a16:colId xmlns:a16="http://schemas.microsoft.com/office/drawing/2014/main" xmlns="" val="2045058173"/>
                    </a:ext>
                  </a:extLst>
                </a:gridCol>
                <a:gridCol w="2109937">
                  <a:extLst>
                    <a:ext uri="{9D8B030D-6E8A-4147-A177-3AD203B41FA5}">
                      <a16:colId xmlns:a16="http://schemas.microsoft.com/office/drawing/2014/main" xmlns="" val="2532429736"/>
                    </a:ext>
                  </a:extLst>
                </a:gridCol>
              </a:tblGrid>
              <a:tr h="318400">
                <a:tc>
                  <a:txBody>
                    <a:bodyPr/>
                    <a:lstStyle/>
                    <a:p>
                      <a:pPr algn="ctr" fontAlgn="ctr"/>
                      <a:r>
                        <a:rPr lang="it-IT" sz="1200" b="1" u="none" strike="noStrike" dirty="0">
                          <a:effectLst/>
                          <a:latin typeface="Arial" panose="020B0604020202020204" pitchFamily="34" charset="0"/>
                          <a:cs typeface="Arial" panose="020B0604020202020204" pitchFamily="34" charset="0"/>
                        </a:rPr>
                        <a:t>COD.</a:t>
                      </a:r>
                      <a:endParaRPr lang="it-IT" sz="1200" b="1" i="0" u="none" strike="noStrike" dirty="0">
                        <a:solidFill>
                          <a:srgbClr val="FFFFFF"/>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ctr"/>
                      <a:r>
                        <a:rPr lang="it-IT" sz="1200" b="1" u="none" strike="noStrike" dirty="0">
                          <a:effectLst/>
                          <a:latin typeface="Arial" panose="020B0604020202020204" pitchFamily="34" charset="0"/>
                          <a:cs typeface="Arial" panose="020B0604020202020204" pitchFamily="34" charset="0"/>
                        </a:rPr>
                        <a:t>INTERVENTO</a:t>
                      </a:r>
                      <a:endParaRPr lang="it-IT" sz="1200" b="1" i="0" u="none" strike="noStrike" dirty="0">
                        <a:solidFill>
                          <a:srgbClr val="FFFFFF"/>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ctr"/>
                      <a:r>
                        <a:rPr lang="it-IT" sz="1200" b="1" i="0" u="none" strike="noStrike" dirty="0" smtClean="0">
                          <a:solidFill>
                            <a:schemeClr val="tx1"/>
                          </a:solidFill>
                          <a:effectLst/>
                          <a:latin typeface="Arial" panose="020B0604020202020204" pitchFamily="34" charset="0"/>
                          <a:cs typeface="Arial" panose="020B0604020202020204" pitchFamily="34" charset="0"/>
                        </a:rPr>
                        <a:t>Data di Pubblicazione</a:t>
                      </a:r>
                      <a:endParaRPr lang="it-IT" sz="1200" b="1" i="0" u="none" strike="noStrike" dirty="0">
                        <a:solidFill>
                          <a:schemeClr val="tx1"/>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ctr" fontAlgn="ctr"/>
                      <a:r>
                        <a:rPr lang="it-IT" sz="1200" b="1" u="none" strike="noStrike" dirty="0">
                          <a:effectLst/>
                          <a:latin typeface="Arial" panose="020B0604020202020204" pitchFamily="34" charset="0"/>
                          <a:cs typeface="Arial" panose="020B0604020202020204" pitchFamily="34" charset="0"/>
                        </a:rPr>
                        <a:t> DOTAZIONE FINANZIARIA BANDO (€)</a:t>
                      </a:r>
                      <a:endParaRPr lang="it-IT" sz="1200" b="1" i="0" u="none" strike="noStrike" dirty="0">
                        <a:solidFill>
                          <a:srgbClr val="FFFFFF"/>
                        </a:solidFill>
                        <a:effectLst/>
                        <a:latin typeface="Arial" panose="020B0604020202020204" pitchFamily="34" charset="0"/>
                        <a:cs typeface="Arial" panose="020B0604020202020204" pitchFamily="34" charset="0"/>
                      </a:endParaRPr>
                    </a:p>
                  </a:txBody>
                  <a:tcPr marL="8999" marR="8999" marT="8999" marB="0" anchor="ctr"/>
                </a:tc>
                <a:extLst>
                  <a:ext uri="{0D108BD9-81ED-4DB2-BD59-A6C34878D82A}">
                    <a16:rowId xmlns:a16="http://schemas.microsoft.com/office/drawing/2014/main" xmlns="" val="4182925583"/>
                  </a:ext>
                </a:extLst>
              </a:tr>
              <a:tr h="207713">
                <a:tc>
                  <a:txBody>
                    <a:bodyPr/>
                    <a:lstStyle/>
                    <a:p>
                      <a:pPr algn="ctr" fontAlgn="b"/>
                      <a:r>
                        <a:rPr lang="it-IT" sz="1200" b="1" u="none" strike="noStrike" dirty="0">
                          <a:effectLst/>
                          <a:latin typeface="Arial" panose="020B0604020202020204" pitchFamily="34" charset="0"/>
                          <a:cs typeface="Arial" panose="020B0604020202020204" pitchFamily="34" charset="0"/>
                        </a:rPr>
                        <a:t>SRE01</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b"/>
                      <a:r>
                        <a:rPr lang="it-IT" sz="1200" u="none" strike="noStrike" dirty="0">
                          <a:effectLst/>
                          <a:latin typeface="Arial" panose="020B0604020202020204" pitchFamily="34" charset="0"/>
                          <a:cs typeface="Arial" panose="020B0604020202020204" pitchFamily="34" charset="0"/>
                        </a:rPr>
                        <a:t>Insediamento giovani agricoltori</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200" b="0" i="0" u="none" strike="noStrike" dirty="0" smtClean="0">
                          <a:solidFill>
                            <a:srgbClr val="000000"/>
                          </a:solidFill>
                          <a:effectLst/>
                          <a:latin typeface="Arial" panose="020B0604020202020204" pitchFamily="34" charset="0"/>
                          <a:cs typeface="Arial" panose="020B0604020202020204" pitchFamily="34" charset="0"/>
                        </a:rPr>
                        <a:t>Set-2025 </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200" b="0" i="0" u="none" strike="noStrike" dirty="0" smtClean="0">
                          <a:solidFill>
                            <a:srgbClr val="000000"/>
                          </a:solidFill>
                          <a:effectLst/>
                          <a:latin typeface="Arial" panose="020B0604020202020204" pitchFamily="34" charset="0"/>
                          <a:cs typeface="Arial" panose="020B0604020202020204" pitchFamily="34" charset="0"/>
                        </a:rPr>
                        <a:t>21.000.000,00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3332690685"/>
                  </a:ext>
                </a:extLst>
              </a:tr>
              <a:tr h="660494">
                <a:tc>
                  <a:txBody>
                    <a:bodyPr/>
                    <a:lstStyle/>
                    <a:p>
                      <a:pPr algn="ctr" fontAlgn="ctr"/>
                      <a:r>
                        <a:rPr lang="it-IT" sz="1200" b="1" u="none" strike="noStrike" dirty="0" smtClean="0">
                          <a:effectLst/>
                          <a:latin typeface="Arial" panose="020B0604020202020204" pitchFamily="34" charset="0"/>
                          <a:cs typeface="Arial" panose="020B0604020202020204" pitchFamily="34" charset="0"/>
                        </a:rPr>
                        <a:t>SRH02</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tc>
                <a:tc>
                  <a:txBody>
                    <a:bodyPr/>
                    <a:lstStyle/>
                    <a:p>
                      <a:pPr algn="l" fontAlgn="ctr"/>
                      <a:r>
                        <a:rPr lang="it-IT" sz="1200" u="none" strike="noStrike" dirty="0">
                          <a:effectLst/>
                          <a:latin typeface="Arial" panose="020B0604020202020204" pitchFamily="34" charset="0"/>
                          <a:cs typeface="Arial" panose="020B0604020202020204" pitchFamily="34" charset="0"/>
                        </a:rPr>
                        <a:t>Formazione degli imprenditori agricoli, degli addetti alle imprese operanti nei settori agricoltura, zootecnia, industrie alimentari e degli altri soggetti privati e pubblici funzionali allo sviluppo rurale</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algn="ctr" fontAlgn="ctr"/>
                      <a:r>
                        <a:rPr lang="it-IT" sz="1200" b="0" i="0" u="none" strike="noStrike" dirty="0" smtClean="0">
                          <a:solidFill>
                            <a:srgbClr val="000000"/>
                          </a:solidFill>
                          <a:effectLst/>
                          <a:latin typeface="Arial" panose="020B0604020202020204" pitchFamily="34" charset="0"/>
                          <a:cs typeface="Arial" panose="020B0604020202020204" pitchFamily="34" charset="0"/>
                        </a:rPr>
                        <a:t>Set-2025</a:t>
                      </a:r>
                    </a:p>
                  </a:txBody>
                  <a:tcPr marL="8999" marR="8999" marT="8999" marB="0" anchor="ctr">
                    <a:solidFill>
                      <a:schemeClr val="bg1"/>
                    </a:solidFill>
                  </a:tcPr>
                </a:tc>
                <a:tc>
                  <a:txBody>
                    <a:bodyPr/>
                    <a:lstStyle/>
                    <a:p>
                      <a:pPr algn="ctr" fontAlgn="b"/>
                      <a:r>
                        <a:rPr lang="it-IT" sz="1200" u="none" strike="noStrike" dirty="0" smtClean="0">
                          <a:effectLst/>
                          <a:latin typeface="Arial" panose="020B0604020202020204" pitchFamily="34" charset="0"/>
                          <a:cs typeface="Arial" panose="020B0604020202020204" pitchFamily="34" charset="0"/>
                        </a:rPr>
                        <a:t>600.000,00 </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extLst>
                  <a:ext uri="{0D108BD9-81ED-4DB2-BD59-A6C34878D82A}">
                    <a16:rowId xmlns:a16="http://schemas.microsoft.com/office/drawing/2014/main" xmlns="" val="1686746695"/>
                  </a:ext>
                </a:extLst>
              </a:tr>
              <a:tr h="407020">
                <a:tc>
                  <a:txBody>
                    <a:bodyPr/>
                    <a:lstStyle/>
                    <a:p>
                      <a:pPr algn="ctr" fontAlgn="ctr"/>
                      <a:r>
                        <a:rPr lang="it-IT" sz="1200" b="1" i="0" u="none" strike="noStrike" dirty="0" smtClean="0">
                          <a:solidFill>
                            <a:srgbClr val="000000"/>
                          </a:solidFill>
                          <a:effectLst/>
                          <a:latin typeface="Arial" panose="020B0604020202020204" pitchFamily="34" charset="0"/>
                          <a:cs typeface="Arial" panose="020B0604020202020204" pitchFamily="34" charset="0"/>
                        </a:rPr>
                        <a:t>SRG10</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l" fontAlgn="ctr"/>
                      <a:r>
                        <a:rPr lang="it-IT" sz="1200" b="0" i="0" u="none" strike="noStrike" dirty="0" smtClean="0">
                          <a:solidFill>
                            <a:srgbClr val="000000"/>
                          </a:solidFill>
                          <a:effectLst/>
                          <a:latin typeface="Arial" panose="020B0604020202020204" pitchFamily="34" charset="0"/>
                          <a:cs typeface="Arial" panose="020B0604020202020204" pitchFamily="34" charset="0"/>
                        </a:rPr>
                        <a:t>Promozione dei prodotti di qualità</a:t>
                      </a:r>
                    </a:p>
                  </a:txBody>
                  <a:tcPr marL="8999" marR="8999" marT="8999" marB="0" anchor="ctr">
                    <a:solidFill>
                      <a:srgbClr val="CCFF33"/>
                    </a:solidFill>
                  </a:tcPr>
                </a:tc>
                <a:tc>
                  <a:txBody>
                    <a:bodyPr/>
                    <a:lstStyle/>
                    <a:p>
                      <a:pPr algn="ctr" fontAlgn="ctr"/>
                      <a:r>
                        <a:rPr lang="it-IT" sz="1200" b="0" i="0" u="none" strike="noStrike" dirty="0" smtClean="0">
                          <a:solidFill>
                            <a:srgbClr val="000000"/>
                          </a:solidFill>
                          <a:effectLst/>
                          <a:latin typeface="Arial" panose="020B0604020202020204" pitchFamily="34" charset="0"/>
                          <a:cs typeface="Arial" panose="020B0604020202020204" pitchFamily="34" charset="0"/>
                        </a:rPr>
                        <a:t>Giu-2025</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tc>
                  <a:txBody>
                    <a:bodyPr/>
                    <a:lstStyle/>
                    <a:p>
                      <a:pPr algn="ctr" fontAlgn="b"/>
                      <a:r>
                        <a:rPr lang="it-IT" sz="1200" b="0" i="0" u="none" strike="noStrike" dirty="0" smtClean="0">
                          <a:solidFill>
                            <a:srgbClr val="000000"/>
                          </a:solidFill>
                          <a:effectLst/>
                          <a:latin typeface="Arial" panose="020B0604020202020204" pitchFamily="34" charset="0"/>
                          <a:cs typeface="Arial" panose="020B0604020202020204" pitchFamily="34" charset="0"/>
                        </a:rPr>
                        <a:t>1.700.000,00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solidFill>
                      <a:srgbClr val="CCFF33"/>
                    </a:solidFill>
                  </a:tcPr>
                </a:tc>
                <a:extLst>
                  <a:ext uri="{0D108BD9-81ED-4DB2-BD59-A6C34878D82A}">
                    <a16:rowId xmlns:a16="http://schemas.microsoft.com/office/drawing/2014/main" xmlns="" val="1660278728"/>
                  </a:ext>
                </a:extLst>
              </a:tr>
              <a:tr h="407020">
                <a:tc>
                  <a:txBody>
                    <a:bodyPr/>
                    <a:lstStyle/>
                    <a:p>
                      <a:pPr algn="ctr" fontAlgn="ctr"/>
                      <a:r>
                        <a:rPr lang="it-IT" sz="1200" b="1" u="none" strike="noStrike" dirty="0">
                          <a:effectLst/>
                          <a:latin typeface="Arial" panose="020B0604020202020204" pitchFamily="34" charset="0"/>
                          <a:cs typeface="Arial" panose="020B0604020202020204" pitchFamily="34" charset="0"/>
                        </a:rPr>
                        <a:t>SRH04</a:t>
                      </a: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lnB w="12700" cap="flat" cmpd="sng" algn="ctr">
                      <a:solidFill>
                        <a:schemeClr val="tx1"/>
                      </a:solidFill>
                      <a:prstDash val="solid"/>
                      <a:round/>
                      <a:headEnd type="none" w="med" len="med"/>
                      <a:tailEnd type="none" w="med" len="med"/>
                    </a:lnB>
                    <a:noFill/>
                  </a:tcPr>
                </a:tc>
                <a:tc>
                  <a:txBody>
                    <a:bodyPr/>
                    <a:lstStyle/>
                    <a:p>
                      <a:pPr algn="l" fontAlgn="ctr"/>
                      <a:r>
                        <a:rPr lang="it-IT" sz="1200" u="none" strike="noStrike" dirty="0">
                          <a:effectLst/>
                          <a:latin typeface="Arial" panose="020B0604020202020204" pitchFamily="34" charset="0"/>
                          <a:cs typeface="Arial" panose="020B0604020202020204" pitchFamily="34" charset="0"/>
                        </a:rPr>
                        <a:t>Azioni di informazione</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noFill/>
                  </a:tcPr>
                </a:tc>
                <a:tc>
                  <a:txBody>
                    <a:bodyPr/>
                    <a:lstStyle/>
                    <a:p>
                      <a:pPr algn="ctr" fontAlgn="ctr"/>
                      <a:r>
                        <a:rPr lang="it-IT" sz="1200" b="0" i="0" u="none" strike="noStrike" dirty="0" smtClean="0">
                          <a:solidFill>
                            <a:srgbClr val="000000"/>
                          </a:solidFill>
                          <a:effectLst/>
                          <a:latin typeface="Arial" panose="020B0604020202020204" pitchFamily="34" charset="0"/>
                          <a:cs typeface="Arial" panose="020B0604020202020204" pitchFamily="34" charset="0"/>
                        </a:rPr>
                        <a:t>Indizione gara entro Maggio </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noFill/>
                  </a:tcPr>
                </a:tc>
                <a:tc>
                  <a:txBody>
                    <a:bodyPr/>
                    <a:lstStyle/>
                    <a:p>
                      <a:pPr algn="ctr" fontAlgn="b"/>
                      <a:r>
                        <a:rPr lang="it-IT" sz="1200" u="none" strike="noStrike" dirty="0">
                          <a:effectLst/>
                          <a:latin typeface="Arial" panose="020B0604020202020204" pitchFamily="34" charset="0"/>
                          <a:cs typeface="Arial" panose="020B0604020202020204" pitchFamily="34" charset="0"/>
                        </a:rPr>
                        <a:t>500.000,00 </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noFill/>
                  </a:tcPr>
                </a:tc>
                <a:extLst>
                  <a:ext uri="{0D108BD9-81ED-4DB2-BD59-A6C34878D82A}">
                    <a16:rowId xmlns:a16="http://schemas.microsoft.com/office/drawing/2014/main" xmlns="" val="1544355114"/>
                  </a:ext>
                </a:extLst>
              </a:tr>
              <a:tr h="378593">
                <a:tc>
                  <a:txBody>
                    <a:bodyPr/>
                    <a:lstStyle/>
                    <a:p>
                      <a:pPr algn="l" fontAlgn="ctr"/>
                      <a:endParaRPr lang="it-IT" sz="1200" b="1" i="0" u="none" strike="noStrike" dirty="0">
                        <a:solidFill>
                          <a:srgbClr val="000000"/>
                        </a:solidFill>
                        <a:effectLst/>
                        <a:latin typeface="Arial" panose="020B0604020202020204" pitchFamily="34" charset="0"/>
                        <a:cs typeface="Arial" panose="020B0604020202020204" pitchFamily="34" charset="0"/>
                      </a:endParaRPr>
                    </a:p>
                  </a:txBody>
                  <a:tcPr marL="8999" marR="8999" marT="8999"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it-IT" sz="1400" b="1" u="none" strike="noStrike" dirty="0">
                          <a:solidFill>
                            <a:schemeClr val="tx1"/>
                          </a:solidFill>
                          <a:effectLst/>
                          <a:latin typeface="Arial" panose="020B0604020202020204" pitchFamily="34" charset="0"/>
                          <a:cs typeface="Arial" panose="020B0604020202020204" pitchFamily="34" charset="0"/>
                        </a:rPr>
                        <a:t>TOTALE</a:t>
                      </a:r>
                      <a:endParaRPr lang="it-IT" sz="1400" b="1" i="0" u="none" strike="noStrike" dirty="0">
                        <a:solidFill>
                          <a:schemeClr val="tx1"/>
                        </a:solidFill>
                        <a:effectLst/>
                        <a:latin typeface="Arial" panose="020B0604020202020204" pitchFamily="34" charset="0"/>
                        <a:cs typeface="Arial" panose="020B0604020202020204" pitchFamily="34" charset="0"/>
                      </a:endParaRPr>
                    </a:p>
                  </a:txBody>
                  <a:tcPr marL="8999" marR="8999" marT="8999" marB="0" anchor="ctr">
                    <a:lnL w="12700" cap="flat" cmpd="sng" algn="ctr">
                      <a:solidFill>
                        <a:schemeClr val="tx1"/>
                      </a:solidFill>
                      <a:prstDash val="solid"/>
                      <a:round/>
                      <a:headEnd type="none" w="med" len="med"/>
                      <a:tailEnd type="none" w="med" len="med"/>
                    </a:lnL>
                    <a:solidFill>
                      <a:schemeClr val="bg1"/>
                    </a:solidFill>
                  </a:tcPr>
                </a:tc>
                <a:tc>
                  <a:txBody>
                    <a:bodyPr/>
                    <a:lstStyle/>
                    <a:p>
                      <a:pPr algn="r" fontAlgn="ctr"/>
                      <a:endParaRPr lang="it-IT" sz="1400" b="1" i="0" u="none" strike="noStrike" dirty="0">
                        <a:solidFill>
                          <a:schemeClr val="tx1"/>
                        </a:solidFill>
                        <a:effectLst/>
                        <a:latin typeface="Arial" panose="020B0604020202020204" pitchFamily="34" charset="0"/>
                        <a:cs typeface="Arial" panose="020B0604020202020204" pitchFamily="34" charset="0"/>
                      </a:endParaRPr>
                    </a:p>
                  </a:txBody>
                  <a:tcPr marL="8999" marR="8999" marT="8999" marB="0" anchor="ctr">
                    <a:solidFill>
                      <a:schemeClr val="bg1"/>
                    </a:solidFill>
                  </a:tcPr>
                </a:tc>
                <a:tc>
                  <a:txBody>
                    <a:bodyPr/>
                    <a:lstStyle/>
                    <a:p>
                      <a:pPr algn="ctr" fontAlgn="b"/>
                      <a:r>
                        <a:rPr lang="it-IT" sz="1600" b="1" i="0" u="none" strike="noStrike" dirty="0" smtClean="0">
                          <a:solidFill>
                            <a:schemeClr val="bg1"/>
                          </a:solidFill>
                          <a:effectLst/>
                          <a:latin typeface="Arial" panose="020B0604020202020204" pitchFamily="34" charset="0"/>
                          <a:cs typeface="Arial" panose="020B0604020202020204" pitchFamily="34" charset="0"/>
                        </a:rPr>
                        <a:t>€ 23.800.000</a:t>
                      </a:r>
                    </a:p>
                  </a:txBody>
                  <a:tcPr marL="8999" marR="8999" marT="8999" marB="0" anchor="ctr">
                    <a:solidFill>
                      <a:srgbClr val="A40042"/>
                    </a:solidFill>
                  </a:tcPr>
                </a:tc>
                <a:extLst>
                  <a:ext uri="{0D108BD9-81ED-4DB2-BD59-A6C34878D82A}">
                    <a16:rowId xmlns:a16="http://schemas.microsoft.com/office/drawing/2014/main" xmlns="" val="686913323"/>
                  </a:ext>
                </a:extLst>
              </a:tr>
            </a:tbl>
          </a:graphicData>
        </a:graphic>
      </p:graphicFrame>
      <p:graphicFrame>
        <p:nvGraphicFramePr>
          <p:cNvPr id="6" name="Tabella 5"/>
          <p:cNvGraphicFramePr>
            <a:graphicFrameLocks noGrp="1"/>
          </p:cNvGraphicFramePr>
          <p:nvPr>
            <p:extLst>
              <p:ext uri="{D42A27DB-BD31-4B8C-83A1-F6EECF244321}">
                <p14:modId xmlns:p14="http://schemas.microsoft.com/office/powerpoint/2010/main" val="4274067165"/>
              </p:ext>
            </p:extLst>
          </p:nvPr>
        </p:nvGraphicFramePr>
        <p:xfrm>
          <a:off x="941717" y="899864"/>
          <a:ext cx="9256144" cy="2169911"/>
        </p:xfrm>
        <a:graphic>
          <a:graphicData uri="http://schemas.openxmlformats.org/drawingml/2006/table">
            <a:tbl>
              <a:tblPr firstRow="1" bandRow="1">
                <a:tableStyleId>{5940675A-B579-460E-94D1-54222C63F5DA}</a:tableStyleId>
              </a:tblPr>
              <a:tblGrid>
                <a:gridCol w="695539">
                  <a:extLst>
                    <a:ext uri="{9D8B030D-6E8A-4147-A177-3AD203B41FA5}">
                      <a16:colId xmlns:a16="http://schemas.microsoft.com/office/drawing/2014/main" xmlns="" val="352447645"/>
                    </a:ext>
                  </a:extLst>
                </a:gridCol>
                <a:gridCol w="3121799">
                  <a:extLst>
                    <a:ext uri="{9D8B030D-6E8A-4147-A177-3AD203B41FA5}">
                      <a16:colId xmlns:a16="http://schemas.microsoft.com/office/drawing/2014/main" xmlns="" val="1736702827"/>
                    </a:ext>
                  </a:extLst>
                </a:gridCol>
                <a:gridCol w="1505732">
                  <a:extLst>
                    <a:ext uri="{9D8B030D-6E8A-4147-A177-3AD203B41FA5}">
                      <a16:colId xmlns:a16="http://schemas.microsoft.com/office/drawing/2014/main" xmlns="" val="2045058173"/>
                    </a:ext>
                  </a:extLst>
                </a:gridCol>
                <a:gridCol w="1966537">
                  <a:extLst>
                    <a:ext uri="{9D8B030D-6E8A-4147-A177-3AD203B41FA5}">
                      <a16:colId xmlns:a16="http://schemas.microsoft.com/office/drawing/2014/main" xmlns="" val="2532429736"/>
                    </a:ext>
                  </a:extLst>
                </a:gridCol>
                <a:gridCol w="1966537">
                  <a:extLst>
                    <a:ext uri="{9D8B030D-6E8A-4147-A177-3AD203B41FA5}">
                      <a16:colId xmlns:a16="http://schemas.microsoft.com/office/drawing/2014/main" xmlns="" val="1047815976"/>
                    </a:ext>
                  </a:extLst>
                </a:gridCol>
              </a:tblGrid>
              <a:tr h="278607">
                <a:tc>
                  <a:txBody>
                    <a:bodyPr/>
                    <a:lstStyle/>
                    <a:p>
                      <a:pPr marL="0" algn="ctr" defTabSz="914400" rtl="0" eaLnBrk="1" fontAlgn="b" latinLnBrk="0" hangingPunct="1"/>
                      <a:r>
                        <a:rPr lang="it-IT" sz="1200" b="1" i="0" u="none" strike="noStrike" kern="1200" dirty="0">
                          <a:solidFill>
                            <a:schemeClr val="tx1"/>
                          </a:solidFill>
                          <a:effectLst/>
                          <a:latin typeface="Arial" panose="020B0604020202020204" pitchFamily="34" charset="0"/>
                          <a:ea typeface="+mn-ea"/>
                          <a:cs typeface="+mn-cs"/>
                        </a:rPr>
                        <a:t>COD.</a:t>
                      </a:r>
                    </a:p>
                  </a:txBody>
                  <a:tcPr marL="8999" marR="8999" marT="8999" marB="0" anchor="ctr"/>
                </a:tc>
                <a:tc>
                  <a:txBody>
                    <a:bodyPr/>
                    <a:lstStyle/>
                    <a:p>
                      <a:pPr marL="0" algn="ctr" defTabSz="914400" rtl="0" eaLnBrk="1" fontAlgn="b" latinLnBrk="0" hangingPunct="1"/>
                      <a:r>
                        <a:rPr lang="it-IT" sz="1200" b="1" i="0" u="none" strike="noStrike" kern="1200" dirty="0">
                          <a:solidFill>
                            <a:schemeClr val="tx1"/>
                          </a:solidFill>
                          <a:effectLst/>
                          <a:latin typeface="Arial" panose="020B0604020202020204" pitchFamily="34" charset="0"/>
                          <a:ea typeface="+mn-ea"/>
                          <a:cs typeface="+mn-cs"/>
                        </a:rPr>
                        <a:t>INTERVENTO</a:t>
                      </a:r>
                    </a:p>
                  </a:txBody>
                  <a:tcPr marL="8999" marR="8999" marT="8999" marB="0" anchor="ctr"/>
                </a:tc>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Data di Pubblicazione</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tc>
                <a:tc>
                  <a:txBody>
                    <a:bodyPr/>
                    <a:lstStyle/>
                    <a:p>
                      <a:pPr marL="0" algn="ctr" defTabSz="914400" rtl="0" eaLnBrk="1" fontAlgn="b" latinLnBrk="0" hangingPunct="1"/>
                      <a:r>
                        <a:rPr lang="it-IT" sz="1200" b="1" i="0" u="none" strike="noStrike" kern="1200" dirty="0">
                          <a:solidFill>
                            <a:schemeClr val="tx1"/>
                          </a:solidFill>
                          <a:effectLst/>
                          <a:latin typeface="Arial" panose="020B0604020202020204" pitchFamily="34" charset="0"/>
                          <a:ea typeface="+mn-ea"/>
                          <a:cs typeface="+mn-cs"/>
                        </a:rPr>
                        <a:t> DOTAZIONE FINANZIARIA BANDO (€)</a:t>
                      </a:r>
                    </a:p>
                  </a:txBody>
                  <a:tcPr marL="8999" marR="8999" marT="8999" marB="0" anchor="ctr"/>
                </a:tc>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Note</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tc>
                <a:extLst>
                  <a:ext uri="{0D108BD9-81ED-4DB2-BD59-A6C34878D82A}">
                    <a16:rowId xmlns:a16="http://schemas.microsoft.com/office/drawing/2014/main" xmlns="" val="4182925583"/>
                  </a:ext>
                </a:extLst>
              </a:tr>
              <a:tr h="303273">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SRA27</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Pagamento per impegni </a:t>
                      </a:r>
                      <a:r>
                        <a:rPr lang="it-IT" sz="1000" b="0" i="0" u="none" strike="noStrike" kern="1200" dirty="0" err="1" smtClean="0">
                          <a:solidFill>
                            <a:schemeClr val="tx1"/>
                          </a:solidFill>
                          <a:effectLst/>
                          <a:latin typeface="Arial" panose="020B0604020202020204" pitchFamily="34" charset="0"/>
                          <a:ea typeface="+mn-ea"/>
                          <a:cs typeface="+mn-cs"/>
                        </a:rPr>
                        <a:t>silvoambientali</a:t>
                      </a:r>
                      <a:r>
                        <a:rPr lang="it-IT" sz="1000" b="0" i="0" u="none" strike="noStrike" kern="1200" dirty="0" smtClean="0">
                          <a:solidFill>
                            <a:schemeClr val="tx1"/>
                          </a:solidFill>
                          <a:effectLst/>
                          <a:latin typeface="Arial" panose="020B0604020202020204" pitchFamily="34" charset="0"/>
                          <a:ea typeface="+mn-ea"/>
                          <a:cs typeface="+mn-cs"/>
                        </a:rPr>
                        <a:t> e impegni in materia di clima</a:t>
                      </a: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Dic-2024</a:t>
                      </a:r>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rgbClr val="CCFF33"/>
                    </a:solidFill>
                  </a:tcPr>
                </a:tc>
                <a:tc>
                  <a:txBody>
                    <a:bodyPr/>
                    <a:lstStyle/>
                    <a:p>
                      <a:pPr marL="0" algn="ctr"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1.700.000,00</a:t>
                      </a:r>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Importo totale quinquennio 2025-2029</a:t>
                      </a:r>
                    </a:p>
                  </a:txBody>
                  <a:tcPr marL="8999" marR="8999" marT="8999" marB="0" anchor="ctr">
                    <a:solidFill>
                      <a:srgbClr val="CCFF33"/>
                    </a:solidFill>
                  </a:tcPr>
                </a:tc>
                <a:extLst>
                  <a:ext uri="{0D108BD9-81ED-4DB2-BD59-A6C34878D82A}">
                    <a16:rowId xmlns:a16="http://schemas.microsoft.com/office/drawing/2014/main" xmlns="" val="2038861782"/>
                  </a:ext>
                </a:extLst>
              </a:tr>
              <a:tr h="284445">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SRC02</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no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Pagamento compensativo per zone forestali natura 2000</a:t>
                      </a:r>
                    </a:p>
                  </a:txBody>
                  <a:tcPr marL="8999" marR="8999" marT="8999" marB="0" anchor="ctr">
                    <a:no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Dic-2024</a:t>
                      </a:r>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noFill/>
                  </a:tcPr>
                </a:tc>
                <a:tc>
                  <a:txBody>
                    <a:bodyPr/>
                    <a:lstStyle/>
                    <a:p>
                      <a:pPr marL="0" algn="ctr"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650.000,00</a:t>
                      </a:r>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noFill/>
                  </a:tcPr>
                </a:tc>
                <a:tc>
                  <a:txBody>
                    <a:bodyPr/>
                    <a:lstStyle/>
                    <a:p>
                      <a:pPr marL="0" algn="l" defTabSz="914400" rtl="0" eaLnBrk="1" fontAlgn="b" latinLnBrk="0" hangingPunct="1"/>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noFill/>
                  </a:tcPr>
                </a:tc>
                <a:extLst>
                  <a:ext uri="{0D108BD9-81ED-4DB2-BD59-A6C34878D82A}">
                    <a16:rowId xmlns:a16="http://schemas.microsoft.com/office/drawing/2014/main" xmlns="" val="3553145378"/>
                  </a:ext>
                </a:extLst>
              </a:tr>
              <a:tr h="168838">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SRA29</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Pagamento al fine di adottare e mantenere pratiche e metodi di produzione biologica</a:t>
                      </a: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Nov-2024</a:t>
                      </a:r>
                    </a:p>
                  </a:txBody>
                  <a:tcPr marL="8999" marR="8999" marT="8999" marB="0" anchor="ctr">
                    <a:solidFill>
                      <a:srgbClr val="CCFF33"/>
                    </a:solidFill>
                  </a:tcPr>
                </a:tc>
                <a:tc>
                  <a:txBody>
                    <a:bodyPr/>
                    <a:lstStyle/>
                    <a:p>
                      <a:pPr marL="0" algn="ctr"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21.500.000,00</a:t>
                      </a:r>
                    </a:p>
                  </a:txBody>
                  <a:tcPr marL="8999" marR="8999" marT="8999" marB="0" anchor="ctr">
                    <a:solidFill>
                      <a:srgbClr val="CCFF33"/>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Importo totale quinquennio 2025-2029</a:t>
                      </a:r>
                    </a:p>
                  </a:txBody>
                  <a:tcPr marL="8999" marR="8999" marT="8999" marB="0" anchor="ctr">
                    <a:solidFill>
                      <a:srgbClr val="CCFF33"/>
                    </a:solidFill>
                  </a:tcPr>
                </a:tc>
                <a:extLst>
                  <a:ext uri="{0D108BD9-81ED-4DB2-BD59-A6C34878D82A}">
                    <a16:rowId xmlns:a16="http://schemas.microsoft.com/office/drawing/2014/main" xmlns="" val="3332690685"/>
                  </a:ext>
                </a:extLst>
              </a:tr>
              <a:tr h="286591">
                <a:tc>
                  <a:txBody>
                    <a:bodyPr/>
                    <a:lstStyle/>
                    <a:p>
                      <a:pPr marL="0" algn="ctr" defTabSz="914400" rtl="0" eaLnBrk="1" fontAlgn="b" latinLnBrk="0" hangingPunct="1"/>
                      <a:r>
                        <a:rPr lang="it-IT" sz="1200" b="1" i="0" u="none" strike="noStrike" kern="1200" dirty="0">
                          <a:solidFill>
                            <a:schemeClr val="tx1"/>
                          </a:solidFill>
                          <a:effectLst/>
                          <a:latin typeface="Arial" panose="020B0604020202020204" pitchFamily="34" charset="0"/>
                          <a:ea typeface="+mn-ea"/>
                          <a:cs typeface="+mn-cs"/>
                        </a:rPr>
                        <a:t>SRA30 </a:t>
                      </a:r>
                    </a:p>
                  </a:txBody>
                  <a:tcPr marL="8257" marR="8257" marT="8257" marB="0" anchor="ctr"/>
                </a:tc>
                <a:tc>
                  <a:txBody>
                    <a:bodyPr/>
                    <a:lstStyle/>
                    <a:p>
                      <a:pPr marL="0" algn="l" defTabSz="914400" rtl="0" eaLnBrk="1" fontAlgn="b" latinLnBrk="0" hangingPunct="1"/>
                      <a:r>
                        <a:rPr lang="it-IT" sz="1000" b="0" i="0" u="none" strike="noStrike" kern="1200" dirty="0">
                          <a:solidFill>
                            <a:schemeClr val="tx1"/>
                          </a:solidFill>
                          <a:effectLst/>
                          <a:latin typeface="Arial" panose="020B0604020202020204" pitchFamily="34" charset="0"/>
                          <a:ea typeface="+mn-ea"/>
                          <a:cs typeface="+mn-cs"/>
                        </a:rPr>
                        <a:t>Benessere </a:t>
                      </a:r>
                      <a:r>
                        <a:rPr lang="it-IT" sz="1000" b="0" i="0" u="none" strike="noStrike" kern="1200" dirty="0" smtClean="0">
                          <a:solidFill>
                            <a:schemeClr val="tx1"/>
                          </a:solidFill>
                          <a:effectLst/>
                          <a:latin typeface="Arial" panose="020B0604020202020204" pitchFamily="34" charset="0"/>
                          <a:ea typeface="+mn-ea"/>
                          <a:cs typeface="+mn-cs"/>
                        </a:rPr>
                        <a:t>animale</a:t>
                      </a:r>
                      <a:endParaRPr lang="it-IT" sz="1000" b="0" i="0" u="none" strike="noStrike" kern="1200" dirty="0">
                        <a:solidFill>
                          <a:schemeClr val="tx1"/>
                        </a:solidFill>
                        <a:effectLst/>
                        <a:latin typeface="Arial" panose="020B0604020202020204" pitchFamily="34" charset="0"/>
                        <a:ea typeface="+mn-ea"/>
                        <a:cs typeface="+mn-cs"/>
                      </a:endParaRPr>
                    </a:p>
                  </a:txBody>
                  <a:tcPr marL="8257" marR="8257" marT="8257" marB="0" anchor="ctr">
                    <a:solidFill>
                      <a:schemeClr val="bg1"/>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Nov-2024</a:t>
                      </a:r>
                    </a:p>
                  </a:txBody>
                  <a:tcPr marL="8999" marR="8999" marT="8999" marB="0" anchor="ctr">
                    <a:solidFill>
                      <a:schemeClr val="bg1"/>
                    </a:solidFill>
                  </a:tcPr>
                </a:tc>
                <a:tc>
                  <a:txBody>
                    <a:bodyPr/>
                    <a:lstStyle/>
                    <a:p>
                      <a:pPr marL="0" algn="ctr"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4.112.500,00</a:t>
                      </a:r>
                    </a:p>
                  </a:txBody>
                  <a:tcPr marL="8999" marR="8999" marT="8999" marB="0" anchor="ctr">
                    <a:solidFill>
                      <a:schemeClr val="bg1"/>
                    </a:solidFill>
                  </a:tcPr>
                </a:tc>
                <a:tc>
                  <a:txBody>
                    <a:bodyPr/>
                    <a:lstStyle/>
                    <a:p>
                      <a:pPr marL="0" algn="l" defTabSz="914400" rtl="0" eaLnBrk="1" fontAlgn="b" latinLnBrk="0" hangingPunct="1"/>
                      <a:endParaRPr lang="it-IT" sz="1000" b="0" i="0" u="none" strike="noStrike" kern="1200" dirty="0" smtClean="0">
                        <a:solidFill>
                          <a:schemeClr val="tx1"/>
                        </a:solidFill>
                        <a:effectLst/>
                        <a:latin typeface="Arial" panose="020B0604020202020204" pitchFamily="34" charset="0"/>
                        <a:ea typeface="+mn-ea"/>
                        <a:cs typeface="+mn-cs"/>
                      </a:endParaRPr>
                    </a:p>
                  </a:txBody>
                  <a:tcPr marL="8999" marR="8999" marT="8999" marB="0" anchor="ctr">
                    <a:solidFill>
                      <a:schemeClr val="bg1"/>
                    </a:solidFill>
                  </a:tcPr>
                </a:tc>
                <a:extLst>
                  <a:ext uri="{0D108BD9-81ED-4DB2-BD59-A6C34878D82A}">
                    <a16:rowId xmlns:a16="http://schemas.microsoft.com/office/drawing/2014/main" xmlns="" val="1686746695"/>
                  </a:ext>
                </a:extLst>
              </a:tr>
              <a:tr h="286591">
                <a:tc>
                  <a:txBody>
                    <a:bodyPr/>
                    <a:lstStyle/>
                    <a:p>
                      <a:pPr marL="0" algn="ctr" defTabSz="914400" rtl="0" eaLnBrk="1" fontAlgn="b" latinLnBrk="0" hangingPunct="1"/>
                      <a:r>
                        <a:rPr lang="it-IT" sz="1200" b="1" i="0" u="none" strike="noStrike" kern="1200" dirty="0" smtClean="0">
                          <a:solidFill>
                            <a:schemeClr val="tx1"/>
                          </a:solidFill>
                          <a:effectLst/>
                          <a:latin typeface="Arial" panose="020B0604020202020204" pitchFamily="34" charset="0"/>
                          <a:ea typeface="+mn-ea"/>
                          <a:cs typeface="+mn-cs"/>
                        </a:rPr>
                        <a:t>SRD02</a:t>
                      </a:r>
                      <a:endParaRPr lang="it-IT" sz="1200" b="1" i="0" u="none" strike="noStrike" kern="1200" dirty="0">
                        <a:solidFill>
                          <a:schemeClr val="tx1"/>
                        </a:solidFill>
                        <a:effectLst/>
                        <a:latin typeface="Arial" panose="020B0604020202020204" pitchFamily="34" charset="0"/>
                        <a:ea typeface="+mn-ea"/>
                        <a:cs typeface="+mn-cs"/>
                      </a:endParaRPr>
                    </a:p>
                  </a:txBody>
                  <a:tcPr marL="8999" marR="8999" marT="8999" marB="0" anchor="ct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Investimenti produttivi agricoli per ambiente, clima e benessere animale</a:t>
                      </a:r>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chemeClr val="bg1"/>
                    </a:solidFill>
                  </a:tcPr>
                </a:tc>
                <a:tc>
                  <a:txBody>
                    <a:bodyPr/>
                    <a:lstStyle/>
                    <a:p>
                      <a:pPr marL="0" algn="l" defTabSz="914400" rtl="0" eaLnBrk="1" fontAlgn="b" latinLnBrk="0" hangingPunct="1"/>
                      <a:r>
                        <a:rPr lang="it-IT" sz="1000" b="0" i="0" u="none" strike="noStrike" kern="1200" dirty="0" smtClean="0">
                          <a:solidFill>
                            <a:schemeClr val="tx1"/>
                          </a:solidFill>
                          <a:effectLst/>
                          <a:latin typeface="Arial" panose="020B0604020202020204" pitchFamily="34" charset="0"/>
                          <a:ea typeface="+mn-ea"/>
                          <a:cs typeface="+mn-cs"/>
                        </a:rPr>
                        <a:t>Nov-2024</a:t>
                      </a:r>
                    </a:p>
                  </a:txBody>
                  <a:tcPr marL="8999" marR="8999" marT="8999" marB="0" anchor="c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it-IT" sz="1000" b="0" i="0" u="none" strike="noStrike" kern="1200" dirty="0" smtClean="0">
                          <a:solidFill>
                            <a:schemeClr val="tx1"/>
                          </a:solidFill>
                          <a:effectLst/>
                          <a:latin typeface="Arial" panose="020B0604020202020204" pitchFamily="34" charset="0"/>
                          <a:ea typeface="+mn-ea"/>
                          <a:cs typeface="+mn-cs"/>
                        </a:rPr>
                        <a:t>7.600.000,00</a:t>
                      </a:r>
                    </a:p>
                  </a:txBody>
                  <a:tcPr marL="8999" marR="8999" marT="8999" marB="0" anchor="ctr">
                    <a:solidFill>
                      <a:schemeClr val="bg1"/>
                    </a:solidFill>
                  </a:tcPr>
                </a:tc>
                <a:tc>
                  <a:txBody>
                    <a:bodyPr/>
                    <a:lstStyle/>
                    <a:p>
                      <a:pPr marL="0" algn="l" defTabSz="914400" rtl="0" eaLnBrk="1" fontAlgn="b" latinLnBrk="0" hangingPunct="1"/>
                      <a:endParaRPr lang="it-IT" sz="1000" b="0" i="0" u="none" strike="noStrike" kern="1200" dirty="0" smtClean="0">
                        <a:solidFill>
                          <a:schemeClr val="tx1"/>
                        </a:solidFill>
                        <a:effectLst/>
                        <a:latin typeface="Arial" panose="020B0604020202020204" pitchFamily="34" charset="0"/>
                        <a:ea typeface="+mn-ea"/>
                        <a:cs typeface="+mn-cs"/>
                      </a:endParaRPr>
                    </a:p>
                  </a:txBody>
                  <a:tcPr marL="8999" marR="8999" marT="8999" marB="0" anchor="ctr">
                    <a:solidFill>
                      <a:schemeClr val="bg1"/>
                    </a:solidFill>
                  </a:tcPr>
                </a:tc>
                <a:extLst>
                  <a:ext uri="{0D108BD9-81ED-4DB2-BD59-A6C34878D82A}">
                    <a16:rowId xmlns:a16="http://schemas.microsoft.com/office/drawing/2014/main" xmlns="" val="3942043526"/>
                  </a:ext>
                </a:extLst>
              </a:tr>
              <a:tr h="237916">
                <a:tc>
                  <a:txBody>
                    <a:bodyPr/>
                    <a:lstStyle/>
                    <a:p>
                      <a:pPr marL="0" algn="l" defTabSz="914400" rtl="0" eaLnBrk="1" fontAlgn="b" latinLnBrk="0" hangingPunct="1"/>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lnL w="12700" cmpd="sng">
                      <a:noFill/>
                    </a:lnL>
                    <a:lnR w="12700" cap="flat" cmpd="sng" algn="ctr">
                      <a:solidFill>
                        <a:schemeClr val="tx1"/>
                      </a:solidFill>
                      <a:prstDash val="solid"/>
                      <a:round/>
                      <a:headEnd type="none" w="med" len="med"/>
                      <a:tailEnd type="none" w="med" len="med"/>
                    </a:lnR>
                    <a:lnB w="12700" cmpd="sng">
                      <a:noFill/>
                    </a:lnB>
                    <a:lnTlToBr w="12700" cmpd="sng">
                      <a:noFill/>
                      <a:prstDash val="solid"/>
                    </a:lnTlToBr>
                    <a:lnBlToTr w="12700" cmpd="sng">
                      <a:noFill/>
                      <a:prstDash val="solid"/>
                    </a:lnBlToTr>
                  </a:tcPr>
                </a:tc>
                <a:tc>
                  <a:txBody>
                    <a:bodyPr/>
                    <a:lstStyle/>
                    <a:p>
                      <a:pPr marL="0" algn="l" defTabSz="914400" rtl="0" eaLnBrk="1" fontAlgn="b" latinLnBrk="0" hangingPunct="1"/>
                      <a:r>
                        <a:rPr lang="it-IT" sz="1000" b="0" i="0" u="none" strike="noStrike" kern="1200" dirty="0">
                          <a:solidFill>
                            <a:schemeClr val="tx1"/>
                          </a:solidFill>
                          <a:effectLst/>
                          <a:latin typeface="Arial" panose="020B0604020202020204" pitchFamily="34" charset="0"/>
                          <a:ea typeface="+mn-ea"/>
                          <a:cs typeface="+mn-cs"/>
                        </a:rPr>
                        <a:t>TOTALE</a:t>
                      </a:r>
                    </a:p>
                  </a:txBody>
                  <a:tcPr marL="8999" marR="8999" marT="8999" marB="0" anchor="ctr">
                    <a:lnL w="12700" cap="flat" cmpd="sng" algn="ctr">
                      <a:solidFill>
                        <a:schemeClr val="tx1"/>
                      </a:solidFill>
                      <a:prstDash val="solid"/>
                      <a:round/>
                      <a:headEnd type="none" w="med" len="med"/>
                      <a:tailEnd type="none" w="med" len="med"/>
                    </a:lnL>
                    <a:solidFill>
                      <a:schemeClr val="bg1"/>
                    </a:solidFill>
                  </a:tcPr>
                </a:tc>
                <a:tc>
                  <a:txBody>
                    <a:bodyPr/>
                    <a:lstStyle/>
                    <a:p>
                      <a:pPr marL="0" algn="l" defTabSz="914400" rtl="0" eaLnBrk="1" fontAlgn="b" latinLnBrk="0" hangingPunct="1"/>
                      <a:endParaRPr lang="it-IT" sz="1000" b="0" i="0" u="none" strike="noStrike" kern="1200" dirty="0">
                        <a:solidFill>
                          <a:schemeClr val="tx1"/>
                        </a:solidFill>
                        <a:effectLst/>
                        <a:latin typeface="Arial" panose="020B0604020202020204" pitchFamily="34" charset="0"/>
                        <a:ea typeface="+mn-ea"/>
                        <a:cs typeface="+mn-cs"/>
                      </a:endParaRPr>
                    </a:p>
                  </a:txBody>
                  <a:tcPr marL="8999" marR="8999" marT="8999" marB="0" anchor="ctr">
                    <a:solidFill>
                      <a:schemeClr val="bg1"/>
                    </a:solidFill>
                  </a:tcPr>
                </a:tc>
                <a:tc>
                  <a:txBody>
                    <a:bodyPr/>
                    <a:lstStyle/>
                    <a:p>
                      <a:pPr marL="0" algn="l" defTabSz="914400" rtl="0" eaLnBrk="1" fontAlgn="b" latinLnBrk="0" hangingPunct="1"/>
                      <a:r>
                        <a:rPr lang="it-IT" sz="1000" b="0" i="0" u="none" strike="noStrike" kern="1200" dirty="0">
                          <a:solidFill>
                            <a:schemeClr val="tx1"/>
                          </a:solidFill>
                          <a:effectLst/>
                          <a:latin typeface="Arial" panose="020B0604020202020204" pitchFamily="34" charset="0"/>
                          <a:ea typeface="+mn-ea"/>
                          <a:cs typeface="+mn-cs"/>
                        </a:rPr>
                        <a:t> </a:t>
                      </a:r>
                      <a:r>
                        <a:rPr lang="it-IT" sz="1600" b="1" i="0" u="none" strike="noStrike" kern="1200" dirty="0" smtClean="0">
                          <a:solidFill>
                            <a:schemeClr val="bg1"/>
                          </a:solidFill>
                          <a:effectLst/>
                          <a:latin typeface="Arial" panose="020B0604020202020204" pitchFamily="34" charset="0"/>
                          <a:ea typeface="+mn-ea"/>
                          <a:cs typeface="Arial" panose="020B0604020202020204" pitchFamily="34" charset="0"/>
                        </a:rPr>
                        <a:t>€       35.562.500 </a:t>
                      </a:r>
                      <a:endParaRPr lang="it-IT" sz="1600" b="1" i="0" u="none" strike="noStrike"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0" anchor="b">
                    <a:solidFill>
                      <a:srgbClr val="A40042"/>
                    </a:solidFill>
                  </a:tcPr>
                </a:tc>
                <a:tc>
                  <a:txBody>
                    <a:bodyPr/>
                    <a:lstStyle/>
                    <a:p>
                      <a:pPr marL="0" algn="l" defTabSz="914400" rtl="0" eaLnBrk="1" fontAlgn="b" latinLnBrk="0" hangingPunct="1"/>
                      <a:endParaRPr lang="it-IT" sz="1000" b="0" i="0" u="none" strike="noStrike" kern="1200" dirty="0" smtClean="0">
                        <a:solidFill>
                          <a:schemeClr val="tx1"/>
                        </a:solidFill>
                        <a:effectLst/>
                        <a:latin typeface="Arial" panose="020B0604020202020204" pitchFamily="34" charset="0"/>
                        <a:ea typeface="+mn-ea"/>
                        <a:cs typeface="+mn-cs"/>
                      </a:endParaRPr>
                    </a:p>
                  </a:txBody>
                  <a:tcPr marL="8999" marR="8999" marT="8999" marB="0" anchor="ctr">
                    <a:noFill/>
                  </a:tcPr>
                </a:tc>
                <a:extLst>
                  <a:ext uri="{0D108BD9-81ED-4DB2-BD59-A6C34878D82A}">
                    <a16:rowId xmlns:a16="http://schemas.microsoft.com/office/drawing/2014/main" xmlns="" val="686913323"/>
                  </a:ext>
                </a:extLst>
              </a:tr>
            </a:tbl>
          </a:graphicData>
        </a:graphic>
      </p:graphicFrame>
    </p:spTree>
    <p:extLst>
      <p:ext uri="{BB962C8B-B14F-4D97-AF65-F5344CB8AC3E}">
        <p14:creationId xmlns:p14="http://schemas.microsoft.com/office/powerpoint/2010/main" val="3054677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 e REG. (U.E.) N.2115/2021  OCM PATATA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7458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realizzati dalle Organizzazioni di Produttori (O.P.) della Regione Abruzzo</a:t>
            </a:r>
          </a:p>
          <a:p>
            <a:r>
              <a:rPr lang="it-IT" sz="2400" b="1" dirty="0" smtClean="0">
                <a:solidFill>
                  <a:srgbClr val="002060"/>
                </a:solidFill>
              </a:rPr>
              <a:t>Anno 2023</a:t>
            </a:r>
          </a:p>
        </p:txBody>
      </p:sp>
      <p:graphicFrame>
        <p:nvGraphicFramePr>
          <p:cNvPr id="3" name="Tabella 2"/>
          <p:cNvGraphicFramePr>
            <a:graphicFrameLocks noGrp="1"/>
          </p:cNvGraphicFramePr>
          <p:nvPr>
            <p:extLst/>
          </p:nvPr>
        </p:nvGraphicFramePr>
        <p:xfrm>
          <a:off x="838200" y="1872344"/>
          <a:ext cx="10515601" cy="4354287"/>
        </p:xfrm>
        <a:graphic>
          <a:graphicData uri="http://schemas.openxmlformats.org/drawingml/2006/table">
            <a:tbl>
              <a:tblPr>
                <a:tableStyleId>{5C22544A-7EE6-4342-B048-85BDC9FD1C3A}</a:tableStyleId>
              </a:tblPr>
              <a:tblGrid>
                <a:gridCol w="653143">
                  <a:extLst>
                    <a:ext uri="{9D8B030D-6E8A-4147-A177-3AD203B41FA5}">
                      <a16:colId xmlns:a16="http://schemas.microsoft.com/office/drawing/2014/main" xmlns="" val="1116387911"/>
                    </a:ext>
                  </a:extLst>
                </a:gridCol>
                <a:gridCol w="838200">
                  <a:extLst>
                    <a:ext uri="{9D8B030D-6E8A-4147-A177-3AD203B41FA5}">
                      <a16:colId xmlns:a16="http://schemas.microsoft.com/office/drawing/2014/main" xmlns="" val="2691666573"/>
                    </a:ext>
                  </a:extLst>
                </a:gridCol>
                <a:gridCol w="1480457">
                  <a:extLst>
                    <a:ext uri="{9D8B030D-6E8A-4147-A177-3AD203B41FA5}">
                      <a16:colId xmlns:a16="http://schemas.microsoft.com/office/drawing/2014/main" xmlns="" val="2956907562"/>
                    </a:ext>
                  </a:extLst>
                </a:gridCol>
                <a:gridCol w="1087280">
                  <a:extLst>
                    <a:ext uri="{9D8B030D-6E8A-4147-A177-3AD203B41FA5}">
                      <a16:colId xmlns:a16="http://schemas.microsoft.com/office/drawing/2014/main" xmlns="" val="3928635294"/>
                    </a:ext>
                  </a:extLst>
                </a:gridCol>
                <a:gridCol w="1648646">
                  <a:extLst>
                    <a:ext uri="{9D8B030D-6E8A-4147-A177-3AD203B41FA5}">
                      <a16:colId xmlns:a16="http://schemas.microsoft.com/office/drawing/2014/main" xmlns="" val="2990889960"/>
                    </a:ext>
                  </a:extLst>
                </a:gridCol>
                <a:gridCol w="1762346">
                  <a:extLst>
                    <a:ext uri="{9D8B030D-6E8A-4147-A177-3AD203B41FA5}">
                      <a16:colId xmlns:a16="http://schemas.microsoft.com/office/drawing/2014/main" xmlns="" val="3230488298"/>
                    </a:ext>
                  </a:extLst>
                </a:gridCol>
                <a:gridCol w="1559311">
                  <a:extLst>
                    <a:ext uri="{9D8B030D-6E8A-4147-A177-3AD203B41FA5}">
                      <a16:colId xmlns:a16="http://schemas.microsoft.com/office/drawing/2014/main" xmlns="" val="2295894819"/>
                    </a:ext>
                  </a:extLst>
                </a:gridCol>
                <a:gridCol w="1486218">
                  <a:extLst>
                    <a:ext uri="{9D8B030D-6E8A-4147-A177-3AD203B41FA5}">
                      <a16:colId xmlns:a16="http://schemas.microsoft.com/office/drawing/2014/main" xmlns="" val="4292922117"/>
                    </a:ext>
                  </a:extLst>
                </a:gridCol>
              </a:tblGrid>
              <a:tr h="527908">
                <a:tc gridSpan="3">
                  <a:txBody>
                    <a:bodyPr/>
                    <a:lstStyle/>
                    <a:p>
                      <a:pPr algn="ctr" fontAlgn="ctr"/>
                      <a:r>
                        <a:rPr lang="it-IT" sz="1500" b="1" u="none" strike="noStrike" dirty="0">
                          <a:solidFill>
                            <a:schemeClr val="bg1"/>
                          </a:solidFill>
                          <a:effectLst/>
                        </a:rPr>
                        <a:t>O.P.</a:t>
                      </a:r>
                      <a:endParaRPr lang="it-IT" sz="15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hMerge="1">
                  <a:txBody>
                    <a:bodyPr/>
                    <a:lstStyle/>
                    <a:p>
                      <a:endParaRPr lang="it-IT"/>
                    </a:p>
                  </a:txBody>
                  <a:tcPr/>
                </a:tc>
                <a:tc hMerge="1">
                  <a:txBody>
                    <a:bodyPr/>
                    <a:lstStyle/>
                    <a:p>
                      <a:endParaRPr lang="it-IT"/>
                    </a:p>
                  </a:txBody>
                  <a:tcPr/>
                </a:tc>
                <a:tc rowSpan="2">
                  <a:txBody>
                    <a:bodyPr/>
                    <a:lstStyle/>
                    <a:p>
                      <a:pPr algn="ctr" fontAlgn="ctr"/>
                      <a:r>
                        <a:rPr lang="it-IT" sz="1100" b="1" u="none" strike="noStrike" dirty="0">
                          <a:solidFill>
                            <a:schemeClr val="bg1"/>
                          </a:solidFill>
                          <a:effectLst/>
                        </a:rPr>
                        <a:t>PROGRAMMA OPERATIVO </a:t>
                      </a:r>
                      <a:endParaRPr lang="it-IT" sz="11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VPC di Riferimento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extLst>
                  <a:ext uri="{0D108BD9-81ED-4DB2-BD59-A6C34878D82A}">
                    <a16:rowId xmlns:a16="http://schemas.microsoft.com/office/drawing/2014/main" xmlns="" val="2628564288"/>
                  </a:ext>
                </a:extLst>
              </a:tr>
              <a:tr h="1159326">
                <a:tc gridSpan="2">
                  <a:txBody>
                    <a:bodyPr/>
                    <a:lstStyle/>
                    <a:p>
                      <a:pPr algn="ctr" fontAlgn="ctr"/>
                      <a:r>
                        <a:rPr lang="it-IT" sz="1500" b="1" u="none" strike="noStrike">
                          <a:solidFill>
                            <a:schemeClr val="bg1"/>
                          </a:solidFill>
                          <a:effectLst/>
                        </a:rPr>
                        <a:t>OP</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hMerge="1">
                  <a:txBody>
                    <a:bodyPr/>
                    <a:lstStyle/>
                    <a:p>
                      <a:endParaRPr lang="it-IT"/>
                    </a:p>
                  </a:txBody>
                  <a:tcPr/>
                </a:tc>
                <a:tc>
                  <a:txBody>
                    <a:bodyPr/>
                    <a:lstStyle/>
                    <a:p>
                      <a:pPr algn="ctr" fontAlgn="ctr"/>
                      <a:r>
                        <a:rPr lang="it-IT" sz="1500" b="1" u="none" strike="noStrike">
                          <a:solidFill>
                            <a:schemeClr val="bg1"/>
                          </a:solidFill>
                          <a:effectLst/>
                        </a:rPr>
                        <a:t>Nome/Sigla identificativa</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vMerge="1">
                  <a:txBody>
                    <a:bodyPr/>
                    <a:lstStyle/>
                    <a:p>
                      <a:endParaRPr lang="it-IT"/>
                    </a:p>
                  </a:txBody>
                  <a:tcPr/>
                </a:tc>
                <a:tc>
                  <a:txBody>
                    <a:bodyPr/>
                    <a:lstStyle/>
                    <a:p>
                      <a:pPr algn="ctr" fontAlgn="ctr"/>
                      <a:r>
                        <a:rPr lang="it-IT" sz="1700" b="1" u="none" strike="noStrike" dirty="0">
                          <a:solidFill>
                            <a:schemeClr val="bg1"/>
                          </a:solidFill>
                          <a:effectLst/>
                        </a:rPr>
                        <a:t>( euro )</a:t>
                      </a:r>
                      <a:endParaRPr lang="it-IT" sz="17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a:solidFill>
                            <a:schemeClr val="bg1"/>
                          </a:solidFill>
                          <a:effectLst/>
                        </a:rPr>
                        <a:t>Programma Esecutivo  2023                                (euro)</a:t>
                      </a:r>
                      <a:endParaRPr lang="it-IT" sz="16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Quota </a:t>
                      </a:r>
                      <a:r>
                        <a:rPr lang="it-IT" sz="1600" b="1" u="none" strike="noStrike" dirty="0" smtClean="0">
                          <a:solidFill>
                            <a:schemeClr val="bg1"/>
                          </a:solidFill>
                          <a:effectLst/>
                        </a:rPr>
                        <a:t>OP</a:t>
                      </a:r>
                    </a:p>
                    <a:p>
                      <a:pPr algn="ctr" fontAlgn="ctr"/>
                      <a:r>
                        <a:rPr lang="it-IT" sz="1600" b="1" u="none" strike="noStrike" dirty="0" smtClean="0">
                          <a:solidFill>
                            <a:schemeClr val="bg1"/>
                          </a:solidFill>
                          <a:effectLst/>
                        </a:rPr>
                        <a:t>                       </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Quota U.E.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extLst>
                  <a:ext uri="{0D108BD9-81ED-4DB2-BD59-A6C34878D82A}">
                    <a16:rowId xmlns:a16="http://schemas.microsoft.com/office/drawing/2014/main" xmlns="" val="1197549393"/>
                  </a:ext>
                </a:extLst>
              </a:tr>
              <a:tr h="576660">
                <a:tc>
                  <a:txBody>
                    <a:bodyPr/>
                    <a:lstStyle/>
                    <a:p>
                      <a:pPr algn="ctr" fontAlgn="ctr"/>
                      <a:r>
                        <a:rPr lang="it-IT" sz="1050" u="none" strike="noStrike" dirty="0">
                          <a:effectLst/>
                        </a:rPr>
                        <a:t>IT</a:t>
                      </a:r>
                      <a:endParaRPr lang="it-IT" sz="105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dirty="0">
                          <a:effectLst/>
                        </a:rPr>
                        <a:t>ALT/1018</a:t>
                      </a:r>
                      <a:endParaRPr lang="it-IT" sz="1050" b="1" i="0" u="none" strike="noStrike" dirty="0">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dirty="0">
                          <a:effectLst/>
                        </a:rPr>
                        <a:t>AMPP</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a:effectLst/>
                        </a:rPr>
                        <a:t>2023/2027</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8.200.755,00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984.090,60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4">
                        <a:lumMod val="40000"/>
                        <a:lumOff val="60000"/>
                      </a:schemeClr>
                    </a:solidFill>
                  </a:tcPr>
                </a:tc>
                <a:tc>
                  <a:txBody>
                    <a:bodyPr/>
                    <a:lstStyle/>
                    <a:p>
                      <a:pPr algn="ctr" fontAlgn="ctr"/>
                      <a:r>
                        <a:rPr lang="it-IT" sz="1400" u="none" strike="noStrike" dirty="0" smtClean="0">
                          <a:effectLst/>
                        </a:rPr>
                        <a:t>492.045,30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492.045,30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extLst>
                  <a:ext uri="{0D108BD9-81ED-4DB2-BD59-A6C34878D82A}">
                    <a16:rowId xmlns:a16="http://schemas.microsoft.com/office/drawing/2014/main" xmlns="" val="3680011038"/>
                  </a:ext>
                </a:extLst>
              </a:tr>
              <a:tr h="576660">
                <a:tc>
                  <a:txBody>
                    <a:bodyPr/>
                    <a:lstStyle/>
                    <a:p>
                      <a:pPr algn="ctr" fontAlgn="ctr"/>
                      <a:r>
                        <a:rPr lang="it-IT" sz="1050" u="none" strike="noStrike">
                          <a:effectLst/>
                        </a:rPr>
                        <a:t>IT</a:t>
                      </a:r>
                      <a:endParaRPr lang="it-IT" sz="105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a:effectLst/>
                        </a:rPr>
                        <a:t>ALT/1024</a:t>
                      </a:r>
                      <a:endParaRPr lang="it-IT" sz="1050" b="1" i="0" u="none" strike="noStrike">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dirty="0">
                          <a:effectLst/>
                        </a:rPr>
                        <a:t>IOV</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a:effectLst/>
                        </a:rPr>
                        <a:t>2023/2027</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1.686.367,19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168.636,71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4">
                        <a:lumMod val="40000"/>
                        <a:lumOff val="60000"/>
                      </a:schemeClr>
                    </a:solidFill>
                  </a:tcPr>
                </a:tc>
                <a:tc>
                  <a:txBody>
                    <a:bodyPr/>
                    <a:lstStyle/>
                    <a:p>
                      <a:pPr algn="ctr" fontAlgn="ctr"/>
                      <a:r>
                        <a:rPr lang="it-IT" sz="1400" u="none" strike="noStrike" dirty="0" smtClean="0">
                          <a:effectLst/>
                        </a:rPr>
                        <a:t>67.454,68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101.182,03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extLst>
                  <a:ext uri="{0D108BD9-81ED-4DB2-BD59-A6C34878D82A}">
                    <a16:rowId xmlns:a16="http://schemas.microsoft.com/office/drawing/2014/main" xmlns="" val="3554600567"/>
                  </a:ext>
                </a:extLst>
              </a:tr>
              <a:tr h="576660">
                <a:tc>
                  <a:txBody>
                    <a:bodyPr/>
                    <a:lstStyle/>
                    <a:p>
                      <a:pPr algn="ctr" fontAlgn="ctr"/>
                      <a:r>
                        <a:rPr lang="it-IT" sz="1050" u="none" strike="noStrike">
                          <a:effectLst/>
                        </a:rPr>
                        <a:t>IT</a:t>
                      </a:r>
                      <a:endParaRPr lang="it-IT" sz="105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a:effectLst/>
                        </a:rPr>
                        <a:t>ALT/1023</a:t>
                      </a:r>
                      <a:endParaRPr lang="it-IT" sz="1050" b="1" i="0" u="none" strike="noStrike">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a:effectLst/>
                        </a:rPr>
                        <a:t>Opoa Marsia</a:t>
                      </a:r>
                      <a:endParaRPr lang="it-IT" sz="140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a:effectLst/>
                        </a:rPr>
                        <a:t>2023/2027</a:t>
                      </a:r>
                      <a:endParaRPr lang="it-IT" sz="140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3.773.881,71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377.388,17 </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4">
                        <a:lumMod val="40000"/>
                        <a:lumOff val="60000"/>
                      </a:schemeClr>
                    </a:solidFill>
                  </a:tcPr>
                </a:tc>
                <a:tc>
                  <a:txBody>
                    <a:bodyPr/>
                    <a:lstStyle/>
                    <a:p>
                      <a:pPr algn="ctr" fontAlgn="ctr"/>
                      <a:r>
                        <a:rPr lang="it-IT" sz="1400" u="none" strike="noStrike" dirty="0" smtClean="0">
                          <a:effectLst/>
                        </a:rPr>
                        <a:t>150.955,27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smtClean="0">
                          <a:effectLst/>
                        </a:rPr>
                        <a:t>226.432,90 </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extLst>
                  <a:ext uri="{0D108BD9-81ED-4DB2-BD59-A6C34878D82A}">
                    <a16:rowId xmlns:a16="http://schemas.microsoft.com/office/drawing/2014/main" xmlns="" val="2623448788"/>
                  </a:ext>
                </a:extLst>
              </a:tr>
              <a:tr h="937073">
                <a:tc gridSpan="4">
                  <a:txBody>
                    <a:bodyPr/>
                    <a:lstStyle/>
                    <a:p>
                      <a:pPr algn="ctr" fontAlgn="b"/>
                      <a:r>
                        <a:rPr lang="it-IT" sz="1600" b="1" u="none" strike="noStrike" dirty="0">
                          <a:effectLst/>
                        </a:rPr>
                        <a:t>TOTALI</a:t>
                      </a:r>
                      <a:endParaRPr lang="it-IT" sz="1200" b="1" i="0" u="none" strike="noStrike" dirty="0">
                        <a:solidFill>
                          <a:srgbClr val="000000"/>
                        </a:solidFill>
                        <a:effectLst/>
                        <a:latin typeface="Calibri" panose="020F0502020204030204" pitchFamily="34" charset="0"/>
                      </a:endParaRPr>
                    </a:p>
                  </a:txBody>
                  <a:tcPr marL="0" marR="0" marT="0" marB="0" anchor="ctr">
                    <a:solidFill>
                      <a:srgbClr val="FFF8E5"/>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ctr" fontAlgn="ctr"/>
                      <a:r>
                        <a:rPr lang="it-IT" sz="1900" b="1" u="none" strike="noStrike" dirty="0">
                          <a:effectLst/>
                        </a:rPr>
                        <a:t>   13.661.003,90 </a:t>
                      </a:r>
                      <a:endParaRPr lang="it-IT" sz="1900" b="1"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900" b="1" u="none" strike="noStrike" dirty="0">
                          <a:effectLst/>
                        </a:rPr>
                        <a:t>       1.530.115,48 </a:t>
                      </a:r>
                      <a:endParaRPr lang="it-IT" sz="1900" b="1" i="0" u="none" strike="noStrike" dirty="0">
                        <a:solidFill>
                          <a:srgbClr val="000000"/>
                        </a:solidFill>
                        <a:effectLst/>
                        <a:latin typeface="Arial" panose="020B0604020202020204" pitchFamily="34" charset="0"/>
                      </a:endParaRPr>
                    </a:p>
                  </a:txBody>
                  <a:tcPr marL="0" marR="0" marT="0" marB="0" anchor="ctr">
                    <a:solidFill>
                      <a:schemeClr val="accent4">
                        <a:lumMod val="40000"/>
                        <a:lumOff val="60000"/>
                      </a:schemeClr>
                    </a:solidFill>
                  </a:tcPr>
                </a:tc>
                <a:tc>
                  <a:txBody>
                    <a:bodyPr/>
                    <a:lstStyle/>
                    <a:p>
                      <a:pPr algn="ctr" fontAlgn="ctr"/>
                      <a:r>
                        <a:rPr lang="it-IT" sz="1600" b="1" u="none" strike="noStrike" dirty="0">
                          <a:effectLst/>
                        </a:rPr>
                        <a:t>      710.455,25 </a:t>
                      </a:r>
                      <a:endParaRPr lang="it-IT" sz="1600" b="1"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b"/>
                      <a:r>
                        <a:rPr lang="it-IT" sz="1600" b="1" u="none" strike="noStrike" dirty="0" smtClean="0">
                          <a:effectLst/>
                        </a:rPr>
                        <a:t>819.660,23 </a:t>
                      </a:r>
                      <a:endParaRPr lang="it-IT" sz="1600" b="1" i="0" u="none" strike="noStrike" dirty="0">
                        <a:solidFill>
                          <a:srgbClr val="000000"/>
                        </a:solidFill>
                        <a:effectLst/>
                        <a:latin typeface="Arial" panose="020B0604020202020204" pitchFamily="34" charset="0"/>
                      </a:endParaRPr>
                    </a:p>
                  </a:txBody>
                  <a:tcPr marL="0" marR="0" marT="0" marB="0" anchor="ctr">
                    <a:solidFill>
                      <a:srgbClr val="FFF8E5"/>
                    </a:solidFill>
                  </a:tcPr>
                </a:tc>
                <a:extLst>
                  <a:ext uri="{0D108BD9-81ED-4DB2-BD59-A6C34878D82A}">
                    <a16:rowId xmlns:a16="http://schemas.microsoft.com/office/drawing/2014/main" xmlns="" val="3389846171"/>
                  </a:ext>
                </a:extLst>
              </a:tr>
            </a:tbl>
          </a:graphicData>
        </a:graphic>
      </p:graphicFrame>
    </p:spTree>
    <p:extLst>
      <p:ext uri="{BB962C8B-B14F-4D97-AF65-F5344CB8AC3E}">
        <p14:creationId xmlns:p14="http://schemas.microsoft.com/office/powerpoint/2010/main" val="27803218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a:t>
            </a:r>
            <a:r>
              <a:rPr lang="it-IT" sz="2800" b="1" dirty="0" smtClean="0">
                <a:solidFill>
                  <a:srgbClr val="002060"/>
                </a:solidFill>
              </a:rPr>
              <a:t> </a:t>
            </a:r>
            <a:r>
              <a:rPr lang="it-IT" sz="2800" b="1" dirty="0">
                <a:solidFill>
                  <a:srgbClr val="002060"/>
                </a:solidFill>
              </a:rPr>
              <a:t>e REG. (U.E.) N.2115/2021  OCM PATATA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7458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delle Organizzazioni di Produttori (O.P.) della Regione Abruzzo</a:t>
            </a:r>
          </a:p>
          <a:p>
            <a:r>
              <a:rPr lang="it-IT" sz="2400" b="1" dirty="0" smtClean="0">
                <a:solidFill>
                  <a:srgbClr val="002060"/>
                </a:solidFill>
              </a:rPr>
              <a:t> in corso di svolgimento Anno 2024</a:t>
            </a:r>
          </a:p>
        </p:txBody>
      </p:sp>
      <p:graphicFrame>
        <p:nvGraphicFramePr>
          <p:cNvPr id="5" name="Tabella 4"/>
          <p:cNvGraphicFramePr>
            <a:graphicFrameLocks noGrp="1"/>
          </p:cNvGraphicFramePr>
          <p:nvPr>
            <p:extLst/>
          </p:nvPr>
        </p:nvGraphicFramePr>
        <p:xfrm>
          <a:off x="838200" y="1872344"/>
          <a:ext cx="10515601" cy="4354287"/>
        </p:xfrm>
        <a:graphic>
          <a:graphicData uri="http://schemas.openxmlformats.org/drawingml/2006/table">
            <a:tbl>
              <a:tblPr>
                <a:tableStyleId>{5C22544A-7EE6-4342-B048-85BDC9FD1C3A}</a:tableStyleId>
              </a:tblPr>
              <a:tblGrid>
                <a:gridCol w="653143">
                  <a:extLst>
                    <a:ext uri="{9D8B030D-6E8A-4147-A177-3AD203B41FA5}">
                      <a16:colId xmlns:a16="http://schemas.microsoft.com/office/drawing/2014/main" xmlns="" val="1116387911"/>
                    </a:ext>
                  </a:extLst>
                </a:gridCol>
                <a:gridCol w="838200">
                  <a:extLst>
                    <a:ext uri="{9D8B030D-6E8A-4147-A177-3AD203B41FA5}">
                      <a16:colId xmlns:a16="http://schemas.microsoft.com/office/drawing/2014/main" xmlns="" val="2691666573"/>
                    </a:ext>
                  </a:extLst>
                </a:gridCol>
                <a:gridCol w="1480457">
                  <a:extLst>
                    <a:ext uri="{9D8B030D-6E8A-4147-A177-3AD203B41FA5}">
                      <a16:colId xmlns:a16="http://schemas.microsoft.com/office/drawing/2014/main" xmlns="" val="2956907562"/>
                    </a:ext>
                  </a:extLst>
                </a:gridCol>
                <a:gridCol w="1087280">
                  <a:extLst>
                    <a:ext uri="{9D8B030D-6E8A-4147-A177-3AD203B41FA5}">
                      <a16:colId xmlns:a16="http://schemas.microsoft.com/office/drawing/2014/main" xmlns="" val="3928635294"/>
                    </a:ext>
                  </a:extLst>
                </a:gridCol>
                <a:gridCol w="1648646">
                  <a:extLst>
                    <a:ext uri="{9D8B030D-6E8A-4147-A177-3AD203B41FA5}">
                      <a16:colId xmlns:a16="http://schemas.microsoft.com/office/drawing/2014/main" xmlns="" val="2990889960"/>
                    </a:ext>
                  </a:extLst>
                </a:gridCol>
                <a:gridCol w="1762346">
                  <a:extLst>
                    <a:ext uri="{9D8B030D-6E8A-4147-A177-3AD203B41FA5}">
                      <a16:colId xmlns:a16="http://schemas.microsoft.com/office/drawing/2014/main" xmlns="" val="3230488298"/>
                    </a:ext>
                  </a:extLst>
                </a:gridCol>
                <a:gridCol w="1559311">
                  <a:extLst>
                    <a:ext uri="{9D8B030D-6E8A-4147-A177-3AD203B41FA5}">
                      <a16:colId xmlns:a16="http://schemas.microsoft.com/office/drawing/2014/main" xmlns="" val="2295894819"/>
                    </a:ext>
                  </a:extLst>
                </a:gridCol>
                <a:gridCol w="1486218">
                  <a:extLst>
                    <a:ext uri="{9D8B030D-6E8A-4147-A177-3AD203B41FA5}">
                      <a16:colId xmlns:a16="http://schemas.microsoft.com/office/drawing/2014/main" xmlns="" val="4292922117"/>
                    </a:ext>
                  </a:extLst>
                </a:gridCol>
              </a:tblGrid>
              <a:tr h="527908">
                <a:tc gridSpan="3">
                  <a:txBody>
                    <a:bodyPr/>
                    <a:lstStyle/>
                    <a:p>
                      <a:pPr algn="ctr" fontAlgn="ctr"/>
                      <a:r>
                        <a:rPr lang="it-IT" sz="1500" b="1" u="none" strike="noStrike" dirty="0">
                          <a:solidFill>
                            <a:schemeClr val="bg1"/>
                          </a:solidFill>
                          <a:effectLst/>
                        </a:rPr>
                        <a:t>O.P.</a:t>
                      </a:r>
                      <a:endParaRPr lang="it-IT" sz="15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hMerge="1">
                  <a:txBody>
                    <a:bodyPr/>
                    <a:lstStyle/>
                    <a:p>
                      <a:endParaRPr lang="it-IT"/>
                    </a:p>
                  </a:txBody>
                  <a:tcPr/>
                </a:tc>
                <a:tc hMerge="1">
                  <a:txBody>
                    <a:bodyPr/>
                    <a:lstStyle/>
                    <a:p>
                      <a:endParaRPr lang="it-IT"/>
                    </a:p>
                  </a:txBody>
                  <a:tcPr/>
                </a:tc>
                <a:tc rowSpan="2">
                  <a:txBody>
                    <a:bodyPr/>
                    <a:lstStyle/>
                    <a:p>
                      <a:pPr algn="ctr" fontAlgn="ctr"/>
                      <a:r>
                        <a:rPr lang="it-IT" sz="1100" b="1" u="none" strike="noStrike" dirty="0">
                          <a:solidFill>
                            <a:schemeClr val="bg1"/>
                          </a:solidFill>
                          <a:effectLst/>
                        </a:rPr>
                        <a:t>PROGRAMMA OPERATIVO </a:t>
                      </a:r>
                      <a:endParaRPr lang="it-IT" sz="11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VPC di Riferimento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dirty="0">
                          <a:solidFill>
                            <a:schemeClr val="bg1"/>
                          </a:solidFill>
                          <a:effectLst/>
                        </a:rPr>
                        <a:t> </a:t>
                      </a:r>
                      <a:endParaRPr lang="it-IT" sz="19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900" b="1" u="none" strike="noStrike">
                          <a:solidFill>
                            <a:schemeClr val="bg1"/>
                          </a:solidFill>
                          <a:effectLst/>
                        </a:rPr>
                        <a:t> </a:t>
                      </a:r>
                      <a:endParaRPr lang="it-IT" sz="19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extLst>
                  <a:ext uri="{0D108BD9-81ED-4DB2-BD59-A6C34878D82A}">
                    <a16:rowId xmlns:a16="http://schemas.microsoft.com/office/drawing/2014/main" xmlns="" val="2628564288"/>
                  </a:ext>
                </a:extLst>
              </a:tr>
              <a:tr h="1159326">
                <a:tc gridSpan="2">
                  <a:txBody>
                    <a:bodyPr/>
                    <a:lstStyle/>
                    <a:p>
                      <a:pPr algn="ctr" fontAlgn="ctr"/>
                      <a:r>
                        <a:rPr lang="it-IT" sz="1500" b="1" u="none" strike="noStrike">
                          <a:solidFill>
                            <a:schemeClr val="bg1"/>
                          </a:solidFill>
                          <a:effectLst/>
                        </a:rPr>
                        <a:t>OP</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hMerge="1">
                  <a:txBody>
                    <a:bodyPr/>
                    <a:lstStyle/>
                    <a:p>
                      <a:endParaRPr lang="it-IT"/>
                    </a:p>
                  </a:txBody>
                  <a:tcPr/>
                </a:tc>
                <a:tc>
                  <a:txBody>
                    <a:bodyPr/>
                    <a:lstStyle/>
                    <a:p>
                      <a:pPr algn="ctr" fontAlgn="ctr"/>
                      <a:r>
                        <a:rPr lang="it-IT" sz="1500" b="1" u="none" strike="noStrike">
                          <a:solidFill>
                            <a:schemeClr val="bg1"/>
                          </a:solidFill>
                          <a:effectLst/>
                        </a:rPr>
                        <a:t>Nome/Sigla identificativa</a:t>
                      </a:r>
                      <a:endParaRPr lang="it-IT" sz="1500" b="1" i="0" u="none" strike="noStrike">
                        <a:solidFill>
                          <a:schemeClr val="bg1"/>
                        </a:solidFill>
                        <a:effectLst/>
                        <a:latin typeface="Arial Narrow" panose="020B0606020202030204" pitchFamily="34" charset="0"/>
                      </a:endParaRPr>
                    </a:p>
                  </a:txBody>
                  <a:tcPr marL="0" marR="0" marT="0" marB="0" anchor="ctr">
                    <a:solidFill>
                      <a:schemeClr val="accent4">
                        <a:lumMod val="75000"/>
                      </a:schemeClr>
                    </a:solidFill>
                  </a:tcPr>
                </a:tc>
                <a:tc vMerge="1">
                  <a:txBody>
                    <a:bodyPr/>
                    <a:lstStyle/>
                    <a:p>
                      <a:endParaRPr lang="it-IT"/>
                    </a:p>
                  </a:txBody>
                  <a:tcPr/>
                </a:tc>
                <a:tc>
                  <a:txBody>
                    <a:bodyPr/>
                    <a:lstStyle/>
                    <a:p>
                      <a:pPr algn="ctr" fontAlgn="ctr"/>
                      <a:r>
                        <a:rPr lang="it-IT" sz="1700" b="1" u="none" strike="noStrike" dirty="0" smtClean="0">
                          <a:solidFill>
                            <a:schemeClr val="bg1"/>
                          </a:solidFill>
                          <a:effectLst/>
                        </a:rPr>
                        <a:t>( </a:t>
                      </a:r>
                      <a:r>
                        <a:rPr lang="it-IT" sz="1700" b="1" u="none" strike="noStrike" dirty="0">
                          <a:solidFill>
                            <a:schemeClr val="bg1"/>
                          </a:solidFill>
                          <a:effectLst/>
                        </a:rPr>
                        <a:t>euro )</a:t>
                      </a:r>
                      <a:endParaRPr lang="it-IT" sz="17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Programma Esecutivo  </a:t>
                      </a:r>
                      <a:r>
                        <a:rPr lang="it-IT" sz="1600" b="1" u="none" strike="noStrike" dirty="0" smtClean="0">
                          <a:solidFill>
                            <a:schemeClr val="bg1"/>
                          </a:solidFill>
                          <a:effectLst/>
                        </a:rPr>
                        <a:t>2024                                </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Quota OP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tc>
                  <a:txBody>
                    <a:bodyPr/>
                    <a:lstStyle/>
                    <a:p>
                      <a:pPr algn="ctr" fontAlgn="ctr"/>
                      <a:r>
                        <a:rPr lang="it-IT" sz="1600" b="1" u="none" strike="noStrike" dirty="0">
                          <a:solidFill>
                            <a:schemeClr val="bg1"/>
                          </a:solidFill>
                          <a:effectLst/>
                        </a:rPr>
                        <a:t>Quota U.E.                 </a:t>
                      </a:r>
                      <a:endParaRPr lang="it-IT" sz="1600" b="1" u="none" strike="noStrike" dirty="0" smtClean="0">
                        <a:solidFill>
                          <a:schemeClr val="bg1"/>
                        </a:solidFill>
                        <a:effectLst/>
                      </a:endParaRPr>
                    </a:p>
                    <a:p>
                      <a:pPr algn="ctr" fontAlgn="ctr"/>
                      <a:endParaRPr lang="it-IT" sz="1600" b="1" u="none" strike="noStrike" dirty="0" smtClean="0">
                        <a:solidFill>
                          <a:schemeClr val="bg1"/>
                        </a:solidFill>
                        <a:effectLst/>
                      </a:endParaRPr>
                    </a:p>
                    <a:p>
                      <a:pPr algn="ctr" fontAlgn="ctr"/>
                      <a:r>
                        <a:rPr lang="it-IT" sz="1600" b="1" u="none" strike="noStrike" dirty="0" smtClean="0">
                          <a:solidFill>
                            <a:schemeClr val="bg1"/>
                          </a:solidFill>
                          <a:effectLst/>
                        </a:rPr>
                        <a:t>(</a:t>
                      </a:r>
                      <a:r>
                        <a:rPr lang="it-IT" sz="1600" b="1" u="none" strike="noStrike" dirty="0">
                          <a:solidFill>
                            <a:schemeClr val="bg1"/>
                          </a:solidFill>
                          <a:effectLst/>
                        </a:rPr>
                        <a:t>euro)</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4">
                        <a:lumMod val="75000"/>
                      </a:schemeClr>
                    </a:solidFill>
                  </a:tcPr>
                </a:tc>
                <a:extLst>
                  <a:ext uri="{0D108BD9-81ED-4DB2-BD59-A6C34878D82A}">
                    <a16:rowId xmlns:a16="http://schemas.microsoft.com/office/drawing/2014/main" xmlns="" val="1197549393"/>
                  </a:ext>
                </a:extLst>
              </a:tr>
              <a:tr h="576660">
                <a:tc>
                  <a:txBody>
                    <a:bodyPr/>
                    <a:lstStyle/>
                    <a:p>
                      <a:pPr algn="ctr" fontAlgn="ctr"/>
                      <a:r>
                        <a:rPr lang="it-IT" sz="1050" u="none" strike="noStrike" dirty="0">
                          <a:effectLst/>
                        </a:rPr>
                        <a:t>IT</a:t>
                      </a:r>
                      <a:endParaRPr lang="it-IT" sz="105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dirty="0">
                          <a:effectLst/>
                        </a:rPr>
                        <a:t>ALT/1018</a:t>
                      </a:r>
                      <a:endParaRPr lang="it-IT" sz="1050" b="1" i="0" u="none" strike="noStrike" dirty="0">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dirty="0">
                          <a:effectLst/>
                        </a:rPr>
                        <a:t>AMPP</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a:effectLst/>
                        </a:rPr>
                        <a:t>2023/2027</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11.877.992,00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1.425.359,04 </a:t>
                      </a:r>
                      <a:endParaRPr lang="it-IT" sz="1400" b="0" i="0" u="none" strike="noStrike" dirty="0">
                        <a:solidFill>
                          <a:srgbClr val="000000"/>
                        </a:solidFill>
                        <a:effectLst/>
                        <a:latin typeface="+mn-lt"/>
                      </a:endParaRPr>
                    </a:p>
                  </a:txBody>
                  <a:tcPr marL="0" marR="0" marT="0" marB="0" anchor="ctr">
                    <a:solidFill>
                      <a:schemeClr val="accent4">
                        <a:lumMod val="40000"/>
                        <a:lumOff val="60000"/>
                      </a:schemeClr>
                    </a:solidFill>
                  </a:tcPr>
                </a:tc>
                <a:tc>
                  <a:txBody>
                    <a:bodyPr/>
                    <a:lstStyle/>
                    <a:p>
                      <a:pPr algn="ctr" fontAlgn="ctr"/>
                      <a:r>
                        <a:rPr lang="it-IT" sz="1400" b="0" i="0" u="none" strike="noStrike" dirty="0" smtClean="0">
                          <a:solidFill>
                            <a:srgbClr val="000000"/>
                          </a:solidFill>
                          <a:effectLst/>
                          <a:latin typeface="+mn-lt"/>
                        </a:rPr>
                        <a:t>712.679,52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712.679,52 </a:t>
                      </a:r>
                      <a:endParaRPr lang="it-IT" sz="1400" b="0" i="0" u="none" strike="noStrike" dirty="0">
                        <a:solidFill>
                          <a:srgbClr val="000000"/>
                        </a:solidFill>
                        <a:effectLst/>
                        <a:latin typeface="+mn-lt"/>
                      </a:endParaRPr>
                    </a:p>
                  </a:txBody>
                  <a:tcPr marL="0" marR="0" marT="0" marB="0" anchor="ctr">
                    <a:solidFill>
                      <a:srgbClr val="FFF8E5"/>
                    </a:solidFill>
                  </a:tcPr>
                </a:tc>
                <a:extLst>
                  <a:ext uri="{0D108BD9-81ED-4DB2-BD59-A6C34878D82A}">
                    <a16:rowId xmlns:a16="http://schemas.microsoft.com/office/drawing/2014/main" xmlns="" val="3680011038"/>
                  </a:ext>
                </a:extLst>
              </a:tr>
              <a:tr h="576660">
                <a:tc>
                  <a:txBody>
                    <a:bodyPr/>
                    <a:lstStyle/>
                    <a:p>
                      <a:pPr algn="ctr" fontAlgn="ctr"/>
                      <a:r>
                        <a:rPr lang="it-IT" sz="1050" u="none" strike="noStrike">
                          <a:effectLst/>
                        </a:rPr>
                        <a:t>IT</a:t>
                      </a:r>
                      <a:endParaRPr lang="it-IT" sz="105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a:effectLst/>
                        </a:rPr>
                        <a:t>ALT/1024</a:t>
                      </a:r>
                      <a:endParaRPr lang="it-IT" sz="1050" b="1" i="0" u="none" strike="noStrike">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dirty="0">
                          <a:effectLst/>
                        </a:rPr>
                        <a:t>IOV</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dirty="0">
                          <a:effectLst/>
                        </a:rPr>
                        <a:t>2023/2027</a:t>
                      </a:r>
                      <a:endParaRPr lang="it-IT" sz="1400" b="0" i="0" u="none" strike="noStrike" dirty="0">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2.067.603,07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206.760,31 </a:t>
                      </a:r>
                      <a:endParaRPr lang="it-IT" sz="1400" b="0" i="0" u="none" strike="noStrike" dirty="0">
                        <a:solidFill>
                          <a:srgbClr val="000000"/>
                        </a:solidFill>
                        <a:effectLst/>
                        <a:latin typeface="+mn-lt"/>
                      </a:endParaRPr>
                    </a:p>
                  </a:txBody>
                  <a:tcPr marL="0" marR="0" marT="0" marB="0" anchor="ctr">
                    <a:solidFill>
                      <a:schemeClr val="accent4">
                        <a:lumMod val="40000"/>
                        <a:lumOff val="60000"/>
                      </a:schemeClr>
                    </a:solidFill>
                  </a:tcPr>
                </a:tc>
                <a:tc>
                  <a:txBody>
                    <a:bodyPr/>
                    <a:lstStyle/>
                    <a:p>
                      <a:pPr algn="ctr" fontAlgn="ctr"/>
                      <a:r>
                        <a:rPr lang="it-IT" sz="1400" b="0" i="0" u="none" strike="noStrike" dirty="0" smtClean="0">
                          <a:solidFill>
                            <a:srgbClr val="000000"/>
                          </a:solidFill>
                          <a:effectLst/>
                          <a:latin typeface="+mn-lt"/>
                        </a:rPr>
                        <a:t>82.704,12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124.056,19 </a:t>
                      </a:r>
                      <a:endParaRPr lang="it-IT" sz="1400" b="0" i="0" u="none" strike="noStrike" dirty="0">
                        <a:solidFill>
                          <a:srgbClr val="000000"/>
                        </a:solidFill>
                        <a:effectLst/>
                        <a:latin typeface="+mn-lt"/>
                      </a:endParaRPr>
                    </a:p>
                  </a:txBody>
                  <a:tcPr marL="0" marR="0" marT="0" marB="0" anchor="ctr">
                    <a:solidFill>
                      <a:srgbClr val="FFF8E5"/>
                    </a:solidFill>
                  </a:tcPr>
                </a:tc>
                <a:extLst>
                  <a:ext uri="{0D108BD9-81ED-4DB2-BD59-A6C34878D82A}">
                    <a16:rowId xmlns:a16="http://schemas.microsoft.com/office/drawing/2014/main" xmlns="" val="3554600567"/>
                  </a:ext>
                </a:extLst>
              </a:tr>
              <a:tr h="576660">
                <a:tc>
                  <a:txBody>
                    <a:bodyPr/>
                    <a:lstStyle/>
                    <a:p>
                      <a:pPr algn="ctr" fontAlgn="ctr"/>
                      <a:r>
                        <a:rPr lang="it-IT" sz="1050" u="none" strike="noStrike">
                          <a:effectLst/>
                        </a:rPr>
                        <a:t>IT</a:t>
                      </a:r>
                      <a:endParaRPr lang="it-IT" sz="105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050" u="none" strike="noStrike">
                          <a:effectLst/>
                        </a:rPr>
                        <a:t>ALT/1023</a:t>
                      </a:r>
                      <a:endParaRPr lang="it-IT" sz="1050" b="1" i="0" u="none" strike="noStrike">
                        <a:solidFill>
                          <a:srgbClr val="000000"/>
                        </a:solidFill>
                        <a:effectLst/>
                        <a:latin typeface="Times New Roman" panose="02020603050405020304" pitchFamily="18" charset="0"/>
                      </a:endParaRPr>
                    </a:p>
                  </a:txBody>
                  <a:tcPr marL="0" marR="0" marT="0" marB="0" anchor="ctr">
                    <a:solidFill>
                      <a:srgbClr val="FFF8E5"/>
                    </a:solidFill>
                  </a:tcPr>
                </a:tc>
                <a:tc>
                  <a:txBody>
                    <a:bodyPr/>
                    <a:lstStyle/>
                    <a:p>
                      <a:pPr algn="ctr" fontAlgn="ctr"/>
                      <a:r>
                        <a:rPr lang="it-IT" sz="1400" u="none" strike="noStrike">
                          <a:effectLst/>
                        </a:rPr>
                        <a:t>Opoa Marsia</a:t>
                      </a:r>
                      <a:endParaRPr lang="it-IT" sz="140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u="none" strike="noStrike">
                          <a:effectLst/>
                        </a:rPr>
                        <a:t>2023/2027</a:t>
                      </a:r>
                      <a:endParaRPr lang="it-IT" sz="1400" b="0" i="0" u="none" strike="noStrike">
                        <a:solidFill>
                          <a:srgbClr val="000000"/>
                        </a:solidFill>
                        <a:effectLst/>
                        <a:latin typeface="Arial" panose="020B0604020202020204" pitchFamily="34" charset="0"/>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4.684.186,13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468.418,61 </a:t>
                      </a:r>
                      <a:endParaRPr lang="it-IT" sz="1400" b="0" i="0" u="none" strike="noStrike" dirty="0">
                        <a:solidFill>
                          <a:srgbClr val="000000"/>
                        </a:solidFill>
                        <a:effectLst/>
                        <a:latin typeface="+mn-lt"/>
                      </a:endParaRPr>
                    </a:p>
                  </a:txBody>
                  <a:tcPr marL="0" marR="0" marT="0" marB="0" anchor="ctr">
                    <a:solidFill>
                      <a:schemeClr val="accent4">
                        <a:lumMod val="40000"/>
                        <a:lumOff val="60000"/>
                      </a:schemeClr>
                    </a:solidFill>
                  </a:tcPr>
                </a:tc>
                <a:tc>
                  <a:txBody>
                    <a:bodyPr/>
                    <a:lstStyle/>
                    <a:p>
                      <a:pPr algn="ctr" fontAlgn="ctr"/>
                      <a:r>
                        <a:rPr lang="it-IT" sz="1400" b="0" i="0" u="none" strike="noStrike" dirty="0" smtClean="0">
                          <a:solidFill>
                            <a:srgbClr val="000000"/>
                          </a:solidFill>
                          <a:effectLst/>
                          <a:latin typeface="+mn-lt"/>
                        </a:rPr>
                        <a:t>187.367,45 </a:t>
                      </a:r>
                      <a:endParaRPr lang="it-IT" sz="1400" b="0"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400" b="0" i="0" u="none" strike="noStrike" dirty="0" smtClean="0">
                          <a:solidFill>
                            <a:srgbClr val="000000"/>
                          </a:solidFill>
                          <a:effectLst/>
                          <a:latin typeface="+mn-lt"/>
                        </a:rPr>
                        <a:t>281.051,16 </a:t>
                      </a:r>
                      <a:endParaRPr lang="it-IT" sz="1400" b="0" i="0" u="none" strike="noStrike" dirty="0">
                        <a:solidFill>
                          <a:srgbClr val="000000"/>
                        </a:solidFill>
                        <a:effectLst/>
                        <a:latin typeface="+mn-lt"/>
                      </a:endParaRPr>
                    </a:p>
                  </a:txBody>
                  <a:tcPr marL="0" marR="0" marT="0" marB="0" anchor="ctr">
                    <a:solidFill>
                      <a:srgbClr val="FFF8E5"/>
                    </a:solidFill>
                  </a:tcPr>
                </a:tc>
                <a:extLst>
                  <a:ext uri="{0D108BD9-81ED-4DB2-BD59-A6C34878D82A}">
                    <a16:rowId xmlns:a16="http://schemas.microsoft.com/office/drawing/2014/main" xmlns="" val="2623448788"/>
                  </a:ext>
                </a:extLst>
              </a:tr>
              <a:tr h="937073">
                <a:tc gridSpan="4">
                  <a:txBody>
                    <a:bodyPr/>
                    <a:lstStyle/>
                    <a:p>
                      <a:pPr algn="ctr" fontAlgn="b"/>
                      <a:r>
                        <a:rPr lang="it-IT" sz="1600" b="1" u="none" strike="noStrike" dirty="0">
                          <a:effectLst/>
                        </a:rPr>
                        <a:t>TOTALI</a:t>
                      </a:r>
                      <a:endParaRPr lang="it-IT" sz="1200" b="1" i="0" u="none" strike="noStrike" dirty="0">
                        <a:solidFill>
                          <a:srgbClr val="000000"/>
                        </a:solidFill>
                        <a:effectLst/>
                        <a:latin typeface="Calibri" panose="020F0502020204030204" pitchFamily="34" charset="0"/>
                      </a:endParaRPr>
                    </a:p>
                  </a:txBody>
                  <a:tcPr marL="0" marR="0" marT="0" marB="0" anchor="ctr">
                    <a:solidFill>
                      <a:srgbClr val="FFF8E5"/>
                    </a:solidFill>
                  </a:tcPr>
                </a:tc>
                <a:tc hMerge="1">
                  <a:txBody>
                    <a:bodyPr/>
                    <a:lstStyle/>
                    <a:p>
                      <a:endParaRPr lang="it-IT"/>
                    </a:p>
                  </a:txBody>
                  <a:tcPr/>
                </a:tc>
                <a:tc hMerge="1">
                  <a:txBody>
                    <a:bodyPr/>
                    <a:lstStyle/>
                    <a:p>
                      <a:endParaRPr lang="it-IT"/>
                    </a:p>
                  </a:txBody>
                  <a:tcPr/>
                </a:tc>
                <a:tc hMerge="1">
                  <a:txBody>
                    <a:bodyPr/>
                    <a:lstStyle/>
                    <a:p>
                      <a:endParaRPr lang="it-IT"/>
                    </a:p>
                  </a:txBody>
                  <a:tcPr/>
                </a:tc>
                <a:tc>
                  <a:txBody>
                    <a:bodyPr/>
                    <a:lstStyle/>
                    <a:p>
                      <a:pPr algn="ctr" fontAlgn="ctr"/>
                      <a:r>
                        <a:rPr lang="it-IT" sz="1900" b="1" i="0" u="none" strike="noStrike" dirty="0" smtClean="0">
                          <a:solidFill>
                            <a:srgbClr val="000000"/>
                          </a:solidFill>
                          <a:effectLst/>
                          <a:latin typeface="+mn-lt"/>
                        </a:rPr>
                        <a:t>18.629.781,20 </a:t>
                      </a:r>
                      <a:endParaRPr lang="it-IT" sz="1900" b="1" i="0" u="none" strike="noStrike" dirty="0">
                        <a:solidFill>
                          <a:srgbClr val="000000"/>
                        </a:solidFill>
                        <a:effectLst/>
                        <a:latin typeface="+mn-lt"/>
                      </a:endParaRPr>
                    </a:p>
                  </a:txBody>
                  <a:tcPr marL="0" marR="0" marT="0" marB="0" anchor="ctr">
                    <a:solidFill>
                      <a:srgbClr val="FFF8E5"/>
                    </a:solidFill>
                  </a:tcPr>
                </a:tc>
                <a:tc>
                  <a:txBody>
                    <a:bodyPr/>
                    <a:lstStyle/>
                    <a:p>
                      <a:pPr algn="ctr" fontAlgn="ctr"/>
                      <a:r>
                        <a:rPr lang="it-IT" sz="1900" b="1" i="0" u="none" strike="noStrike" dirty="0" smtClean="0">
                          <a:solidFill>
                            <a:srgbClr val="000000"/>
                          </a:solidFill>
                          <a:effectLst/>
                          <a:latin typeface="+mn-lt"/>
                        </a:rPr>
                        <a:t>2.100.537,96 </a:t>
                      </a:r>
                      <a:endParaRPr lang="it-IT" sz="1900" b="1" i="0" u="none" strike="noStrike" dirty="0">
                        <a:solidFill>
                          <a:srgbClr val="000000"/>
                        </a:solidFill>
                        <a:effectLst/>
                        <a:latin typeface="+mn-lt"/>
                      </a:endParaRPr>
                    </a:p>
                  </a:txBody>
                  <a:tcPr marL="0" marR="0" marT="0" marB="0" anchor="ctr">
                    <a:solidFill>
                      <a:schemeClr val="accent4">
                        <a:lumMod val="40000"/>
                        <a:lumOff val="60000"/>
                      </a:schemeClr>
                    </a:solidFill>
                  </a:tcPr>
                </a:tc>
                <a:tc>
                  <a:txBody>
                    <a:bodyPr/>
                    <a:lstStyle/>
                    <a:p>
                      <a:pPr algn="ctr" fontAlgn="ctr"/>
                      <a:r>
                        <a:rPr lang="it-IT" sz="1600" b="1" i="0" u="none" strike="noStrike" dirty="0" smtClean="0">
                          <a:solidFill>
                            <a:srgbClr val="000000"/>
                          </a:solidFill>
                          <a:effectLst/>
                          <a:latin typeface="+mn-lt"/>
                        </a:rPr>
                        <a:t>982.751,09 </a:t>
                      </a:r>
                      <a:endParaRPr lang="it-IT" sz="1600" b="1" i="0" u="none" strike="noStrike" dirty="0">
                        <a:solidFill>
                          <a:srgbClr val="000000"/>
                        </a:solidFill>
                        <a:effectLst/>
                        <a:latin typeface="+mn-lt"/>
                      </a:endParaRPr>
                    </a:p>
                  </a:txBody>
                  <a:tcPr marL="0" marR="0" marT="0" marB="0" anchor="ctr">
                    <a:solidFill>
                      <a:srgbClr val="FFF8E5"/>
                    </a:solidFill>
                  </a:tcPr>
                </a:tc>
                <a:tc>
                  <a:txBody>
                    <a:bodyPr/>
                    <a:lstStyle/>
                    <a:p>
                      <a:pPr algn="ctr" fontAlgn="b"/>
                      <a:r>
                        <a:rPr lang="it-IT" sz="1600" b="1" i="0" u="none" strike="noStrike" dirty="0" smtClean="0">
                          <a:solidFill>
                            <a:srgbClr val="000000"/>
                          </a:solidFill>
                          <a:effectLst/>
                          <a:latin typeface="+mn-lt"/>
                        </a:rPr>
                        <a:t>1.117.786,87 </a:t>
                      </a:r>
                      <a:endParaRPr lang="it-IT" sz="1600" b="1" i="0" u="none" strike="noStrike" dirty="0">
                        <a:solidFill>
                          <a:srgbClr val="000000"/>
                        </a:solidFill>
                        <a:effectLst/>
                        <a:latin typeface="+mn-lt"/>
                      </a:endParaRPr>
                    </a:p>
                  </a:txBody>
                  <a:tcPr marL="0" marR="0" marT="0" marB="0" anchor="ctr">
                    <a:solidFill>
                      <a:srgbClr val="FFF8E5"/>
                    </a:solidFill>
                  </a:tcPr>
                </a:tc>
                <a:extLst>
                  <a:ext uri="{0D108BD9-81ED-4DB2-BD59-A6C34878D82A}">
                    <a16:rowId xmlns:a16="http://schemas.microsoft.com/office/drawing/2014/main" xmlns="" val="3389846171"/>
                  </a:ext>
                </a:extLst>
              </a:tr>
            </a:tbl>
          </a:graphicData>
        </a:graphic>
      </p:graphicFrame>
    </p:spTree>
    <p:extLst>
      <p:ext uri="{BB962C8B-B14F-4D97-AF65-F5344CB8AC3E}">
        <p14:creationId xmlns:p14="http://schemas.microsoft.com/office/powerpoint/2010/main" val="23293062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 OCM OLIO DI OLIVA E OLIVE DA TAVOLA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41931"/>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realizzati dalle Organizzazioni di Produttori (O.P.) della Regione Abruzzo</a:t>
            </a:r>
          </a:p>
          <a:p>
            <a:r>
              <a:rPr lang="it-IT" sz="2400" b="1" dirty="0" smtClean="0">
                <a:solidFill>
                  <a:srgbClr val="002060"/>
                </a:solidFill>
              </a:rPr>
              <a:t>Anno 2023</a:t>
            </a:r>
          </a:p>
        </p:txBody>
      </p:sp>
      <p:graphicFrame>
        <p:nvGraphicFramePr>
          <p:cNvPr id="5" name="Tabella 4"/>
          <p:cNvGraphicFramePr>
            <a:graphicFrameLocks noGrp="1"/>
          </p:cNvGraphicFramePr>
          <p:nvPr>
            <p:extLst/>
          </p:nvPr>
        </p:nvGraphicFramePr>
        <p:xfrm>
          <a:off x="533400" y="1839686"/>
          <a:ext cx="10940143" cy="4613031"/>
        </p:xfrm>
        <a:graphic>
          <a:graphicData uri="http://schemas.openxmlformats.org/drawingml/2006/table">
            <a:tbl>
              <a:tblPr>
                <a:tableStyleId>{5C22544A-7EE6-4342-B048-85BDC9FD1C3A}</a:tableStyleId>
              </a:tblPr>
              <a:tblGrid>
                <a:gridCol w="925536">
                  <a:extLst>
                    <a:ext uri="{9D8B030D-6E8A-4147-A177-3AD203B41FA5}">
                      <a16:colId xmlns:a16="http://schemas.microsoft.com/office/drawing/2014/main" xmlns="" val="1017200801"/>
                    </a:ext>
                  </a:extLst>
                </a:gridCol>
                <a:gridCol w="1986818">
                  <a:extLst>
                    <a:ext uri="{9D8B030D-6E8A-4147-A177-3AD203B41FA5}">
                      <a16:colId xmlns:a16="http://schemas.microsoft.com/office/drawing/2014/main" xmlns="" val="2004329288"/>
                    </a:ext>
                  </a:extLst>
                </a:gridCol>
                <a:gridCol w="1604263">
                  <a:extLst>
                    <a:ext uri="{9D8B030D-6E8A-4147-A177-3AD203B41FA5}">
                      <a16:colId xmlns:a16="http://schemas.microsoft.com/office/drawing/2014/main" xmlns="" val="3723192018"/>
                    </a:ext>
                  </a:extLst>
                </a:gridCol>
                <a:gridCol w="1332773">
                  <a:extLst>
                    <a:ext uri="{9D8B030D-6E8A-4147-A177-3AD203B41FA5}">
                      <a16:colId xmlns:a16="http://schemas.microsoft.com/office/drawing/2014/main" xmlns="" val="1669619616"/>
                    </a:ext>
                  </a:extLst>
                </a:gridCol>
                <a:gridCol w="1579583">
                  <a:extLst>
                    <a:ext uri="{9D8B030D-6E8A-4147-A177-3AD203B41FA5}">
                      <a16:colId xmlns:a16="http://schemas.microsoft.com/office/drawing/2014/main" xmlns="" val="968142072"/>
                    </a:ext>
                  </a:extLst>
                </a:gridCol>
                <a:gridCol w="1641285">
                  <a:extLst>
                    <a:ext uri="{9D8B030D-6E8A-4147-A177-3AD203B41FA5}">
                      <a16:colId xmlns:a16="http://schemas.microsoft.com/office/drawing/2014/main" xmlns="" val="1593303174"/>
                    </a:ext>
                  </a:extLst>
                </a:gridCol>
                <a:gridCol w="1869885">
                  <a:extLst>
                    <a:ext uri="{9D8B030D-6E8A-4147-A177-3AD203B41FA5}">
                      <a16:colId xmlns:a16="http://schemas.microsoft.com/office/drawing/2014/main" xmlns="" val="4141787477"/>
                    </a:ext>
                  </a:extLst>
                </a:gridCol>
              </a:tblGrid>
              <a:tr h="1278364">
                <a:tc gridSpan="2">
                  <a:txBody>
                    <a:bodyPr/>
                    <a:lstStyle/>
                    <a:p>
                      <a:pPr algn="ctr" fontAlgn="ctr"/>
                      <a:r>
                        <a:rPr lang="it-IT" sz="2200" b="1" u="none" strike="noStrike" dirty="0">
                          <a:solidFill>
                            <a:schemeClr val="bg1"/>
                          </a:solidFill>
                          <a:effectLst/>
                        </a:rPr>
                        <a:t>ORGANIZZAZIONE PRODUTTORI</a:t>
                      </a:r>
                      <a:endParaRPr lang="it-IT" sz="22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hMerge="1">
                  <a:txBody>
                    <a:bodyPr/>
                    <a:lstStyle/>
                    <a:p>
                      <a:endParaRPr lang="it-IT"/>
                    </a:p>
                  </a:txBody>
                  <a:tcPr/>
                </a:tc>
                <a:tc>
                  <a:txBody>
                    <a:bodyPr/>
                    <a:lstStyle/>
                    <a:p>
                      <a:pPr algn="ctr" fontAlgn="ctr"/>
                      <a:r>
                        <a:rPr lang="it-IT" sz="1600" b="1" u="none" strike="noStrike" dirty="0">
                          <a:solidFill>
                            <a:schemeClr val="bg1"/>
                          </a:solidFill>
                          <a:effectLst/>
                        </a:rPr>
                        <a:t>Programma Operativo             </a:t>
                      </a:r>
                      <a:r>
                        <a:rPr lang="it-IT" sz="1600" b="1" u="none" strike="noStrike" dirty="0" smtClean="0">
                          <a:solidFill>
                            <a:schemeClr val="bg1"/>
                          </a:solidFill>
                          <a:effectLst/>
                        </a:rPr>
                        <a:t>2023-2024                                    </a:t>
                      </a:r>
                      <a:r>
                        <a:rPr lang="it-IT" sz="1600" b="1" u="none" strike="noStrike" dirty="0">
                          <a:solidFill>
                            <a:schemeClr val="bg1"/>
                          </a:solidFill>
                          <a:effectLst/>
                        </a:rPr>
                        <a:t>Progetto esecutivo </a:t>
                      </a:r>
                      <a:r>
                        <a:rPr lang="it-IT" sz="1600" b="1" u="none" strike="noStrike" dirty="0" smtClean="0">
                          <a:solidFill>
                            <a:schemeClr val="bg1"/>
                          </a:solidFill>
                          <a:effectLst/>
                        </a:rPr>
                        <a:t>2023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QUOTA COMUNITARIA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QUOTA NAZIONALE</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 QUOTA O.P.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i="0" u="none" strike="noStrike" dirty="0" smtClean="0">
                          <a:solidFill>
                            <a:schemeClr val="bg1"/>
                          </a:solidFill>
                          <a:effectLst/>
                          <a:latin typeface="Arial Narrow" panose="020B0606020202030204" pitchFamily="34" charset="0"/>
                        </a:rPr>
                        <a:t>NOTE</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extLst>
                  <a:ext uri="{0D108BD9-81ED-4DB2-BD59-A6C34878D82A}">
                    <a16:rowId xmlns:a16="http://schemas.microsoft.com/office/drawing/2014/main" xmlns="" val="544432411"/>
                  </a:ext>
                </a:extLst>
              </a:tr>
              <a:tr h="682762">
                <a:tc>
                  <a:txBody>
                    <a:bodyPr/>
                    <a:lstStyle/>
                    <a:p>
                      <a:pPr algn="ctr" fontAlgn="ctr"/>
                      <a:r>
                        <a:rPr lang="it-IT" sz="1600" b="1" u="none" strike="noStrike" dirty="0">
                          <a:solidFill>
                            <a:schemeClr val="tx1"/>
                          </a:solidFill>
                          <a:effectLst/>
                        </a:rPr>
                        <a:t>OP/AOP</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DENOMINAZIONE OP</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IMPORTO</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a:solidFill>
                            <a:schemeClr val="tx1"/>
                          </a:solidFill>
                          <a:effectLst/>
                        </a:rPr>
                        <a:t>IMPORTO</a:t>
                      </a:r>
                      <a:endParaRPr lang="it-IT" sz="1600" b="1" i="0" u="none" strike="noStrike">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a:solidFill>
                            <a:schemeClr val="tx1"/>
                          </a:solidFill>
                          <a:effectLst/>
                        </a:rPr>
                        <a:t>IMPORTO</a:t>
                      </a:r>
                      <a:endParaRPr lang="it-IT" sz="1600" b="1" i="0" u="none" strike="noStrike">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IMPORTO</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xmlns="" val="2373805965"/>
                  </a:ext>
                </a:extLst>
              </a:tr>
              <a:tr h="1005985">
                <a:tc>
                  <a:txBody>
                    <a:bodyPr/>
                    <a:lstStyle/>
                    <a:p>
                      <a:pPr algn="ctr" fontAlgn="ctr"/>
                      <a:r>
                        <a:rPr lang="it-IT" sz="1400" u="none" strike="noStrike" smtClean="0">
                          <a:effectLst/>
                        </a:rPr>
                        <a:t>IT/OLI/40</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ASSOCIAZIONE CAPO - SOC. COOP. AGR. 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 346.204,00 </a:t>
                      </a:r>
                    </a:p>
                  </a:txBody>
                  <a:tcPr marL="0" marR="0" marT="0" marB="0" anchor="ctr">
                    <a:solidFill>
                      <a:schemeClr val="accent6">
                        <a:lumMod val="60000"/>
                        <a:lumOff val="40000"/>
                      </a:schemeClr>
                    </a:solidFill>
                  </a:tcPr>
                </a:tc>
                <a:tc>
                  <a:txBody>
                    <a:bodyPr/>
                    <a:lstStyle/>
                    <a:p>
                      <a:pPr algn="ctr" fontAlgn="ctr"/>
                      <a:r>
                        <a:rPr lang="it-IT" sz="1400" b="0" i="0" u="none" strike="noStrike" dirty="0" smtClean="0">
                          <a:solidFill>
                            <a:srgbClr val="000000"/>
                          </a:solidFill>
                          <a:effectLst/>
                          <a:latin typeface="+mn-lt"/>
                        </a:rPr>
                        <a:t>259.653,00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0" i="0" u="none" strike="noStrike" dirty="0" smtClean="0">
                          <a:solidFill>
                            <a:srgbClr val="000000"/>
                          </a:solidFill>
                          <a:effectLst/>
                          <a:latin typeface="+mn-lt"/>
                        </a:rPr>
                        <a:t>43.275,50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0" i="0" u="none" strike="noStrike" dirty="0" smtClean="0">
                          <a:solidFill>
                            <a:srgbClr val="000000"/>
                          </a:solidFill>
                          <a:effectLst/>
                          <a:latin typeface="+mn-lt"/>
                        </a:rPr>
                        <a:t>43.275,50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l" fontAlgn="b"/>
                      <a:r>
                        <a:rPr lang="it-IT" sz="1100" b="0" i="0" u="none" strike="noStrike" dirty="0">
                          <a:solidFill>
                            <a:srgbClr val="000000"/>
                          </a:solidFill>
                          <a:effectLst/>
                          <a:latin typeface="Calibri" panose="020F0502020204030204" pitchFamily="34" charset="0"/>
                        </a:rPr>
                        <a:t> </a:t>
                      </a:r>
                    </a:p>
                  </a:txBody>
                  <a:tcPr marL="0" marR="0" marT="0" marB="0" anchor="b">
                    <a:solidFill>
                      <a:schemeClr val="accent6">
                        <a:lumMod val="20000"/>
                        <a:lumOff val="80000"/>
                      </a:schemeClr>
                    </a:solidFill>
                  </a:tcPr>
                </a:tc>
                <a:extLst>
                  <a:ext uri="{0D108BD9-81ED-4DB2-BD59-A6C34878D82A}">
                    <a16:rowId xmlns:a16="http://schemas.microsoft.com/office/drawing/2014/main" xmlns="" val="3563290947"/>
                  </a:ext>
                </a:extLst>
              </a:tr>
              <a:tr h="595602">
                <a:tc>
                  <a:txBody>
                    <a:bodyPr/>
                    <a:lstStyle/>
                    <a:p>
                      <a:pPr algn="ctr" fontAlgn="ctr"/>
                      <a:r>
                        <a:rPr lang="it-IT" sz="1400" u="none" strike="noStrike" dirty="0" smtClean="0">
                          <a:effectLst/>
                        </a:rPr>
                        <a:t>UNAPROL</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ABRUZZO OLEUM </a:t>
                      </a:r>
                    </a:p>
                    <a:p>
                      <a:pPr algn="ctr" fontAlgn="ctr"/>
                      <a:r>
                        <a:rPr lang="it-IT" sz="1400" u="none" strike="noStrike" dirty="0" smtClean="0">
                          <a:effectLst/>
                        </a:rPr>
                        <a:t>SOC. COOP. AGR a r.l</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  </a:t>
                      </a:r>
                    </a:p>
                    <a:p>
                      <a:pPr algn="ctr" fontAlgn="ctr"/>
                      <a:r>
                        <a:rPr lang="it-IT" sz="1400" u="none" strike="noStrike" dirty="0" smtClean="0">
                          <a:effectLst/>
                        </a:rPr>
                        <a:t> 109.639,80 </a:t>
                      </a:r>
                    </a:p>
                    <a:p>
                      <a:pPr algn="ctr" fontAlgn="ctr"/>
                      <a:r>
                        <a:rPr lang="it-IT" sz="1400" u="none" strike="noStrike" dirty="0" smtClean="0">
                          <a:effectLst/>
                        </a:rPr>
                        <a:t>  </a:t>
                      </a:r>
                    </a:p>
                  </a:txBody>
                  <a:tcPr marL="0" marR="0" marT="0" marB="0" anchor="ctr">
                    <a:solidFill>
                      <a:schemeClr val="accent6">
                        <a:lumMod val="60000"/>
                        <a:lumOff val="40000"/>
                      </a:schemeClr>
                    </a:solidFill>
                  </a:tcPr>
                </a:tc>
                <a:tc>
                  <a:txBody>
                    <a:bodyPr/>
                    <a:lstStyle/>
                    <a:p>
                      <a:pPr algn="ctr" fontAlgn="ctr"/>
                      <a:r>
                        <a:rPr lang="it-IT" sz="1400" b="0" i="0" u="none" strike="noStrike" dirty="0" smtClean="0">
                          <a:solidFill>
                            <a:srgbClr val="000000"/>
                          </a:solidFill>
                          <a:effectLst/>
                          <a:latin typeface="+mn-lt"/>
                        </a:rPr>
                        <a:t>54.819,90</a:t>
                      </a:r>
                      <a:endParaRPr lang="it-IT" sz="11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b="0" i="0" u="none" strike="noStrike" kern="1200" dirty="0" smtClean="0">
                          <a:solidFill>
                            <a:srgbClr val="000000"/>
                          </a:solidFill>
                          <a:effectLst/>
                          <a:latin typeface="+mn-lt"/>
                          <a:ea typeface="+mn-ea"/>
                          <a:cs typeface="+mn-cs"/>
                        </a:rPr>
                        <a:t>27.409,95</a:t>
                      </a:r>
                      <a:r>
                        <a:rPr lang="it-IT" sz="1400" b="0" i="0" u="none" strike="noStrike" kern="1200" dirty="0">
                          <a:solidFill>
                            <a:srgbClr val="000000"/>
                          </a:solidFill>
                          <a:effectLst/>
                          <a:latin typeface="+mn-lt"/>
                          <a:ea typeface="+mn-ea"/>
                          <a:cs typeface="+mn-cs"/>
                        </a:rPr>
                        <a:t> </a:t>
                      </a:r>
                    </a:p>
                  </a:txBody>
                  <a:tcPr marL="0" marR="0" marT="0" marB="0" anchor="ctr">
                    <a:solidFill>
                      <a:schemeClr val="accent6">
                        <a:lumMod val="20000"/>
                        <a:lumOff val="8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it-IT" sz="1100" b="0" i="0" u="none" strike="noStrike" dirty="0">
                          <a:solidFill>
                            <a:srgbClr val="000000"/>
                          </a:solidFill>
                          <a:effectLst/>
                          <a:latin typeface="Arial" panose="020B0604020202020204" pitchFamily="34" charset="0"/>
                        </a:rPr>
                        <a:t> </a:t>
                      </a:r>
                      <a:endParaRPr lang="it-IT" sz="1100" b="0" i="0" u="none" strike="noStrike" dirty="0" smtClean="0">
                        <a:solidFill>
                          <a:srgbClr val="000000"/>
                        </a:solidFill>
                        <a:effectLst/>
                        <a:latin typeface="Arial" panose="020B0604020202020204" pitchFamily="34"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it-IT" sz="1400" b="0" i="0" u="none" strike="noStrike" kern="1200" dirty="0" smtClean="0">
                          <a:solidFill>
                            <a:srgbClr val="000000"/>
                          </a:solidFill>
                          <a:effectLst/>
                          <a:latin typeface="+mn-lt"/>
                          <a:ea typeface="+mn-ea"/>
                          <a:cs typeface="+mn-cs"/>
                        </a:rPr>
                        <a:t>27.409,95 </a:t>
                      </a:r>
                    </a:p>
                    <a:p>
                      <a:pPr algn="l" fontAlgn="ctr"/>
                      <a:endParaRPr lang="it-IT" sz="11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100" b="1" i="0" u="none" strike="noStrike">
                          <a:solidFill>
                            <a:srgbClr val="000000"/>
                          </a:solidFill>
                          <a:effectLst/>
                          <a:latin typeface="Calibri" panose="020F0502020204030204" pitchFamily="34" charset="0"/>
                        </a:rPr>
                        <a:t>€ 109.639,80  *  (interventi previsti in Abruzzo tramite l'OP Abruzzo Oleum che non ha presentato un proprio progetto operativo, aderendo a quello nazionale Unaprol)</a:t>
                      </a:r>
                    </a:p>
                  </a:txBody>
                  <a:tcPr marL="0" marR="0" marT="0" marB="0" anchor="ctr">
                    <a:solidFill>
                      <a:schemeClr val="accent6">
                        <a:lumMod val="20000"/>
                        <a:lumOff val="80000"/>
                      </a:schemeClr>
                    </a:solidFill>
                  </a:tcPr>
                </a:tc>
                <a:extLst>
                  <a:ext uri="{0D108BD9-81ED-4DB2-BD59-A6C34878D82A}">
                    <a16:rowId xmlns:a16="http://schemas.microsoft.com/office/drawing/2014/main" xmlns="" val="3159730631"/>
                  </a:ext>
                </a:extLst>
              </a:tr>
              <a:tr h="628286">
                <a:tc>
                  <a:txBody>
                    <a:bodyPr/>
                    <a:lstStyle/>
                    <a:p>
                      <a:pPr algn="ctr" fontAlgn="ctr"/>
                      <a:r>
                        <a:rPr lang="it-IT" sz="1800" u="none" strike="noStrike" smtClean="0">
                          <a:effectLst/>
                        </a:rPr>
                        <a:t> </a:t>
                      </a:r>
                      <a:endParaRPr lang="it-IT" sz="1800" b="0" i="0" u="none" strike="noStrike">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600" b="1" u="none" strike="noStrike" smtClean="0">
                          <a:effectLst/>
                        </a:rPr>
                        <a:t>TOTALI</a:t>
                      </a:r>
                      <a:endParaRPr lang="it-IT" sz="1600" b="1"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600" b="1" u="none" strike="noStrike" dirty="0" smtClean="0">
                          <a:effectLst/>
                        </a:rPr>
                        <a:t>455.843,80 </a:t>
                      </a:r>
                    </a:p>
                  </a:txBody>
                  <a:tcPr marL="0" marR="0" marT="0" marB="0" anchor="ctr">
                    <a:solidFill>
                      <a:schemeClr val="accent6">
                        <a:lumMod val="60000"/>
                        <a:lumOff val="40000"/>
                      </a:schemeClr>
                    </a:solidFill>
                  </a:tcPr>
                </a:tc>
                <a:tc>
                  <a:txBody>
                    <a:bodyPr/>
                    <a:lstStyle/>
                    <a:p>
                      <a:pPr algn="ctr" fontAlgn="ctr"/>
                      <a:r>
                        <a:rPr lang="it-IT" sz="1600" b="1" i="0" u="none" strike="noStrike" dirty="0" smtClean="0">
                          <a:solidFill>
                            <a:srgbClr val="000000"/>
                          </a:solidFill>
                          <a:effectLst/>
                          <a:latin typeface="+mn-lt"/>
                        </a:rPr>
                        <a:t>314.472,90 </a:t>
                      </a:r>
                      <a:endParaRPr lang="it-IT" sz="16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1" i="0" u="none" strike="noStrike" dirty="0" smtClean="0">
                          <a:solidFill>
                            <a:srgbClr val="000000"/>
                          </a:solidFill>
                          <a:effectLst/>
                          <a:latin typeface="+mn-lt"/>
                        </a:rPr>
                        <a:t>70.685,45</a:t>
                      </a:r>
                      <a:endParaRPr lang="it-IT" sz="14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it-IT" sz="1400" b="1" i="0" u="none" strike="noStrike" dirty="0" smtClean="0">
                        <a:solidFill>
                          <a:srgbClr val="000000"/>
                        </a:solidFill>
                        <a:effectLst/>
                        <a:latin typeface="+mn-lt"/>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it-IT" sz="1400" b="1" i="0" u="none" strike="noStrike" dirty="0" smtClean="0">
                          <a:solidFill>
                            <a:srgbClr val="000000"/>
                          </a:solidFill>
                          <a:effectLst/>
                          <a:latin typeface="+mn-lt"/>
                        </a:rPr>
                        <a:t>70.685,45</a:t>
                      </a:r>
                    </a:p>
                    <a:p>
                      <a:pPr algn="ctr" fontAlgn="ctr"/>
                      <a:r>
                        <a:rPr lang="it-IT" sz="1400" b="1" i="0" u="none" strike="noStrike" dirty="0" smtClean="0">
                          <a:solidFill>
                            <a:srgbClr val="000000"/>
                          </a:solidFill>
                          <a:effectLst/>
                          <a:latin typeface="+mn-lt"/>
                        </a:rPr>
                        <a:t> </a:t>
                      </a:r>
                      <a:endParaRPr lang="it-IT" sz="14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l" fontAlgn="b"/>
                      <a:r>
                        <a:rPr lang="it-IT" sz="1100" b="0" i="0" u="none" strike="noStrike" dirty="0">
                          <a:solidFill>
                            <a:srgbClr val="000000"/>
                          </a:solidFill>
                          <a:effectLst/>
                          <a:latin typeface="Calibri" panose="020F0502020204030204" pitchFamily="34" charset="0"/>
                        </a:rPr>
                        <a:t> </a:t>
                      </a:r>
                    </a:p>
                  </a:txBody>
                  <a:tcPr marL="0" marR="0" marT="0" marB="0" anchor="b">
                    <a:solidFill>
                      <a:schemeClr val="accent6">
                        <a:lumMod val="20000"/>
                        <a:lumOff val="80000"/>
                      </a:schemeClr>
                    </a:solidFill>
                  </a:tcPr>
                </a:tc>
                <a:extLst>
                  <a:ext uri="{0D108BD9-81ED-4DB2-BD59-A6C34878D82A}">
                    <a16:rowId xmlns:a16="http://schemas.microsoft.com/office/drawing/2014/main" xmlns="" val="4229180823"/>
                  </a:ext>
                </a:extLst>
              </a:tr>
            </a:tbl>
          </a:graphicData>
        </a:graphic>
      </p:graphicFrame>
    </p:spTree>
    <p:extLst>
      <p:ext uri="{BB962C8B-B14F-4D97-AF65-F5344CB8AC3E}">
        <p14:creationId xmlns:p14="http://schemas.microsoft.com/office/powerpoint/2010/main" val="15931047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8FD70C0-D43A-18C4-BF5D-6E86225B9D08}"/>
              </a:ext>
            </a:extLst>
          </p:cNvPr>
          <p:cNvSpPr txBox="1">
            <a:spLocks/>
          </p:cNvSpPr>
          <p:nvPr/>
        </p:nvSpPr>
        <p:spPr>
          <a:xfrm>
            <a:off x="76200" y="262326"/>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a:solidFill>
                  <a:srgbClr val="002060"/>
                </a:solidFill>
              </a:rPr>
              <a:t>REG. (U.E.) N. 1308/2013 - OCM OLIO DI OLIVA E OLIVE DA TAVOLA</a:t>
            </a:r>
            <a:endParaRPr lang="it-IT" sz="2800" b="1" dirty="0" smtClean="0">
              <a:solidFill>
                <a:srgbClr val="002060"/>
              </a:solidFill>
            </a:endParaRPr>
          </a:p>
        </p:txBody>
      </p:sp>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76199" y="697754"/>
            <a:ext cx="11929787" cy="1141931"/>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400" b="1" dirty="0" smtClean="0">
                <a:solidFill>
                  <a:srgbClr val="002060"/>
                </a:solidFill>
              </a:rPr>
              <a:t>Programmi Operativi delle Organizzazioni di Produttori (O.P.) della Regione Abruzzo</a:t>
            </a:r>
          </a:p>
          <a:p>
            <a:r>
              <a:rPr lang="it-IT" sz="2400" b="1" dirty="0">
                <a:solidFill>
                  <a:srgbClr val="002060"/>
                </a:solidFill>
              </a:rPr>
              <a:t>in corso di svolgimento Anno 2024</a:t>
            </a:r>
            <a:endParaRPr lang="it-IT" sz="2400" b="1" dirty="0" smtClean="0">
              <a:solidFill>
                <a:srgbClr val="002060"/>
              </a:solidFill>
            </a:endParaRPr>
          </a:p>
        </p:txBody>
      </p:sp>
      <p:graphicFrame>
        <p:nvGraphicFramePr>
          <p:cNvPr id="5" name="Tabella 4"/>
          <p:cNvGraphicFramePr>
            <a:graphicFrameLocks noGrp="1"/>
          </p:cNvGraphicFramePr>
          <p:nvPr>
            <p:extLst/>
          </p:nvPr>
        </p:nvGraphicFramePr>
        <p:xfrm>
          <a:off x="533400" y="1839686"/>
          <a:ext cx="10940143" cy="4601237"/>
        </p:xfrm>
        <a:graphic>
          <a:graphicData uri="http://schemas.openxmlformats.org/drawingml/2006/table">
            <a:tbl>
              <a:tblPr>
                <a:tableStyleId>{5C22544A-7EE6-4342-B048-85BDC9FD1C3A}</a:tableStyleId>
              </a:tblPr>
              <a:tblGrid>
                <a:gridCol w="925536">
                  <a:extLst>
                    <a:ext uri="{9D8B030D-6E8A-4147-A177-3AD203B41FA5}">
                      <a16:colId xmlns:a16="http://schemas.microsoft.com/office/drawing/2014/main" xmlns="" val="1017200801"/>
                    </a:ext>
                  </a:extLst>
                </a:gridCol>
                <a:gridCol w="1986818">
                  <a:extLst>
                    <a:ext uri="{9D8B030D-6E8A-4147-A177-3AD203B41FA5}">
                      <a16:colId xmlns:a16="http://schemas.microsoft.com/office/drawing/2014/main" xmlns="" val="2004329288"/>
                    </a:ext>
                  </a:extLst>
                </a:gridCol>
                <a:gridCol w="1604263">
                  <a:extLst>
                    <a:ext uri="{9D8B030D-6E8A-4147-A177-3AD203B41FA5}">
                      <a16:colId xmlns:a16="http://schemas.microsoft.com/office/drawing/2014/main" xmlns="" val="3723192018"/>
                    </a:ext>
                  </a:extLst>
                </a:gridCol>
                <a:gridCol w="1332773">
                  <a:extLst>
                    <a:ext uri="{9D8B030D-6E8A-4147-A177-3AD203B41FA5}">
                      <a16:colId xmlns:a16="http://schemas.microsoft.com/office/drawing/2014/main" xmlns="" val="1669619616"/>
                    </a:ext>
                  </a:extLst>
                </a:gridCol>
                <a:gridCol w="1579583">
                  <a:extLst>
                    <a:ext uri="{9D8B030D-6E8A-4147-A177-3AD203B41FA5}">
                      <a16:colId xmlns:a16="http://schemas.microsoft.com/office/drawing/2014/main" xmlns="" val="968142072"/>
                    </a:ext>
                  </a:extLst>
                </a:gridCol>
                <a:gridCol w="1641285">
                  <a:extLst>
                    <a:ext uri="{9D8B030D-6E8A-4147-A177-3AD203B41FA5}">
                      <a16:colId xmlns:a16="http://schemas.microsoft.com/office/drawing/2014/main" xmlns="" val="1593303174"/>
                    </a:ext>
                  </a:extLst>
                </a:gridCol>
                <a:gridCol w="1869885">
                  <a:extLst>
                    <a:ext uri="{9D8B030D-6E8A-4147-A177-3AD203B41FA5}">
                      <a16:colId xmlns:a16="http://schemas.microsoft.com/office/drawing/2014/main" xmlns="" val="4141787477"/>
                    </a:ext>
                  </a:extLst>
                </a:gridCol>
              </a:tblGrid>
              <a:tr h="1278364">
                <a:tc gridSpan="2">
                  <a:txBody>
                    <a:bodyPr/>
                    <a:lstStyle/>
                    <a:p>
                      <a:pPr algn="ctr" fontAlgn="ctr"/>
                      <a:r>
                        <a:rPr lang="it-IT" sz="2200" b="1" u="none" strike="noStrike" dirty="0">
                          <a:solidFill>
                            <a:schemeClr val="bg1"/>
                          </a:solidFill>
                          <a:effectLst/>
                        </a:rPr>
                        <a:t>ORGANIZZAZIONE PRODUTTORI</a:t>
                      </a:r>
                      <a:endParaRPr lang="it-IT" sz="22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hMerge="1">
                  <a:txBody>
                    <a:bodyPr/>
                    <a:lstStyle/>
                    <a:p>
                      <a:endParaRPr lang="it-IT"/>
                    </a:p>
                  </a:txBody>
                  <a:tcPr/>
                </a:tc>
                <a:tc>
                  <a:txBody>
                    <a:bodyPr/>
                    <a:lstStyle/>
                    <a:p>
                      <a:pPr algn="ctr" fontAlgn="ctr"/>
                      <a:r>
                        <a:rPr lang="it-IT" sz="1600" b="1" u="none" strike="noStrike" dirty="0">
                          <a:solidFill>
                            <a:schemeClr val="bg1"/>
                          </a:solidFill>
                          <a:effectLst/>
                        </a:rPr>
                        <a:t>Programma Operativo             </a:t>
                      </a:r>
                      <a:r>
                        <a:rPr lang="it-IT" sz="1600" b="1" u="none" strike="noStrike" dirty="0" smtClean="0">
                          <a:solidFill>
                            <a:schemeClr val="bg1"/>
                          </a:solidFill>
                          <a:effectLst/>
                        </a:rPr>
                        <a:t>2023-2024                                    </a:t>
                      </a:r>
                      <a:r>
                        <a:rPr lang="it-IT" sz="1600" b="1" u="none" strike="noStrike" dirty="0">
                          <a:solidFill>
                            <a:schemeClr val="bg1"/>
                          </a:solidFill>
                          <a:effectLst/>
                        </a:rPr>
                        <a:t>Progetto esecutivo </a:t>
                      </a:r>
                      <a:r>
                        <a:rPr lang="it-IT" sz="1600" b="1" u="none" strike="noStrike" dirty="0" smtClean="0">
                          <a:solidFill>
                            <a:schemeClr val="bg1"/>
                          </a:solidFill>
                          <a:effectLst/>
                        </a:rPr>
                        <a:t>2024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QUOTA COMUNITARIA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QUOTA NAZIONALE</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u="none" strike="noStrike" dirty="0">
                          <a:solidFill>
                            <a:schemeClr val="bg1"/>
                          </a:solidFill>
                          <a:effectLst/>
                        </a:rPr>
                        <a:t> QUOTA O.P. </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tc>
                  <a:txBody>
                    <a:bodyPr/>
                    <a:lstStyle/>
                    <a:p>
                      <a:pPr algn="ctr" fontAlgn="ctr"/>
                      <a:r>
                        <a:rPr lang="it-IT" sz="1600" b="1" i="0" u="none" strike="noStrike" dirty="0" smtClean="0">
                          <a:solidFill>
                            <a:schemeClr val="bg1"/>
                          </a:solidFill>
                          <a:effectLst/>
                          <a:latin typeface="Arial Narrow" panose="020B0606020202030204" pitchFamily="34" charset="0"/>
                        </a:rPr>
                        <a:t>NOTE</a:t>
                      </a: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50000"/>
                      </a:schemeClr>
                    </a:solidFill>
                  </a:tcPr>
                </a:tc>
                <a:extLst>
                  <a:ext uri="{0D108BD9-81ED-4DB2-BD59-A6C34878D82A}">
                    <a16:rowId xmlns:a16="http://schemas.microsoft.com/office/drawing/2014/main" xmlns="" val="544432411"/>
                  </a:ext>
                </a:extLst>
              </a:tr>
              <a:tr h="682762">
                <a:tc>
                  <a:txBody>
                    <a:bodyPr/>
                    <a:lstStyle/>
                    <a:p>
                      <a:pPr algn="ctr" fontAlgn="ctr"/>
                      <a:r>
                        <a:rPr lang="it-IT" sz="1600" b="1" u="none" strike="noStrike" dirty="0">
                          <a:solidFill>
                            <a:schemeClr val="tx1"/>
                          </a:solidFill>
                          <a:effectLst/>
                        </a:rPr>
                        <a:t>OP/AOP</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DENOMINAZIONE OP</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IMPORTO</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a:solidFill>
                            <a:schemeClr val="tx1"/>
                          </a:solidFill>
                          <a:effectLst/>
                        </a:rPr>
                        <a:t>IMPORTO</a:t>
                      </a:r>
                      <a:endParaRPr lang="it-IT" sz="1600" b="1" i="0" u="none" strike="noStrike">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a:solidFill>
                            <a:schemeClr val="tx1"/>
                          </a:solidFill>
                          <a:effectLst/>
                        </a:rPr>
                        <a:t>IMPORTO</a:t>
                      </a:r>
                      <a:endParaRPr lang="it-IT" sz="1600" b="1" i="0" u="none" strike="noStrike">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r>
                        <a:rPr lang="it-IT" sz="1600" b="1" u="none" strike="noStrike" dirty="0">
                          <a:solidFill>
                            <a:schemeClr val="tx1"/>
                          </a:solidFill>
                          <a:effectLst/>
                        </a:rPr>
                        <a:t>IMPORTO</a:t>
                      </a:r>
                      <a:endParaRPr lang="it-IT" sz="1600" b="1" i="0" u="none" strike="noStrike" dirty="0">
                        <a:solidFill>
                          <a:schemeClr val="tx1"/>
                        </a:solidFill>
                        <a:effectLst/>
                        <a:latin typeface="Arial Narrow" panose="020B0606020202030204" pitchFamily="34" charset="0"/>
                      </a:endParaRPr>
                    </a:p>
                  </a:txBody>
                  <a:tcPr marL="0" marR="0" marT="0" marB="0" anchor="ctr">
                    <a:solidFill>
                      <a:schemeClr val="accent6">
                        <a:lumMod val="60000"/>
                        <a:lumOff val="40000"/>
                      </a:schemeClr>
                    </a:solidFill>
                  </a:tcPr>
                </a:tc>
                <a:tc>
                  <a:txBody>
                    <a:bodyPr/>
                    <a:lstStyle/>
                    <a:p>
                      <a:pPr algn="ctr" fontAlgn="ctr"/>
                      <a:endParaRPr lang="it-IT" sz="1600" b="1" i="0" u="none" strike="noStrike" dirty="0">
                        <a:solidFill>
                          <a:schemeClr val="bg1"/>
                        </a:solidFill>
                        <a:effectLst/>
                        <a:latin typeface="Arial Narrow" panose="020B0606020202030204" pitchFamily="34" charset="0"/>
                      </a:endParaRPr>
                    </a:p>
                  </a:txBody>
                  <a:tcPr marL="0" marR="0" marT="0" marB="0" anchor="ctr">
                    <a:solidFill>
                      <a:schemeClr val="accent6">
                        <a:lumMod val="60000"/>
                        <a:lumOff val="40000"/>
                      </a:schemeClr>
                    </a:solidFill>
                  </a:tcPr>
                </a:tc>
                <a:extLst>
                  <a:ext uri="{0D108BD9-81ED-4DB2-BD59-A6C34878D82A}">
                    <a16:rowId xmlns:a16="http://schemas.microsoft.com/office/drawing/2014/main" xmlns="" val="2373805965"/>
                  </a:ext>
                </a:extLst>
              </a:tr>
              <a:tr h="1005985">
                <a:tc>
                  <a:txBody>
                    <a:bodyPr/>
                    <a:lstStyle/>
                    <a:p>
                      <a:pPr algn="ctr" fontAlgn="ctr"/>
                      <a:r>
                        <a:rPr lang="it-IT" sz="1400" u="none" strike="noStrike" smtClean="0">
                          <a:effectLst/>
                        </a:rPr>
                        <a:t>IT/OLI/40</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ASSOCIAZIONE CAPO - SOC. COOP. AGR. P.A.</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 238.754,57 </a:t>
                      </a:r>
                    </a:p>
                  </a:txBody>
                  <a:tcPr marL="0" marR="0" marT="0" marB="0" anchor="ctr">
                    <a:solidFill>
                      <a:schemeClr val="accent6">
                        <a:lumMod val="60000"/>
                        <a:lumOff val="40000"/>
                      </a:schemeClr>
                    </a:solidFill>
                  </a:tcPr>
                </a:tc>
                <a:tc>
                  <a:txBody>
                    <a:bodyPr/>
                    <a:lstStyle/>
                    <a:p>
                      <a:pPr algn="ctr" fontAlgn="ctr"/>
                      <a:r>
                        <a:rPr lang="it-IT" sz="1400" b="0" i="0" u="none" strike="noStrike" dirty="0" smtClean="0">
                          <a:solidFill>
                            <a:srgbClr val="000000"/>
                          </a:solidFill>
                          <a:effectLst/>
                          <a:latin typeface="+mn-lt"/>
                        </a:rPr>
                        <a:t>179.065,93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0" i="0" u="none" strike="noStrike" dirty="0" smtClean="0">
                          <a:solidFill>
                            <a:srgbClr val="000000"/>
                          </a:solidFill>
                          <a:effectLst/>
                          <a:latin typeface="+mn-lt"/>
                        </a:rPr>
                        <a:t>29.844,32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0" i="0" u="none" strike="noStrike" dirty="0" smtClean="0">
                          <a:solidFill>
                            <a:srgbClr val="000000"/>
                          </a:solidFill>
                          <a:effectLst/>
                          <a:latin typeface="+mn-lt"/>
                        </a:rPr>
                        <a:t>29.844,32 </a:t>
                      </a:r>
                      <a:endParaRPr lang="it-IT" sz="1400" b="0"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l" fontAlgn="b"/>
                      <a:r>
                        <a:rPr lang="it-IT" sz="1100" b="0" i="0" u="none" strike="noStrike" dirty="0">
                          <a:solidFill>
                            <a:srgbClr val="000000"/>
                          </a:solidFill>
                          <a:effectLst/>
                          <a:latin typeface="Calibri" panose="020F0502020204030204" pitchFamily="34" charset="0"/>
                        </a:rPr>
                        <a:t> </a:t>
                      </a:r>
                    </a:p>
                  </a:txBody>
                  <a:tcPr marL="0" marR="0" marT="0" marB="0" anchor="b">
                    <a:solidFill>
                      <a:schemeClr val="accent6">
                        <a:lumMod val="20000"/>
                        <a:lumOff val="80000"/>
                      </a:schemeClr>
                    </a:solidFill>
                  </a:tcPr>
                </a:tc>
                <a:extLst>
                  <a:ext uri="{0D108BD9-81ED-4DB2-BD59-A6C34878D82A}">
                    <a16:rowId xmlns:a16="http://schemas.microsoft.com/office/drawing/2014/main" xmlns="" val="3563290947"/>
                  </a:ext>
                </a:extLst>
              </a:tr>
              <a:tr h="595602">
                <a:tc>
                  <a:txBody>
                    <a:bodyPr/>
                    <a:lstStyle/>
                    <a:p>
                      <a:pPr algn="ctr" fontAlgn="ctr"/>
                      <a:r>
                        <a:rPr lang="it-IT" sz="1400" u="none" strike="noStrike" dirty="0" smtClean="0">
                          <a:effectLst/>
                        </a:rPr>
                        <a:t>UNAPROL</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ABRUZZO OLEUM </a:t>
                      </a:r>
                    </a:p>
                    <a:p>
                      <a:pPr algn="ctr" fontAlgn="ctr"/>
                      <a:r>
                        <a:rPr lang="it-IT" sz="1400" u="none" strike="noStrike" dirty="0" smtClean="0">
                          <a:effectLst/>
                        </a:rPr>
                        <a:t>SOC. COOP. AGR a r.l</a:t>
                      </a:r>
                      <a:endParaRPr lang="it-IT" sz="14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u="none" strike="noStrike" dirty="0" smtClean="0">
                          <a:effectLst/>
                        </a:rPr>
                        <a:t>  </a:t>
                      </a:r>
                    </a:p>
                    <a:p>
                      <a:pPr algn="ctr" fontAlgn="ctr"/>
                      <a:r>
                        <a:rPr lang="it-IT" sz="1400" u="none" strike="noStrike" dirty="0" smtClean="0">
                          <a:effectLst/>
                        </a:rPr>
                        <a:t> 95.078,95 *</a:t>
                      </a:r>
                    </a:p>
                    <a:p>
                      <a:pPr algn="ctr" fontAlgn="ctr"/>
                      <a:r>
                        <a:rPr lang="it-IT" sz="1400" u="none" strike="noStrike" dirty="0" smtClean="0">
                          <a:effectLst/>
                        </a:rPr>
                        <a:t>  </a:t>
                      </a:r>
                    </a:p>
                  </a:txBody>
                  <a:tcPr marL="0" marR="0" marT="0" marB="0" anchor="ctr">
                    <a:solidFill>
                      <a:schemeClr val="accent6">
                        <a:lumMod val="60000"/>
                        <a:lumOff val="40000"/>
                      </a:schemeClr>
                    </a:solidFill>
                  </a:tcPr>
                </a:tc>
                <a:tc>
                  <a:txBody>
                    <a:bodyPr/>
                    <a:lstStyle/>
                    <a:p>
                      <a:pPr algn="ctr" fontAlgn="ctr"/>
                      <a:r>
                        <a:rPr lang="it-IT" sz="1400" b="0" i="0" u="none" strike="noStrike" dirty="0" smtClean="0">
                          <a:solidFill>
                            <a:srgbClr val="000000"/>
                          </a:solidFill>
                          <a:effectLst/>
                          <a:latin typeface="+mn-lt"/>
                        </a:rPr>
                        <a:t>47.539,48*</a:t>
                      </a:r>
                      <a:r>
                        <a:rPr lang="it-IT" sz="1100" b="0" i="0" u="none" strike="noStrike" dirty="0" smtClean="0">
                          <a:solidFill>
                            <a:srgbClr val="000000"/>
                          </a:solidFill>
                          <a:effectLst/>
                          <a:latin typeface="Arial" panose="020B0604020202020204" pitchFamily="34" charset="0"/>
                        </a:rPr>
                        <a:t> </a:t>
                      </a:r>
                      <a:endParaRPr lang="it-IT" sz="1100" b="0"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400" b="0" i="0" u="none" strike="noStrike" kern="1200" dirty="0" smtClean="0">
                          <a:solidFill>
                            <a:srgbClr val="000000"/>
                          </a:solidFill>
                          <a:effectLst/>
                          <a:latin typeface="+mn-lt"/>
                          <a:ea typeface="+mn-ea"/>
                          <a:cs typeface="+mn-cs"/>
                        </a:rPr>
                        <a:t>23.769,74</a:t>
                      </a:r>
                      <a:r>
                        <a:rPr lang="it-IT" sz="1400" b="0" i="0" u="none" strike="noStrike" kern="1200" dirty="0">
                          <a:solidFill>
                            <a:srgbClr val="000000"/>
                          </a:solidFill>
                          <a:effectLst/>
                          <a:latin typeface="+mn-lt"/>
                          <a:ea typeface="+mn-ea"/>
                          <a:cs typeface="+mn-cs"/>
                        </a:rPr>
                        <a:t> </a:t>
                      </a:r>
                    </a:p>
                  </a:txBody>
                  <a:tcPr marL="0" marR="0" marT="0" marB="0" anchor="c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it-IT" sz="1100" b="0" i="0" u="none" strike="noStrike" dirty="0" smtClean="0">
                        <a:solidFill>
                          <a:srgbClr val="000000"/>
                        </a:solidFill>
                        <a:effectLst/>
                        <a:latin typeface="Arial" panose="020B0604020202020204" pitchFamily="34"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it-IT" sz="1100" b="0" i="0" u="none" strike="noStrike" dirty="0">
                          <a:solidFill>
                            <a:srgbClr val="000000"/>
                          </a:solidFill>
                          <a:effectLst/>
                          <a:latin typeface="Arial" panose="020B0604020202020204" pitchFamily="34" charset="0"/>
                        </a:rPr>
                        <a:t> </a:t>
                      </a:r>
                      <a:r>
                        <a:rPr lang="it-IT" sz="1400" b="0" i="0" u="none" strike="noStrike" kern="1200" dirty="0" smtClean="0">
                          <a:solidFill>
                            <a:srgbClr val="000000"/>
                          </a:solidFill>
                          <a:effectLst/>
                          <a:latin typeface="+mn-lt"/>
                          <a:ea typeface="+mn-ea"/>
                          <a:cs typeface="+mn-cs"/>
                        </a:rPr>
                        <a:t>23.769,74 </a:t>
                      </a:r>
                    </a:p>
                    <a:p>
                      <a:pPr algn="l" fontAlgn="ctr"/>
                      <a:endParaRPr lang="it-IT" sz="1400" b="0" i="0" u="none" strike="noStrike" kern="1200" dirty="0">
                        <a:solidFill>
                          <a:srgbClr val="000000"/>
                        </a:solidFill>
                        <a:effectLst/>
                        <a:latin typeface="+mn-lt"/>
                        <a:ea typeface="+mn-ea"/>
                        <a:cs typeface="+mn-cs"/>
                      </a:endParaRPr>
                    </a:p>
                  </a:txBody>
                  <a:tcPr marL="0" marR="0" marT="0" marB="0" anchor="ctr">
                    <a:solidFill>
                      <a:schemeClr val="accent6">
                        <a:lumMod val="20000"/>
                        <a:lumOff val="80000"/>
                      </a:schemeClr>
                    </a:solidFill>
                  </a:tcPr>
                </a:tc>
                <a:tc>
                  <a:txBody>
                    <a:bodyPr/>
                    <a:lstStyle/>
                    <a:p>
                      <a:pPr algn="ctr" fontAlgn="ctr"/>
                      <a:r>
                        <a:rPr lang="it-IT" sz="1100" b="1" i="0" u="none" strike="noStrike" dirty="0">
                          <a:solidFill>
                            <a:srgbClr val="000000"/>
                          </a:solidFill>
                          <a:effectLst/>
                          <a:latin typeface="Calibri" panose="020F0502020204030204" pitchFamily="34" charset="0"/>
                        </a:rPr>
                        <a:t>€ </a:t>
                      </a:r>
                      <a:r>
                        <a:rPr lang="it-IT" sz="1100" b="1" i="0" u="none" strike="noStrike" dirty="0" smtClean="0">
                          <a:solidFill>
                            <a:srgbClr val="000000"/>
                          </a:solidFill>
                          <a:effectLst/>
                          <a:latin typeface="Calibri" panose="020F0502020204030204" pitchFamily="34" charset="0"/>
                        </a:rPr>
                        <a:t>95.078,95  </a:t>
                      </a:r>
                      <a:r>
                        <a:rPr lang="it-IT" sz="1100" b="1" i="0" u="none" strike="noStrike" dirty="0">
                          <a:solidFill>
                            <a:srgbClr val="000000"/>
                          </a:solidFill>
                          <a:effectLst/>
                          <a:latin typeface="Calibri" panose="020F0502020204030204" pitchFamily="34" charset="0"/>
                        </a:rPr>
                        <a:t>*  (interventi previsti in Abruzzo tramite l'OP Abruzzo Oleum che non ha presentato un proprio progetto operativo, aderendo a quello nazionale </a:t>
                      </a:r>
                      <a:r>
                        <a:rPr lang="it-IT" sz="1100" b="1" i="0" u="none" strike="noStrike" dirty="0" err="1">
                          <a:solidFill>
                            <a:srgbClr val="000000"/>
                          </a:solidFill>
                          <a:effectLst/>
                          <a:latin typeface="Calibri" panose="020F0502020204030204" pitchFamily="34" charset="0"/>
                        </a:rPr>
                        <a:t>Unaprol</a:t>
                      </a:r>
                      <a:r>
                        <a:rPr lang="it-IT" sz="1100" b="1" i="0" u="none" strike="noStrike" dirty="0">
                          <a:solidFill>
                            <a:srgbClr val="000000"/>
                          </a:solidFill>
                          <a:effectLst/>
                          <a:latin typeface="Calibri" panose="020F0502020204030204" pitchFamily="34" charset="0"/>
                        </a:rPr>
                        <a:t>)</a:t>
                      </a:r>
                    </a:p>
                  </a:txBody>
                  <a:tcPr marL="0" marR="0" marT="0" marB="0" anchor="ctr">
                    <a:solidFill>
                      <a:schemeClr val="accent6">
                        <a:lumMod val="20000"/>
                        <a:lumOff val="80000"/>
                      </a:schemeClr>
                    </a:solidFill>
                  </a:tcPr>
                </a:tc>
                <a:extLst>
                  <a:ext uri="{0D108BD9-81ED-4DB2-BD59-A6C34878D82A}">
                    <a16:rowId xmlns:a16="http://schemas.microsoft.com/office/drawing/2014/main" xmlns="" val="3159730631"/>
                  </a:ext>
                </a:extLst>
              </a:tr>
              <a:tr h="628286">
                <a:tc>
                  <a:txBody>
                    <a:bodyPr/>
                    <a:lstStyle/>
                    <a:p>
                      <a:pPr algn="ctr" fontAlgn="ctr"/>
                      <a:r>
                        <a:rPr lang="it-IT" sz="1800" u="none" strike="noStrike" smtClean="0">
                          <a:effectLst/>
                        </a:rPr>
                        <a:t> </a:t>
                      </a:r>
                      <a:endParaRPr lang="it-IT" sz="1800" b="0" i="0" u="none" strike="noStrike">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600" b="1" u="none" strike="noStrike" smtClean="0">
                          <a:effectLst/>
                        </a:rPr>
                        <a:t>TOTALI</a:t>
                      </a:r>
                      <a:endParaRPr lang="it-IT" sz="1600" b="1" i="0" u="none" strike="noStrike" dirty="0">
                        <a:solidFill>
                          <a:srgbClr val="000000"/>
                        </a:solidFill>
                        <a:effectLst/>
                        <a:latin typeface="Arial" panose="020B0604020202020204" pitchFamily="34" charset="0"/>
                      </a:endParaRPr>
                    </a:p>
                  </a:txBody>
                  <a:tcPr marL="0" marR="0" marT="0" marB="0" anchor="ctr">
                    <a:solidFill>
                      <a:schemeClr val="accent6">
                        <a:lumMod val="20000"/>
                        <a:lumOff val="80000"/>
                      </a:schemeClr>
                    </a:solidFill>
                  </a:tcPr>
                </a:tc>
                <a:tc>
                  <a:txBody>
                    <a:bodyPr/>
                    <a:lstStyle/>
                    <a:p>
                      <a:pPr algn="ctr" fontAlgn="ctr"/>
                      <a:r>
                        <a:rPr lang="it-IT" sz="1600" b="1" u="none" strike="noStrike" dirty="0" smtClean="0">
                          <a:effectLst/>
                        </a:rPr>
                        <a:t>333.833,52 </a:t>
                      </a:r>
                    </a:p>
                  </a:txBody>
                  <a:tcPr marL="0" marR="0" marT="0" marB="0" anchor="ctr">
                    <a:solidFill>
                      <a:schemeClr val="accent6">
                        <a:lumMod val="60000"/>
                        <a:lumOff val="40000"/>
                      </a:schemeClr>
                    </a:solidFill>
                  </a:tcPr>
                </a:tc>
                <a:tc>
                  <a:txBody>
                    <a:bodyPr/>
                    <a:lstStyle/>
                    <a:p>
                      <a:pPr algn="ctr" fontAlgn="ctr"/>
                      <a:r>
                        <a:rPr lang="it-IT" sz="1600" b="1" i="0" u="none" strike="noStrike" dirty="0" smtClean="0">
                          <a:solidFill>
                            <a:srgbClr val="000000"/>
                          </a:solidFill>
                          <a:effectLst/>
                          <a:latin typeface="+mn-lt"/>
                        </a:rPr>
                        <a:t>226.605,41</a:t>
                      </a:r>
                      <a:endParaRPr lang="it-IT" sz="16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1" i="0" u="none" strike="noStrike" dirty="0" smtClean="0">
                          <a:solidFill>
                            <a:srgbClr val="000000"/>
                          </a:solidFill>
                          <a:effectLst/>
                          <a:latin typeface="+mn-lt"/>
                        </a:rPr>
                        <a:t>53.614,06 </a:t>
                      </a:r>
                      <a:endParaRPr lang="it-IT" sz="14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ctr" fontAlgn="ctr"/>
                      <a:r>
                        <a:rPr lang="it-IT" sz="1400" b="1" i="0" u="none" strike="noStrike" dirty="0" smtClean="0">
                          <a:solidFill>
                            <a:srgbClr val="000000"/>
                          </a:solidFill>
                          <a:effectLst/>
                          <a:latin typeface="+mn-lt"/>
                        </a:rPr>
                        <a:t>53.614,06 </a:t>
                      </a:r>
                      <a:endParaRPr lang="it-IT" sz="1400" b="1" i="0" u="none" strike="noStrike" dirty="0">
                        <a:solidFill>
                          <a:srgbClr val="000000"/>
                        </a:solidFill>
                        <a:effectLst/>
                        <a:latin typeface="+mn-lt"/>
                      </a:endParaRPr>
                    </a:p>
                  </a:txBody>
                  <a:tcPr marL="0" marR="0" marT="0" marB="0" anchor="ctr">
                    <a:solidFill>
                      <a:schemeClr val="accent6">
                        <a:lumMod val="20000"/>
                        <a:lumOff val="80000"/>
                      </a:schemeClr>
                    </a:solidFill>
                  </a:tcPr>
                </a:tc>
                <a:tc>
                  <a:txBody>
                    <a:bodyPr/>
                    <a:lstStyle/>
                    <a:p>
                      <a:pPr algn="l" fontAlgn="b"/>
                      <a:r>
                        <a:rPr lang="it-IT" sz="1100" b="0" i="0" u="none" strike="noStrike" dirty="0">
                          <a:solidFill>
                            <a:srgbClr val="000000"/>
                          </a:solidFill>
                          <a:effectLst/>
                          <a:latin typeface="Calibri" panose="020F0502020204030204" pitchFamily="34" charset="0"/>
                        </a:rPr>
                        <a:t> </a:t>
                      </a:r>
                    </a:p>
                  </a:txBody>
                  <a:tcPr marL="0" marR="0" marT="0" marB="0" anchor="b">
                    <a:solidFill>
                      <a:schemeClr val="accent6">
                        <a:lumMod val="20000"/>
                        <a:lumOff val="80000"/>
                      </a:schemeClr>
                    </a:solidFill>
                  </a:tcPr>
                </a:tc>
                <a:extLst>
                  <a:ext uri="{0D108BD9-81ED-4DB2-BD59-A6C34878D82A}">
                    <a16:rowId xmlns:a16="http://schemas.microsoft.com/office/drawing/2014/main" xmlns="" val="4229180823"/>
                  </a:ext>
                </a:extLst>
              </a:tr>
            </a:tbl>
          </a:graphicData>
        </a:graphic>
      </p:graphicFrame>
    </p:spTree>
    <p:extLst>
      <p:ext uri="{BB962C8B-B14F-4D97-AF65-F5344CB8AC3E}">
        <p14:creationId xmlns:p14="http://schemas.microsoft.com/office/powerpoint/2010/main" val="6795776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la 9"/>
          <p:cNvGraphicFramePr>
            <a:graphicFrameLocks noGrp="1"/>
          </p:cNvGraphicFramePr>
          <p:nvPr>
            <p:extLst>
              <p:ext uri="{D42A27DB-BD31-4B8C-83A1-F6EECF244321}">
                <p14:modId xmlns:p14="http://schemas.microsoft.com/office/powerpoint/2010/main" val="1542960728"/>
              </p:ext>
            </p:extLst>
          </p:nvPr>
        </p:nvGraphicFramePr>
        <p:xfrm>
          <a:off x="941774" y="568035"/>
          <a:ext cx="9856178" cy="6021960"/>
        </p:xfrm>
        <a:graphic>
          <a:graphicData uri="http://schemas.openxmlformats.org/drawingml/2006/table">
            <a:tbl>
              <a:tblPr/>
              <a:tblGrid>
                <a:gridCol w="685007">
                  <a:extLst>
                    <a:ext uri="{9D8B030D-6E8A-4147-A177-3AD203B41FA5}">
                      <a16:colId xmlns:a16="http://schemas.microsoft.com/office/drawing/2014/main" xmlns="" val="1544502617"/>
                    </a:ext>
                  </a:extLst>
                </a:gridCol>
                <a:gridCol w="3437617">
                  <a:extLst>
                    <a:ext uri="{9D8B030D-6E8A-4147-A177-3AD203B41FA5}">
                      <a16:colId xmlns:a16="http://schemas.microsoft.com/office/drawing/2014/main" xmlns="" val="4089634467"/>
                    </a:ext>
                  </a:extLst>
                </a:gridCol>
                <a:gridCol w="870191">
                  <a:extLst>
                    <a:ext uri="{9D8B030D-6E8A-4147-A177-3AD203B41FA5}">
                      <a16:colId xmlns:a16="http://schemas.microsoft.com/office/drawing/2014/main" xmlns="" val="322140984"/>
                    </a:ext>
                  </a:extLst>
                </a:gridCol>
                <a:gridCol w="870191">
                  <a:extLst>
                    <a:ext uri="{9D8B030D-6E8A-4147-A177-3AD203B41FA5}">
                      <a16:colId xmlns:a16="http://schemas.microsoft.com/office/drawing/2014/main" xmlns="" val="1590537437"/>
                    </a:ext>
                  </a:extLst>
                </a:gridCol>
                <a:gridCol w="749731">
                  <a:extLst>
                    <a:ext uri="{9D8B030D-6E8A-4147-A177-3AD203B41FA5}">
                      <a16:colId xmlns:a16="http://schemas.microsoft.com/office/drawing/2014/main" xmlns="" val="4102436683"/>
                    </a:ext>
                  </a:extLst>
                </a:gridCol>
                <a:gridCol w="798275">
                  <a:extLst>
                    <a:ext uri="{9D8B030D-6E8A-4147-A177-3AD203B41FA5}">
                      <a16:colId xmlns:a16="http://schemas.microsoft.com/office/drawing/2014/main" xmlns="" val="759641606"/>
                    </a:ext>
                  </a:extLst>
                </a:gridCol>
                <a:gridCol w="769507">
                  <a:extLst>
                    <a:ext uri="{9D8B030D-6E8A-4147-A177-3AD203B41FA5}">
                      <a16:colId xmlns:a16="http://schemas.microsoft.com/office/drawing/2014/main" xmlns="" val="3342845472"/>
                    </a:ext>
                  </a:extLst>
                </a:gridCol>
                <a:gridCol w="812659">
                  <a:extLst>
                    <a:ext uri="{9D8B030D-6E8A-4147-A177-3AD203B41FA5}">
                      <a16:colId xmlns:a16="http://schemas.microsoft.com/office/drawing/2014/main" xmlns="" val="1951254381"/>
                    </a:ext>
                  </a:extLst>
                </a:gridCol>
                <a:gridCol w="863000">
                  <a:extLst>
                    <a:ext uri="{9D8B030D-6E8A-4147-A177-3AD203B41FA5}">
                      <a16:colId xmlns:a16="http://schemas.microsoft.com/office/drawing/2014/main" xmlns="" val="2198003148"/>
                    </a:ext>
                  </a:extLst>
                </a:gridCol>
              </a:tblGrid>
              <a:tr h="306595">
                <a:tc gridSpan="9">
                  <a:txBody>
                    <a:bodyPr/>
                    <a:lstStyle/>
                    <a:p>
                      <a:pPr algn="ctr" fontAlgn="b"/>
                      <a:r>
                        <a:rPr lang="it-IT" sz="1800" b="1" i="0" u="none" strike="noStrike">
                          <a:solidFill>
                            <a:srgbClr val="FFFFFF"/>
                          </a:solidFill>
                          <a:effectLst/>
                          <a:latin typeface="Calibri" panose="020F0502020204030204" pitchFamily="34" charset="0"/>
                        </a:rPr>
                        <a:t>OCM </a:t>
                      </a:r>
                      <a:r>
                        <a:rPr lang="it-IT" sz="1800" b="1" i="0" u="none" strike="noStrike" smtClean="0">
                          <a:solidFill>
                            <a:srgbClr val="FFFFFF"/>
                          </a:solidFill>
                          <a:effectLst/>
                          <a:latin typeface="Calibri" panose="020F0502020204030204" pitchFamily="34" charset="0"/>
                        </a:rPr>
                        <a:t>MIELE -  </a:t>
                      </a:r>
                      <a:r>
                        <a:rPr lang="it-IT" sz="1800" b="1" i="0" u="none" strike="noStrike" dirty="0">
                          <a:solidFill>
                            <a:srgbClr val="FFFFFF"/>
                          </a:solidFill>
                          <a:effectLst/>
                          <a:latin typeface="Calibri" panose="020F0502020204030204" pitchFamily="34" charset="0"/>
                        </a:rPr>
                        <a:t>ANNO CAMPAGNA 2024. Plafond stanziato: € 483.290,69</a:t>
                      </a:r>
                    </a:p>
                  </a:txBody>
                  <a:tcPr marL="4462" marR="4462" marT="4462" marB="0" anchor="b">
                    <a:lnL>
                      <a:noFill/>
                    </a:lnL>
                    <a:lnR>
                      <a:noFill/>
                    </a:lnR>
                    <a:lnT>
                      <a:noFill/>
                    </a:lnT>
                    <a:lnB w="19050" cap="flat" cmpd="sng" algn="ctr">
                      <a:solidFill>
                        <a:srgbClr val="ACCCEA"/>
                      </a:solidFill>
                      <a:prstDash val="solid"/>
                      <a:round/>
                      <a:headEnd type="none" w="med" len="med"/>
                      <a:tailEnd type="none" w="med" len="med"/>
                    </a:lnB>
                    <a:solidFill>
                      <a:srgbClr val="2F75B5"/>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xmlns="" val="246778234"/>
                  </a:ext>
                </a:extLst>
              </a:tr>
              <a:tr h="738329">
                <a:tc gridSpan="9">
                  <a:txBody>
                    <a:bodyPr/>
                    <a:lstStyle/>
                    <a:p>
                      <a:pPr algn="ctr" fontAlgn="ctr"/>
                      <a:r>
                        <a:rPr lang="it-IT" sz="1400" b="1" i="0" u="none" strike="noStrike" dirty="0">
                          <a:solidFill>
                            <a:srgbClr val="203764"/>
                          </a:solidFill>
                          <a:effectLst/>
                          <a:latin typeface="Calibri" panose="020F0502020204030204" pitchFamily="34" charset="0"/>
                        </a:rPr>
                        <a:t>I° Bando approvato con DPD019/165 del 22/11/2023: graduatorie approvate con DPD019/79 del 04/04/2024 (Associazioni apistiche) e DPD019/80 del 04/04/2024 (Apicoltori)</a:t>
                      </a:r>
                      <a:br>
                        <a:rPr lang="it-IT" sz="1400" b="1" i="0" u="none" strike="noStrike" dirty="0">
                          <a:solidFill>
                            <a:srgbClr val="203764"/>
                          </a:solidFill>
                          <a:effectLst/>
                          <a:latin typeface="Calibri" panose="020F0502020204030204" pitchFamily="34" charset="0"/>
                        </a:rPr>
                      </a:br>
                      <a:r>
                        <a:rPr lang="it-IT" sz="1400" b="1" i="0" u="none" strike="noStrike" dirty="0">
                          <a:solidFill>
                            <a:srgbClr val="203764"/>
                          </a:solidFill>
                          <a:effectLst/>
                          <a:latin typeface="Calibri" panose="020F0502020204030204" pitchFamily="34" charset="0"/>
                        </a:rPr>
                        <a:t>II° Bando approvato con DPD019/171 del 09/07/2024 (Bando dopo Sentenza TAR: apicoltori familiari): graduatoria approvata con DPD019/202 del 05/09/2024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xmlns="" val="4159828974"/>
                  </a:ext>
                </a:extLst>
              </a:tr>
              <a:tr h="788385">
                <a:tc>
                  <a:txBody>
                    <a:bodyPr/>
                    <a:lstStyle/>
                    <a:p>
                      <a:pPr algn="ctr" fontAlgn="ctr"/>
                      <a:r>
                        <a:rPr lang="it-IT" sz="1200" b="1" i="0" u="none" strike="noStrike" dirty="0">
                          <a:solidFill>
                            <a:srgbClr val="FFFFFF"/>
                          </a:solidFill>
                          <a:effectLst/>
                          <a:latin typeface="Calibri" panose="020F0502020204030204" pitchFamily="34" charset="0"/>
                        </a:rPr>
                        <a:t>Intervento</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Denominazione intervento</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Azione</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N° domande aiuto per singole azioni ammissibili</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contributo richiesto</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Contributo ammesso in graduatoria</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Contributo concesso </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n° domande ammesse</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ctr"/>
                      <a:r>
                        <a:rPr lang="it-IT" sz="1200" b="1" i="0" u="none" strike="noStrike" dirty="0">
                          <a:solidFill>
                            <a:srgbClr val="FFFFFF"/>
                          </a:solidFill>
                          <a:effectLst/>
                          <a:latin typeface="Calibri" panose="020F0502020204030204" pitchFamily="34" charset="0"/>
                        </a:rPr>
                        <a:t>Contributo ammesso domanda pagamento</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extLst>
                  <a:ext uri="{0D108BD9-81ED-4DB2-BD59-A6C34878D82A}">
                    <a16:rowId xmlns:a16="http://schemas.microsoft.com/office/drawing/2014/main" xmlns="" val="3766506095"/>
                  </a:ext>
                </a:extLst>
              </a:tr>
              <a:tr h="538105">
                <a:tc rowSpan="2">
                  <a:txBody>
                    <a:bodyPr/>
                    <a:lstStyle/>
                    <a:p>
                      <a:pPr algn="ctr" fontAlgn="ctr"/>
                      <a:r>
                        <a:rPr lang="it-IT" sz="1000" b="1" i="0" u="none" strike="noStrike" dirty="0">
                          <a:solidFill>
                            <a:srgbClr val="203764"/>
                          </a:solidFill>
                          <a:effectLst/>
                          <a:latin typeface="Calibri" panose="020F0502020204030204" pitchFamily="34" charset="0"/>
                        </a:rPr>
                        <a:t>A</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rowSpan="2">
                  <a:txBody>
                    <a:bodyPr/>
                    <a:lstStyle/>
                    <a:p>
                      <a:pPr algn="l" fontAlgn="ctr"/>
                      <a:r>
                        <a:rPr lang="it-IT" sz="1000" b="1" i="0" u="none" strike="noStrike" dirty="0">
                          <a:solidFill>
                            <a:srgbClr val="203764"/>
                          </a:solidFill>
                          <a:effectLst/>
                          <a:latin typeface="Calibri" panose="020F0502020204030204" pitchFamily="34" charset="0"/>
                        </a:rPr>
                        <a:t>SERVIZI DI ASSISTENZA TECNICA, CONSULENZA, FORMAZIONE, INFORMAZIONE E SCAMBIO DELLE MIGLIORI PRASSI, ANCHE TRAMITE LA CREAZIONE DI RETI, AGLI APICOLTORI E ALLE ORGANIZZAZIONI DI APICOLTORI</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l" fontAlgn="ctr"/>
                      <a:r>
                        <a:rPr lang="it-IT" sz="1000" b="1" i="0" u="none" strike="noStrike" dirty="0">
                          <a:solidFill>
                            <a:srgbClr val="203764"/>
                          </a:solidFill>
                          <a:effectLst/>
                          <a:latin typeface="Calibri" panose="020F0502020204030204" pitchFamily="34" charset="0"/>
                        </a:rPr>
                        <a:t>A1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a:solidFill>
                            <a:srgbClr val="203764"/>
                          </a:solidFill>
                          <a:effectLst/>
                          <a:latin typeface="Calibri" panose="020F0502020204030204" pitchFamily="34" charset="0"/>
                        </a:rPr>
                        <a:t>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44.478,60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42.834,00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39.865,80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36.538,81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2381091520"/>
                  </a:ext>
                </a:extLst>
              </a:tr>
              <a:tr h="431735">
                <a:tc vMerge="1">
                  <a:txBody>
                    <a:bodyPr/>
                    <a:lstStyle/>
                    <a:p>
                      <a:endParaRPr lang="it-IT"/>
                    </a:p>
                  </a:txBody>
                  <a:tcPr/>
                </a:tc>
                <a:tc vMerge="1">
                  <a:txBody>
                    <a:bodyPr/>
                    <a:lstStyle/>
                    <a:p>
                      <a:endParaRPr lang="it-IT"/>
                    </a:p>
                  </a:txBody>
                  <a:tcPr/>
                </a:tc>
                <a:tc>
                  <a:txBody>
                    <a:bodyPr/>
                    <a:lstStyle/>
                    <a:p>
                      <a:pPr algn="l" fontAlgn="ctr"/>
                      <a:r>
                        <a:rPr lang="it-IT" sz="1000" b="1" i="0" u="none" strike="noStrike" dirty="0">
                          <a:solidFill>
                            <a:srgbClr val="203764"/>
                          </a:solidFill>
                          <a:effectLst/>
                          <a:latin typeface="Calibri" panose="020F0502020204030204" pitchFamily="34" charset="0"/>
                        </a:rPr>
                        <a:t>A2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19.251,06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17.325,95</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17.325,90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14.660,68</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124780749"/>
                  </a:ext>
                </a:extLst>
              </a:tr>
              <a:tr h="206482">
                <a:tc>
                  <a:txBody>
                    <a:bodyPr/>
                    <a:lstStyle/>
                    <a:p>
                      <a:pPr algn="ctr" fontAlgn="ctr"/>
                      <a:r>
                        <a:rPr lang="it-IT" sz="1000" b="1" i="0" u="none" strike="noStrike">
                          <a:solidFill>
                            <a:srgbClr val="203764"/>
                          </a:solidFill>
                          <a:effectLst/>
                          <a:latin typeface="Calibri" panose="020F0502020204030204" pitchFamily="34" charset="0"/>
                        </a:rPr>
                        <a:t>B</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rowSpan="5">
                  <a:txBody>
                    <a:bodyPr/>
                    <a:lstStyle/>
                    <a:p>
                      <a:pPr algn="l" fontAlgn="ctr"/>
                      <a:r>
                        <a:rPr lang="it-IT" sz="1000" b="1" i="0" u="none" strike="noStrike" dirty="0">
                          <a:solidFill>
                            <a:srgbClr val="203764"/>
                          </a:solidFill>
                          <a:effectLst/>
                          <a:latin typeface="Calibri" panose="020F0502020204030204" pitchFamily="34" charset="0"/>
                        </a:rPr>
                        <a:t>INVESTIMENTI IN IMMOBILIZZAZIONI MATERIALI E IMMATERIALI</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l" fontAlgn="ctr"/>
                      <a:r>
                        <a:rPr lang="it-IT" sz="1000" b="1" i="0" u="none" strike="noStrike">
                          <a:solidFill>
                            <a:srgbClr val="203764"/>
                          </a:solidFill>
                          <a:effectLst/>
                          <a:latin typeface="Calibri" panose="020F0502020204030204" pitchFamily="34" charset="0"/>
                        </a:rPr>
                        <a:t>B1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19</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110.097,24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109.781,23</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104.830,90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19</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94.466,70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1661759972"/>
                  </a:ext>
                </a:extLst>
              </a:tr>
              <a:tr h="206482">
                <a:tc>
                  <a:txBody>
                    <a:bodyPr/>
                    <a:lstStyle/>
                    <a:p>
                      <a:pPr algn="ctr" fontAlgn="ctr"/>
                      <a:r>
                        <a:rPr lang="it-IT" sz="1000" b="1" i="0" u="none" strike="noStrike">
                          <a:solidFill>
                            <a:srgbClr val="203764"/>
                          </a:solidFill>
                          <a:effectLst/>
                          <a:latin typeface="Calibri" panose="020F0502020204030204" pitchFamily="34" charset="0"/>
                        </a:rPr>
                        <a:t>B</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vMerge="1">
                  <a:txBody>
                    <a:bodyPr/>
                    <a:lstStyle/>
                    <a:p>
                      <a:endParaRPr lang="it-IT"/>
                    </a:p>
                  </a:txBody>
                  <a:tcPr/>
                </a:tc>
                <a:tc>
                  <a:txBody>
                    <a:bodyPr/>
                    <a:lstStyle/>
                    <a:p>
                      <a:pPr algn="l" fontAlgn="ctr"/>
                      <a:r>
                        <a:rPr lang="it-IT" sz="1000" b="1" i="0" u="none" strike="noStrike">
                          <a:solidFill>
                            <a:srgbClr val="203764"/>
                          </a:solidFill>
                          <a:effectLst/>
                          <a:latin typeface="Calibri" panose="020F0502020204030204" pitchFamily="34" charset="0"/>
                        </a:rPr>
                        <a:t>B2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5.538,82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5.538,82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5.538,80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5.538,82</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3338194124"/>
                  </a:ext>
                </a:extLst>
              </a:tr>
              <a:tr h="269053">
                <a:tc>
                  <a:txBody>
                    <a:bodyPr/>
                    <a:lstStyle/>
                    <a:p>
                      <a:pPr algn="ctr" fontAlgn="ctr"/>
                      <a:r>
                        <a:rPr lang="it-IT" sz="1000" b="1" i="0" u="none" strike="noStrike">
                          <a:solidFill>
                            <a:srgbClr val="203764"/>
                          </a:solidFill>
                          <a:effectLst/>
                          <a:latin typeface="Calibri" panose="020F0502020204030204" pitchFamily="34" charset="0"/>
                        </a:rPr>
                        <a:t>B</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vMerge="1">
                  <a:txBody>
                    <a:bodyPr/>
                    <a:lstStyle/>
                    <a:p>
                      <a:endParaRPr lang="it-IT"/>
                    </a:p>
                  </a:txBody>
                  <a:tcPr/>
                </a:tc>
                <a:tc>
                  <a:txBody>
                    <a:bodyPr/>
                    <a:lstStyle/>
                    <a:p>
                      <a:pPr algn="l" fontAlgn="ctr"/>
                      <a:r>
                        <a:rPr lang="it-IT" sz="1000" b="1" i="0" u="none" strike="noStrike">
                          <a:solidFill>
                            <a:srgbClr val="203764"/>
                          </a:solidFill>
                          <a:effectLst/>
                          <a:latin typeface="Calibri" panose="020F0502020204030204" pitchFamily="34" charset="0"/>
                        </a:rPr>
                        <a:t>B3</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61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168.670,80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170.239,20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161.701,20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61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156.620,10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3285208504"/>
                  </a:ext>
                </a:extLst>
              </a:tr>
              <a:tr h="206482">
                <a:tc>
                  <a:txBody>
                    <a:bodyPr/>
                    <a:lstStyle/>
                    <a:p>
                      <a:pPr algn="ctr" fontAlgn="ctr"/>
                      <a:r>
                        <a:rPr lang="it-IT" sz="1000" b="1" i="0" u="none" strike="noStrike">
                          <a:solidFill>
                            <a:srgbClr val="203764"/>
                          </a:solidFill>
                          <a:effectLst/>
                          <a:latin typeface="Calibri" panose="020F0502020204030204" pitchFamily="34" charset="0"/>
                        </a:rPr>
                        <a:t>B</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vMerge="1">
                  <a:txBody>
                    <a:bodyPr/>
                    <a:lstStyle/>
                    <a:p>
                      <a:endParaRPr lang="it-IT"/>
                    </a:p>
                  </a:txBody>
                  <a:tcPr/>
                </a:tc>
                <a:tc>
                  <a:txBody>
                    <a:bodyPr/>
                    <a:lstStyle/>
                    <a:p>
                      <a:pPr algn="l" fontAlgn="ctr"/>
                      <a:r>
                        <a:rPr lang="it-IT" sz="1000" b="1" i="0" u="none" strike="noStrike">
                          <a:solidFill>
                            <a:srgbClr val="203764"/>
                          </a:solidFill>
                          <a:effectLst/>
                          <a:latin typeface="Calibri" panose="020F0502020204030204" pitchFamily="34" charset="0"/>
                        </a:rPr>
                        <a:t>B4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10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44.966,46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44.966,46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44.966,40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10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44.966,46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1908048560"/>
                  </a:ext>
                </a:extLst>
              </a:tr>
              <a:tr h="206482">
                <a:tc>
                  <a:txBody>
                    <a:bodyPr/>
                    <a:lstStyle/>
                    <a:p>
                      <a:pPr algn="ctr" fontAlgn="ctr"/>
                      <a:r>
                        <a:rPr lang="it-IT" sz="1000" b="1" i="0" u="none" strike="noStrike">
                          <a:solidFill>
                            <a:srgbClr val="203764"/>
                          </a:solidFill>
                          <a:effectLst/>
                          <a:latin typeface="Calibri" panose="020F0502020204030204" pitchFamily="34" charset="0"/>
                        </a:rPr>
                        <a:t>B</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vMerge="1">
                  <a:txBody>
                    <a:bodyPr/>
                    <a:lstStyle/>
                    <a:p>
                      <a:endParaRPr lang="it-IT"/>
                    </a:p>
                  </a:txBody>
                  <a:tcPr/>
                </a:tc>
                <a:tc>
                  <a:txBody>
                    <a:bodyPr/>
                    <a:lstStyle/>
                    <a:p>
                      <a:pPr algn="l" fontAlgn="ctr"/>
                      <a:r>
                        <a:rPr lang="it-IT" sz="1000" b="1" i="0" u="none" strike="noStrike">
                          <a:solidFill>
                            <a:srgbClr val="203764"/>
                          </a:solidFill>
                          <a:effectLst/>
                          <a:latin typeface="Calibri" panose="020F0502020204030204" pitchFamily="34" charset="0"/>
                        </a:rPr>
                        <a:t>B5</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36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70.438,41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70.438,41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70.437,30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36</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a:solidFill>
                            <a:srgbClr val="203764"/>
                          </a:solidFill>
                          <a:effectLst/>
                          <a:latin typeface="Calibri" panose="020F0502020204030204" pitchFamily="34" charset="0"/>
                        </a:rPr>
                        <a:t>60.529,24</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808956210"/>
                  </a:ext>
                </a:extLst>
              </a:tr>
              <a:tr h="921460">
                <a:tc>
                  <a:txBody>
                    <a:bodyPr/>
                    <a:lstStyle/>
                    <a:p>
                      <a:pPr algn="ctr" fontAlgn="ctr"/>
                      <a:r>
                        <a:rPr lang="it-IT" sz="1000" b="1" i="0" u="none" strike="noStrike">
                          <a:solidFill>
                            <a:srgbClr val="203764"/>
                          </a:solidFill>
                          <a:effectLst/>
                          <a:latin typeface="Calibri" panose="020F0502020204030204" pitchFamily="34" charset="0"/>
                        </a:rPr>
                        <a:t>F</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l" fontAlgn="b"/>
                      <a:r>
                        <a:rPr lang="it-IT" sz="1000" b="1" i="0" u="none" strike="noStrike" dirty="0">
                          <a:solidFill>
                            <a:srgbClr val="203764"/>
                          </a:solidFill>
                          <a:effectLst/>
                          <a:latin typeface="Calibri" panose="020F0502020204030204" pitchFamily="34" charset="0"/>
                        </a:rPr>
                        <a:t>AZIONE E PROMOZIONE, COMUNICAZIONE E COMMERCIALIZZAZIONE, COMPRESE AZIONI DI MONITORAGGIO DEL MERCATO E ATTIVITÀ VOLTE IN PARTICOLARE A SENSIBILIZZARE MAGGIORMENTE I CONSUMATORI SULLA QUALITÀ DEI PRODOTTI DELL’APICOLTURA</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l" fontAlgn="ctr"/>
                      <a:r>
                        <a:rPr lang="it-IT" sz="1000" b="1" i="0" u="none" strike="noStrike">
                          <a:solidFill>
                            <a:srgbClr val="203764"/>
                          </a:solidFill>
                          <a:effectLst/>
                          <a:latin typeface="Calibri" panose="020F0502020204030204" pitchFamily="34" charset="0"/>
                        </a:rPr>
                        <a:t>F1</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ctr" fontAlgn="ctr"/>
                      <a:r>
                        <a:rPr lang="it-IT" sz="1000" b="1" i="0" u="none" strike="noStrike" dirty="0">
                          <a:solidFill>
                            <a:srgbClr val="203764"/>
                          </a:solidFill>
                          <a:effectLst/>
                          <a:latin typeface="Calibri" panose="020F0502020204030204" pitchFamily="34" charset="0"/>
                        </a:rPr>
                        <a:t>3</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12.743,00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12.743,00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12.743,00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3</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tc>
                  <a:txBody>
                    <a:bodyPr/>
                    <a:lstStyle/>
                    <a:p>
                      <a:pPr algn="r" fontAlgn="ctr"/>
                      <a:r>
                        <a:rPr lang="it-IT" sz="1000" b="1" i="0" u="none" strike="noStrike" dirty="0">
                          <a:solidFill>
                            <a:srgbClr val="203764"/>
                          </a:solidFill>
                          <a:effectLst/>
                          <a:latin typeface="Calibri" panose="020F0502020204030204" pitchFamily="34" charset="0"/>
                        </a:rPr>
                        <a:t>12.119,80</a:t>
                      </a:r>
                    </a:p>
                  </a:txBody>
                  <a:tcPr marL="4462" marR="4462" marT="4462" marB="0" anchor="ctr">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tcPr>
                </a:tc>
                <a:extLst>
                  <a:ext uri="{0D108BD9-81ED-4DB2-BD59-A6C34878D82A}">
                    <a16:rowId xmlns:a16="http://schemas.microsoft.com/office/drawing/2014/main" xmlns="" val="2396296434"/>
                  </a:ext>
                </a:extLst>
              </a:tr>
              <a:tr h="225253">
                <a:tc>
                  <a:txBody>
                    <a:bodyPr/>
                    <a:lstStyle/>
                    <a:p>
                      <a:pPr algn="l" fontAlgn="b"/>
                      <a:r>
                        <a:rPr lang="it-IT" sz="1100" b="1" i="0" u="none" strike="noStrike" dirty="0">
                          <a:solidFill>
                            <a:srgbClr val="FFFFFF"/>
                          </a:solidFill>
                          <a:effectLst/>
                          <a:latin typeface="Calibri" panose="020F0502020204030204" pitchFamily="34" charset="0"/>
                        </a:rPr>
                        <a:t>TOTALE</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l" fontAlgn="b"/>
                      <a:r>
                        <a:rPr lang="it-IT" sz="1100" b="1" i="0" u="none" strike="noStrike" dirty="0">
                          <a:solidFill>
                            <a:srgbClr val="FFFFFF"/>
                          </a:solidFill>
                          <a:effectLst/>
                          <a:latin typeface="Calibri" panose="020F0502020204030204" pitchFamily="34" charset="0"/>
                        </a:rPr>
                        <a:t> </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l" fontAlgn="b"/>
                      <a:r>
                        <a:rPr lang="it-IT" sz="1100" b="1" i="0" u="none" strike="noStrike" dirty="0">
                          <a:solidFill>
                            <a:srgbClr val="FFFFFF"/>
                          </a:solidFill>
                          <a:effectLst/>
                          <a:latin typeface="Calibri" panose="020F0502020204030204" pitchFamily="34" charset="0"/>
                        </a:rPr>
                        <a:t> </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ctr" fontAlgn="b"/>
                      <a:r>
                        <a:rPr lang="it-IT" sz="1100" b="1" i="0" u="none" strike="noStrike">
                          <a:solidFill>
                            <a:srgbClr val="FFFFFF"/>
                          </a:solidFill>
                          <a:effectLst/>
                          <a:latin typeface="Calibri" panose="020F0502020204030204" pitchFamily="34" charset="0"/>
                        </a:rPr>
                        <a:t>139</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r" fontAlgn="b"/>
                      <a:r>
                        <a:rPr lang="it-IT" sz="1100" b="1" i="0" u="none" strike="noStrike">
                          <a:solidFill>
                            <a:srgbClr val="FFFFFF"/>
                          </a:solidFill>
                          <a:effectLst/>
                          <a:latin typeface="Calibri" panose="020F0502020204030204" pitchFamily="34" charset="0"/>
                        </a:rPr>
                        <a:t>476.184,39</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r" fontAlgn="b"/>
                      <a:r>
                        <a:rPr lang="it-IT" sz="1100" b="1" i="0" u="none" strike="noStrike">
                          <a:solidFill>
                            <a:srgbClr val="FFFFFF"/>
                          </a:solidFill>
                          <a:effectLst/>
                          <a:latin typeface="Calibri" panose="020F0502020204030204" pitchFamily="34" charset="0"/>
                        </a:rPr>
                        <a:t>473.867,07</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r" fontAlgn="b"/>
                      <a:r>
                        <a:rPr lang="it-IT" sz="1100" b="1" i="0" u="none" strike="noStrike">
                          <a:solidFill>
                            <a:srgbClr val="FFFFFF"/>
                          </a:solidFill>
                          <a:effectLst/>
                          <a:latin typeface="Calibri" panose="020F0502020204030204" pitchFamily="34" charset="0"/>
                        </a:rPr>
                        <a:t>457.409,30</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r" fontAlgn="b"/>
                      <a:r>
                        <a:rPr lang="it-IT" sz="1100" b="1" i="0" u="none" strike="noStrike" dirty="0">
                          <a:solidFill>
                            <a:srgbClr val="FFFFFF"/>
                          </a:solidFill>
                          <a:effectLst/>
                          <a:latin typeface="Calibri" panose="020F0502020204030204" pitchFamily="34" charset="0"/>
                        </a:rPr>
                        <a:t>139</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tc>
                  <a:txBody>
                    <a:bodyPr/>
                    <a:lstStyle/>
                    <a:p>
                      <a:pPr algn="r" fontAlgn="b"/>
                      <a:r>
                        <a:rPr lang="it-IT" sz="1100" b="1" i="0" u="none" strike="noStrike" dirty="0">
                          <a:solidFill>
                            <a:srgbClr val="FFFFFF"/>
                          </a:solidFill>
                          <a:effectLst/>
                          <a:latin typeface="Calibri" panose="020F0502020204030204" pitchFamily="34" charset="0"/>
                        </a:rPr>
                        <a:t>425.440,61</a:t>
                      </a:r>
                    </a:p>
                  </a:txBody>
                  <a:tcPr marL="4462" marR="4462" marT="4462" marB="0" anchor="b">
                    <a:lnL>
                      <a:noFill/>
                    </a:lnL>
                    <a:lnR>
                      <a:noFill/>
                    </a:lnR>
                    <a:lnT w="19050" cap="flat" cmpd="sng" algn="ctr">
                      <a:solidFill>
                        <a:srgbClr val="ACCCEA"/>
                      </a:solidFill>
                      <a:prstDash val="solid"/>
                      <a:round/>
                      <a:headEnd type="none" w="med" len="med"/>
                      <a:tailEnd type="none" w="med" len="med"/>
                    </a:lnT>
                    <a:lnB w="19050" cap="flat" cmpd="sng" algn="ctr">
                      <a:solidFill>
                        <a:srgbClr val="ACCCEA"/>
                      </a:solidFill>
                      <a:prstDash val="solid"/>
                      <a:round/>
                      <a:headEnd type="none" w="med" len="med"/>
                      <a:tailEnd type="none" w="med" len="med"/>
                    </a:lnB>
                    <a:solidFill>
                      <a:srgbClr val="2F75B5"/>
                    </a:solidFill>
                  </a:tcPr>
                </a:tc>
                <a:extLst>
                  <a:ext uri="{0D108BD9-81ED-4DB2-BD59-A6C34878D82A}">
                    <a16:rowId xmlns:a16="http://schemas.microsoft.com/office/drawing/2014/main" xmlns="" val="2125751232"/>
                  </a:ext>
                </a:extLst>
              </a:tr>
              <a:tr h="727067">
                <a:tc gridSpan="9">
                  <a:txBody>
                    <a:bodyPr/>
                    <a:lstStyle/>
                    <a:p>
                      <a:pPr algn="l" fontAlgn="b"/>
                      <a:r>
                        <a:rPr lang="it-IT" sz="1000" b="1" i="0" u="none" strike="noStrike" dirty="0">
                          <a:solidFill>
                            <a:srgbClr val="203764"/>
                          </a:solidFill>
                          <a:effectLst/>
                          <a:latin typeface="Arial" panose="020B0604020202020204" pitchFamily="34" charset="0"/>
                        </a:rPr>
                        <a:t>Note: </a:t>
                      </a:r>
                      <a:br>
                        <a:rPr lang="it-IT" sz="1000" b="1" i="0" u="none" strike="noStrike" dirty="0">
                          <a:solidFill>
                            <a:srgbClr val="203764"/>
                          </a:solidFill>
                          <a:effectLst/>
                          <a:latin typeface="Arial" panose="020B0604020202020204" pitchFamily="34" charset="0"/>
                        </a:rPr>
                      </a:br>
                      <a:r>
                        <a:rPr lang="it-IT" sz="1000" b="1" i="0" u="none" strike="noStrike" dirty="0">
                          <a:solidFill>
                            <a:srgbClr val="203764"/>
                          </a:solidFill>
                          <a:effectLst/>
                          <a:latin typeface="Arial" panose="020B0604020202020204" pitchFamily="34" charset="0"/>
                        </a:rPr>
                        <a:t>1) le differenze tra importi dei contributo ammessi in graduatoria e quelli concessi sono dovuti ad alcune rinunce successive alla pubblicazione delle graduatorie</a:t>
                      </a:r>
                      <a:br>
                        <a:rPr lang="it-IT" sz="1000" b="1" i="0" u="none" strike="noStrike" dirty="0">
                          <a:solidFill>
                            <a:srgbClr val="203764"/>
                          </a:solidFill>
                          <a:effectLst/>
                          <a:latin typeface="Arial" panose="020B0604020202020204" pitchFamily="34" charset="0"/>
                        </a:rPr>
                      </a:br>
                      <a:r>
                        <a:rPr lang="it-IT" sz="1000" b="1" i="0" u="none" strike="noStrike" dirty="0">
                          <a:solidFill>
                            <a:srgbClr val="203764"/>
                          </a:solidFill>
                          <a:effectLst/>
                          <a:latin typeface="Arial" panose="020B0604020202020204" pitchFamily="34" charset="0"/>
                        </a:rPr>
                        <a:t>2) il numero totale di domande distinte per azione è complessivamente pari a 139, mentre il numero di domande totali è pari a 89.</a:t>
                      </a:r>
                    </a:p>
                  </a:txBody>
                  <a:tcPr marL="4462" marR="4462" marT="4462" marB="0" anchor="b">
                    <a:lnL>
                      <a:noFill/>
                    </a:lnL>
                    <a:lnR>
                      <a:noFill/>
                    </a:lnR>
                    <a:lnT w="19050" cap="flat" cmpd="sng" algn="ctr">
                      <a:solidFill>
                        <a:srgbClr val="ACCCEA"/>
                      </a:solidFill>
                      <a:prstDash val="solid"/>
                      <a:round/>
                      <a:headEnd type="none" w="med" len="med"/>
                      <a:tailEnd type="none" w="med" len="med"/>
                    </a:lnT>
                    <a:lnB>
                      <a:noFill/>
                    </a:lnB>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xmlns="" val="2066073185"/>
                  </a:ext>
                </a:extLst>
              </a:tr>
            </a:tbl>
          </a:graphicData>
        </a:graphic>
      </p:graphicFrame>
      <p:sp>
        <p:nvSpPr>
          <p:cNvPr id="4" name="Titolo 1">
            <a:extLst>
              <a:ext uri="{FF2B5EF4-FFF2-40B4-BE49-F238E27FC236}">
                <a16:creationId xmlns:a16="http://schemas.microsoft.com/office/drawing/2014/main" xmlns="" id="{98FD70C0-D43A-18C4-BF5D-6E86225B9D08}"/>
              </a:ext>
            </a:extLst>
          </p:cNvPr>
          <p:cNvSpPr txBox="1">
            <a:spLocks/>
          </p:cNvSpPr>
          <p:nvPr/>
        </p:nvSpPr>
        <p:spPr>
          <a:xfrm>
            <a:off x="0" y="0"/>
            <a:ext cx="11929787" cy="611419"/>
          </a:xfrm>
          <a:prstGeom prst="rect">
            <a:avLst/>
          </a:prstGeom>
        </p:spPr>
        <p:txBody>
          <a:bodyPr vert="horz" lIns="91440" tIns="45720" rIns="91440" bIns="45720" rtlCol="0" anchor="ctr">
            <a:noAutofit/>
          </a:bodyPr>
          <a:lstStyle>
            <a:lvl1pPr algn="ctr">
              <a:lnSpc>
                <a:spcPct val="90000"/>
              </a:lnSpc>
              <a:spcBef>
                <a:spcPct val="0"/>
              </a:spcBef>
              <a:buNone/>
              <a:defRPr sz="3200">
                <a:solidFill>
                  <a:schemeClr val="accent5">
                    <a:lumMod val="75000"/>
                  </a:schemeClr>
                </a:solidFill>
                <a:latin typeface="+mj-lt"/>
                <a:ea typeface="+mj-ea"/>
                <a:cs typeface="+mj-cs"/>
              </a:defRPr>
            </a:lvl1pPr>
          </a:lstStyle>
          <a:p>
            <a:r>
              <a:rPr lang="it-IT" sz="2800" b="1" dirty="0" smtClean="0">
                <a:solidFill>
                  <a:srgbClr val="002060"/>
                </a:solidFill>
              </a:rPr>
              <a:t>REG</a:t>
            </a:r>
            <a:r>
              <a:rPr lang="it-IT" sz="2800" b="1" dirty="0">
                <a:solidFill>
                  <a:srgbClr val="002060"/>
                </a:solidFill>
              </a:rPr>
              <a:t>. (U.E.) N.2115/2021 - OCM </a:t>
            </a:r>
            <a:r>
              <a:rPr lang="it-IT" sz="2800" b="1" dirty="0" smtClean="0">
                <a:solidFill>
                  <a:srgbClr val="002060"/>
                </a:solidFill>
              </a:rPr>
              <a:t>MIELE</a:t>
            </a:r>
          </a:p>
        </p:txBody>
      </p:sp>
    </p:spTree>
    <p:extLst>
      <p:ext uri="{BB962C8B-B14F-4D97-AF65-F5344CB8AC3E}">
        <p14:creationId xmlns:p14="http://schemas.microsoft.com/office/powerpoint/2010/main" val="254352525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xmlns="" id="{D4B04BF0-5D42-F864-752D-29FACBFF087C}"/>
              </a:ext>
            </a:extLst>
          </p:cNvPr>
          <p:cNvSpPr txBox="1"/>
          <p:nvPr/>
        </p:nvSpPr>
        <p:spPr>
          <a:xfrm>
            <a:off x="2521975" y="2031720"/>
            <a:ext cx="6813755" cy="1754326"/>
          </a:xfrm>
          <a:prstGeom prst="rect">
            <a:avLst/>
          </a:prstGeom>
          <a:noFill/>
        </p:spPr>
        <p:txBody>
          <a:bodyPr wrap="square" rtlCol="0">
            <a:spAutoFit/>
          </a:bodyPr>
          <a:lstStyle/>
          <a:p>
            <a:pPr algn="ctr"/>
            <a:r>
              <a:rPr lang="it-IT" sz="5400" b="1" dirty="0"/>
              <a:t>GRAZIE PER L’ATTENZIONE</a:t>
            </a:r>
          </a:p>
        </p:txBody>
      </p:sp>
    </p:spTree>
    <p:extLst>
      <p:ext uri="{BB962C8B-B14F-4D97-AF65-F5344CB8AC3E}">
        <p14:creationId xmlns:p14="http://schemas.microsoft.com/office/powerpoint/2010/main" val="3407058850"/>
      </p:ext>
    </p:extLst>
  </p:cSld>
  <p:clrMapOvr>
    <a:masterClrMapping/>
  </p:clrMapOvr>
</p:sld>
</file>

<file path=ppt/theme/theme1.xml><?xml version="1.0" encoding="utf-8"?>
<a:theme xmlns:a="http://schemas.openxmlformats.org/drawingml/2006/main" name="5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30737</TotalTime>
  <Words>12610</Words>
  <Application>Microsoft Office PowerPoint</Application>
  <PresentationFormat>Widescreen</PresentationFormat>
  <Paragraphs>2743</Paragraphs>
  <Slides>95</Slides>
  <Notes>10</Notes>
  <HiddenSlides>0</HiddenSlides>
  <MMClips>0</MMClips>
  <ScaleCrop>false</ScaleCrop>
  <HeadingPairs>
    <vt:vector size="8" baseType="variant">
      <vt:variant>
        <vt:lpstr>Caratteri utilizzati</vt:lpstr>
      </vt:variant>
      <vt:variant>
        <vt:i4>14</vt:i4>
      </vt:variant>
      <vt:variant>
        <vt:lpstr>Tema</vt:lpstr>
      </vt:variant>
      <vt:variant>
        <vt:i4>1</vt:i4>
      </vt:variant>
      <vt:variant>
        <vt:lpstr>Server OLE incorporati</vt:lpstr>
      </vt:variant>
      <vt:variant>
        <vt:i4>2</vt:i4>
      </vt:variant>
      <vt:variant>
        <vt:lpstr>Titoli diapositive</vt:lpstr>
      </vt:variant>
      <vt:variant>
        <vt:i4>95</vt:i4>
      </vt:variant>
    </vt:vector>
  </HeadingPairs>
  <TitlesOfParts>
    <vt:vector size="112" baseType="lpstr">
      <vt:lpstr>MS PGothic</vt:lpstr>
      <vt:lpstr>Arial</vt:lpstr>
      <vt:lpstr>Arial MT</vt:lpstr>
      <vt:lpstr>Arial Narrow</vt:lpstr>
      <vt:lpstr>Calibri</vt:lpstr>
      <vt:lpstr>Calibri Light</vt:lpstr>
      <vt:lpstr>Impact</vt:lpstr>
      <vt:lpstr>Monotype Corsiva</vt:lpstr>
      <vt:lpstr>Montserrat</vt:lpstr>
      <vt:lpstr>Segoe UI Emoji</vt:lpstr>
      <vt:lpstr>Tahoma</vt:lpstr>
      <vt:lpstr>Times New Roman</vt:lpstr>
      <vt:lpstr>Trebuchet MS</vt:lpstr>
      <vt:lpstr>Wingdings</vt:lpstr>
      <vt:lpstr>5_Tema di Office</vt:lpstr>
      <vt:lpstr>Worksheet</vt:lpstr>
      <vt:lpstr>Foglio di lavoro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vt:lpstr>
      <vt:lpstr>INTERVENTO SRG06</vt:lpstr>
      <vt:lpstr>Presentazione standard di PowerPoint</vt:lpstr>
      <vt:lpstr>DOTAZIONE FINANZIARIA SRG06 </vt:lpstr>
      <vt:lpstr>INTERVENTO SRG06</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SETTORE ORTOFRUTTA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Federica Raggi</dc:creator>
  <cp:lastModifiedBy>Marco</cp:lastModifiedBy>
  <cp:revision>1731</cp:revision>
  <cp:lastPrinted>2024-11-18T14:32:44Z</cp:lastPrinted>
  <dcterms:created xsi:type="dcterms:W3CDTF">2021-04-12T11:12:24Z</dcterms:created>
  <dcterms:modified xsi:type="dcterms:W3CDTF">2024-11-29T16:51:46Z</dcterms:modified>
</cp:coreProperties>
</file>