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8" r:id="rId2"/>
    <p:sldId id="267" r:id="rId3"/>
    <p:sldId id="272" r:id="rId4"/>
    <p:sldId id="276" r:id="rId5"/>
    <p:sldId id="277" r:id="rId6"/>
    <p:sldId id="278" r:id="rId7"/>
    <p:sldId id="279" r:id="rId8"/>
    <p:sldId id="281" r:id="rId9"/>
    <p:sldId id="282" r:id="rId10"/>
  </p:sldIdLst>
  <p:sldSz cx="12192000" cy="6858000"/>
  <p:notesSz cx="6797675" cy="987266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597"/>
    <a:srgbClr val="0099CC"/>
    <a:srgbClr val="00CCFF"/>
    <a:srgbClr val="66FF99"/>
    <a:srgbClr val="FBFD9D"/>
    <a:srgbClr val="D1FAA0"/>
    <a:srgbClr val="C4F983"/>
    <a:srgbClr val="42F834"/>
    <a:srgbClr val="66FF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3C5204-5D5A-444E-9894-D5639D856E89}" v="1" dt="2024-11-13T08:30:30.39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12" autoAdjust="0"/>
    <p:restoredTop sz="94660"/>
  </p:normalViewPr>
  <p:slideViewPr>
    <p:cSldViewPr snapToGrid="0">
      <p:cViewPr varScale="1">
        <p:scale>
          <a:sx n="59" d="100"/>
          <a:sy n="59" d="100"/>
        </p:scale>
        <p:origin x="108" y="1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isriscarl-my.sharepoint.com/personal/d_fornelli_isri_rm_it/Documents/DELIA/Abruzzo/Documenti%20esterni/M2.1-Consulenza/Consulenz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isriscarl-my.sharepoint.com/personal/d_fornelli_isri_rm_it/Documents/DELIA/Abruzzo/Documenti%20esterni/M2.1-Consulenza/Consulenze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isriscarl-my.sharepoint.com/personal/d_fornelli_isri_rm_it/Documents/DELIA/Abruzzo/Documenti%20esterni/M2.1-Consulenza/Consulenze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isriscarl-my.sharepoint.com/personal/d_fornelli_isri_rm_it/Documents/DELIA/Abruzzo/Documenti%20esterni/M2.1-Consulenza/Consulenze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isriscarl-my.sharepoint.com/personal/d_fornelli_isri_rm_it/Documents/DELIA/Abruzzo/Documenti%20esterni/M2.1-Consulenza/Consulenze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ln w="6350">
              <a:solidFill>
                <a:schemeClr val="bg1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spPr>
              <a:solidFill>
                <a:schemeClr val="accent1"/>
              </a:solidFill>
              <a:ln w="6350">
                <a:solidFill>
                  <a:schemeClr val="bg1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BAA4-4189-8428-CD3ACC95B49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6350">
                <a:solidFill>
                  <a:schemeClr val="bg1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BAA4-4189-8428-CD3ACC95B49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6350">
                <a:solidFill>
                  <a:schemeClr val="bg1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BAA4-4189-8428-CD3ACC95B49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6350">
                <a:solidFill>
                  <a:schemeClr val="bg1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BAA4-4189-8428-CD3ACC95B495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6350">
                <a:solidFill>
                  <a:schemeClr val="bg1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BAA4-4189-8428-CD3ACC95B495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6350">
                <a:solidFill>
                  <a:schemeClr val="bg1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BAA4-4189-8428-CD3ACC95B495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BAA4-4189-8428-CD3ACC95B495}"/>
              </c:ext>
            </c:extLst>
          </c:dPt>
          <c:dLbls>
            <c:dLbl>
              <c:idx val="4"/>
              <c:layout>
                <c:manualLayout>
                  <c:x val="3.6111111111111108E-2"/>
                  <c:y val="7.4074438611840182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3271804461942257"/>
                      <c:h val="0.1664585156022163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BAA4-4189-8428-CD3ACC95B495}"/>
                </c:ext>
              </c:extLst>
            </c:dLbl>
            <c:dLbl>
              <c:idx val="5"/>
              <c:layout>
                <c:manualLayout>
                  <c:x val="1.9444444444444393E-2"/>
                  <c:y val="0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BAA4-4189-8428-CD3ACC95B495}"/>
                </c:ext>
              </c:extLst>
            </c:dLbl>
            <c:dLbl>
              <c:idx val="6"/>
              <c:layout>
                <c:manualLayout>
                  <c:x val="3.0555555555555506E-2"/>
                  <c:y val="4.6296296296296294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11662489063867017"/>
                      <c:h val="0.1202314814814814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D-BAA4-4189-8428-CD3ACC95B49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[Consulenze.xlsx]Foglio2!$P$30:$P$36</c:f>
              <c:strCache>
                <c:ptCount val="7"/>
                <c:pt idx="0">
                  <c:v>Viticoltura</c:v>
                </c:pt>
                <c:pt idx="1">
                  <c:v>Altri seminativi</c:v>
                </c:pt>
                <c:pt idx="2">
                  <c:v>Ortofloricoltura</c:v>
                </c:pt>
                <c:pt idx="3">
                  <c:v>Altri erbivori</c:v>
                </c:pt>
                <c:pt idx="4">
                  <c:v>Miste coltivazioni e allevamenti</c:v>
                </c:pt>
                <c:pt idx="5">
                  <c:v>Frutticoltura</c:v>
                </c:pt>
                <c:pt idx="6">
                  <c:v>Altro</c:v>
                </c:pt>
              </c:strCache>
            </c:strRef>
          </c:cat>
          <c:val>
            <c:numRef>
              <c:f>[Consulenze.xlsx]Foglio2!$Q$30:$Q$36</c:f>
              <c:numCache>
                <c:formatCode>0.00%</c:formatCode>
                <c:ptCount val="7"/>
                <c:pt idx="0">
                  <c:v>0.32081686429512518</c:v>
                </c:pt>
                <c:pt idx="1">
                  <c:v>0.23649538866930173</c:v>
                </c:pt>
                <c:pt idx="2">
                  <c:v>0.1613965744400527</c:v>
                </c:pt>
                <c:pt idx="3">
                  <c:v>0.13372859025032938</c:v>
                </c:pt>
                <c:pt idx="4">
                  <c:v>8.2345191040843216E-2</c:v>
                </c:pt>
                <c:pt idx="5">
                  <c:v>2.8985507246376812E-2</c:v>
                </c:pt>
                <c:pt idx="6">
                  <c:v>3.6231884057971016E-2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BAA4-4189-8428-CD3ACC95B495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ln w="6350">
              <a:solidFill>
                <a:schemeClr val="bg1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spPr>
              <a:solidFill>
                <a:schemeClr val="accent1"/>
              </a:solidFill>
              <a:ln w="6350">
                <a:solidFill>
                  <a:schemeClr val="bg1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D82F-46B9-BECD-AAF2BF2E064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6350">
                <a:solidFill>
                  <a:schemeClr val="bg1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D82F-46B9-BECD-AAF2BF2E064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6350">
                <a:solidFill>
                  <a:schemeClr val="bg1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D82F-46B9-BECD-AAF2BF2E064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6350">
                <a:solidFill>
                  <a:schemeClr val="bg1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D82F-46B9-BECD-AAF2BF2E0647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6350">
                <a:solidFill>
                  <a:schemeClr val="bg1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D82F-46B9-BECD-AAF2BF2E064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eparator>
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[Consulenze.xlsx]Foglio2!$P$3:$P$7</c:f>
              <c:strCache>
                <c:ptCount val="5"/>
                <c:pt idx="0">
                  <c:v>&lt;25.000 €</c:v>
                </c:pt>
                <c:pt idx="1">
                  <c:v>25.000-50.000 €</c:v>
                </c:pt>
                <c:pt idx="2">
                  <c:v>50.000-100.000 €</c:v>
                </c:pt>
                <c:pt idx="3">
                  <c:v>100.000-500.000 €</c:v>
                </c:pt>
                <c:pt idx="4">
                  <c:v>&gt;500.000 €</c:v>
                </c:pt>
              </c:strCache>
            </c:strRef>
          </c:cat>
          <c:val>
            <c:numRef>
              <c:f>[Consulenze.xlsx]Foglio2!$Q$3:$Q$7</c:f>
              <c:numCache>
                <c:formatCode>0%</c:formatCode>
                <c:ptCount val="5"/>
                <c:pt idx="0">
                  <c:v>0.15273206056616195</c:v>
                </c:pt>
                <c:pt idx="1">
                  <c:v>0.18564845292955892</c:v>
                </c:pt>
                <c:pt idx="2">
                  <c:v>0.2705727452271231</c:v>
                </c:pt>
                <c:pt idx="3">
                  <c:v>0.34101382488479265</c:v>
                </c:pt>
                <c:pt idx="4">
                  <c:v>5.0032916392363395E-2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D82F-46B9-BECD-AAF2BF2E0647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ln w="6350">
              <a:solidFill>
                <a:schemeClr val="bg1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spPr>
              <a:solidFill>
                <a:schemeClr val="accent1"/>
              </a:solidFill>
              <a:ln w="6350">
                <a:solidFill>
                  <a:schemeClr val="bg1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FA3E-40C2-8420-17BD4D8C874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6350">
                <a:solidFill>
                  <a:schemeClr val="bg1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FA3E-40C2-8420-17BD4D8C874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6350">
                <a:solidFill>
                  <a:schemeClr val="bg1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FA3E-40C2-8420-17BD4D8C874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6350">
                <a:solidFill>
                  <a:schemeClr val="bg1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FA3E-40C2-8420-17BD4D8C874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[Consulenze.xlsx]Foglio9!$E$3:$E$6</c:f>
              <c:strCache>
                <c:ptCount val="4"/>
                <c:pt idx="0">
                  <c:v>2A</c:v>
                </c:pt>
                <c:pt idx="1">
                  <c:v>2B</c:v>
                </c:pt>
                <c:pt idx="2">
                  <c:v>3A</c:v>
                </c:pt>
                <c:pt idx="3">
                  <c:v>P4</c:v>
                </c:pt>
              </c:strCache>
            </c:strRef>
          </c:cat>
          <c:val>
            <c:numRef>
              <c:f>[Consulenze.xlsx]Foglio9!$F$3:$F$6</c:f>
              <c:numCache>
                <c:formatCode>General</c:formatCode>
                <c:ptCount val="4"/>
                <c:pt idx="0">
                  <c:v>2406</c:v>
                </c:pt>
                <c:pt idx="1">
                  <c:v>199</c:v>
                </c:pt>
                <c:pt idx="2">
                  <c:v>2024</c:v>
                </c:pt>
                <c:pt idx="3">
                  <c:v>3600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A3E-40C2-8420-17BD4D8C874B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ln w="6350">
              <a:solidFill>
                <a:schemeClr val="bg1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spPr>
              <a:solidFill>
                <a:schemeClr val="accent1"/>
              </a:solidFill>
              <a:ln w="6350">
                <a:solidFill>
                  <a:schemeClr val="bg1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D561-4C99-BB7A-37A006EA219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6350">
                <a:solidFill>
                  <a:schemeClr val="bg1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D561-4C99-BB7A-37A006EA219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6350">
                <a:solidFill>
                  <a:schemeClr val="bg1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D561-4C99-BB7A-37A006EA219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6350">
                <a:solidFill>
                  <a:schemeClr val="bg1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D561-4C99-BB7A-37A006EA219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6350">
                <a:solidFill>
                  <a:schemeClr val="bg1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D561-4C99-BB7A-37A006EA219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eparator>
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[Consulenze.xlsx]Foglio9!$R$3:$R$7</c:f>
              <c:strCache>
                <c:ptCount val="5"/>
                <c:pt idx="0">
                  <c:v>0,5-3</c:v>
                </c:pt>
                <c:pt idx="1">
                  <c:v>3,5-8</c:v>
                </c:pt>
                <c:pt idx="2">
                  <c:v>8,5-15</c:v>
                </c:pt>
                <c:pt idx="3">
                  <c:v>15,5-20</c:v>
                </c:pt>
                <c:pt idx="4">
                  <c:v>20+</c:v>
                </c:pt>
              </c:strCache>
            </c:strRef>
          </c:cat>
          <c:val>
            <c:numRef>
              <c:f>[Consulenze.xlsx]Foglio9!$S$3:$S$7</c:f>
              <c:numCache>
                <c:formatCode>General</c:formatCode>
                <c:ptCount val="5"/>
                <c:pt idx="0">
                  <c:v>2326</c:v>
                </c:pt>
                <c:pt idx="1">
                  <c:v>3418</c:v>
                </c:pt>
                <c:pt idx="2">
                  <c:v>1352</c:v>
                </c:pt>
                <c:pt idx="3">
                  <c:v>448</c:v>
                </c:pt>
                <c:pt idx="4">
                  <c:v>675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D561-4C99-BB7A-37A006EA2190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rgbClr val="2F5597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[Consulenze.xlsx]Foglio9!$K$78:$K$85</c:f>
              <c:strCache>
                <c:ptCount val="8"/>
                <c:pt idx="0">
                  <c:v>altro</c:v>
                </c:pt>
                <c:pt idx="1">
                  <c:v>promozione e vendita di prodotti attraverso tecnologie web 2a</c:v>
                </c:pt>
                <c:pt idx="2">
                  <c:v>requisiti a livello di beneficiari adottati dagli stati membri per attuare l'art. 55 p4</c:v>
                </c:pt>
                <c:pt idx="3">
                  <c:v>adesione a regimi di certificazione sicurezza e tracciabilita' del prodotto 3a</c:v>
                </c:pt>
                <c:pt idx="4">
                  <c:v>obblighi a livello aziendale derivanti da criteri di gestione obbligatori e/o buone condizioni agr. p4</c:v>
                </c:pt>
                <c:pt idx="5">
                  <c:v>agricoltura biologica p4</c:v>
                </c:pt>
                <c:pt idx="6">
                  <c:v>adozione delle misure a livello aziendale previste nelle misure del PSR 3a</c:v>
                </c:pt>
                <c:pt idx="7">
                  <c:v>norme di sicurezza sul lavoro 2a</c:v>
                </c:pt>
              </c:strCache>
            </c:strRef>
          </c:cat>
          <c:val>
            <c:numRef>
              <c:f>[Consulenze.xlsx]Foglio9!$M$78:$M$85</c:f>
              <c:numCache>
                <c:formatCode>0.00%</c:formatCode>
                <c:ptCount val="8"/>
                <c:pt idx="0">
                  <c:v>0.20398735716022368</c:v>
                </c:pt>
                <c:pt idx="1">
                  <c:v>6.1269146608315096E-2</c:v>
                </c:pt>
                <c:pt idx="2">
                  <c:v>8.0598103574033547E-2</c:v>
                </c:pt>
                <c:pt idx="3">
                  <c:v>8.4488208120593239E-2</c:v>
                </c:pt>
                <c:pt idx="4">
                  <c:v>0.1137855579868709</c:v>
                </c:pt>
                <c:pt idx="5">
                  <c:v>0.12849501580354972</c:v>
                </c:pt>
                <c:pt idx="6">
                  <c:v>0.15268660345246779</c:v>
                </c:pt>
                <c:pt idx="7">
                  <c:v>0.17469000729394601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FF2-49A8-B1E6-8D7AB7003D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623633968"/>
        <c:axId val="623625808"/>
      </c:barChart>
      <c:catAx>
        <c:axId val="6236339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spc="-70" baseline="0">
                <a:solidFill>
                  <a:srgbClr val="2F5597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23625808"/>
        <c:crosses val="autoZero"/>
        <c:auto val="1"/>
        <c:lblAlgn val="ctr"/>
        <c:lblOffset val="100"/>
        <c:noMultiLvlLbl val="0"/>
      </c:catAx>
      <c:valAx>
        <c:axId val="6236258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2F5597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236339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 sz="1200">
          <a:solidFill>
            <a:srgbClr val="2F5597"/>
          </a:solidFill>
        </a:defRPr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6C224E-1D3E-4A1C-BDBF-382C1FE38733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4E54F7-71DB-4FFE-8A21-6570C9D4FC6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91878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1D0101-0111-4A80-8F88-80E0864B01FD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1050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1D0101-0111-4A80-8F88-80E0864B01FD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670720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1D0101-0111-4A80-8F88-80E0864B01FD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19932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1D0101-0111-4A80-8F88-80E0864B01FD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6005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google.it/url?sa=i&amp;rct=j&amp;q=&amp;esrc=s&amp;source=images&amp;cd=&amp;cad=rja&amp;uact=8&amp;ved=0ahUKEwjWi8m5mJjNAhVFXBoKHYEEClYQjRwIBw&amp;url=http://www.scuolaitalianabarcellona.com/2012/06/&amp;bvm=bv.124088155,d.ZGg&amp;psig=AFQjCNEOP8yZ4CAu7CsOLQSspgf2jqlIRA&amp;ust=1465466935532430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B0F3-9162-423D-BF33-3894DD6CEDD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4073C-8D76-4520-8E67-D9E5C3C542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3158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B0F3-9162-423D-BF33-3894DD6CEDD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4073C-8D76-4520-8E67-D9E5C3C542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7435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B0F3-9162-423D-BF33-3894DD6CEDD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4073C-8D76-4520-8E67-D9E5C3C542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81644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/>
          <p:cNvSpPr/>
          <p:nvPr userDrawn="1"/>
        </p:nvSpPr>
        <p:spPr>
          <a:xfrm>
            <a:off x="7424123" y="6444388"/>
            <a:ext cx="4308019" cy="4571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Rettangolo 28"/>
          <p:cNvSpPr/>
          <p:nvPr userDrawn="1"/>
        </p:nvSpPr>
        <p:spPr>
          <a:xfrm>
            <a:off x="2120210" y="6572699"/>
            <a:ext cx="791062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200" b="0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Fondo Europeo per lo Sviluppo Rurale: l’Europa</a:t>
            </a:r>
            <a:r>
              <a:rPr lang="it-IT" sz="1200" b="0" baseline="0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 investe nelle zone rurali</a:t>
            </a:r>
            <a:endParaRPr lang="it-IT" sz="1200" b="0" dirty="0">
              <a:solidFill>
                <a:srgbClr val="002060"/>
              </a:solidFill>
              <a:effectLst/>
              <a:latin typeface="Monotype Corsiva" panose="03010101010201010101" pitchFamily="66" charset="0"/>
            </a:endParaRPr>
          </a:p>
        </p:txBody>
      </p:sp>
      <p:sp>
        <p:nvSpPr>
          <p:cNvPr id="14" name="Rettangolo 13"/>
          <p:cNvSpPr/>
          <p:nvPr userDrawn="1"/>
        </p:nvSpPr>
        <p:spPr>
          <a:xfrm>
            <a:off x="281913" y="6464560"/>
            <a:ext cx="4308019" cy="4571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E01D5A20-820C-4914-80CA-FC02BC5433EB}"/>
              </a:ext>
            </a:extLst>
          </p:cNvPr>
          <p:cNvGrpSpPr/>
          <p:nvPr userDrawn="1"/>
        </p:nvGrpSpPr>
        <p:grpSpPr>
          <a:xfrm>
            <a:off x="4768373" y="5883484"/>
            <a:ext cx="1930328" cy="692810"/>
            <a:chOff x="4768373" y="5883484"/>
            <a:chExt cx="1930328" cy="692810"/>
          </a:xfrm>
        </p:grpSpPr>
        <p:pic>
          <p:nvPicPr>
            <p:cNvPr id="26" name="irc_mi" descr="http://www.scuolaitalianabarcellona.com/wp-content/uploads/2012/06/Repubblica.png">
              <a:hlinkClick r:id="rId2"/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0213" y="5883484"/>
              <a:ext cx="663431" cy="6928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" name="Immagine 26" descr="https://volontariatofis.files.wordpress.com/2010/05/logo_regione-abruzzo-e1275118785613.jpg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64184" y="5938223"/>
              <a:ext cx="434517" cy="5941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74" name="Picture 2" descr="EU emblem &amp; graphic design - Politica regionale - Commissione europea">
              <a:extLst>
                <a:ext uri="{FF2B5EF4-FFF2-40B4-BE49-F238E27FC236}">
                  <a16:creationId xmlns:a16="http://schemas.microsoft.com/office/drawing/2014/main" id="{6F3EE222-10C3-426A-AB4D-CACE806B419D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8373" y="6021248"/>
              <a:ext cx="703281" cy="46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668991" y="6487989"/>
            <a:ext cx="759884" cy="330200"/>
          </a:xfrm>
        </p:spPr>
        <p:txBody>
          <a:bodyPr/>
          <a:lstStyle/>
          <a:p>
            <a:fld id="{6E40F3D7-A753-4C73-954B-24A7AED568F6}" type="slidenum">
              <a:rPr lang="it-IT" smtClean="0"/>
              <a:t>‹N›</a:t>
            </a:fld>
            <a:endParaRPr lang="it-IT"/>
          </a:p>
        </p:txBody>
      </p:sp>
      <p:pic>
        <p:nvPicPr>
          <p:cNvPr id="12" name="Immagine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6977" y="5964507"/>
            <a:ext cx="460425" cy="6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999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B0F3-9162-423D-BF33-3894DD6CEDD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4073C-8D76-4520-8E67-D9E5C3C542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0331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B0F3-9162-423D-BF33-3894DD6CEDD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4073C-8D76-4520-8E67-D9E5C3C542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0849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B0F3-9162-423D-BF33-3894DD6CEDD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4073C-8D76-4520-8E67-D9E5C3C542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71203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B0F3-9162-423D-BF33-3894DD6CEDD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4073C-8D76-4520-8E67-D9E5C3C542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7194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B0F3-9162-423D-BF33-3894DD6CEDD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4073C-8D76-4520-8E67-D9E5C3C542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9716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B0F3-9162-423D-BF33-3894DD6CEDD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4073C-8D76-4520-8E67-D9E5C3C542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2263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B0F3-9162-423D-BF33-3894DD6CEDD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4073C-8D76-4520-8E67-D9E5C3C542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7911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B0F3-9162-423D-BF33-3894DD6CEDD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4073C-8D76-4520-8E67-D9E5C3C542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042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2B0F3-9162-423D-BF33-3894DD6CEDDC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4073C-8D76-4520-8E67-D9E5C3C542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5260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0F3D7-A753-4C73-954B-24A7AED568F6}" type="slidenum">
              <a:rPr lang="it-IT" smtClean="0"/>
              <a:t>1</a:t>
            </a:fld>
            <a:endParaRPr lang="it-IT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3F458301-2E57-4B23-9C4F-A28D03700227}"/>
              </a:ext>
            </a:extLst>
          </p:cNvPr>
          <p:cNvSpPr/>
          <p:nvPr/>
        </p:nvSpPr>
        <p:spPr>
          <a:xfrm>
            <a:off x="630909" y="647050"/>
            <a:ext cx="11188198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</a:t>
            </a:r>
            <a:r>
              <a:rPr lang="it-IT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Rapporto tematico sulla consulenza</a:t>
            </a:r>
          </a:p>
        </p:txBody>
      </p:sp>
    </p:spTree>
    <p:extLst>
      <p:ext uri="{BB962C8B-B14F-4D97-AF65-F5344CB8AC3E}">
        <p14:creationId xmlns:p14="http://schemas.microsoft.com/office/powerpoint/2010/main" val="2500997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3">
            <a:extLst>
              <a:ext uri="{FF2B5EF4-FFF2-40B4-BE49-F238E27FC236}">
                <a16:creationId xmlns:a16="http://schemas.microsoft.com/office/drawing/2014/main" id="{EF77B4A0-5B38-42D4-A0E1-B2496F99D9FA}"/>
              </a:ext>
            </a:extLst>
          </p:cNvPr>
          <p:cNvSpPr txBox="1"/>
          <p:nvPr/>
        </p:nvSpPr>
        <p:spPr>
          <a:xfrm>
            <a:off x="561970" y="546966"/>
            <a:ext cx="8859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Il contesto di riferimento</a:t>
            </a:r>
          </a:p>
        </p:txBody>
      </p:sp>
      <p:cxnSp>
        <p:nvCxnSpPr>
          <p:cNvPr id="5" name="Connettore 1 4"/>
          <p:cNvCxnSpPr/>
          <p:nvPr/>
        </p:nvCxnSpPr>
        <p:spPr>
          <a:xfrm>
            <a:off x="561972" y="1011345"/>
            <a:ext cx="8868127" cy="21515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10708873" y="6269773"/>
            <a:ext cx="759884" cy="330200"/>
          </a:xfrm>
        </p:spPr>
        <p:txBody>
          <a:bodyPr/>
          <a:lstStyle/>
          <a:p>
            <a:pPr>
              <a:defRPr/>
            </a:pPr>
            <a:fld id="{5FB0471B-B04B-46A3-A1E8-A8923DE258FD}" type="slidenum">
              <a:rPr lang="it-IT" altLang="it-IT" smtClean="0"/>
              <a:pPr>
                <a:defRPr/>
              </a:pPr>
              <a:t>2</a:t>
            </a:fld>
            <a:endParaRPr lang="it-IT" alt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561971" y="1005918"/>
            <a:ext cx="10146901" cy="15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Il bando a valere sulla SM 2.1 è stato pubblicato a giugno 2019 e successivamente modificato a ottobre dello stesso anno</a:t>
            </a:r>
          </a:p>
          <a:p>
            <a:pPr marL="285750" lvl="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graduatoria, risalente a agosto 2021, individua 7 organismi di consulenza che coinvolgono complessivamente più di 100 consulenti e oltre 2.490 imprese destinatarie della consulenza</a:t>
            </a:r>
          </a:p>
        </p:txBody>
      </p:sp>
      <p:sp>
        <p:nvSpPr>
          <p:cNvPr id="12" name="CasellaDiTesto 3">
            <a:extLst>
              <a:ext uri="{FF2B5EF4-FFF2-40B4-BE49-F238E27FC236}">
                <a16:creationId xmlns:a16="http://schemas.microsoft.com/office/drawing/2014/main" id="{EF77B4A0-5B38-42D4-A0E1-B2496F99D9FA}"/>
              </a:ext>
            </a:extLst>
          </p:cNvPr>
          <p:cNvSpPr txBox="1"/>
          <p:nvPr/>
        </p:nvSpPr>
        <p:spPr>
          <a:xfrm>
            <a:off x="561970" y="2714507"/>
            <a:ext cx="8859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domanda valutativa</a:t>
            </a:r>
          </a:p>
        </p:txBody>
      </p:sp>
      <p:cxnSp>
        <p:nvCxnSpPr>
          <p:cNvPr id="13" name="Connettore 1 12"/>
          <p:cNvCxnSpPr/>
          <p:nvPr/>
        </p:nvCxnSpPr>
        <p:spPr>
          <a:xfrm>
            <a:off x="561972" y="3175643"/>
            <a:ext cx="8868127" cy="21515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CasellaDiTesto 13"/>
          <p:cNvSpPr txBox="1"/>
          <p:nvPr/>
        </p:nvSpPr>
        <p:spPr>
          <a:xfrm>
            <a:off x="561972" y="3239229"/>
            <a:ext cx="10146901" cy="780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Gli interventi di consulenza finanziati dal PSR hanno determinato un innalzamento delle competenze e delle aziende agricole?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561970" y="4668284"/>
            <a:ext cx="10146901" cy="11501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Analisi desk dell’attuazione</a:t>
            </a:r>
          </a:p>
          <a:p>
            <a:pPr marL="285750" lvl="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Analisi dati SIAN/SIAR Abruzzo </a:t>
            </a:r>
          </a:p>
          <a:p>
            <a:pPr marL="285750" lvl="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Analisi con le AI dei rapporti finali di consulenza </a:t>
            </a:r>
          </a:p>
        </p:txBody>
      </p:sp>
      <p:sp>
        <p:nvSpPr>
          <p:cNvPr id="17" name="CasellaDiTesto 3">
            <a:extLst>
              <a:ext uri="{FF2B5EF4-FFF2-40B4-BE49-F238E27FC236}">
                <a16:creationId xmlns:a16="http://schemas.microsoft.com/office/drawing/2014/main" id="{EF77B4A0-5B38-42D4-A0E1-B2496F99D9FA}"/>
              </a:ext>
            </a:extLst>
          </p:cNvPr>
          <p:cNvSpPr txBox="1"/>
          <p:nvPr/>
        </p:nvSpPr>
        <p:spPr>
          <a:xfrm>
            <a:off x="561970" y="4238377"/>
            <a:ext cx="8859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metodologia</a:t>
            </a:r>
          </a:p>
        </p:txBody>
      </p:sp>
      <p:cxnSp>
        <p:nvCxnSpPr>
          <p:cNvPr id="18" name="Connettore 1 17"/>
          <p:cNvCxnSpPr/>
          <p:nvPr/>
        </p:nvCxnSpPr>
        <p:spPr>
          <a:xfrm>
            <a:off x="561972" y="4700042"/>
            <a:ext cx="8868127" cy="21515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08873" y="5945509"/>
            <a:ext cx="1015072" cy="411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77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 uiExpand="1" build="allAtOnce"/>
      <p:bldP spid="12" grpId="0"/>
      <p:bldP spid="14" grpId="0" uiExpand="1" build="p"/>
      <p:bldP spid="15" grpId="0" uiExpand="1" build="allAtOnce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3">
            <a:extLst>
              <a:ext uri="{FF2B5EF4-FFF2-40B4-BE49-F238E27FC236}">
                <a16:creationId xmlns:a16="http://schemas.microsoft.com/office/drawing/2014/main" id="{EF77B4A0-5B38-42D4-A0E1-B2496F99D9FA}"/>
              </a:ext>
            </a:extLst>
          </p:cNvPr>
          <p:cNvSpPr txBox="1"/>
          <p:nvPr/>
        </p:nvSpPr>
        <p:spPr>
          <a:xfrm>
            <a:off x="648383" y="366556"/>
            <a:ext cx="11391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Soggetti coinvolti</a:t>
            </a:r>
          </a:p>
        </p:txBody>
      </p:sp>
      <p:cxnSp>
        <p:nvCxnSpPr>
          <p:cNvPr id="5" name="Connettore 1 4"/>
          <p:cNvCxnSpPr/>
          <p:nvPr/>
        </p:nvCxnSpPr>
        <p:spPr>
          <a:xfrm>
            <a:off x="648383" y="871625"/>
            <a:ext cx="8868127" cy="21515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10708873" y="6269773"/>
            <a:ext cx="759884" cy="330200"/>
          </a:xfrm>
        </p:spPr>
        <p:txBody>
          <a:bodyPr/>
          <a:lstStyle/>
          <a:p>
            <a:pPr>
              <a:defRPr/>
            </a:pPr>
            <a:fld id="{5FB0471B-B04B-46A3-A1E8-A8923DE258FD}" type="slidenum">
              <a:rPr lang="it-IT" altLang="it-IT" smtClean="0"/>
              <a:pPr>
                <a:defRPr/>
              </a:pPr>
              <a:t>3</a:t>
            </a:fld>
            <a:endParaRPr lang="it-IT" alt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648383" y="903920"/>
            <a:ext cx="10640611" cy="22581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Gli organismi di consulenza che hanno effettivamente avviato attività di consulenza sono 6: SDM, Best </a:t>
            </a:r>
            <a:r>
              <a:rPr lang="it-IT" sz="1600" dirty="0" err="1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Ideas</a:t>
            </a:r>
            <a:r>
              <a:rPr lang="it-IT" sz="1600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it-IT" sz="1600" dirty="0" err="1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Intradata</a:t>
            </a:r>
            <a:r>
              <a:rPr lang="it-IT" sz="1600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Innovazione Abruzzo, </a:t>
            </a:r>
            <a:r>
              <a:rPr lang="it-IT" sz="1600" dirty="0" err="1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Fondagri</a:t>
            </a:r>
            <a:r>
              <a:rPr lang="it-IT" sz="1600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 Agricoltura è vita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 aziende agricole che hanno beneficiato delle azioni di consulenza sono 2.280, mediamente per 3.6 temi ciascuna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Abbiamo ricavato alcune informazioni più approfondite sulle aziende beneficiarie dal punto di vista delle destinazioni produttive e della dimensione economica</a:t>
            </a:r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08873" y="5974693"/>
            <a:ext cx="1015072" cy="411516"/>
          </a:xfrm>
          <a:prstGeom prst="rect">
            <a:avLst/>
          </a:prstGeom>
        </p:spPr>
      </p:pic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D397B655-A22F-94D8-6B5D-984ACB24757E}"/>
              </a:ext>
            </a:extLst>
          </p:cNvPr>
          <p:cNvSpPr txBox="1"/>
          <p:nvPr/>
        </p:nvSpPr>
        <p:spPr>
          <a:xfrm>
            <a:off x="2903042" y="3155796"/>
            <a:ext cx="8494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>
                <a:solidFill>
                  <a:schemeClr val="accent5">
                    <a:lumMod val="75000"/>
                  </a:schemeClr>
                </a:solidFill>
              </a:rPr>
              <a:t>Polo OTE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265FF9BE-2B5F-DD89-220E-980CADEF2726}"/>
              </a:ext>
            </a:extLst>
          </p:cNvPr>
          <p:cNvSpPr txBox="1"/>
          <p:nvPr/>
        </p:nvSpPr>
        <p:spPr>
          <a:xfrm>
            <a:off x="7308495" y="3155796"/>
            <a:ext cx="2160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>
                <a:solidFill>
                  <a:schemeClr val="accent5">
                    <a:lumMod val="75000"/>
                  </a:schemeClr>
                </a:solidFill>
              </a:rPr>
              <a:t>Dimensione economica</a:t>
            </a:r>
          </a:p>
        </p:txBody>
      </p:sp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F1AAEAA9-ABCA-5EDA-73E1-CF47938EB93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7837784"/>
              </p:ext>
            </p:extLst>
          </p:nvPr>
        </p:nvGraphicFramePr>
        <p:xfrm>
          <a:off x="1041773" y="346357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Grafico 8">
            <a:extLst>
              <a:ext uri="{FF2B5EF4-FFF2-40B4-BE49-F238E27FC236}">
                <a16:creationId xmlns:a16="http://schemas.microsoft.com/office/drawing/2014/main" id="{BA9DFB59-A4BC-5597-5968-500ECFD2826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0823299"/>
              </p:ext>
            </p:extLst>
          </p:nvPr>
        </p:nvGraphicFramePr>
        <p:xfrm>
          <a:off x="5974055" y="3463573"/>
          <a:ext cx="482917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443518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 uiExpand="1" build="allAtOnce"/>
      <p:bldP spid="27" grpId="0"/>
      <p:bldP spid="29" grpId="0"/>
      <p:bldGraphic spid="8" grpId="0">
        <p:bldAsOne/>
      </p:bldGraphic>
      <p:bldGraphic spid="9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3">
            <a:extLst>
              <a:ext uri="{FF2B5EF4-FFF2-40B4-BE49-F238E27FC236}">
                <a16:creationId xmlns:a16="http://schemas.microsoft.com/office/drawing/2014/main" id="{EF77B4A0-5B38-42D4-A0E1-B2496F99D9FA}"/>
              </a:ext>
            </a:extLst>
          </p:cNvPr>
          <p:cNvSpPr txBox="1"/>
          <p:nvPr/>
        </p:nvSpPr>
        <p:spPr>
          <a:xfrm>
            <a:off x="631403" y="553713"/>
            <a:ext cx="11391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Caratteristiche della consulenza</a:t>
            </a:r>
          </a:p>
        </p:txBody>
      </p:sp>
      <p:cxnSp>
        <p:nvCxnSpPr>
          <p:cNvPr id="5" name="Connettore 1 4"/>
          <p:cNvCxnSpPr/>
          <p:nvPr/>
        </p:nvCxnSpPr>
        <p:spPr>
          <a:xfrm>
            <a:off x="631404" y="1082942"/>
            <a:ext cx="8868127" cy="21515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10708873" y="6269773"/>
            <a:ext cx="759884" cy="330200"/>
          </a:xfrm>
        </p:spPr>
        <p:txBody>
          <a:bodyPr/>
          <a:lstStyle/>
          <a:p>
            <a:pPr>
              <a:defRPr/>
            </a:pPr>
            <a:fld id="{5FB0471B-B04B-46A3-A1E8-A8923DE258FD}" type="slidenum">
              <a:rPr lang="it-IT" altLang="it-IT" smtClean="0"/>
              <a:pPr>
                <a:defRPr/>
              </a:pPr>
              <a:t>4</a:t>
            </a:fld>
            <a:endParaRPr lang="it-IT" alt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631403" y="1337388"/>
            <a:ext cx="10358489" cy="11501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 attività relative alla Priorità 4 ricoprono quasi la metà delle consulenze erogate, mentre la FA 2A e 3A hanno un peso simile sul totale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Quasi i tre quarti dei destinatari hanno partecipato ad azioni di consulenza di durata inferiore alle 8 ore</a:t>
            </a:r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08873" y="5974693"/>
            <a:ext cx="1015072" cy="411516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74C33DA-D98F-5234-EA52-6DC040E33FD2}"/>
              </a:ext>
            </a:extLst>
          </p:cNvPr>
          <p:cNvSpPr txBox="1"/>
          <p:nvPr/>
        </p:nvSpPr>
        <p:spPr>
          <a:xfrm>
            <a:off x="1861717" y="3045893"/>
            <a:ext cx="22243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>
                <a:solidFill>
                  <a:schemeClr val="accent5">
                    <a:lumMod val="75000"/>
                  </a:schemeClr>
                </a:solidFill>
              </a:rPr>
              <a:t>Ripartizione per Focus Area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BF2D381-C474-671A-A0F9-620FB865DEAF}"/>
              </a:ext>
            </a:extLst>
          </p:cNvPr>
          <p:cNvSpPr txBox="1"/>
          <p:nvPr/>
        </p:nvSpPr>
        <p:spPr>
          <a:xfrm>
            <a:off x="8474987" y="2924403"/>
            <a:ext cx="11595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>
                <a:solidFill>
                  <a:schemeClr val="accent5">
                    <a:lumMod val="75000"/>
                  </a:schemeClr>
                </a:solidFill>
              </a:rPr>
              <a:t>Durata in ore</a:t>
            </a:r>
          </a:p>
        </p:txBody>
      </p:sp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BD1AA1A3-F076-773C-F222-A1B87F2075B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1827365"/>
              </p:ext>
            </p:extLst>
          </p:nvPr>
        </p:nvGraphicFramePr>
        <p:xfrm>
          <a:off x="687880" y="3199781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D8AB3CC5-F5DF-32AE-992E-CA68719D97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8453137"/>
              </p:ext>
            </p:extLst>
          </p:nvPr>
        </p:nvGraphicFramePr>
        <p:xfrm>
          <a:off x="6768761" y="3199781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4040086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 uiExpand="1" build="p"/>
      <p:bldP spid="10" grpId="0"/>
      <p:bldP spid="12" grpId="0"/>
      <p:bldGraphic spid="4" grpId="0">
        <p:bldAsOne/>
      </p:bldGraphic>
      <p:bldGraphic spid="6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3">
            <a:extLst>
              <a:ext uri="{FF2B5EF4-FFF2-40B4-BE49-F238E27FC236}">
                <a16:creationId xmlns:a16="http://schemas.microsoft.com/office/drawing/2014/main" id="{EE78E73B-516E-D063-F618-9B0443B5624F}"/>
              </a:ext>
            </a:extLst>
          </p:cNvPr>
          <p:cNvSpPr txBox="1"/>
          <p:nvPr/>
        </p:nvSpPr>
        <p:spPr>
          <a:xfrm>
            <a:off x="631403" y="553713"/>
            <a:ext cx="11391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Tematiche della consulenza</a:t>
            </a:r>
          </a:p>
        </p:txBody>
      </p:sp>
      <p:cxnSp>
        <p:nvCxnSpPr>
          <p:cNvPr id="3" name="Connettore 1 4">
            <a:extLst>
              <a:ext uri="{FF2B5EF4-FFF2-40B4-BE49-F238E27FC236}">
                <a16:creationId xmlns:a16="http://schemas.microsoft.com/office/drawing/2014/main" id="{F4D7FF11-D8E1-F0DC-5C1A-D25AFE7C4239}"/>
              </a:ext>
            </a:extLst>
          </p:cNvPr>
          <p:cNvCxnSpPr/>
          <p:nvPr/>
        </p:nvCxnSpPr>
        <p:spPr>
          <a:xfrm>
            <a:off x="631404" y="1082942"/>
            <a:ext cx="8868127" cy="21515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9799CE3B-6298-0151-BE7E-1C37C050EACA}"/>
              </a:ext>
            </a:extLst>
          </p:cNvPr>
          <p:cNvSpPr txBox="1"/>
          <p:nvPr/>
        </p:nvSpPr>
        <p:spPr>
          <a:xfrm>
            <a:off x="7833937" y="1367628"/>
            <a:ext cx="20531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>
                <a:solidFill>
                  <a:schemeClr val="accent5">
                    <a:lumMod val="75000"/>
                  </a:schemeClr>
                </a:solidFill>
              </a:rPr>
              <a:t>Principali ambiti tematici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D7A962B2-2B8C-5ABE-3332-EE26BCE2FCE2}"/>
              </a:ext>
            </a:extLst>
          </p:cNvPr>
          <p:cNvSpPr txBox="1"/>
          <p:nvPr/>
        </p:nvSpPr>
        <p:spPr>
          <a:xfrm>
            <a:off x="798391" y="1675405"/>
            <a:ext cx="4566239" cy="373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L’argomento maggiormente seguito è relativo alle norme di sicurezza sul lavoro, seguito dall’adozione delle misure a livello aziendale previste dal PSR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Gli argomenti seguiti da una percentuale minore di individui sono </a:t>
            </a:r>
            <a:r>
              <a:rPr lang="it-IT" sz="1600" dirty="0">
                <a:solidFill>
                  <a:srgbClr val="2F5597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relativi</a:t>
            </a:r>
            <a:r>
              <a:rPr lang="it-IT" sz="1600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all’innovazione nel campo agro-alimentare, la protezione delle acque e le questioni inerenti alle prestazioni economiche e ambientali dell’azienda agricola</a:t>
            </a:r>
          </a:p>
        </p:txBody>
      </p:sp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D93C262F-6E06-A001-9B7C-36D291306C4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1345524"/>
              </p:ext>
            </p:extLst>
          </p:nvPr>
        </p:nvGraphicFramePr>
        <p:xfrm>
          <a:off x="5679832" y="1558001"/>
          <a:ext cx="6136370" cy="47462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8462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7" grpId="0" uiExpand="1" build="allAtOnce"/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3">
            <a:extLst>
              <a:ext uri="{FF2B5EF4-FFF2-40B4-BE49-F238E27FC236}">
                <a16:creationId xmlns:a16="http://schemas.microsoft.com/office/drawing/2014/main" id="{88AF0A9C-2864-6462-0943-CC51B217C2FA}"/>
              </a:ext>
            </a:extLst>
          </p:cNvPr>
          <p:cNvSpPr txBox="1"/>
          <p:nvPr/>
        </p:nvSpPr>
        <p:spPr>
          <a:xfrm>
            <a:off x="631403" y="553713"/>
            <a:ext cx="11391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Rapporti finali – Sicurezza sul lavoro</a:t>
            </a:r>
          </a:p>
        </p:txBody>
      </p:sp>
      <p:cxnSp>
        <p:nvCxnSpPr>
          <p:cNvPr id="3" name="Connettore 1 4">
            <a:extLst>
              <a:ext uri="{FF2B5EF4-FFF2-40B4-BE49-F238E27FC236}">
                <a16:creationId xmlns:a16="http://schemas.microsoft.com/office/drawing/2014/main" id="{EDB40253-589C-6171-DC21-74ED12CF0925}"/>
              </a:ext>
            </a:extLst>
          </p:cNvPr>
          <p:cNvCxnSpPr/>
          <p:nvPr/>
        </p:nvCxnSpPr>
        <p:spPr>
          <a:xfrm>
            <a:off x="631404" y="1082942"/>
            <a:ext cx="8868127" cy="21515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9" name="Tabella 8">
            <a:extLst>
              <a:ext uri="{FF2B5EF4-FFF2-40B4-BE49-F238E27FC236}">
                <a16:creationId xmlns:a16="http://schemas.microsoft.com/office/drawing/2014/main" id="{6D10D2A2-807D-1561-A434-CE91BE091D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922967"/>
              </p:ext>
            </p:extLst>
          </p:nvPr>
        </p:nvGraphicFramePr>
        <p:xfrm>
          <a:off x="631402" y="1336968"/>
          <a:ext cx="11084881" cy="4438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63872">
                  <a:extLst>
                    <a:ext uri="{9D8B030D-6E8A-4147-A177-3AD203B41FA5}">
                      <a16:colId xmlns:a16="http://schemas.microsoft.com/office/drawing/2014/main" val="2822751524"/>
                    </a:ext>
                  </a:extLst>
                </a:gridCol>
                <a:gridCol w="2521009">
                  <a:extLst>
                    <a:ext uri="{9D8B030D-6E8A-4147-A177-3AD203B41FA5}">
                      <a16:colId xmlns:a16="http://schemas.microsoft.com/office/drawing/2014/main" val="4021959739"/>
                    </a:ext>
                  </a:extLst>
                </a:gridCol>
              </a:tblGrid>
              <a:tr h="554761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Principali risultati conseguiti nell’ambito della sicurezza sul lavoro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% aziende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5226623"/>
                  </a:ext>
                </a:extLst>
              </a:tr>
              <a:tr h="554761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Conoscenza e conformità alle normative di sicurezza (</a:t>
                      </a:r>
                      <a:r>
                        <a:rPr lang="it-IT" sz="1800" kern="12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D.Lgs.</a:t>
                      </a:r>
                      <a:r>
                        <a:rPr lang="it-IT" sz="1800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81/08)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58512352"/>
                  </a:ext>
                </a:extLst>
              </a:tr>
              <a:tr h="554761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Redazione e aggiornamento del Documento di Valutazione dei Rischi (DVR)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35988048"/>
                  </a:ext>
                </a:extLst>
              </a:tr>
              <a:tr h="554761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Fornitura e utilizzo di dispositivi di protezione individuale (DPI)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46910255"/>
                  </a:ext>
                </a:extLst>
              </a:tr>
              <a:tr h="554761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Formazione sui rischi specifici delle attività agricole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1967715"/>
                  </a:ext>
                </a:extLst>
              </a:tr>
              <a:tr h="554761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Implementazione di segnaletica e misure di sicurezza per le attrezzature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0121957"/>
                  </a:ext>
                </a:extLst>
              </a:tr>
              <a:tr h="554761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Adozione di misure antincendio e gestione dei presidi di emergenza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64676476"/>
                  </a:ext>
                </a:extLst>
              </a:tr>
              <a:tr h="554761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Gestione e miglioramento delle attrezzature di stoccaggio e fitofarmaci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49473968"/>
                  </a:ext>
                </a:extLst>
              </a:tr>
            </a:tbl>
          </a:graphicData>
        </a:graphic>
      </p:graphicFrame>
      <p:sp>
        <p:nvSpPr>
          <p:cNvPr id="13" name="Rettangolo 12">
            <a:extLst>
              <a:ext uri="{FF2B5EF4-FFF2-40B4-BE49-F238E27FC236}">
                <a16:creationId xmlns:a16="http://schemas.microsoft.com/office/drawing/2014/main" id="{EAAEE58F-22AA-C598-4717-1740107E7B10}"/>
              </a:ext>
            </a:extLst>
          </p:cNvPr>
          <p:cNvSpPr>
            <a:spLocks/>
          </p:cNvSpPr>
          <p:nvPr/>
        </p:nvSpPr>
        <p:spPr>
          <a:xfrm>
            <a:off x="9320464" y="1987874"/>
            <a:ext cx="2160000" cy="36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82F0BC3F-7AB0-6DD6-6DEF-EE62F2EC89E6}"/>
              </a:ext>
            </a:extLst>
          </p:cNvPr>
          <p:cNvSpPr>
            <a:spLocks/>
          </p:cNvSpPr>
          <p:nvPr/>
        </p:nvSpPr>
        <p:spPr>
          <a:xfrm>
            <a:off x="9320463" y="2533363"/>
            <a:ext cx="1764000" cy="36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932E904D-9086-3488-DBC1-9AE70A944D4C}"/>
              </a:ext>
            </a:extLst>
          </p:cNvPr>
          <p:cNvSpPr>
            <a:spLocks/>
          </p:cNvSpPr>
          <p:nvPr/>
        </p:nvSpPr>
        <p:spPr>
          <a:xfrm>
            <a:off x="9320463" y="3102582"/>
            <a:ext cx="1620000" cy="36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D77C478B-A124-068B-BBF3-D24E1BB0DEE5}"/>
              </a:ext>
            </a:extLst>
          </p:cNvPr>
          <p:cNvSpPr>
            <a:spLocks/>
          </p:cNvSpPr>
          <p:nvPr/>
        </p:nvSpPr>
        <p:spPr>
          <a:xfrm>
            <a:off x="9320463" y="3627715"/>
            <a:ext cx="1404000" cy="36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C56BCFAC-72BB-D25B-3D8B-DAA91251ABEE}"/>
              </a:ext>
            </a:extLst>
          </p:cNvPr>
          <p:cNvSpPr>
            <a:spLocks/>
          </p:cNvSpPr>
          <p:nvPr/>
        </p:nvSpPr>
        <p:spPr>
          <a:xfrm>
            <a:off x="9320463" y="4214821"/>
            <a:ext cx="1152000" cy="36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D199B790-356A-990F-21BA-AAA5D6A38425}"/>
              </a:ext>
            </a:extLst>
          </p:cNvPr>
          <p:cNvSpPr>
            <a:spLocks/>
          </p:cNvSpPr>
          <p:nvPr/>
        </p:nvSpPr>
        <p:spPr>
          <a:xfrm>
            <a:off x="9320463" y="4776411"/>
            <a:ext cx="936000" cy="36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D8337657-9DE0-B061-50E2-1D1552241D9D}"/>
              </a:ext>
            </a:extLst>
          </p:cNvPr>
          <p:cNvSpPr>
            <a:spLocks/>
          </p:cNvSpPr>
          <p:nvPr/>
        </p:nvSpPr>
        <p:spPr>
          <a:xfrm>
            <a:off x="9320463" y="5321900"/>
            <a:ext cx="756000" cy="36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038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6FA662-6921-3F5B-6E40-72CBF6D7D5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3">
            <a:extLst>
              <a:ext uri="{FF2B5EF4-FFF2-40B4-BE49-F238E27FC236}">
                <a16:creationId xmlns:a16="http://schemas.microsoft.com/office/drawing/2014/main" id="{425DE841-497F-7EA9-F93F-FD4A85D9925A}"/>
              </a:ext>
            </a:extLst>
          </p:cNvPr>
          <p:cNvSpPr txBox="1"/>
          <p:nvPr/>
        </p:nvSpPr>
        <p:spPr>
          <a:xfrm>
            <a:off x="631403" y="553713"/>
            <a:ext cx="11391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Rapporti finali – Opportunità del PSR</a:t>
            </a:r>
          </a:p>
        </p:txBody>
      </p:sp>
      <p:cxnSp>
        <p:nvCxnSpPr>
          <p:cNvPr id="3" name="Connettore 1 4">
            <a:extLst>
              <a:ext uri="{FF2B5EF4-FFF2-40B4-BE49-F238E27FC236}">
                <a16:creationId xmlns:a16="http://schemas.microsoft.com/office/drawing/2014/main" id="{52940E69-EF1F-88BC-F877-1FD2364840B4}"/>
              </a:ext>
            </a:extLst>
          </p:cNvPr>
          <p:cNvCxnSpPr/>
          <p:nvPr/>
        </p:nvCxnSpPr>
        <p:spPr>
          <a:xfrm>
            <a:off x="631404" y="1082942"/>
            <a:ext cx="8868127" cy="21515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9" name="Tabella 8">
            <a:extLst>
              <a:ext uri="{FF2B5EF4-FFF2-40B4-BE49-F238E27FC236}">
                <a16:creationId xmlns:a16="http://schemas.microsoft.com/office/drawing/2014/main" id="{BBD7254C-A2D7-2FB3-11A3-FCEA23CB9F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362942"/>
              </p:ext>
            </p:extLst>
          </p:nvPr>
        </p:nvGraphicFramePr>
        <p:xfrm>
          <a:off x="631403" y="1193536"/>
          <a:ext cx="10863621" cy="35801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92932">
                  <a:extLst>
                    <a:ext uri="{9D8B030D-6E8A-4147-A177-3AD203B41FA5}">
                      <a16:colId xmlns:a16="http://schemas.microsoft.com/office/drawing/2014/main" val="2822751524"/>
                    </a:ext>
                  </a:extLst>
                </a:gridCol>
                <a:gridCol w="2470689">
                  <a:extLst>
                    <a:ext uri="{9D8B030D-6E8A-4147-A177-3AD203B41FA5}">
                      <a16:colId xmlns:a16="http://schemas.microsoft.com/office/drawing/2014/main" val="4021959739"/>
                    </a:ext>
                  </a:extLst>
                </a:gridCol>
              </a:tblGrid>
              <a:tr h="511449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 Principali opportunità del PSR illustrate alle aziende agricole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% aziende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5226623"/>
                  </a:ext>
                </a:extLst>
              </a:tr>
              <a:tr h="511449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it-IT" sz="1800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Ammodernamento aziendale e miglioramento della competitività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58512352"/>
                  </a:ext>
                </a:extLst>
              </a:tr>
              <a:tr h="511449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it-IT" sz="1800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Agricoltura biologica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35988048"/>
                  </a:ext>
                </a:extLst>
              </a:tr>
              <a:tr h="51144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Certificazioni di qualità e tracciabilità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1967715"/>
                  </a:ext>
                </a:extLst>
              </a:tr>
              <a:tr h="511449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it-IT" sz="1800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Integrazione di filiera e sviluppo di filiere corte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0121957"/>
                  </a:ext>
                </a:extLst>
              </a:tr>
              <a:tr h="51144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Promozione dell'imprenditorialità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64676476"/>
                  </a:ext>
                </a:extLst>
              </a:tr>
              <a:tr h="511449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it-IT" sz="1800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Innovazione e orientamento al mercato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49473968"/>
                  </a:ext>
                </a:extLst>
              </a:tr>
            </a:tbl>
          </a:graphicData>
        </a:graphic>
      </p:graphicFrame>
      <p:sp>
        <p:nvSpPr>
          <p:cNvPr id="13" name="Rettangolo 12">
            <a:extLst>
              <a:ext uri="{FF2B5EF4-FFF2-40B4-BE49-F238E27FC236}">
                <a16:creationId xmlns:a16="http://schemas.microsoft.com/office/drawing/2014/main" id="{E63F0B3A-FA6E-597F-6C1F-18C961AC912C}"/>
              </a:ext>
            </a:extLst>
          </p:cNvPr>
          <p:cNvSpPr>
            <a:spLocks/>
          </p:cNvSpPr>
          <p:nvPr/>
        </p:nvSpPr>
        <p:spPr>
          <a:xfrm>
            <a:off x="9183733" y="1802825"/>
            <a:ext cx="2116886" cy="33189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F02AE02F-2204-82F9-3EDD-DD0DDF5465CB}"/>
              </a:ext>
            </a:extLst>
          </p:cNvPr>
          <p:cNvSpPr>
            <a:spLocks/>
          </p:cNvSpPr>
          <p:nvPr/>
        </p:nvSpPr>
        <p:spPr>
          <a:xfrm>
            <a:off x="9183733" y="2297216"/>
            <a:ext cx="1764071" cy="33189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465ED0F7-9BC1-629A-9698-0AEFF981E363}"/>
              </a:ext>
            </a:extLst>
          </p:cNvPr>
          <p:cNvSpPr>
            <a:spLocks/>
          </p:cNvSpPr>
          <p:nvPr/>
        </p:nvSpPr>
        <p:spPr>
          <a:xfrm>
            <a:off x="9196844" y="2807267"/>
            <a:ext cx="1446538" cy="33189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0776ECB5-5284-2D40-67A2-F2844E54CEBB}"/>
              </a:ext>
            </a:extLst>
          </p:cNvPr>
          <p:cNvSpPr>
            <a:spLocks/>
          </p:cNvSpPr>
          <p:nvPr/>
        </p:nvSpPr>
        <p:spPr>
          <a:xfrm>
            <a:off x="9189980" y="3287626"/>
            <a:ext cx="811473" cy="33189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0FB25071-D9E2-560C-3D5D-7DFB3AC5C861}"/>
              </a:ext>
            </a:extLst>
          </p:cNvPr>
          <p:cNvSpPr>
            <a:spLocks/>
          </p:cNvSpPr>
          <p:nvPr/>
        </p:nvSpPr>
        <p:spPr>
          <a:xfrm>
            <a:off x="9183477" y="4362974"/>
            <a:ext cx="705629" cy="33189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A50BC36E-5845-F07A-8B75-FEA236741F16}"/>
              </a:ext>
            </a:extLst>
          </p:cNvPr>
          <p:cNvSpPr>
            <a:spLocks/>
          </p:cNvSpPr>
          <p:nvPr/>
        </p:nvSpPr>
        <p:spPr>
          <a:xfrm>
            <a:off x="9196844" y="3816161"/>
            <a:ext cx="776192" cy="33189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1213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2577AC-DB21-6532-C6AF-8CE348E0D8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3">
            <a:extLst>
              <a:ext uri="{FF2B5EF4-FFF2-40B4-BE49-F238E27FC236}">
                <a16:creationId xmlns:a16="http://schemas.microsoft.com/office/drawing/2014/main" id="{B58A9088-F36B-49AA-BE08-442D4CD9687A}"/>
              </a:ext>
            </a:extLst>
          </p:cNvPr>
          <p:cNvSpPr txBox="1"/>
          <p:nvPr/>
        </p:nvSpPr>
        <p:spPr>
          <a:xfrm>
            <a:off x="631402" y="286765"/>
            <a:ext cx="11391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Rapporti finali – Agricoltura biologica e condizionalità</a:t>
            </a:r>
          </a:p>
        </p:txBody>
      </p:sp>
      <p:cxnSp>
        <p:nvCxnSpPr>
          <p:cNvPr id="3" name="Connettore 1 4">
            <a:extLst>
              <a:ext uri="{FF2B5EF4-FFF2-40B4-BE49-F238E27FC236}">
                <a16:creationId xmlns:a16="http://schemas.microsoft.com/office/drawing/2014/main" id="{F2043917-1FC1-BBDA-2ADD-A34701388270}"/>
              </a:ext>
            </a:extLst>
          </p:cNvPr>
          <p:cNvCxnSpPr/>
          <p:nvPr/>
        </p:nvCxnSpPr>
        <p:spPr>
          <a:xfrm>
            <a:off x="631402" y="791705"/>
            <a:ext cx="8868127" cy="21515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9" name="Tabella 8">
            <a:extLst>
              <a:ext uri="{FF2B5EF4-FFF2-40B4-BE49-F238E27FC236}">
                <a16:creationId xmlns:a16="http://schemas.microsoft.com/office/drawing/2014/main" id="{2F519C63-0749-504E-F546-947A4753FD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2371774"/>
              </p:ext>
            </p:extLst>
          </p:nvPr>
        </p:nvGraphicFramePr>
        <p:xfrm>
          <a:off x="576651" y="3651680"/>
          <a:ext cx="10983947" cy="22188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88864">
                  <a:extLst>
                    <a:ext uri="{9D8B030D-6E8A-4147-A177-3AD203B41FA5}">
                      <a16:colId xmlns:a16="http://schemas.microsoft.com/office/drawing/2014/main" val="2822751524"/>
                    </a:ext>
                  </a:extLst>
                </a:gridCol>
                <a:gridCol w="2395083">
                  <a:extLst>
                    <a:ext uri="{9D8B030D-6E8A-4147-A177-3AD203B41FA5}">
                      <a16:colId xmlns:a16="http://schemas.microsoft.com/office/drawing/2014/main" val="4021959739"/>
                    </a:ext>
                  </a:extLst>
                </a:gridCol>
              </a:tblGrid>
              <a:tr h="610097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Consulenza sui criteri di gestione obbligatori e alle buone condizioni agronomiche e ambientali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% aziende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5226623"/>
                  </a:ext>
                </a:extLst>
              </a:tr>
              <a:tr h="505932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it-IT" sz="1800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Gestione sostenibile del suolo e delle risorse idriche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58512352"/>
                  </a:ext>
                </a:extLst>
              </a:tr>
              <a:tr h="505932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it-IT" sz="1800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Sensibilizzazione ai cambiamenti climatici e mitigazione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35988048"/>
                  </a:ext>
                </a:extLst>
              </a:tr>
              <a:tr h="505932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it-IT" sz="1800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Gestione dei rifiuti e sicurezza ambientale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46910255"/>
                  </a:ext>
                </a:extLst>
              </a:tr>
            </a:tbl>
          </a:graphicData>
        </a:graphic>
      </p:graphicFrame>
      <p:sp>
        <p:nvSpPr>
          <p:cNvPr id="13" name="Rettangolo 12">
            <a:extLst>
              <a:ext uri="{FF2B5EF4-FFF2-40B4-BE49-F238E27FC236}">
                <a16:creationId xmlns:a16="http://schemas.microsoft.com/office/drawing/2014/main" id="{CF62A1AE-BB6E-400C-6BD7-DA79EB925F76}"/>
              </a:ext>
            </a:extLst>
          </p:cNvPr>
          <p:cNvSpPr>
            <a:spLocks/>
          </p:cNvSpPr>
          <p:nvPr/>
        </p:nvSpPr>
        <p:spPr>
          <a:xfrm>
            <a:off x="9288289" y="4447824"/>
            <a:ext cx="2164802" cy="324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08336244-C064-7804-5F4B-6DB78DEB3A9B}"/>
              </a:ext>
            </a:extLst>
          </p:cNvPr>
          <p:cNvSpPr>
            <a:spLocks/>
          </p:cNvSpPr>
          <p:nvPr/>
        </p:nvSpPr>
        <p:spPr>
          <a:xfrm>
            <a:off x="9288289" y="4944477"/>
            <a:ext cx="974161" cy="324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13B2729C-F6C3-580D-1E9B-909519F3557E}"/>
              </a:ext>
            </a:extLst>
          </p:cNvPr>
          <p:cNvSpPr>
            <a:spLocks/>
          </p:cNvSpPr>
          <p:nvPr/>
        </p:nvSpPr>
        <p:spPr>
          <a:xfrm>
            <a:off x="9290928" y="5442751"/>
            <a:ext cx="252561" cy="324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5630B542-19BF-4AB8-D9DD-BE0F02A3FC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1307267"/>
              </p:ext>
            </p:extLst>
          </p:nvPr>
        </p:nvGraphicFramePr>
        <p:xfrm>
          <a:off x="631402" y="923136"/>
          <a:ext cx="11058089" cy="2516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43173">
                  <a:extLst>
                    <a:ext uri="{9D8B030D-6E8A-4147-A177-3AD203B41FA5}">
                      <a16:colId xmlns:a16="http://schemas.microsoft.com/office/drawing/2014/main" val="2822751524"/>
                    </a:ext>
                  </a:extLst>
                </a:gridCol>
                <a:gridCol w="2514916">
                  <a:extLst>
                    <a:ext uri="{9D8B030D-6E8A-4147-A177-3AD203B41FA5}">
                      <a16:colId xmlns:a16="http://schemas.microsoft.com/office/drawing/2014/main" val="4021959739"/>
                    </a:ext>
                  </a:extLst>
                </a:gridCol>
              </a:tblGrid>
              <a:tr h="503324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Risultati conseguiti rispetto al tema dell’agricoltura biologica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% aziende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5226623"/>
                  </a:ext>
                </a:extLst>
              </a:tr>
              <a:tr h="503324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it-IT" sz="1800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Incremento della conoscenza del settore biologico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58512352"/>
                  </a:ext>
                </a:extLst>
              </a:tr>
              <a:tr h="503324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it-IT" sz="1800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Supporto per la conversione e certificazione biologica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35988048"/>
                  </a:ext>
                </a:extLst>
              </a:tr>
              <a:tr h="503324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it-IT" sz="1800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Utilizzo di strumenti digitali e software per la gestione biologica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46910255"/>
                  </a:ext>
                </a:extLst>
              </a:tr>
              <a:tr h="503324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it-IT" sz="1800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Sfruttamento delle opportunità commerciali del biologico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1967715"/>
                  </a:ext>
                </a:extLst>
              </a:tr>
            </a:tbl>
          </a:graphicData>
        </a:graphic>
      </p:graphicFrame>
      <p:sp>
        <p:nvSpPr>
          <p:cNvPr id="5" name="Rettangolo 4">
            <a:extLst>
              <a:ext uri="{FF2B5EF4-FFF2-40B4-BE49-F238E27FC236}">
                <a16:creationId xmlns:a16="http://schemas.microsoft.com/office/drawing/2014/main" id="{45669A9E-FE14-6415-4FF2-2CE6FA00FAF7}"/>
              </a:ext>
            </a:extLst>
          </p:cNvPr>
          <p:cNvSpPr>
            <a:spLocks/>
          </p:cNvSpPr>
          <p:nvPr/>
        </p:nvSpPr>
        <p:spPr>
          <a:xfrm>
            <a:off x="9249131" y="1530236"/>
            <a:ext cx="2160000" cy="324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27B62D2F-D356-6F75-671E-8465E1B08B9C}"/>
              </a:ext>
            </a:extLst>
          </p:cNvPr>
          <p:cNvSpPr>
            <a:spLocks/>
          </p:cNvSpPr>
          <p:nvPr/>
        </p:nvSpPr>
        <p:spPr>
          <a:xfrm>
            <a:off x="9249131" y="2026889"/>
            <a:ext cx="1548000" cy="324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BEAD0D7A-D72F-6460-5671-7FB702DDB2B9}"/>
              </a:ext>
            </a:extLst>
          </p:cNvPr>
          <p:cNvSpPr>
            <a:spLocks/>
          </p:cNvSpPr>
          <p:nvPr/>
        </p:nvSpPr>
        <p:spPr>
          <a:xfrm>
            <a:off x="9249131" y="2525163"/>
            <a:ext cx="1260000" cy="324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CB50BB13-A1BF-9EFD-C37F-96B9DAD4D585}"/>
              </a:ext>
            </a:extLst>
          </p:cNvPr>
          <p:cNvSpPr>
            <a:spLocks/>
          </p:cNvSpPr>
          <p:nvPr/>
        </p:nvSpPr>
        <p:spPr>
          <a:xfrm>
            <a:off x="9249131" y="3022064"/>
            <a:ext cx="1008000" cy="324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8011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 animBg="1"/>
      <p:bldP spid="14" grpId="0" animBg="1"/>
      <p:bldP spid="15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809CC6-E22F-1629-C869-4E7871FE42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3">
            <a:extLst>
              <a:ext uri="{FF2B5EF4-FFF2-40B4-BE49-F238E27FC236}">
                <a16:creationId xmlns:a16="http://schemas.microsoft.com/office/drawing/2014/main" id="{38602D17-5875-F3F2-059F-133903255CC2}"/>
              </a:ext>
            </a:extLst>
          </p:cNvPr>
          <p:cNvSpPr txBox="1"/>
          <p:nvPr/>
        </p:nvSpPr>
        <p:spPr>
          <a:xfrm>
            <a:off x="631402" y="137620"/>
            <a:ext cx="11391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Rapporti finali – Certificazione e gestione fitosanitari</a:t>
            </a:r>
          </a:p>
        </p:txBody>
      </p:sp>
      <p:cxnSp>
        <p:nvCxnSpPr>
          <p:cNvPr id="3" name="Connettore 1 4">
            <a:extLst>
              <a:ext uri="{FF2B5EF4-FFF2-40B4-BE49-F238E27FC236}">
                <a16:creationId xmlns:a16="http://schemas.microsoft.com/office/drawing/2014/main" id="{339B0A5B-C735-0CA6-5A8F-0CA8EA742A0A}"/>
              </a:ext>
            </a:extLst>
          </p:cNvPr>
          <p:cNvCxnSpPr/>
          <p:nvPr/>
        </p:nvCxnSpPr>
        <p:spPr>
          <a:xfrm>
            <a:off x="631402" y="638063"/>
            <a:ext cx="8868127" cy="21515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9" name="Tabella 8">
            <a:extLst>
              <a:ext uri="{FF2B5EF4-FFF2-40B4-BE49-F238E27FC236}">
                <a16:creationId xmlns:a16="http://schemas.microsoft.com/office/drawing/2014/main" id="{59E48C90-8F5E-3231-AE4B-6316CD850D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5273024"/>
              </p:ext>
            </p:extLst>
          </p:nvPr>
        </p:nvGraphicFramePr>
        <p:xfrm>
          <a:off x="631402" y="3346818"/>
          <a:ext cx="11021017" cy="2465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14532">
                  <a:extLst>
                    <a:ext uri="{9D8B030D-6E8A-4147-A177-3AD203B41FA5}">
                      <a16:colId xmlns:a16="http://schemas.microsoft.com/office/drawing/2014/main" val="2822751524"/>
                    </a:ext>
                  </a:extLst>
                </a:gridCol>
                <a:gridCol w="2506485">
                  <a:extLst>
                    <a:ext uri="{9D8B030D-6E8A-4147-A177-3AD203B41FA5}">
                      <a16:colId xmlns:a16="http://schemas.microsoft.com/office/drawing/2014/main" val="4021959739"/>
                    </a:ext>
                  </a:extLst>
                </a:gridCol>
              </a:tblGrid>
              <a:tr h="571153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Risultati conseguiti rispetto al corretto uso dei prodotti fitosanitari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% aziende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5226623"/>
                  </a:ext>
                </a:extLst>
              </a:tr>
              <a:tr h="47363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it-IT" sz="1800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Implementazione del registro dei trattamenti fitosanitari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58512352"/>
                  </a:ext>
                </a:extLst>
              </a:tr>
              <a:tr h="47363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it-IT" sz="1800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Formazione e sensibilizzazione sull'uso dei fitosanitari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35988048"/>
                  </a:ext>
                </a:extLst>
              </a:tr>
              <a:tr h="47363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it-IT" sz="1800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Utilizzo dei dispositivi di protezione individuale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46910255"/>
                  </a:ext>
                </a:extLst>
              </a:tr>
              <a:tr h="473637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it-IT" sz="1800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Stoccaggio e gestione sicura dei prodotti fitosanitari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8939200"/>
                  </a:ext>
                </a:extLst>
              </a:tr>
            </a:tbl>
          </a:graphicData>
        </a:graphic>
      </p:graphicFrame>
      <p:sp>
        <p:nvSpPr>
          <p:cNvPr id="13" name="Rettangolo 12">
            <a:extLst>
              <a:ext uri="{FF2B5EF4-FFF2-40B4-BE49-F238E27FC236}">
                <a16:creationId xmlns:a16="http://schemas.microsoft.com/office/drawing/2014/main" id="{854FD5DC-E358-8594-9772-5B836CAC12B3}"/>
              </a:ext>
            </a:extLst>
          </p:cNvPr>
          <p:cNvSpPr>
            <a:spLocks/>
          </p:cNvSpPr>
          <p:nvPr/>
        </p:nvSpPr>
        <p:spPr>
          <a:xfrm>
            <a:off x="9216951" y="3999962"/>
            <a:ext cx="2160000" cy="324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CB015CC5-E4FA-72FC-C867-B7766DA2AAE7}"/>
              </a:ext>
            </a:extLst>
          </p:cNvPr>
          <p:cNvSpPr>
            <a:spLocks/>
          </p:cNvSpPr>
          <p:nvPr/>
        </p:nvSpPr>
        <p:spPr>
          <a:xfrm>
            <a:off x="9216951" y="4456995"/>
            <a:ext cx="1620000" cy="324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5D1A39A8-07D3-8DB3-8552-063BD1D5D710}"/>
              </a:ext>
            </a:extLst>
          </p:cNvPr>
          <p:cNvSpPr>
            <a:spLocks/>
          </p:cNvSpPr>
          <p:nvPr/>
        </p:nvSpPr>
        <p:spPr>
          <a:xfrm>
            <a:off x="9216951" y="4918145"/>
            <a:ext cx="1440000" cy="324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67117FAA-68C1-1F7C-7844-882AD80B80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56301"/>
              </p:ext>
            </p:extLst>
          </p:nvPr>
        </p:nvGraphicFramePr>
        <p:xfrm>
          <a:off x="631402" y="771656"/>
          <a:ext cx="11021017" cy="2323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14532">
                  <a:extLst>
                    <a:ext uri="{9D8B030D-6E8A-4147-A177-3AD203B41FA5}">
                      <a16:colId xmlns:a16="http://schemas.microsoft.com/office/drawing/2014/main" val="2822751524"/>
                    </a:ext>
                  </a:extLst>
                </a:gridCol>
                <a:gridCol w="2506485">
                  <a:extLst>
                    <a:ext uri="{9D8B030D-6E8A-4147-A177-3AD203B41FA5}">
                      <a16:colId xmlns:a16="http://schemas.microsoft.com/office/drawing/2014/main" val="4021959739"/>
                    </a:ext>
                  </a:extLst>
                </a:gridCol>
              </a:tblGrid>
              <a:tr h="464636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Supporto per l’adesione ai regimi di certificazione e di tracciabilità del prodotto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% aziende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5226623"/>
                  </a:ext>
                </a:extLst>
              </a:tr>
              <a:tr h="46463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it-IT" sz="1800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Certificazione Biologica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58512352"/>
                  </a:ext>
                </a:extLst>
              </a:tr>
              <a:tr h="46463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it-IT" sz="1800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Certificazione Global GAP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35988048"/>
                  </a:ext>
                </a:extLst>
              </a:tr>
              <a:tr h="46463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it-IT" sz="1800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Tracciabilità dei prodotti regionali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46910255"/>
                  </a:ext>
                </a:extLst>
              </a:tr>
              <a:tr h="46463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it-IT" sz="1800" kern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Certificazione IGP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1967715"/>
                  </a:ext>
                </a:extLst>
              </a:tr>
            </a:tbl>
          </a:graphicData>
        </a:graphic>
      </p:graphicFrame>
      <p:sp>
        <p:nvSpPr>
          <p:cNvPr id="5" name="Rettangolo 4">
            <a:extLst>
              <a:ext uri="{FF2B5EF4-FFF2-40B4-BE49-F238E27FC236}">
                <a16:creationId xmlns:a16="http://schemas.microsoft.com/office/drawing/2014/main" id="{49B36D15-B07D-6261-78A8-EDB11BB03EDA}"/>
              </a:ext>
            </a:extLst>
          </p:cNvPr>
          <p:cNvSpPr>
            <a:spLocks/>
          </p:cNvSpPr>
          <p:nvPr/>
        </p:nvSpPr>
        <p:spPr>
          <a:xfrm>
            <a:off x="9216951" y="1299917"/>
            <a:ext cx="2160000" cy="324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259BD362-0611-6BA6-8A8B-5B4751BD90B9}"/>
              </a:ext>
            </a:extLst>
          </p:cNvPr>
          <p:cNvSpPr>
            <a:spLocks/>
          </p:cNvSpPr>
          <p:nvPr/>
        </p:nvSpPr>
        <p:spPr>
          <a:xfrm>
            <a:off x="9216951" y="1767899"/>
            <a:ext cx="936000" cy="324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876C73A2-5625-4015-180C-D4D3CACF5E10}"/>
              </a:ext>
            </a:extLst>
          </p:cNvPr>
          <p:cNvSpPr>
            <a:spLocks/>
          </p:cNvSpPr>
          <p:nvPr/>
        </p:nvSpPr>
        <p:spPr>
          <a:xfrm>
            <a:off x="9216951" y="2235881"/>
            <a:ext cx="828000" cy="324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9FEF1EA8-4D70-1155-43AA-921873048D46}"/>
              </a:ext>
            </a:extLst>
          </p:cNvPr>
          <p:cNvSpPr>
            <a:spLocks/>
          </p:cNvSpPr>
          <p:nvPr/>
        </p:nvSpPr>
        <p:spPr>
          <a:xfrm>
            <a:off x="9216951" y="2703863"/>
            <a:ext cx="756000" cy="324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A85E8BD3-BE32-DFBC-D86F-AF439A12F98E}"/>
              </a:ext>
            </a:extLst>
          </p:cNvPr>
          <p:cNvSpPr>
            <a:spLocks/>
          </p:cNvSpPr>
          <p:nvPr/>
        </p:nvSpPr>
        <p:spPr>
          <a:xfrm>
            <a:off x="9216951" y="5379295"/>
            <a:ext cx="1260000" cy="324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680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 animBg="1"/>
      <p:bldP spid="14" grpId="0" animBg="1"/>
      <p:bldP spid="15" grpId="0" animBg="1"/>
      <p:bldP spid="5" grpId="0" animBg="1"/>
      <p:bldP spid="6" grpId="0" animBg="1"/>
      <p:bldP spid="7" grpId="0" animBg="1"/>
      <p:bldP spid="8" grpId="0" animBg="1"/>
      <p:bldP spid="10" grpId="0" animBg="1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2110</TotalTime>
  <Words>580</Words>
  <Application>Microsoft Office PowerPoint</Application>
  <PresentationFormat>Widescreen</PresentationFormat>
  <Paragraphs>80</Paragraphs>
  <Slides>9</Slides>
  <Notes>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Monotype Corsiva</vt:lpstr>
      <vt:lpstr>Tahoma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Stefania Caruso</dc:creator>
  <cp:lastModifiedBy>Stefania Caruso</cp:lastModifiedBy>
  <cp:revision>5</cp:revision>
  <cp:lastPrinted>2024-11-13T15:17:06Z</cp:lastPrinted>
  <dcterms:created xsi:type="dcterms:W3CDTF">2023-11-27T10:28:39Z</dcterms:created>
  <dcterms:modified xsi:type="dcterms:W3CDTF">2024-11-19T11:28:47Z</dcterms:modified>
</cp:coreProperties>
</file>