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81" r:id="rId3"/>
    <p:sldId id="288" r:id="rId4"/>
    <p:sldId id="285" r:id="rId5"/>
    <p:sldId id="286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66FF99"/>
    <a:srgbClr val="FBFD9D"/>
    <a:srgbClr val="D1FAA0"/>
    <a:srgbClr val="C4F983"/>
    <a:srgbClr val="42F834"/>
    <a:srgbClr val="66FF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98" autoAdjust="0"/>
    <p:restoredTop sz="87712" autoAdjust="0"/>
  </p:normalViewPr>
  <p:slideViewPr>
    <p:cSldViewPr snapToGrid="0">
      <p:cViewPr varScale="1">
        <p:scale>
          <a:sx n="101" d="100"/>
          <a:sy n="101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C224E-1D3E-4A1C-BDBF-382C1FE38733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E54F7-71DB-4FFE-8A21-6570C9D4FC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187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1D0101-0111-4A80-8F88-80E0864B01FD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435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4E54F7-71DB-4FFE-8A21-6570C9D4FC6C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0687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it/url?sa=i&amp;rct=j&amp;q=&amp;esrc=s&amp;source=images&amp;cd=&amp;cad=rja&amp;uact=8&amp;ved=0ahUKEwjWi8m5mJjNAhVFXBoKHYEEClYQjRwIBw&amp;url=http://www.scuolaitalianabarcellona.com/2012/06/&amp;bvm=bv.124088155,d.ZGg&amp;psig=AFQjCNEOP8yZ4CAu7CsOLQSspgf2jqlIRA&amp;ust=1465466935532430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315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7435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164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 userDrawn="1"/>
        </p:nvSpPr>
        <p:spPr>
          <a:xfrm>
            <a:off x="7424123" y="6444388"/>
            <a:ext cx="4308019" cy="457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 userDrawn="1"/>
        </p:nvSpPr>
        <p:spPr>
          <a:xfrm>
            <a:off x="2120210" y="6572699"/>
            <a:ext cx="791062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b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Fondo Europeo per lo Sviluppo Rurale: l’Europa</a:t>
            </a:r>
            <a:r>
              <a:rPr lang="it-IT" sz="1200" b="0" baseline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 investe nelle zone rurali</a:t>
            </a:r>
            <a:endParaRPr lang="it-IT" sz="1200" b="0" dirty="0">
              <a:solidFill>
                <a:srgbClr val="002060"/>
              </a:soli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14" name="Rettangolo 13"/>
          <p:cNvSpPr/>
          <p:nvPr userDrawn="1"/>
        </p:nvSpPr>
        <p:spPr>
          <a:xfrm>
            <a:off x="281913" y="6464560"/>
            <a:ext cx="4308019" cy="457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E01D5A20-820C-4914-80CA-FC02BC5433EB}"/>
              </a:ext>
            </a:extLst>
          </p:cNvPr>
          <p:cNvGrpSpPr/>
          <p:nvPr userDrawn="1"/>
        </p:nvGrpSpPr>
        <p:grpSpPr>
          <a:xfrm>
            <a:off x="4768373" y="5883484"/>
            <a:ext cx="1930328" cy="692810"/>
            <a:chOff x="4768373" y="5883484"/>
            <a:chExt cx="1930328" cy="692810"/>
          </a:xfrm>
        </p:grpSpPr>
        <p:pic>
          <p:nvPicPr>
            <p:cNvPr id="26" name="irc_mi" descr="http://www.scuolaitalianabarcellona.com/wp-content/uploads/2012/06/Repubblica.png">
              <a:hlinkClick r:id="rId2"/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0213" y="5883484"/>
              <a:ext cx="663431" cy="692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Immagine 26" descr="https://volontariatofis.files.wordpress.com/2010/05/logo_regione-abruzzo-e1275118785613.jpg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184" y="5938223"/>
              <a:ext cx="434517" cy="594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74" name="Picture 2" descr="EU emblem &amp; graphic design - Politica regionale - Commissione europea">
              <a:extLst>
                <a:ext uri="{FF2B5EF4-FFF2-40B4-BE49-F238E27FC236}">
                  <a16:creationId xmlns:a16="http://schemas.microsoft.com/office/drawing/2014/main" id="{6F3EE222-10C3-426A-AB4D-CACE806B419D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8373" y="6021248"/>
              <a:ext cx="703281" cy="46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668991" y="6487989"/>
            <a:ext cx="759884" cy="330200"/>
          </a:xfrm>
        </p:spPr>
        <p:txBody>
          <a:bodyPr/>
          <a:lstStyle/>
          <a:p>
            <a:fld id="{6E40F3D7-A753-4C73-954B-24A7AED568F6}" type="slidenum">
              <a:rPr lang="it-IT" smtClean="0"/>
              <a:t>‹N›</a:t>
            </a:fld>
            <a:endParaRPr lang="it-IT"/>
          </a:p>
        </p:txBody>
      </p:sp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977" y="5964507"/>
            <a:ext cx="460425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99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0331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0849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1203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719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9716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2263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7911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2B0F3-9162-423D-BF33-3894DD6CEDDC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042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2B0F3-9162-423D-BF33-3894DD6CEDDC}" type="datetimeFigureOut">
              <a:rPr lang="it-IT" smtClean="0"/>
              <a:t>13/11/2024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4073C-8D76-4520-8E67-D9E5C3C542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5260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0F3D7-A753-4C73-954B-24A7AED568F6}" type="slidenum">
              <a:rPr lang="it-IT" smtClean="0"/>
              <a:t>1</a:t>
            </a:fld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F458301-2E57-4B23-9C4F-A28D03700227}"/>
              </a:ext>
            </a:extLst>
          </p:cNvPr>
          <p:cNvSpPr/>
          <p:nvPr/>
        </p:nvSpPr>
        <p:spPr>
          <a:xfrm>
            <a:off x="265471" y="310023"/>
            <a:ext cx="11651959" cy="15696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</a:t>
            </a:r>
            <a:r>
              <a:rPr lang="it-IT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Piano di valutazione PSR Abruzzo 2014/2022, informativa sulla valutazione in itinere e seguito dato alle raccomandazioni del Rapporto di Valutazione 2024</a:t>
            </a:r>
          </a:p>
        </p:txBody>
      </p:sp>
    </p:spTree>
    <p:extLst>
      <p:ext uri="{BB962C8B-B14F-4D97-AF65-F5344CB8AC3E}">
        <p14:creationId xmlns:p14="http://schemas.microsoft.com/office/powerpoint/2010/main" val="225714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710005" y="914400"/>
            <a:ext cx="8381744" cy="20594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Segnaposto numero diapositiva 2">
            <a:extLst>
              <a:ext uri="{FF2B5EF4-FFF2-40B4-BE49-F238E27FC236}">
                <a16:creationId xmlns:a16="http://schemas.microsoft.com/office/drawing/2014/main" id="{FC2DABD2-0338-4891-BBD9-B335A8D1BF7E}"/>
              </a:ext>
            </a:extLst>
          </p:cNvPr>
          <p:cNvSpPr txBox="1">
            <a:spLocks/>
          </p:cNvSpPr>
          <p:nvPr/>
        </p:nvSpPr>
        <p:spPr bwMode="auto">
          <a:xfrm>
            <a:off x="10668991" y="6499865"/>
            <a:ext cx="759884" cy="330200"/>
          </a:xfrm>
          <a:prstGeom prst="foldedCorner">
            <a:avLst>
              <a:gd name="adj" fmla="val 20894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ctr" defTabSz="914400" rtl="0" eaLnBrk="1" latinLnBrk="0" hangingPunct="1">
              <a:lnSpc>
                <a:spcPct val="100000"/>
              </a:lnSpc>
              <a:defRPr sz="1600" kern="120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40F3D7-A753-4C73-954B-24A7AED568F6}" type="slidenum">
              <a:rPr lang="it-IT" smtClean="0">
                <a:solidFill>
                  <a:srgbClr val="2D2D8A">
                    <a:lumMod val="50000"/>
                  </a:srgbClr>
                </a:solidFill>
                <a:cs typeface="Arial"/>
              </a:rPr>
              <a:pPr/>
              <a:t>2</a:t>
            </a:fld>
            <a:endParaRPr lang="it-IT" dirty="0">
              <a:solidFill>
                <a:srgbClr val="2D2D8A">
                  <a:lumMod val="50000"/>
                </a:srgbClr>
              </a:solidFill>
              <a:cs typeface="Arial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FF7E87C-E235-4DB1-8080-EB9FF00FFCCA}"/>
              </a:ext>
            </a:extLst>
          </p:cNvPr>
          <p:cNvSpPr txBox="1"/>
          <p:nvPr/>
        </p:nvSpPr>
        <p:spPr>
          <a:xfrm>
            <a:off x="612751" y="144959"/>
            <a:ext cx="104361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2200" b="1" dirty="0">
                <a:solidFill>
                  <a:srgbClr val="4472C4">
                    <a:lumMod val="75000"/>
                  </a:srgbClr>
                </a:solidFill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3. Seguito dato alle raccomandazioni del Rapporto di Valutazione 2024</a:t>
            </a:r>
          </a:p>
        </p:txBody>
      </p:sp>
      <p:sp>
        <p:nvSpPr>
          <p:cNvPr id="13" name="CasellaDiTesto 3">
            <a:extLst>
              <a:ext uri="{FF2B5EF4-FFF2-40B4-BE49-F238E27FC236}">
                <a16:creationId xmlns:a16="http://schemas.microsoft.com/office/drawing/2014/main" id="{D72FAFC7-C913-922B-992C-E67A07E6AA24}"/>
              </a:ext>
            </a:extLst>
          </p:cNvPr>
          <p:cNvSpPr txBox="1"/>
          <p:nvPr/>
        </p:nvSpPr>
        <p:spPr>
          <a:xfrm>
            <a:off x="710005" y="1320892"/>
            <a:ext cx="8859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Criteri di selezione e indirizzo dei progetti</a:t>
            </a:r>
          </a:p>
        </p:txBody>
      </p:sp>
      <p:cxnSp>
        <p:nvCxnSpPr>
          <p:cNvPr id="15" name="Connettore 1 4">
            <a:extLst>
              <a:ext uri="{FF2B5EF4-FFF2-40B4-BE49-F238E27FC236}">
                <a16:creationId xmlns:a16="http://schemas.microsoft.com/office/drawing/2014/main" id="{37E6B5A4-585A-BCB5-1B4A-BA36BB946999}"/>
              </a:ext>
            </a:extLst>
          </p:cNvPr>
          <p:cNvCxnSpPr/>
          <p:nvPr/>
        </p:nvCxnSpPr>
        <p:spPr>
          <a:xfrm>
            <a:off x="710005" y="1850121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F3D4556-F8D4-3629-4BB1-F6B8B72258EE}"/>
              </a:ext>
            </a:extLst>
          </p:cNvPr>
          <p:cNvSpPr txBox="1"/>
          <p:nvPr/>
        </p:nvSpPr>
        <p:spPr>
          <a:xfrm>
            <a:off x="667980" y="1939200"/>
            <a:ext cx="10837353" cy="1974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lvl="0" indent="-45085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2B:	Tutti i PSA ammessi a finanziamento prevedono un incremento di redditività superiore al 20%. In questi termini, il criterio della redditività è inutile. Se non si intende eliminarlo bisognerebbe almeno riformularlo</a:t>
            </a:r>
          </a:p>
          <a:p>
            <a:pPr marL="736600" indent="-285750">
              <a:lnSpc>
                <a:spcPct val="130000"/>
              </a:lnSpc>
              <a:buFont typeface="Wingdings" panose="05000000000000000000" pitchFamily="2" charset="2"/>
              <a:buChar char="à"/>
            </a:pPr>
            <a:r>
              <a:rPr lang="it-IT" sz="16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PSR 14-22: l’ultimo bando 6.1 (agosto 2024) prevede il </a:t>
            </a:r>
            <a:r>
              <a:rPr lang="it-IT" sz="16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criterio della stima dell’incremento di redditività nel PSA, espresso in termini di Standard Output </a:t>
            </a:r>
          </a:p>
          <a:p>
            <a:pPr marL="736600" indent="-285750">
              <a:lnSpc>
                <a:spcPct val="130000"/>
              </a:lnSpc>
              <a:buFont typeface="Wingdings" panose="05000000000000000000" pitchFamily="2" charset="2"/>
              <a:buChar char="à"/>
            </a:pPr>
            <a:r>
              <a:rPr lang="it-IT" sz="16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CSR 23-27: il criterio in oggetto non è previsto tra quelli approvati per l’ intervento SRE01 - Insediamento giovani agricoltori (cfr. Criteri di selezione delle operazioni, vers. 4 – luglio 2024)</a:t>
            </a: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0C5E1149-B9DE-DC7B-B1ED-E5E3FB51F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8873" y="5945509"/>
            <a:ext cx="1015072" cy="41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25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710005" y="914400"/>
            <a:ext cx="8381744" cy="20594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Segnaposto numero diapositiva 2">
            <a:extLst>
              <a:ext uri="{FF2B5EF4-FFF2-40B4-BE49-F238E27FC236}">
                <a16:creationId xmlns:a16="http://schemas.microsoft.com/office/drawing/2014/main" id="{FC2DABD2-0338-4891-BBD9-B335A8D1BF7E}"/>
              </a:ext>
            </a:extLst>
          </p:cNvPr>
          <p:cNvSpPr txBox="1">
            <a:spLocks/>
          </p:cNvSpPr>
          <p:nvPr/>
        </p:nvSpPr>
        <p:spPr bwMode="auto">
          <a:xfrm>
            <a:off x="10668991" y="6499865"/>
            <a:ext cx="759884" cy="330200"/>
          </a:xfrm>
          <a:prstGeom prst="foldedCorner">
            <a:avLst>
              <a:gd name="adj" fmla="val 20894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ctr" defTabSz="914400" rtl="0" eaLnBrk="1" latinLnBrk="0" hangingPunct="1">
              <a:lnSpc>
                <a:spcPct val="100000"/>
              </a:lnSpc>
              <a:defRPr sz="1600" kern="120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40F3D7-A753-4C73-954B-24A7AED568F6}" type="slidenum">
              <a:rPr lang="it-IT" smtClean="0">
                <a:solidFill>
                  <a:srgbClr val="2D2D8A">
                    <a:lumMod val="50000"/>
                  </a:srgbClr>
                </a:solidFill>
                <a:cs typeface="Arial"/>
              </a:rPr>
              <a:pPr/>
              <a:t>3</a:t>
            </a:fld>
            <a:endParaRPr lang="it-IT" dirty="0">
              <a:solidFill>
                <a:srgbClr val="2D2D8A">
                  <a:lumMod val="50000"/>
                </a:srgbClr>
              </a:solidFill>
              <a:cs typeface="Arial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FF7E87C-E235-4DB1-8080-EB9FF00FFCCA}"/>
              </a:ext>
            </a:extLst>
          </p:cNvPr>
          <p:cNvSpPr txBox="1"/>
          <p:nvPr/>
        </p:nvSpPr>
        <p:spPr>
          <a:xfrm>
            <a:off x="612751" y="144959"/>
            <a:ext cx="104361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2200" b="1" dirty="0">
                <a:solidFill>
                  <a:srgbClr val="4472C4">
                    <a:lumMod val="75000"/>
                  </a:srgbClr>
                </a:solidFill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3. Seguito dato alle raccomandazioni del Rapporto di Valutazione 2024</a:t>
            </a:r>
          </a:p>
        </p:txBody>
      </p:sp>
      <p:sp>
        <p:nvSpPr>
          <p:cNvPr id="17" name="CasellaDiTesto 3">
            <a:extLst>
              <a:ext uri="{FF2B5EF4-FFF2-40B4-BE49-F238E27FC236}">
                <a16:creationId xmlns:a16="http://schemas.microsoft.com/office/drawing/2014/main" id="{397CCC40-F5B1-2D19-21BB-EADD57689C79}"/>
              </a:ext>
            </a:extLst>
          </p:cNvPr>
          <p:cNvSpPr txBox="1"/>
          <p:nvPr/>
        </p:nvSpPr>
        <p:spPr>
          <a:xfrm>
            <a:off x="677323" y="1077834"/>
            <a:ext cx="8859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Aspetti procedurali</a:t>
            </a:r>
          </a:p>
        </p:txBody>
      </p:sp>
      <p:cxnSp>
        <p:nvCxnSpPr>
          <p:cNvPr id="18" name="Connettore 1 12">
            <a:extLst>
              <a:ext uri="{FF2B5EF4-FFF2-40B4-BE49-F238E27FC236}">
                <a16:creationId xmlns:a16="http://schemas.microsoft.com/office/drawing/2014/main" id="{01C565F4-2D43-E894-70D4-5BC837CF95CD}"/>
              </a:ext>
            </a:extLst>
          </p:cNvPr>
          <p:cNvCxnSpPr/>
          <p:nvPr/>
        </p:nvCxnSpPr>
        <p:spPr>
          <a:xfrm>
            <a:off x="677323" y="1528466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D3BAF9C-4844-EAA5-3D21-4E605CB29C11}"/>
              </a:ext>
            </a:extLst>
          </p:cNvPr>
          <p:cNvSpPr txBox="1"/>
          <p:nvPr/>
        </p:nvSpPr>
        <p:spPr>
          <a:xfrm>
            <a:off x="219075" y="1589729"/>
            <a:ext cx="11620499" cy="3809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450850">
              <a:lnSpc>
                <a:spcPct val="130000"/>
              </a:lnSpc>
              <a:spcBef>
                <a:spcPts val="600"/>
              </a:spcBef>
            </a:pPr>
            <a:r>
              <a:rPr lang="it-IT" sz="12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2B:	Un aspetto positivo di questa programmazione è stata la regolarità con cui sono stati pubblicati i bandi destinati ai giovani, è auspicabile che la periodicità sia rispettata anche nella prossima programmazione</a:t>
            </a:r>
          </a:p>
          <a:p>
            <a:pPr marL="730250" indent="-2857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à"/>
            </a:pP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L’ultimo cronoprogramma per il PSR è stato approvato con Det. DPD/28 del 30/01/2024. In tale ultimo cronoprogramma per la SM 6.1 era prevista la pubblicazione di un ulteriore bando a Febbraio 2024. In coerenza con tale cronoprogramma, il 1° marzo 2024 è stato aperto il primo bando 2024 per la SM 6.1; successivamente il 2 agosto 2024 è stato aperto il secondo bando per l’annualità 2024. </a:t>
            </a:r>
          </a:p>
          <a:p>
            <a:pPr marL="730250" indent="-2857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à"/>
            </a:pP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Per quanto riguarda il CSR, il cronoprogramma, aggiornato con la medesima Det. DPD/28 del 30/01/2024, non prevedeva l’apertura di alcun avviso a valere sull’intervento SRE01 nel 2024.</a:t>
            </a:r>
            <a:endParaRPr lang="it-IT" sz="12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indent="-450850">
              <a:lnSpc>
                <a:spcPct val="130000"/>
              </a:lnSpc>
              <a:spcBef>
                <a:spcPts val="600"/>
              </a:spcBef>
            </a:pPr>
            <a:r>
              <a:rPr lang="it-IT" sz="12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2B:	Per raggiungere il target della FA deve essere finanziato l’insediamento di altri 90 giovani</a:t>
            </a:r>
          </a:p>
          <a:p>
            <a:pPr marL="730250" indent="-2857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à"/>
            </a:pP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E’ stato previsto lo scorrimento delle graduatorie dei bandi pubblicati nelle precedenti annualità. </a:t>
            </a: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particolare il finanziamento delle domande di sostegno risponde alla forte esigenza espressa dal territorio di sostenere l’insediamento di giovani agricoltori in aziende agricole, a vantaggio di tutto il settore, grazie alle loro capacità e potenzialità di contribuire alla costruzione di un modello agricolo europeo diversificato, competitivo, innovativo, multifunzionale e sostenibile.</a:t>
            </a:r>
          </a:p>
          <a:p>
            <a:pPr marL="730250" indent="-2857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à"/>
            </a:pP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Grazie agli scorrimenti di graduatoria a valere sui precedenti Avvisi, sono state effettuate 67 nuove concessioni (di cui le ultime due in fase di finalizzazione). Con i nuovi bandi 2024 sono attesi indicativamente 50 nuovi insediati.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041FE5F-406B-C90E-EC6C-61E0C2A02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8873" y="5945509"/>
            <a:ext cx="1015072" cy="41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051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710005" y="914400"/>
            <a:ext cx="8381744" cy="20594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Segnaposto numero diapositiva 2">
            <a:extLst>
              <a:ext uri="{FF2B5EF4-FFF2-40B4-BE49-F238E27FC236}">
                <a16:creationId xmlns:a16="http://schemas.microsoft.com/office/drawing/2014/main" id="{FC2DABD2-0338-4891-BBD9-B335A8D1BF7E}"/>
              </a:ext>
            </a:extLst>
          </p:cNvPr>
          <p:cNvSpPr txBox="1">
            <a:spLocks/>
          </p:cNvSpPr>
          <p:nvPr/>
        </p:nvSpPr>
        <p:spPr bwMode="auto">
          <a:xfrm>
            <a:off x="10668991" y="6499865"/>
            <a:ext cx="759884" cy="330200"/>
          </a:xfrm>
          <a:prstGeom prst="foldedCorner">
            <a:avLst>
              <a:gd name="adj" fmla="val 20894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ctr" defTabSz="914400" rtl="0" eaLnBrk="1" latinLnBrk="0" hangingPunct="1">
              <a:lnSpc>
                <a:spcPct val="100000"/>
              </a:lnSpc>
              <a:defRPr sz="1600" kern="120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40F3D7-A753-4C73-954B-24A7AED568F6}" type="slidenum">
              <a:rPr lang="it-IT" smtClean="0">
                <a:solidFill>
                  <a:srgbClr val="2D2D8A">
                    <a:lumMod val="50000"/>
                  </a:srgbClr>
                </a:solidFill>
                <a:cs typeface="Arial"/>
              </a:rPr>
              <a:pPr/>
              <a:t>4</a:t>
            </a:fld>
            <a:endParaRPr lang="it-IT" dirty="0">
              <a:solidFill>
                <a:srgbClr val="2D2D8A">
                  <a:lumMod val="50000"/>
                </a:srgbClr>
              </a:solidFill>
              <a:cs typeface="Arial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FF7E87C-E235-4DB1-8080-EB9FF00FFCCA}"/>
              </a:ext>
            </a:extLst>
          </p:cNvPr>
          <p:cNvSpPr txBox="1"/>
          <p:nvPr/>
        </p:nvSpPr>
        <p:spPr>
          <a:xfrm>
            <a:off x="612751" y="144959"/>
            <a:ext cx="104361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2200" b="1" dirty="0">
                <a:solidFill>
                  <a:srgbClr val="4472C4">
                    <a:lumMod val="75000"/>
                  </a:srgbClr>
                </a:solidFill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3. Seguito dato alle raccomandazioni del Rapporto di Valutazione 2024</a:t>
            </a:r>
          </a:p>
        </p:txBody>
      </p:sp>
      <p:sp>
        <p:nvSpPr>
          <p:cNvPr id="17" name="CasellaDiTesto 3">
            <a:extLst>
              <a:ext uri="{FF2B5EF4-FFF2-40B4-BE49-F238E27FC236}">
                <a16:creationId xmlns:a16="http://schemas.microsoft.com/office/drawing/2014/main" id="{397CCC40-F5B1-2D19-21BB-EADD57689C79}"/>
              </a:ext>
            </a:extLst>
          </p:cNvPr>
          <p:cNvSpPr txBox="1"/>
          <p:nvPr/>
        </p:nvSpPr>
        <p:spPr>
          <a:xfrm>
            <a:off x="677323" y="1077834"/>
            <a:ext cx="8859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Aspetti procedurali</a:t>
            </a:r>
          </a:p>
        </p:txBody>
      </p:sp>
      <p:cxnSp>
        <p:nvCxnSpPr>
          <p:cNvPr id="18" name="Connettore 1 12">
            <a:extLst>
              <a:ext uri="{FF2B5EF4-FFF2-40B4-BE49-F238E27FC236}">
                <a16:creationId xmlns:a16="http://schemas.microsoft.com/office/drawing/2014/main" id="{01C565F4-2D43-E894-70D4-5BC837CF95CD}"/>
              </a:ext>
            </a:extLst>
          </p:cNvPr>
          <p:cNvCxnSpPr/>
          <p:nvPr/>
        </p:nvCxnSpPr>
        <p:spPr>
          <a:xfrm>
            <a:off x="677323" y="1528466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D3BAF9C-4844-EAA5-3D21-4E605CB29C11}"/>
              </a:ext>
            </a:extLst>
          </p:cNvPr>
          <p:cNvSpPr txBox="1"/>
          <p:nvPr/>
        </p:nvSpPr>
        <p:spPr>
          <a:xfrm>
            <a:off x="626752" y="1717838"/>
            <a:ext cx="10837353" cy="4286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450850" algn="just">
              <a:lnSpc>
                <a:spcPct val="130000"/>
              </a:lnSpc>
              <a:spcBef>
                <a:spcPts val="600"/>
              </a:spcBef>
            </a:pPr>
            <a:r>
              <a:rPr lang="it-IT" sz="16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1C:	</a:t>
            </a:r>
            <a:r>
              <a:rPr lang="it-IT" sz="12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 assicurare fluidità e continuità nell’offerta formativa bisogna dare continuità al Catalogo formativo e assicurarne il suo regolare aggiornamento</a:t>
            </a:r>
          </a:p>
          <a:p>
            <a:pPr marL="736600" indent="-2857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à"/>
            </a:pPr>
            <a:r>
              <a:rPr lang="it-IT" sz="1200" dirty="0">
                <a:solidFill>
                  <a:srgbClr val="00B050"/>
                </a:solidFill>
                <a:highlight>
                  <a:srgbClr val="00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Il bando pubblicato il 28/02/2024 a valere sull’Intervento SRH03 del CSR non prevede che le attività formativa proposte debbano essere quelle comprese nel Catalogo dell’Offerta Formativa, bensì che le stesse siano conformi ad uno dei 4 moduli trasversali o dei 5 moduli di indirizzo elencati nell’Allegato 5 all’avviso «Elenco delle attività ammissibili» </a:t>
            </a:r>
          </a:p>
          <a:p>
            <a:pPr marL="450850" indent="-450850" algn="just">
              <a:lnSpc>
                <a:spcPct val="130000"/>
              </a:lnSpc>
              <a:spcBef>
                <a:spcPts val="600"/>
              </a:spcBef>
            </a:pPr>
            <a:r>
              <a:rPr lang="it-IT" sz="12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1C:	Si dovrebbe favorire e incoraggiare la modularità dei corsi per avere un’offerta differenziata anche nella durata dei corsi per potere avvicinare alla formazione anche chi ha minori disponibilità di tempo</a:t>
            </a:r>
          </a:p>
          <a:p>
            <a:pPr marL="736600" indent="-2857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à"/>
            </a:pP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Il bando pubblicato il 28/02/2024 a valere sull’Intervento SRH03 del CSR prevede una durata variabile dei corsi da 20 a 50/40 ore in proporzione ai contenuti trattati e di almeno 150 ore esclusivamente per i corsi rivolti a giovani e nuovi imprenditori agricoli al primo insediamento o ad altri soggetti tenuti all’acquisizione della qualifica IAP. L’avviso prevede inoltre una varietà di aree tematiche, correlate, ove pertinente, ad eventuali specifiche qualifiche (es. IAP, Operatore di Fattoria Didattica, cura e governo degli animali)</a:t>
            </a:r>
          </a:p>
          <a:p>
            <a:pPr marL="450850" indent="-450850" algn="just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à"/>
            </a:pPr>
            <a:r>
              <a:rPr lang="it-IT" sz="14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5E:	Si raccomanda di realizzare attività di accompagnamento ai potenziali beneficiari delle misure forestali, con l’obiettivo di evitare i tassi di bocciatura che hanno caratterizzato le precedenti procedure</a:t>
            </a:r>
          </a:p>
          <a:p>
            <a:pPr marL="45000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à"/>
            </a:pP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 Si terrà conto di tale raccomandazione per l’attuazione degli interventi a valere sul CSR. </a:t>
            </a: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caso di attivazione di investimenti per la prevenzione ed il ripristino danni foreste (SRD12) nell’ambito dell’ attuazione di strategie di sviluppo locale (SRG06 – LEADER), secondo il CSR (par 9.1), i </a:t>
            </a:r>
            <a:r>
              <a:rPr lang="it-IT" sz="1200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SSL</a:t>
            </a: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potrebbero realizzare delle attività di accompagnamento ai potenziali beneficiari delle misure forestali.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041FE5F-406B-C90E-EC6C-61E0C2A02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8873" y="5945509"/>
            <a:ext cx="1015072" cy="41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740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2"/>
          <p:cNvCxnSpPr/>
          <p:nvPr/>
        </p:nvCxnSpPr>
        <p:spPr>
          <a:xfrm>
            <a:off x="612751" y="575846"/>
            <a:ext cx="8381744" cy="20594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Segnaposto numero diapositiva 2">
            <a:extLst>
              <a:ext uri="{FF2B5EF4-FFF2-40B4-BE49-F238E27FC236}">
                <a16:creationId xmlns:a16="http://schemas.microsoft.com/office/drawing/2014/main" id="{FC2DABD2-0338-4891-BBD9-B335A8D1BF7E}"/>
              </a:ext>
            </a:extLst>
          </p:cNvPr>
          <p:cNvSpPr txBox="1">
            <a:spLocks/>
          </p:cNvSpPr>
          <p:nvPr/>
        </p:nvSpPr>
        <p:spPr bwMode="auto">
          <a:xfrm>
            <a:off x="10668991" y="6499865"/>
            <a:ext cx="759884" cy="330200"/>
          </a:xfrm>
          <a:prstGeom prst="foldedCorner">
            <a:avLst>
              <a:gd name="adj" fmla="val 20894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ctr" defTabSz="914400" rtl="0" eaLnBrk="1" latinLnBrk="0" hangingPunct="1">
              <a:lnSpc>
                <a:spcPct val="100000"/>
              </a:lnSpc>
              <a:defRPr sz="1600" kern="120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40F3D7-A753-4C73-954B-24A7AED568F6}" type="slidenum">
              <a:rPr lang="it-IT" smtClean="0">
                <a:solidFill>
                  <a:srgbClr val="2D2D8A">
                    <a:lumMod val="50000"/>
                  </a:srgbClr>
                </a:solidFill>
                <a:cs typeface="Arial"/>
              </a:rPr>
              <a:pPr/>
              <a:t>5</a:t>
            </a:fld>
            <a:endParaRPr lang="it-IT" dirty="0">
              <a:solidFill>
                <a:srgbClr val="2D2D8A">
                  <a:lumMod val="50000"/>
                </a:srgbClr>
              </a:solidFill>
              <a:cs typeface="Arial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FF7E87C-E235-4DB1-8080-EB9FF00FFCCA}"/>
              </a:ext>
            </a:extLst>
          </p:cNvPr>
          <p:cNvSpPr txBox="1"/>
          <p:nvPr/>
        </p:nvSpPr>
        <p:spPr>
          <a:xfrm>
            <a:off x="612751" y="144959"/>
            <a:ext cx="104361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it-IT" sz="2200" b="1" dirty="0">
                <a:solidFill>
                  <a:srgbClr val="4472C4">
                    <a:lumMod val="75000"/>
                  </a:srgbClr>
                </a:solidFill>
                <a:latin typeface="Tahoma"/>
                <a:ea typeface="Tahoma" panose="020B0604030504040204" pitchFamily="34" charset="0"/>
                <a:cs typeface="Tahoma" panose="020B0604030504040204" pitchFamily="34" charset="0"/>
              </a:rPr>
              <a:t>3. Seguito dato alle raccomandazioni del Rapporto di Valutazione 2024</a:t>
            </a:r>
          </a:p>
        </p:txBody>
      </p:sp>
      <p:sp>
        <p:nvSpPr>
          <p:cNvPr id="17" name="CasellaDiTesto 3">
            <a:extLst>
              <a:ext uri="{FF2B5EF4-FFF2-40B4-BE49-F238E27FC236}">
                <a16:creationId xmlns:a16="http://schemas.microsoft.com/office/drawing/2014/main" id="{397CCC40-F5B1-2D19-21BB-EADD57689C79}"/>
              </a:ext>
            </a:extLst>
          </p:cNvPr>
          <p:cNvSpPr txBox="1"/>
          <p:nvPr/>
        </p:nvSpPr>
        <p:spPr>
          <a:xfrm>
            <a:off x="604266" y="678270"/>
            <a:ext cx="8859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Indirizzo della programmazione</a:t>
            </a:r>
          </a:p>
        </p:txBody>
      </p:sp>
      <p:cxnSp>
        <p:nvCxnSpPr>
          <p:cNvPr id="18" name="Connettore 1 12">
            <a:extLst>
              <a:ext uri="{FF2B5EF4-FFF2-40B4-BE49-F238E27FC236}">
                <a16:creationId xmlns:a16="http://schemas.microsoft.com/office/drawing/2014/main" id="{01C565F4-2D43-E894-70D4-5BC837CF95CD}"/>
              </a:ext>
            </a:extLst>
          </p:cNvPr>
          <p:cNvCxnSpPr/>
          <p:nvPr/>
        </p:nvCxnSpPr>
        <p:spPr>
          <a:xfrm>
            <a:off x="604266" y="1200250"/>
            <a:ext cx="8868127" cy="215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D3BAF9C-4844-EAA5-3D21-4E605CB29C11}"/>
              </a:ext>
            </a:extLst>
          </p:cNvPr>
          <p:cNvSpPr txBox="1"/>
          <p:nvPr/>
        </p:nvSpPr>
        <p:spPr>
          <a:xfrm>
            <a:off x="147913" y="1242359"/>
            <a:ext cx="11683523" cy="4341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450850">
              <a:lnSpc>
                <a:spcPct val="130000"/>
              </a:lnSpc>
              <a:spcBef>
                <a:spcPts val="600"/>
              </a:spcBef>
            </a:pPr>
            <a:r>
              <a:rPr lang="it-IT" sz="15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2A:	Bisognerebbe favorire maggiormente l’adesione al sistema di classificazione delle aziende agrituristiche adottato dalla Regione Abruzzo</a:t>
            </a:r>
          </a:p>
          <a:p>
            <a:pPr marL="615950" indent="-17145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à"/>
            </a:pP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Il bando approvato con Det. DPD018-76 del 15062020 per la SM 6.4 del PSR Abruzzo prevedeva l’assegnazione di 5 punti per i soggetti che avevano aderito al sistema di classificazione delle aziende agrituristiche adottato dalla Regione Abruzzo (DGR. n. 388/P del 20/05/2015) con l’attribuzione di almeno 5 girasoli. Tale criterio è risultato però poco efficace in quanto la certificazione opera nel caso di agriturismi che offrono ospitalità, mentre la maggior parte degli agriturismi regionali offre solo ristorazione. Per tale motivo, si è deciso di non riutilizzare il criterio nell’ambito dell’intervento SRD03 del CSR Abruzzo. Per la stessa ragione non sono attualmente utilizzati altri incentivi per favorire l’adesione a tale classificazione.</a:t>
            </a:r>
            <a:endParaRPr lang="it-IT" sz="12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0850" indent="-450850">
              <a:lnSpc>
                <a:spcPct val="130000"/>
              </a:lnSpc>
              <a:spcBef>
                <a:spcPts val="600"/>
              </a:spcBef>
            </a:pPr>
            <a:r>
              <a:rPr lang="it-IT" sz="15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5E:	</a:t>
            </a:r>
            <a:r>
              <a:rPr lang="it-IT" sz="1200" dirty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Affinché il C sequestrato permanga nei suoli, è necessario che le pratiche che favoriscono l’accumulo di C nei primi strati del suolo siano sostenute con continuità nel lungo periodo e nelle prossime programmazioni</a:t>
            </a:r>
          </a:p>
          <a:p>
            <a:pPr marL="450850" indent="-6350">
              <a:spcBef>
                <a:spcPts val="600"/>
              </a:spcBef>
            </a:pP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pt-BR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Il CSR Abruzzo 2023-2027 ha attivato le seguenti </a:t>
            </a: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pratiche che favoriscono l’accumulo di C nei primi strati del suolo (i dati sulle superfici coinvolte sono ripresi da par. 10.1 Planning Unit </a:t>
            </a:r>
            <a:r>
              <a:rPr lang="it-IT" sz="1200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Amount</a:t>
            </a: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del CSR V. 02 - DGR 104 del 15.02.2024)</a:t>
            </a:r>
            <a:endParaRPr lang="it-IT" sz="12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159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SRA01 - ACA1 – Produzione integrata, che interesserà 23.090 ha</a:t>
            </a:r>
          </a:p>
          <a:p>
            <a:pPr marL="6159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SRA03 – ACA3 – Tecniche lavorazione ridotta dei suoli, che interesserà 6.100 ha</a:t>
            </a:r>
          </a:p>
          <a:p>
            <a:pPr marL="6159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SRA06 – ACA6 – Cover </a:t>
            </a:r>
            <a:r>
              <a:rPr lang="it-IT" sz="1200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crops</a:t>
            </a: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che interesserà 2.760 ha</a:t>
            </a:r>
            <a:endParaRPr lang="it-IT" sz="12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159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SRA27 – Pagamento per impegni </a:t>
            </a:r>
            <a:r>
              <a:rPr lang="it-IT" sz="1200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silvoambientali</a:t>
            </a: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 impegni in materia di clima, che interesserà 2.000 ha</a:t>
            </a:r>
          </a:p>
          <a:p>
            <a:pPr marL="6159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SRA29 - Pagamento al fine di adottare e mantenere pratiche e metodi di produzione biologica 41.941 ha</a:t>
            </a:r>
            <a:endParaRPr lang="it-IT" sz="1200" strike="sngStrike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1F4C723-0440-B529-9434-5D8FCC234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8873" y="5945509"/>
            <a:ext cx="1015072" cy="41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994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uiExpand="1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2418</TotalTime>
  <Words>1052</Words>
  <Application>Microsoft Office PowerPoint</Application>
  <PresentationFormat>Widescreen</PresentationFormat>
  <Paragraphs>40</Paragraphs>
  <Slides>5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Monotype Corsiva</vt:lpstr>
      <vt:lpstr>Tahoma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Stefania Caruso</dc:creator>
  <cp:lastModifiedBy>Stefania Caruso</cp:lastModifiedBy>
  <cp:revision>52</cp:revision>
  <dcterms:created xsi:type="dcterms:W3CDTF">2023-11-27T10:28:39Z</dcterms:created>
  <dcterms:modified xsi:type="dcterms:W3CDTF">2024-11-13T12:28:35Z</dcterms:modified>
</cp:coreProperties>
</file>