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chart6.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xml" ContentType="application/vnd.openxmlformats-officedocument.presentationml.notesSlide+xml"/>
  <Override PartName="/ppt/charts/chart10.xml" ContentType="application/vnd.openxmlformats-officedocument.drawingml.chart+xml"/>
  <Override PartName="/ppt/charts/style8.xml" ContentType="application/vnd.ms-office.chartstyle+xml"/>
  <Override PartName="/ppt/charts/colors8.xml" ContentType="application/vnd.ms-office.chartcolorstyle+xml"/>
  <Override PartName="/ppt/charts/chart11.xml" ContentType="application/vnd.openxmlformats-officedocument.drawingml.chart+xml"/>
  <Override PartName="/ppt/charts/style9.xml" ContentType="application/vnd.ms-office.chartstyle+xml"/>
  <Override PartName="/ppt/charts/colors9.xml" ContentType="application/vnd.ms-office.chartcolorstyle+xml"/>
  <Override PartName="/ppt/charts/chart12.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3.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handoutMasterIdLst>
    <p:handoutMasterId r:id="rId107"/>
  </p:handoutMasterIdLst>
  <p:sldIdLst>
    <p:sldId id="257" r:id="rId2"/>
    <p:sldId id="258" r:id="rId3"/>
    <p:sldId id="259" r:id="rId4"/>
    <p:sldId id="267" r:id="rId5"/>
    <p:sldId id="683" r:id="rId6"/>
    <p:sldId id="684" r:id="rId7"/>
    <p:sldId id="685" r:id="rId8"/>
    <p:sldId id="686" r:id="rId9"/>
    <p:sldId id="687" r:id="rId10"/>
    <p:sldId id="688" r:id="rId11"/>
    <p:sldId id="689" r:id="rId12"/>
    <p:sldId id="690" r:id="rId13"/>
    <p:sldId id="300" r:id="rId14"/>
    <p:sldId id="546" r:id="rId15"/>
    <p:sldId id="293" r:id="rId16"/>
    <p:sldId id="280" r:id="rId17"/>
    <p:sldId id="297" r:id="rId18"/>
    <p:sldId id="282" r:id="rId19"/>
    <p:sldId id="294" r:id="rId20"/>
    <p:sldId id="283" r:id="rId21"/>
    <p:sldId id="295" r:id="rId22"/>
    <p:sldId id="284" r:id="rId23"/>
    <p:sldId id="296" r:id="rId24"/>
    <p:sldId id="298" r:id="rId25"/>
    <p:sldId id="299" r:id="rId26"/>
    <p:sldId id="591" r:id="rId27"/>
    <p:sldId id="592" r:id="rId28"/>
    <p:sldId id="593" r:id="rId29"/>
    <p:sldId id="614" r:id="rId30"/>
    <p:sldId id="594" r:id="rId31"/>
    <p:sldId id="691" r:id="rId32"/>
    <p:sldId id="692" r:id="rId33"/>
    <p:sldId id="693" r:id="rId34"/>
    <p:sldId id="562" r:id="rId35"/>
    <p:sldId id="386" r:id="rId36"/>
    <p:sldId id="643" r:id="rId37"/>
    <p:sldId id="644" r:id="rId38"/>
    <p:sldId id="714" r:id="rId39"/>
    <p:sldId id="715" r:id="rId40"/>
    <p:sldId id="716" r:id="rId41"/>
    <p:sldId id="717" r:id="rId42"/>
    <p:sldId id="718" r:id="rId43"/>
    <p:sldId id="719" r:id="rId44"/>
    <p:sldId id="720" r:id="rId45"/>
    <p:sldId id="721" r:id="rId46"/>
    <p:sldId id="722" r:id="rId47"/>
    <p:sldId id="723" r:id="rId48"/>
    <p:sldId id="724" r:id="rId49"/>
    <p:sldId id="725" r:id="rId50"/>
    <p:sldId id="726" r:id="rId51"/>
    <p:sldId id="727" r:id="rId52"/>
    <p:sldId id="286" r:id="rId53"/>
    <p:sldId id="694" r:id="rId54"/>
    <p:sldId id="695" r:id="rId55"/>
    <p:sldId id="696" r:id="rId56"/>
    <p:sldId id="697" r:id="rId57"/>
    <p:sldId id="698" r:id="rId58"/>
    <p:sldId id="699" r:id="rId59"/>
    <p:sldId id="700" r:id="rId60"/>
    <p:sldId id="701" r:id="rId61"/>
    <p:sldId id="702" r:id="rId62"/>
    <p:sldId id="703" r:id="rId63"/>
    <p:sldId id="704" r:id="rId64"/>
    <p:sldId id="705" r:id="rId65"/>
    <p:sldId id="706" r:id="rId66"/>
    <p:sldId id="707" r:id="rId67"/>
    <p:sldId id="708" r:id="rId68"/>
    <p:sldId id="709" r:id="rId69"/>
    <p:sldId id="710" r:id="rId70"/>
    <p:sldId id="711" r:id="rId71"/>
    <p:sldId id="712" r:id="rId72"/>
    <p:sldId id="713" r:id="rId73"/>
    <p:sldId id="522" r:id="rId74"/>
    <p:sldId id="260" r:id="rId75"/>
    <p:sldId id="581" r:id="rId76"/>
    <p:sldId id="582" r:id="rId77"/>
    <p:sldId id="583" r:id="rId78"/>
    <p:sldId id="584" r:id="rId79"/>
    <p:sldId id="261" r:id="rId80"/>
    <p:sldId id="675" r:id="rId81"/>
    <p:sldId id="676" r:id="rId82"/>
    <p:sldId id="677" r:id="rId83"/>
    <p:sldId id="678" r:id="rId84"/>
    <p:sldId id="679" r:id="rId85"/>
    <p:sldId id="680" r:id="rId86"/>
    <p:sldId id="681" r:id="rId87"/>
    <p:sldId id="682" r:id="rId88"/>
    <p:sldId id="263" r:id="rId89"/>
    <p:sldId id="629" r:id="rId90"/>
    <p:sldId id="630" r:id="rId91"/>
    <p:sldId id="631" r:id="rId92"/>
    <p:sldId id="632" r:id="rId93"/>
    <p:sldId id="633" r:id="rId94"/>
    <p:sldId id="634" r:id="rId95"/>
    <p:sldId id="265" r:id="rId96"/>
    <p:sldId id="667" r:id="rId97"/>
    <p:sldId id="668" r:id="rId98"/>
    <p:sldId id="669" r:id="rId99"/>
    <p:sldId id="670" r:id="rId100"/>
    <p:sldId id="671" r:id="rId101"/>
    <p:sldId id="672" r:id="rId102"/>
    <p:sldId id="673" r:id="rId103"/>
    <p:sldId id="674" r:id="rId104"/>
    <p:sldId id="405" r:id="rId105"/>
  </p:sldIdLst>
  <p:sldSz cx="12192000" cy="6858000"/>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CCFF"/>
    <a:srgbClr val="00DFDA"/>
    <a:srgbClr val="008080"/>
    <a:srgbClr val="FF9933"/>
    <a:srgbClr val="FF0000"/>
    <a:srgbClr val="00C0BC"/>
    <a:srgbClr val="99FF33"/>
    <a:srgbClr val="009999"/>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4" autoAdjust="0"/>
    <p:restoredTop sz="95332" autoAdjust="0"/>
  </p:normalViewPr>
  <p:slideViewPr>
    <p:cSldViewPr snapToGrid="0">
      <p:cViewPr varScale="1">
        <p:scale>
          <a:sx n="75" d="100"/>
          <a:sy n="75" d="100"/>
        </p:scale>
        <p:origin x="390" y="60"/>
      </p:cViewPr>
      <p:guideLst/>
    </p:cSldViewPr>
  </p:slideViewPr>
  <p:outlineViewPr>
    <p:cViewPr>
      <p:scale>
        <a:sx n="33" d="100"/>
        <a:sy n="33" d="100"/>
      </p:scale>
      <p:origin x="0" y="-2592"/>
    </p:cViewPr>
  </p:outlineViewPr>
  <p:notesTextViewPr>
    <p:cViewPr>
      <p:scale>
        <a:sx n="1" d="1"/>
        <a:sy n="1" d="1"/>
      </p:scale>
      <p:origin x="0" y="0"/>
    </p:cViewPr>
  </p:notesTextViewPr>
  <p:sorterViewPr>
    <p:cViewPr>
      <p:scale>
        <a:sx n="100" d="100"/>
        <a:sy n="100" d="100"/>
      </p:scale>
      <p:origin x="0" y="-5962"/>
    </p:cViewPr>
  </p:sorterViewPr>
  <p:notesViewPr>
    <p:cSldViewPr snapToGrid="0">
      <p:cViewPr varScale="1">
        <p:scale>
          <a:sx n="61" d="100"/>
          <a:sy n="61" d="100"/>
        </p:scale>
        <p:origin x="3254" y="67"/>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handoutMaster" Target="handoutMasters/handout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ACER\Documents\A_Lavoro\A_E&amp;Y_PSR_Abruzzo\Monitoraggio\Previsioni%20di%20spesa_28_11_2024_decr.725_V10GAL.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https://isriscarl-my.sharepoint.com/personal/d_fornelli_isri_rm_it/Documents/DELIA/Abruzzo/Documenti%20esterni/M2.1-Consulenza/Consulenze.xlsx" TargetMode="External"/><Relationship Id="rId2" Type="http://schemas.microsoft.com/office/2011/relationships/chartColorStyle" Target="colors8.xml"/><Relationship Id="rId1" Type="http://schemas.microsoft.com/office/2011/relationships/chartStyle" Target="style8.xml"/></Relationships>
</file>

<file path=ppt/charts/_rels/chart11.xml.rels><?xml version="1.0" encoding="UTF-8" standalone="yes"?>
<Relationships xmlns="http://schemas.openxmlformats.org/package/2006/relationships"><Relationship Id="rId3" Type="http://schemas.openxmlformats.org/officeDocument/2006/relationships/oleObject" Target="https://isriscarl-my.sharepoint.com/personal/d_fornelli_isri_rm_it/Documents/DELIA/Abruzzo/Documenti%20esterni/M2.1-Consulenza/Consulenze.xlsx" TargetMode="External"/><Relationship Id="rId2" Type="http://schemas.microsoft.com/office/2011/relationships/chartColorStyle" Target="colors9.xml"/><Relationship Id="rId1" Type="http://schemas.microsoft.com/office/2011/relationships/chartStyle" Target="style9.xml"/></Relationships>
</file>

<file path=ppt/charts/_rels/chart12.xml.rels><?xml version="1.0" encoding="UTF-8" standalone="yes"?>
<Relationships xmlns="http://schemas.openxmlformats.org/package/2006/relationships"><Relationship Id="rId3" Type="http://schemas.openxmlformats.org/officeDocument/2006/relationships/oleObject" Target="https://isriscarl-my.sharepoint.com/personal/d_fornelli_isri_rm_it/Documents/DELIA/Abruzzo/Documenti%20esterni/M2.1-Consulenza/Consulenze.xlsx" TargetMode="External"/><Relationship Id="rId2" Type="http://schemas.microsoft.com/office/2011/relationships/chartColorStyle" Target="colors10.xml"/><Relationship Id="rId1" Type="http://schemas.microsoft.com/office/2011/relationships/chartStyle" Target="style10.xml"/></Relationships>
</file>

<file path=ppt/charts/_rels/chart13.xml.rels><?xml version="1.0" encoding="UTF-8" standalone="yes"?>
<Relationships xmlns="http://schemas.openxmlformats.org/package/2006/relationships"><Relationship Id="rId3" Type="http://schemas.openxmlformats.org/officeDocument/2006/relationships/oleObject" Target="file:///F:\PSR%202014-2022\TASSO%20DI%20ERRORE\elaborazione%20tasso%20di%20errore%20generale.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oleObject" Target="file:///E:\ZINNI\Direz%20Agric\AGEA\Agea_DOMANDE\2024_SUPERFICI\SUPERFICI%20DOMANDE%202024_CSR-PSR_7-10-24.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Antonio%20Zinni\Downloads\sup%202016-24(1).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5.xlsx"/></Relationships>
</file>

<file path=ppt/charts/_rels/chart8.xml.rels><?xml version="1.0" encoding="UTF-8" standalone="yes"?>
<Relationships xmlns="http://schemas.openxmlformats.org/package/2006/relationships"><Relationship Id="rId3" Type="http://schemas.openxmlformats.org/officeDocument/2006/relationships/oleObject" Target="https://isriscarl-my.sharepoint.com/personal/d_fornelli_isri_rm_it/Documents/DELIA/Abruzzo/Documenti%20esterni/M2.1-Consulenza/Consulenze.xlsx"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https://isriscarl-my.sharepoint.com/personal/d_fornelli_isri_rm_it/Documents/DELIA/Abruzzo/Documenti%20esterni/M2.1-Consulenza/Consulenze.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co-finanziato Feasr</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0.15050166376971275"/>
          <c:y val="0.11527347923628194"/>
          <c:w val="0.79161735512855824"/>
          <c:h val="0.80596670864602005"/>
        </c:manualLayout>
      </c:layout>
      <c:barChart>
        <c:barDir val="bar"/>
        <c:grouping val="stacked"/>
        <c:varyColors val="0"/>
        <c:ser>
          <c:idx val="0"/>
          <c:order val="0"/>
          <c:tx>
            <c:strRef>
              <c:f>'1.1.1 Avanzamento al 28.11.2024'!$D$43</c:f>
              <c:strCache>
                <c:ptCount val="1"/>
                <c:pt idx="0">
                  <c:v>co-fin. Feasr</c:v>
                </c:pt>
              </c:strCache>
            </c:strRef>
          </c:tx>
          <c:spPr>
            <a:solidFill>
              <a:schemeClr val="accent1"/>
            </a:solidFill>
            <a:ln>
              <a:noFill/>
            </a:ln>
            <a:effectLst/>
          </c:spPr>
          <c:invertIfNegative val="0"/>
          <c:dPt>
            <c:idx val="0"/>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01-B306-4152-8430-691E597F1AB3}"/>
              </c:ext>
            </c:extLst>
          </c:dPt>
          <c:dPt>
            <c:idx val="1"/>
            <c:invertIfNegative val="0"/>
            <c:bubble3D val="0"/>
            <c:spPr>
              <a:solidFill>
                <a:srgbClr val="92D050"/>
              </a:solidFill>
              <a:ln>
                <a:noFill/>
              </a:ln>
              <a:effectLst/>
            </c:spPr>
            <c:extLst xmlns:c16r2="http://schemas.microsoft.com/office/drawing/2015/06/chart">
              <c:ext xmlns:c16="http://schemas.microsoft.com/office/drawing/2014/chart" uri="{C3380CC4-5D6E-409C-BE32-E72D297353CC}">
                <c16:uniqueId val="{00000003-B306-4152-8430-691E597F1AB3}"/>
              </c:ext>
            </c:extLst>
          </c:dPt>
          <c:dPt>
            <c:idx val="2"/>
            <c:invertIfNegative val="0"/>
            <c:bubble3D val="0"/>
            <c:spPr>
              <a:solidFill>
                <a:schemeClr val="accent6">
                  <a:lumMod val="40000"/>
                  <a:lumOff val="60000"/>
                </a:schemeClr>
              </a:solidFill>
              <a:ln>
                <a:noFill/>
              </a:ln>
              <a:effectLst/>
            </c:spPr>
            <c:extLst xmlns:c16r2="http://schemas.microsoft.com/office/drawing/2015/06/chart">
              <c:ext xmlns:c16="http://schemas.microsoft.com/office/drawing/2014/chart" uri="{C3380CC4-5D6E-409C-BE32-E72D297353CC}">
                <c16:uniqueId val="{00000005-B306-4152-8430-691E597F1AB3}"/>
              </c:ext>
            </c:extLst>
          </c:dPt>
          <c:dPt>
            <c:idx val="3"/>
            <c:invertIfNegative val="0"/>
            <c:bubble3D val="0"/>
            <c:spPr>
              <a:solidFill>
                <a:srgbClr val="FFC000"/>
              </a:solidFill>
              <a:ln>
                <a:noFill/>
              </a:ln>
              <a:effectLst/>
            </c:spPr>
            <c:extLst xmlns:c16r2="http://schemas.microsoft.com/office/drawing/2015/06/chart">
              <c:ext xmlns:c16="http://schemas.microsoft.com/office/drawing/2014/chart" uri="{C3380CC4-5D6E-409C-BE32-E72D297353CC}">
                <c16:uniqueId val="{00000007-B306-4152-8430-691E597F1AB3}"/>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it-IT"/>
                </a:p>
              </c:txPr>
              <c:dLblPos val="inEnd"/>
              <c:showLegendKey val="0"/>
              <c:showVal val="1"/>
              <c:showCatName val="0"/>
              <c:showSerName val="0"/>
              <c:showPercent val="0"/>
              <c:showBubbleSize val="0"/>
            </c:dLbl>
            <c:dLbl>
              <c:idx val="2"/>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it-IT"/>
                </a:p>
              </c:txPr>
              <c:dLblPos val="inEnd"/>
              <c:showLegendKey val="0"/>
              <c:showVal val="1"/>
              <c:showCatName val="0"/>
              <c:showSerName val="0"/>
              <c:showPercent val="0"/>
              <c:showBubbleSize val="0"/>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it-IT"/>
                </a:p>
              </c:txPr>
              <c:dLblPos val="inEnd"/>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it-IT"/>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'1.1.1 Avanzamento al 28.11.2024'!$B$44:$B$48</c:f>
              <c:strCache>
                <c:ptCount val="5"/>
                <c:pt idx="0">
                  <c:v>IMPORTO
PROGRAMMATO</c:v>
                </c:pt>
                <c:pt idx="1">
                  <c:v>IMPORTO
 A BANDO</c:v>
                </c:pt>
                <c:pt idx="2">
                  <c:v>IMPEGNI G.V.</c:v>
                </c:pt>
                <c:pt idx="3">
                  <c:v>Target 2024
 sena Ris. Perf.</c:v>
                </c:pt>
                <c:pt idx="4">
                  <c:v>IMPORTO
 PAGATO</c:v>
                </c:pt>
              </c:strCache>
            </c:strRef>
          </c:cat>
          <c:val>
            <c:numRef>
              <c:f>'1.1.1 Avanzamento al 28.11.2024'!$D$44:$D$48</c:f>
              <c:numCache>
                <c:formatCode>#,##0</c:formatCode>
                <c:ptCount val="5"/>
                <c:pt idx="0">
                  <c:v>615618365.75999987</c:v>
                </c:pt>
                <c:pt idx="1">
                  <c:v>615618365.75999987</c:v>
                </c:pt>
                <c:pt idx="2">
                  <c:v>580904730.44449997</c:v>
                </c:pt>
                <c:pt idx="3">
                  <c:v>521051337.5</c:v>
                </c:pt>
                <c:pt idx="4">
                  <c:v>493994589.56999993</c:v>
                </c:pt>
              </c:numCache>
            </c:numRef>
          </c:val>
          <c:extLst xmlns:c16r2="http://schemas.microsoft.com/office/drawing/2015/06/chart">
            <c:ext xmlns:c16="http://schemas.microsoft.com/office/drawing/2014/chart" uri="{C3380CC4-5D6E-409C-BE32-E72D297353CC}">
              <c16:uniqueId val="{00000008-B306-4152-8430-691E597F1AB3}"/>
            </c:ext>
          </c:extLst>
        </c:ser>
        <c:dLbls>
          <c:showLegendKey val="0"/>
          <c:showVal val="0"/>
          <c:showCatName val="0"/>
          <c:showSerName val="0"/>
          <c:showPercent val="0"/>
          <c:showBubbleSize val="0"/>
        </c:dLbls>
        <c:gapWidth val="150"/>
        <c:overlap val="100"/>
        <c:axId val="418928560"/>
        <c:axId val="418931824"/>
      </c:barChart>
      <c:catAx>
        <c:axId val="418928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it-IT"/>
          </a:p>
        </c:txPr>
        <c:crossAx val="418931824"/>
        <c:crosses val="autoZero"/>
        <c:auto val="1"/>
        <c:lblAlgn val="ctr"/>
        <c:lblOffset val="100"/>
        <c:noMultiLvlLbl val="0"/>
      </c:catAx>
      <c:valAx>
        <c:axId val="41893182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it-IT"/>
          </a:p>
        </c:txPr>
        <c:crossAx val="418928560"/>
        <c:crosses val="autoZero"/>
        <c:crossBetween val="between"/>
        <c:majorUnit val="100000000"/>
        <c:minorUnit val="10000000"/>
      </c:valAx>
      <c:spPr>
        <a:noFill/>
        <a:ln>
          <a:noFill/>
        </a:ln>
        <a:effectLst/>
      </c:spPr>
    </c:plotArea>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lumMod val="75000"/>
                </a:schemeClr>
              </a:solidFill>
            </a:ln>
            <a:effectLst>
              <a:outerShdw blurRad="50800" dist="38100" dir="2700000" algn="tl" rotWithShape="0">
                <a:prstClr val="black">
                  <a:alpha val="40000"/>
                </a:prstClr>
              </a:outerShdw>
            </a:effectLst>
          </c:spPr>
          <c:dPt>
            <c:idx val="0"/>
            <c:bubble3D val="0"/>
            <c:spPr>
              <a:solidFill>
                <a:schemeClr val="accent1"/>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1-FA3E-40C2-8420-17BD4D8C874B}"/>
              </c:ext>
            </c:extLst>
          </c:dPt>
          <c:dPt>
            <c:idx val="1"/>
            <c:bubble3D val="0"/>
            <c:spPr>
              <a:solidFill>
                <a:schemeClr val="accent2"/>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3-FA3E-40C2-8420-17BD4D8C874B}"/>
              </c:ext>
            </c:extLst>
          </c:dPt>
          <c:dPt>
            <c:idx val="2"/>
            <c:bubble3D val="0"/>
            <c:spPr>
              <a:solidFill>
                <a:schemeClr val="accent3"/>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5-FA3E-40C2-8420-17BD4D8C874B}"/>
              </c:ext>
            </c:extLst>
          </c:dPt>
          <c:dPt>
            <c:idx val="3"/>
            <c:bubble3D val="0"/>
            <c:spPr>
              <a:solidFill>
                <a:schemeClr val="accent4"/>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7-FA3E-40C2-8420-17BD4D8C874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[Consulenze.xlsx]Foglio9!$E$3:$E$6</c:f>
              <c:strCache>
                <c:ptCount val="4"/>
                <c:pt idx="0">
                  <c:v>2A</c:v>
                </c:pt>
                <c:pt idx="1">
                  <c:v>2B</c:v>
                </c:pt>
                <c:pt idx="2">
                  <c:v>3A</c:v>
                </c:pt>
                <c:pt idx="3">
                  <c:v>P4</c:v>
                </c:pt>
              </c:strCache>
            </c:strRef>
          </c:cat>
          <c:val>
            <c:numRef>
              <c:f>[Consulenze.xlsx]Foglio9!$F$3:$F$6</c:f>
              <c:numCache>
                <c:formatCode>General</c:formatCode>
                <c:ptCount val="4"/>
                <c:pt idx="0">
                  <c:v>2406</c:v>
                </c:pt>
                <c:pt idx="1">
                  <c:v>199</c:v>
                </c:pt>
                <c:pt idx="2">
                  <c:v>2024</c:v>
                </c:pt>
                <c:pt idx="3">
                  <c:v>3600</c:v>
                </c:pt>
              </c:numCache>
            </c:numRef>
          </c:val>
          <c:extLst xmlns:c16r2="http://schemas.microsoft.com/office/drawing/2015/06/chart">
            <c:ext xmlns:c16="http://schemas.microsoft.com/office/drawing/2014/chart" uri="{C3380CC4-5D6E-409C-BE32-E72D297353CC}">
              <c16:uniqueId val="{00000008-FA3E-40C2-8420-17BD4D8C874B}"/>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it-IT"/>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lumMod val="75000"/>
                </a:schemeClr>
              </a:solidFill>
            </a:ln>
            <a:effectLst>
              <a:outerShdw blurRad="50800" dist="38100" dir="2700000" algn="tl" rotWithShape="0">
                <a:prstClr val="black">
                  <a:alpha val="40000"/>
                </a:prstClr>
              </a:outerShdw>
            </a:effectLst>
          </c:spPr>
          <c:dPt>
            <c:idx val="0"/>
            <c:bubble3D val="0"/>
            <c:spPr>
              <a:solidFill>
                <a:schemeClr val="accent1"/>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1-D561-4C99-BB7A-37A006EA2190}"/>
              </c:ext>
            </c:extLst>
          </c:dPt>
          <c:dPt>
            <c:idx val="1"/>
            <c:bubble3D val="0"/>
            <c:spPr>
              <a:solidFill>
                <a:schemeClr val="accent2"/>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3-D561-4C99-BB7A-37A006EA2190}"/>
              </c:ext>
            </c:extLst>
          </c:dPt>
          <c:dPt>
            <c:idx val="2"/>
            <c:bubble3D val="0"/>
            <c:spPr>
              <a:solidFill>
                <a:schemeClr val="accent3"/>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5-D561-4C99-BB7A-37A006EA2190}"/>
              </c:ext>
            </c:extLst>
          </c:dPt>
          <c:dPt>
            <c:idx val="3"/>
            <c:bubble3D val="0"/>
            <c:spPr>
              <a:solidFill>
                <a:schemeClr val="accent4"/>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7-D561-4C99-BB7A-37A006EA2190}"/>
              </c:ext>
            </c:extLst>
          </c:dPt>
          <c:dPt>
            <c:idx val="4"/>
            <c:bubble3D val="0"/>
            <c:spPr>
              <a:solidFill>
                <a:schemeClr val="accent5"/>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9-D561-4C99-BB7A-37A006EA219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[Consulenze.xlsx]Foglio9!$R$3:$R$7</c:f>
              <c:strCache>
                <c:ptCount val="5"/>
                <c:pt idx="0">
                  <c:v>0,5-3</c:v>
                </c:pt>
                <c:pt idx="1">
                  <c:v>3,5-8</c:v>
                </c:pt>
                <c:pt idx="2">
                  <c:v>8,5-15</c:v>
                </c:pt>
                <c:pt idx="3">
                  <c:v>15,5-20</c:v>
                </c:pt>
                <c:pt idx="4">
                  <c:v>20+</c:v>
                </c:pt>
              </c:strCache>
            </c:strRef>
          </c:cat>
          <c:val>
            <c:numRef>
              <c:f>[Consulenze.xlsx]Foglio9!$S$3:$S$7</c:f>
              <c:numCache>
                <c:formatCode>General</c:formatCode>
                <c:ptCount val="5"/>
                <c:pt idx="0">
                  <c:v>2326</c:v>
                </c:pt>
                <c:pt idx="1">
                  <c:v>3418</c:v>
                </c:pt>
                <c:pt idx="2">
                  <c:v>1352</c:v>
                </c:pt>
                <c:pt idx="3">
                  <c:v>448</c:v>
                </c:pt>
                <c:pt idx="4">
                  <c:v>675</c:v>
                </c:pt>
              </c:numCache>
            </c:numRef>
          </c:val>
          <c:extLst xmlns:c16r2="http://schemas.microsoft.com/office/drawing/2015/06/chart">
            <c:ext xmlns:c16="http://schemas.microsoft.com/office/drawing/2014/chart" uri="{C3380CC4-5D6E-409C-BE32-E72D297353CC}">
              <c16:uniqueId val="{0000000A-D561-4C99-BB7A-37A006EA2190}"/>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it-IT"/>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a:outerShdw blurRad="50800" dist="38100" dir="2700000" algn="tl" rotWithShape="0">
                <a:prstClr val="black">
                  <a:alpha val="40000"/>
                </a:prstClr>
              </a:outerShdw>
            </a:effectLst>
          </c:spPr>
          <c:invertIfNegative val="0"/>
          <c:dLbls>
            <c:numFmt formatCode="0.0%" sourceLinked="0"/>
            <c:spPr>
              <a:noFill/>
              <a:ln>
                <a:noFill/>
              </a:ln>
              <a:effectLst/>
            </c:spPr>
            <c:txPr>
              <a:bodyPr rot="0" spcFirstLastPara="1" vertOverflow="ellipsis" vert="horz" wrap="square" anchor="ctr" anchorCtr="1"/>
              <a:lstStyle/>
              <a:p>
                <a:pPr>
                  <a:defRPr sz="1200" b="0" i="0" u="none" strike="noStrike" kern="1200" baseline="0">
                    <a:solidFill>
                      <a:srgbClr val="2F5597"/>
                    </a:solidFill>
                    <a:latin typeface="+mn-lt"/>
                    <a:ea typeface="+mn-ea"/>
                    <a:cs typeface="+mn-cs"/>
                  </a:defRPr>
                </a:pPr>
                <a:endParaRPr lang="it-IT"/>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[Consulenze.xlsx]Foglio9!$K$78:$K$85</c:f>
              <c:strCache>
                <c:ptCount val="8"/>
                <c:pt idx="0">
                  <c:v>altro</c:v>
                </c:pt>
                <c:pt idx="1">
                  <c:v>promozione e vendita di prodotti attraverso tecnologie web 2a</c:v>
                </c:pt>
                <c:pt idx="2">
                  <c:v>requisiti a livello di beneficiari adottati dagli stati membri per attuare l'art. 55 p4</c:v>
                </c:pt>
                <c:pt idx="3">
                  <c:v>adesione a regimi di certificazione sicurezza e tracciabilita' del prodotto 3a</c:v>
                </c:pt>
                <c:pt idx="4">
                  <c:v>obblighi a livello aziendale derivanti da criteri di gestione obbligatori e/o buone condizioni agr. p4</c:v>
                </c:pt>
                <c:pt idx="5">
                  <c:v>agricoltura biologica p4</c:v>
                </c:pt>
                <c:pt idx="6">
                  <c:v>adozione delle misure a livello aziendale previste nelle misure del PSR 3a</c:v>
                </c:pt>
                <c:pt idx="7">
                  <c:v>norme di sicurezza sul lavoro 2a</c:v>
                </c:pt>
              </c:strCache>
            </c:strRef>
          </c:cat>
          <c:val>
            <c:numRef>
              <c:f>[Consulenze.xlsx]Foglio9!$M$78:$M$85</c:f>
              <c:numCache>
                <c:formatCode>0.00%</c:formatCode>
                <c:ptCount val="8"/>
                <c:pt idx="0">
                  <c:v>0.20398735716022368</c:v>
                </c:pt>
                <c:pt idx="1">
                  <c:v>6.1269146608315096E-2</c:v>
                </c:pt>
                <c:pt idx="2">
                  <c:v>8.0598103574033547E-2</c:v>
                </c:pt>
                <c:pt idx="3">
                  <c:v>8.4488208120593239E-2</c:v>
                </c:pt>
                <c:pt idx="4">
                  <c:v>0.1137855579868709</c:v>
                </c:pt>
                <c:pt idx="5">
                  <c:v>0.12849501580354972</c:v>
                </c:pt>
                <c:pt idx="6">
                  <c:v>0.15268660345246779</c:v>
                </c:pt>
                <c:pt idx="7">
                  <c:v>0.17469000729394601</c:v>
                </c:pt>
              </c:numCache>
            </c:numRef>
          </c:val>
          <c:extLst xmlns:c16r2="http://schemas.microsoft.com/office/drawing/2015/06/chart">
            <c:ext xmlns:c16="http://schemas.microsoft.com/office/drawing/2014/chart" uri="{C3380CC4-5D6E-409C-BE32-E72D297353CC}">
              <c16:uniqueId val="{00000000-EFF2-49A8-B1E6-8D7AB7003DDF}"/>
            </c:ext>
          </c:extLst>
        </c:ser>
        <c:dLbls>
          <c:showLegendKey val="0"/>
          <c:showVal val="0"/>
          <c:showCatName val="0"/>
          <c:showSerName val="0"/>
          <c:showPercent val="0"/>
          <c:showBubbleSize val="0"/>
        </c:dLbls>
        <c:gapWidth val="50"/>
        <c:axId val="590435488"/>
        <c:axId val="590433856"/>
      </c:barChart>
      <c:catAx>
        <c:axId val="5904354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spc="-70" baseline="0">
                <a:solidFill>
                  <a:srgbClr val="2F5597"/>
                </a:solidFill>
                <a:latin typeface="+mn-lt"/>
                <a:ea typeface="+mn-ea"/>
                <a:cs typeface="+mn-cs"/>
              </a:defRPr>
            </a:pPr>
            <a:endParaRPr lang="it-IT"/>
          </a:p>
        </c:txPr>
        <c:crossAx val="590433856"/>
        <c:crosses val="autoZero"/>
        <c:auto val="1"/>
        <c:lblAlgn val="ctr"/>
        <c:lblOffset val="100"/>
        <c:noMultiLvlLbl val="0"/>
      </c:catAx>
      <c:valAx>
        <c:axId val="5904338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2F5597"/>
                </a:solidFill>
                <a:latin typeface="+mn-lt"/>
                <a:ea typeface="+mn-ea"/>
                <a:cs typeface="+mn-cs"/>
              </a:defRPr>
            </a:pPr>
            <a:endParaRPr lang="it-IT"/>
          </a:p>
        </c:txPr>
        <c:crossAx val="590435488"/>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sz="1200">
          <a:solidFill>
            <a:srgbClr val="2F5597"/>
          </a:solidFill>
        </a:defRPr>
      </a:pPr>
      <a:endParaRPr lang="it-IT"/>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Foglio1!$B$1</c:f>
              <c:strCache>
                <c:ptCount val="1"/>
                <c:pt idx="0">
                  <c:v>mis. a superfici</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Foglio1!$A$2:$A$5</c:f>
              <c:numCache>
                <c:formatCode>General</c:formatCode>
                <c:ptCount val="4"/>
                <c:pt idx="0">
                  <c:v>2020</c:v>
                </c:pt>
                <c:pt idx="1">
                  <c:v>2021</c:v>
                </c:pt>
                <c:pt idx="2">
                  <c:v>2022</c:v>
                </c:pt>
                <c:pt idx="3">
                  <c:v>2023</c:v>
                </c:pt>
              </c:numCache>
            </c:numRef>
          </c:cat>
          <c:val>
            <c:numRef>
              <c:f>Foglio1!$B$2:$B$5</c:f>
              <c:numCache>
                <c:formatCode>General</c:formatCode>
                <c:ptCount val="4"/>
                <c:pt idx="0">
                  <c:v>2.41</c:v>
                </c:pt>
                <c:pt idx="1">
                  <c:v>1.44</c:v>
                </c:pt>
                <c:pt idx="2">
                  <c:v>3.13</c:v>
                </c:pt>
                <c:pt idx="3">
                  <c:v>1.64</c:v>
                </c:pt>
              </c:numCache>
            </c:numRef>
          </c:val>
          <c:extLst xmlns:c16r2="http://schemas.microsoft.com/office/drawing/2015/06/chart">
            <c:ext xmlns:c16="http://schemas.microsoft.com/office/drawing/2014/chart" uri="{C3380CC4-5D6E-409C-BE32-E72D297353CC}">
              <c16:uniqueId val="{00000000-3B53-414B-B6A0-B360C74922BB}"/>
            </c:ext>
          </c:extLst>
        </c:ser>
        <c:ser>
          <c:idx val="1"/>
          <c:order val="1"/>
          <c:tx>
            <c:strRef>
              <c:f>Foglio1!$C$1</c:f>
              <c:strCache>
                <c:ptCount val="1"/>
                <c:pt idx="0">
                  <c:v>mis. ad investimento</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Foglio1!$A$2:$A$5</c:f>
              <c:numCache>
                <c:formatCode>General</c:formatCode>
                <c:ptCount val="4"/>
                <c:pt idx="0">
                  <c:v>2020</c:v>
                </c:pt>
                <c:pt idx="1">
                  <c:v>2021</c:v>
                </c:pt>
                <c:pt idx="2">
                  <c:v>2022</c:v>
                </c:pt>
                <c:pt idx="3">
                  <c:v>2023</c:v>
                </c:pt>
              </c:numCache>
            </c:numRef>
          </c:cat>
          <c:val>
            <c:numRef>
              <c:f>Foglio1!$C$2:$C$5</c:f>
              <c:numCache>
                <c:formatCode>General</c:formatCode>
                <c:ptCount val="4"/>
                <c:pt idx="0">
                  <c:v>0.13</c:v>
                </c:pt>
                <c:pt idx="1">
                  <c:v>1.2</c:v>
                </c:pt>
                <c:pt idx="2">
                  <c:v>1.1000000000000001</c:v>
                </c:pt>
                <c:pt idx="3">
                  <c:v>0.7</c:v>
                </c:pt>
              </c:numCache>
            </c:numRef>
          </c:val>
          <c:extLst xmlns:c16r2="http://schemas.microsoft.com/office/drawing/2015/06/chart">
            <c:ext xmlns:c16="http://schemas.microsoft.com/office/drawing/2014/chart" uri="{C3380CC4-5D6E-409C-BE32-E72D297353CC}">
              <c16:uniqueId val="{00000001-3B53-414B-B6A0-B360C74922BB}"/>
            </c:ext>
          </c:extLst>
        </c:ser>
        <c:dLbls>
          <c:showLegendKey val="0"/>
          <c:showVal val="0"/>
          <c:showCatName val="0"/>
          <c:showSerName val="0"/>
          <c:showPercent val="0"/>
          <c:showBubbleSize val="0"/>
        </c:dLbls>
        <c:gapWidth val="219"/>
        <c:overlap val="-27"/>
        <c:axId val="590431680"/>
        <c:axId val="590432224"/>
      </c:barChart>
      <c:catAx>
        <c:axId val="59043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crossAx val="590432224"/>
        <c:crosses val="autoZero"/>
        <c:auto val="1"/>
        <c:lblAlgn val="ctr"/>
        <c:lblOffset val="100"/>
        <c:noMultiLvlLbl val="0"/>
      </c:catAx>
      <c:valAx>
        <c:axId val="5904322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crossAx val="5904316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sz="1600"/>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751623547241333E-2"/>
          <c:y val="0.12170049692506058"/>
          <c:w val="0.91340968081385365"/>
          <c:h val="0.70368910426530396"/>
        </c:manualLayout>
      </c:layout>
      <c:barChart>
        <c:barDir val="col"/>
        <c:grouping val="clustered"/>
        <c:varyColors val="0"/>
        <c:ser>
          <c:idx val="0"/>
          <c:order val="0"/>
          <c:tx>
            <c:strRef>
              <c:f>'1.1.2'!$B$42:$B$43</c:f>
              <c:strCache>
                <c:ptCount val="2"/>
                <c:pt idx="0">
                  <c:v>% Impegnato (bandi) su programmato</c:v>
                </c:pt>
                <c:pt idx="1">
                  <c:v>(b/a)</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cat>
            <c:strRef>
              <c:f>'1.1.2'!$E$44:$E$56</c:f>
              <c:strCache>
                <c:ptCount val="13"/>
                <c:pt idx="0">
                  <c:v>2A</c:v>
                </c:pt>
                <c:pt idx="1">
                  <c:v>2B</c:v>
                </c:pt>
                <c:pt idx="2">
                  <c:v>2B - EURI</c:v>
                </c:pt>
                <c:pt idx="3">
                  <c:v>3A</c:v>
                </c:pt>
                <c:pt idx="4">
                  <c:v>3B</c:v>
                </c:pt>
                <c:pt idx="5">
                  <c:v>P4</c:v>
                </c:pt>
                <c:pt idx="6">
                  <c:v>P4 - EURI</c:v>
                </c:pt>
                <c:pt idx="7">
                  <c:v>5A</c:v>
                </c:pt>
                <c:pt idx="8">
                  <c:v>5E</c:v>
                </c:pt>
                <c:pt idx="9">
                  <c:v>6B</c:v>
                </c:pt>
                <c:pt idx="10">
                  <c:v>6C</c:v>
                </c:pt>
                <c:pt idx="11">
                  <c:v>A.T. Prep.</c:v>
                </c:pt>
                <c:pt idx="12">
                  <c:v>TOTALE</c:v>
                </c:pt>
              </c:strCache>
            </c:strRef>
          </c:cat>
          <c:val>
            <c:numRef>
              <c:f>'1.1.2'!$B$44:$B$56</c:f>
              <c:numCache>
                <c:formatCode>0%</c:formatCode>
                <c:ptCount val="13"/>
                <c:pt idx="0">
                  <c:v>1</c:v>
                </c:pt>
                <c:pt idx="1">
                  <c:v>1</c:v>
                </c:pt>
                <c:pt idx="2">
                  <c:v>1</c:v>
                </c:pt>
                <c:pt idx="3">
                  <c:v>1</c:v>
                </c:pt>
                <c:pt idx="4">
                  <c:v>1</c:v>
                </c:pt>
                <c:pt idx="5">
                  <c:v>1</c:v>
                </c:pt>
                <c:pt idx="6">
                  <c:v>1</c:v>
                </c:pt>
                <c:pt idx="7">
                  <c:v>1</c:v>
                </c:pt>
                <c:pt idx="8">
                  <c:v>1</c:v>
                </c:pt>
                <c:pt idx="9">
                  <c:v>1</c:v>
                </c:pt>
                <c:pt idx="10">
                  <c:v>1</c:v>
                </c:pt>
                <c:pt idx="11">
                  <c:v>1</c:v>
                </c:pt>
                <c:pt idx="12">
                  <c:v>1</c:v>
                </c:pt>
              </c:numCache>
            </c:numRef>
          </c:val>
          <c:extLst xmlns:c16r2="http://schemas.microsoft.com/office/drawing/2015/06/chart">
            <c:ext xmlns:c16="http://schemas.microsoft.com/office/drawing/2014/chart" uri="{C3380CC4-5D6E-409C-BE32-E72D297353CC}">
              <c16:uniqueId val="{00000000-9B44-4E80-A374-8FF8A614878B}"/>
            </c:ext>
          </c:extLst>
        </c:ser>
        <c:ser>
          <c:idx val="1"/>
          <c:order val="1"/>
          <c:tx>
            <c:strRef>
              <c:f>'1.1.2'!$C$42:$C$43</c:f>
              <c:strCache>
                <c:ptCount val="2"/>
                <c:pt idx="0">
                  <c:v>% Impegni su programmato</c:v>
                </c:pt>
                <c:pt idx="1">
                  <c:v> (c/a)</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'1.1.2'!$E$44:$E$56</c:f>
              <c:strCache>
                <c:ptCount val="13"/>
                <c:pt idx="0">
                  <c:v>2A</c:v>
                </c:pt>
                <c:pt idx="1">
                  <c:v>2B</c:v>
                </c:pt>
                <c:pt idx="2">
                  <c:v>2B - EURI</c:v>
                </c:pt>
                <c:pt idx="3">
                  <c:v>3A</c:v>
                </c:pt>
                <c:pt idx="4">
                  <c:v>3B</c:v>
                </c:pt>
                <c:pt idx="5">
                  <c:v>P4</c:v>
                </c:pt>
                <c:pt idx="6">
                  <c:v>P4 - EURI</c:v>
                </c:pt>
                <c:pt idx="7">
                  <c:v>5A</c:v>
                </c:pt>
                <c:pt idx="8">
                  <c:v>5E</c:v>
                </c:pt>
                <c:pt idx="9">
                  <c:v>6B</c:v>
                </c:pt>
                <c:pt idx="10">
                  <c:v>6C</c:v>
                </c:pt>
                <c:pt idx="11">
                  <c:v>A.T. Prep.</c:v>
                </c:pt>
                <c:pt idx="12">
                  <c:v>TOTALE</c:v>
                </c:pt>
              </c:strCache>
            </c:strRef>
          </c:cat>
          <c:val>
            <c:numRef>
              <c:f>'1.1.2'!$C$44:$C$56</c:f>
              <c:numCache>
                <c:formatCode>0%</c:formatCode>
                <c:ptCount val="13"/>
                <c:pt idx="0">
                  <c:v>0.88804368369750419</c:v>
                </c:pt>
                <c:pt idx="1">
                  <c:v>0.82629794878150464</c:v>
                </c:pt>
                <c:pt idx="2">
                  <c:v>0.99999671897496922</c:v>
                </c:pt>
                <c:pt idx="3">
                  <c:v>0.97927913912248432</c:v>
                </c:pt>
                <c:pt idx="4">
                  <c:v>0.68986318112954781</c:v>
                </c:pt>
                <c:pt idx="5">
                  <c:v>0.9972332191253791</c:v>
                </c:pt>
                <c:pt idx="6">
                  <c:v>0.968760401630681</c:v>
                </c:pt>
                <c:pt idx="7">
                  <c:v>0.97366325722033009</c:v>
                </c:pt>
                <c:pt idx="8">
                  <c:v>0.91219718949971818</c:v>
                </c:pt>
                <c:pt idx="9">
                  <c:v>0.96093021945905466</c:v>
                </c:pt>
                <c:pt idx="10">
                  <c:v>1</c:v>
                </c:pt>
                <c:pt idx="11">
                  <c:v>0.89857987474800138</c:v>
                </c:pt>
                <c:pt idx="12" formatCode="0.0%">
                  <c:v>0.94516210203728157</c:v>
                </c:pt>
              </c:numCache>
            </c:numRef>
          </c:val>
          <c:extLst xmlns:c16r2="http://schemas.microsoft.com/office/drawing/2015/06/chart">
            <c:ext xmlns:c16="http://schemas.microsoft.com/office/drawing/2014/chart" uri="{C3380CC4-5D6E-409C-BE32-E72D297353CC}">
              <c16:uniqueId val="{00000001-9B44-4E80-A374-8FF8A614878B}"/>
            </c:ext>
          </c:extLst>
        </c:ser>
        <c:ser>
          <c:idx val="2"/>
          <c:order val="2"/>
          <c:tx>
            <c:strRef>
              <c:f>'1.1.2'!$D$42:$D$43</c:f>
              <c:strCache>
                <c:ptCount val="2"/>
                <c:pt idx="0">
                  <c:v>% Pagato su programmato</c:v>
                </c:pt>
                <c:pt idx="1">
                  <c:v>(d/a)</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'1.1.2'!$E$44:$E$56</c:f>
              <c:strCache>
                <c:ptCount val="13"/>
                <c:pt idx="0">
                  <c:v>2A</c:v>
                </c:pt>
                <c:pt idx="1">
                  <c:v>2B</c:v>
                </c:pt>
                <c:pt idx="2">
                  <c:v>2B - EURI</c:v>
                </c:pt>
                <c:pt idx="3">
                  <c:v>3A</c:v>
                </c:pt>
                <c:pt idx="4">
                  <c:v>3B</c:v>
                </c:pt>
                <c:pt idx="5">
                  <c:v>P4</c:v>
                </c:pt>
                <c:pt idx="6">
                  <c:v>P4 - EURI</c:v>
                </c:pt>
                <c:pt idx="7">
                  <c:v>5A</c:v>
                </c:pt>
                <c:pt idx="8">
                  <c:v>5E</c:v>
                </c:pt>
                <c:pt idx="9">
                  <c:v>6B</c:v>
                </c:pt>
                <c:pt idx="10">
                  <c:v>6C</c:v>
                </c:pt>
                <c:pt idx="11">
                  <c:v>A.T. Prep.</c:v>
                </c:pt>
                <c:pt idx="12">
                  <c:v>TOTALE</c:v>
                </c:pt>
              </c:strCache>
            </c:strRef>
          </c:cat>
          <c:val>
            <c:numRef>
              <c:f>'1.1.2'!$D$44:$D$56</c:f>
              <c:numCache>
                <c:formatCode>0.0%</c:formatCode>
                <c:ptCount val="13"/>
                <c:pt idx="0">
                  <c:v>0.59617521592865053</c:v>
                </c:pt>
                <c:pt idx="1">
                  <c:v>0.62222149812444938</c:v>
                </c:pt>
                <c:pt idx="2">
                  <c:v>0.48324289275675397</c:v>
                </c:pt>
                <c:pt idx="3">
                  <c:v>0.87211805941934029</c:v>
                </c:pt>
                <c:pt idx="4">
                  <c:v>0.38635075859695356</c:v>
                </c:pt>
                <c:pt idx="5">
                  <c:v>0.96223929807748965</c:v>
                </c:pt>
                <c:pt idx="6">
                  <c:v>0.96818672504907133</c:v>
                </c:pt>
                <c:pt idx="7">
                  <c:v>0.69844006332897801</c:v>
                </c:pt>
                <c:pt idx="8">
                  <c:v>0.89577233192700156</c:v>
                </c:pt>
                <c:pt idx="9">
                  <c:v>0.5988132600411209</c:v>
                </c:pt>
                <c:pt idx="10">
                  <c:v>0.86022855076184124</c:v>
                </c:pt>
                <c:pt idx="11">
                  <c:v>0.6842269318432096</c:v>
                </c:pt>
                <c:pt idx="12">
                  <c:v>0.77812347678541016</c:v>
                </c:pt>
              </c:numCache>
            </c:numRef>
          </c:val>
          <c:extLst xmlns:c16r2="http://schemas.microsoft.com/office/drawing/2015/06/chart">
            <c:ext xmlns:c16="http://schemas.microsoft.com/office/drawing/2014/chart" uri="{C3380CC4-5D6E-409C-BE32-E72D297353CC}">
              <c16:uniqueId val="{00000002-9B44-4E80-A374-8FF8A614878B}"/>
            </c:ext>
          </c:extLst>
        </c:ser>
        <c:dLbls>
          <c:showLegendKey val="0"/>
          <c:showVal val="0"/>
          <c:showCatName val="0"/>
          <c:showSerName val="0"/>
          <c:showPercent val="0"/>
          <c:showBubbleSize val="0"/>
        </c:dLbls>
        <c:gapWidth val="100"/>
        <c:overlap val="-24"/>
        <c:axId val="418934544"/>
        <c:axId val="418929104"/>
      </c:barChart>
      <c:catAx>
        <c:axId val="41893454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5400000" spcFirstLastPara="1" vertOverflow="ellipsis" wrap="square" anchor="ctr" anchorCtr="1"/>
          <a:lstStyle/>
          <a:p>
            <a:pPr>
              <a:defRPr sz="1197" b="0" i="0" u="none" strike="noStrike" kern="1200" baseline="0">
                <a:solidFill>
                  <a:schemeClr val="bg1"/>
                </a:solidFill>
                <a:latin typeface="+mn-lt"/>
                <a:ea typeface="+mn-ea"/>
                <a:cs typeface="+mn-cs"/>
              </a:defRPr>
            </a:pPr>
            <a:endParaRPr lang="it-IT"/>
          </a:p>
        </c:txPr>
        <c:crossAx val="418929104"/>
        <c:crosses val="autoZero"/>
        <c:auto val="1"/>
        <c:lblAlgn val="ctr"/>
        <c:lblOffset val="100"/>
        <c:noMultiLvlLbl val="0"/>
      </c:catAx>
      <c:valAx>
        <c:axId val="418929104"/>
        <c:scaling>
          <c:orientation val="minMax"/>
          <c:max val="1"/>
        </c:scaling>
        <c:delete val="0"/>
        <c:axPos val="l"/>
        <c:majorGridlines>
          <c:spPr>
            <a:ln w="9525" cap="flat" cmpd="sng" algn="ctr">
              <a:solidFill>
                <a:schemeClr val="lt1">
                  <a:lumMod val="95000"/>
                  <a:alpha val="1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it-IT"/>
          </a:p>
        </c:txPr>
        <c:crossAx val="418934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it-IT"/>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7030A0"/>
              </a:solidFill>
              <a:ln w="19050">
                <a:solidFill>
                  <a:schemeClr val="lt1"/>
                </a:solidFill>
              </a:ln>
              <a:effectLst/>
            </c:spPr>
            <c:extLst xmlns:c16r2="http://schemas.microsoft.com/office/drawing/2015/06/chart">
              <c:ext xmlns:c16="http://schemas.microsoft.com/office/drawing/2014/chart" uri="{C3380CC4-5D6E-409C-BE32-E72D297353CC}">
                <c16:uniqueId val="{00000001-3527-4928-8557-C4AD13B060A5}"/>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3527-4928-8557-C4AD13B060A5}"/>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it-IT"/>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SAL!$A$12:$A$13</c:f>
              <c:strCache>
                <c:ptCount val="2"/>
                <c:pt idx="0">
                  <c:v>IN ESECUZIONE</c:v>
                </c:pt>
                <c:pt idx="1">
                  <c:v>TERMINATI</c:v>
                </c:pt>
              </c:strCache>
            </c:strRef>
          </c:cat>
          <c:val>
            <c:numRef>
              <c:f>SAL!$B$12:$B$13</c:f>
              <c:numCache>
                <c:formatCode>General</c:formatCode>
                <c:ptCount val="2"/>
                <c:pt idx="0">
                  <c:v>3</c:v>
                </c:pt>
                <c:pt idx="1">
                  <c:v>72</c:v>
                </c:pt>
              </c:numCache>
            </c:numRef>
          </c:val>
          <c:extLst xmlns:c16r2="http://schemas.microsoft.com/office/drawing/2015/06/chart">
            <c:ext xmlns:c16="http://schemas.microsoft.com/office/drawing/2014/chart" uri="{C3380CC4-5D6E-409C-BE32-E72D297353CC}">
              <c16:uniqueId val="{00000004-3527-4928-8557-C4AD13B060A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002060"/>
              </a:solidFill>
              <a:ln w="19050">
                <a:solidFill>
                  <a:schemeClr val="lt1"/>
                </a:solidFill>
              </a:ln>
              <a:effectLst/>
            </c:spPr>
            <c:extLst xmlns:c16r2="http://schemas.microsoft.com/office/drawing/2015/06/chart">
              <c:ext xmlns:c16="http://schemas.microsoft.com/office/drawing/2014/chart" uri="{C3380CC4-5D6E-409C-BE32-E72D297353CC}">
                <c16:uniqueId val="{00000001-1D7D-49E0-8C85-1CF68565F976}"/>
              </c:ext>
            </c:extLst>
          </c:dPt>
          <c:dPt>
            <c:idx val="1"/>
            <c:bubble3D val="0"/>
            <c:spPr>
              <a:solidFill>
                <a:schemeClr val="accent4"/>
              </a:solidFill>
              <a:ln w="19050">
                <a:solidFill>
                  <a:schemeClr val="lt1"/>
                </a:solidFill>
              </a:ln>
              <a:effectLst/>
            </c:spPr>
            <c:extLst xmlns:c16r2="http://schemas.microsoft.com/office/drawing/2015/06/chart">
              <c:ext xmlns:c16="http://schemas.microsoft.com/office/drawing/2014/chart" uri="{C3380CC4-5D6E-409C-BE32-E72D297353CC}">
                <c16:uniqueId val="{00000003-1D7D-49E0-8C85-1CF68565F976}"/>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it-IT"/>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SAL!$A$12:$A$13</c:f>
              <c:strCache>
                <c:ptCount val="2"/>
                <c:pt idx="0">
                  <c:v>IN ESECUZIONE</c:v>
                </c:pt>
                <c:pt idx="1">
                  <c:v>COLLAUDATI</c:v>
                </c:pt>
              </c:strCache>
            </c:strRef>
          </c:cat>
          <c:val>
            <c:numRef>
              <c:f>SAL!$B$12:$B$13</c:f>
              <c:numCache>
                <c:formatCode>General</c:formatCode>
                <c:ptCount val="2"/>
                <c:pt idx="0">
                  <c:v>2</c:v>
                </c:pt>
                <c:pt idx="1">
                  <c:v>37</c:v>
                </c:pt>
              </c:numCache>
            </c:numRef>
          </c:val>
          <c:extLst xmlns:c16r2="http://schemas.microsoft.com/office/drawing/2015/06/chart">
            <c:ext xmlns:c16="http://schemas.microsoft.com/office/drawing/2014/chart" uri="{C3380CC4-5D6E-409C-BE32-E72D297353CC}">
              <c16:uniqueId val="{00000004-1D7D-49E0-8C85-1CF68565F97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b="1" i="0" u="none" strike="noStrike" kern="1200" spc="0" baseline="0" dirty="0">
                <a:solidFill>
                  <a:prstClr val="black">
                    <a:lumMod val="65000"/>
                    <a:lumOff val="35000"/>
                  </a:prstClr>
                </a:solidFill>
              </a:rPr>
              <a:t>PSR-Superfici </a:t>
            </a:r>
            <a:r>
              <a:rPr lang="en-US" sz="2400" b="1" i="0" u="none" strike="noStrike" kern="1200" spc="0" baseline="0" dirty="0" err="1">
                <a:solidFill>
                  <a:prstClr val="black">
                    <a:lumMod val="65000"/>
                    <a:lumOff val="35000"/>
                  </a:prstClr>
                </a:solidFill>
              </a:rPr>
              <a:t>impegnate</a:t>
            </a:r>
            <a:r>
              <a:rPr lang="en-US" sz="2400" b="1" i="0" u="none" strike="noStrike" kern="1200" spc="0" baseline="0" dirty="0">
                <a:solidFill>
                  <a:prstClr val="black">
                    <a:lumMod val="65000"/>
                    <a:lumOff val="35000"/>
                  </a:prstClr>
                </a:solidFill>
              </a:rPr>
              <a:t> 2023-24</a:t>
            </a:r>
          </a:p>
        </c:rich>
      </c:tx>
      <c:layout>
        <c:manualLayout>
          <c:xMode val="edge"/>
          <c:yMode val="edge"/>
          <c:x val="0.27338883912863993"/>
          <c:y val="0"/>
        </c:manualLayout>
      </c:layout>
      <c:overlay val="0"/>
      <c:spPr>
        <a:noFill/>
        <a:ln>
          <a:noFill/>
        </a:ln>
        <a:effectLst/>
      </c:spPr>
    </c:title>
    <c:autoTitleDeleted val="0"/>
    <c:plotArea>
      <c:layout>
        <c:manualLayout>
          <c:layoutTarget val="inner"/>
          <c:xMode val="edge"/>
          <c:yMode val="edge"/>
          <c:x val="0.15597620132548121"/>
          <c:y val="6.5032830614548065E-2"/>
          <c:w val="0.77257231254222958"/>
          <c:h val="0.87904329860686548"/>
        </c:manualLayout>
      </c:layout>
      <c:barChart>
        <c:barDir val="bar"/>
        <c:grouping val="clustered"/>
        <c:varyColors val="0"/>
        <c:ser>
          <c:idx val="0"/>
          <c:order val="0"/>
          <c:tx>
            <c:strRef>
              <c:f>'2024'!$K$23</c:f>
              <c:strCache>
                <c:ptCount val="1"/>
                <c:pt idx="0">
                  <c:v>2023</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'2024'!$J$24:$J$26</c:f>
              <c:strCache>
                <c:ptCount val="3"/>
                <c:pt idx="0">
                  <c:v>MIS 10.1.2 -PASCOLI</c:v>
                </c:pt>
                <c:pt idx="1">
                  <c:v>MIS 10.1.4 -S.ORGANICA</c:v>
                </c:pt>
                <c:pt idx="2">
                  <c:v>MIS 11.2.1 -BIO</c:v>
                </c:pt>
              </c:strCache>
            </c:strRef>
          </c:cat>
          <c:val>
            <c:numRef>
              <c:f>'2024'!$K$24:$K$26</c:f>
              <c:numCache>
                <c:formatCode>_(* #,##0_);_(* \(#,##0\);_(* "-"??_);_(@_)</c:formatCode>
                <c:ptCount val="3"/>
                <c:pt idx="0">
                  <c:v>84691.277399999934</c:v>
                </c:pt>
                <c:pt idx="1">
                  <c:v>23298.700700000027</c:v>
                </c:pt>
                <c:pt idx="2">
                  <c:v>41222.689400000017</c:v>
                </c:pt>
              </c:numCache>
            </c:numRef>
          </c:val>
          <c:extLst xmlns:c16r2="http://schemas.microsoft.com/office/drawing/2015/06/chart">
            <c:ext xmlns:c16="http://schemas.microsoft.com/office/drawing/2014/chart" uri="{C3380CC4-5D6E-409C-BE32-E72D297353CC}">
              <c16:uniqueId val="{00000000-E074-45B8-AE0C-48F7FB0A7E71}"/>
            </c:ext>
          </c:extLst>
        </c:ser>
        <c:ser>
          <c:idx val="1"/>
          <c:order val="1"/>
          <c:tx>
            <c:strRef>
              <c:f>'2024'!$L$23</c:f>
              <c:strCache>
                <c:ptCount val="1"/>
                <c:pt idx="0">
                  <c:v>2024</c:v>
                </c:pt>
              </c:strCache>
            </c:strRef>
          </c:tx>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'2024'!$J$24:$J$26</c:f>
              <c:strCache>
                <c:ptCount val="3"/>
                <c:pt idx="0">
                  <c:v>MIS 10.1.2 -PASCOLI</c:v>
                </c:pt>
                <c:pt idx="1">
                  <c:v>MIS 10.1.4 -S.ORGANICA</c:v>
                </c:pt>
                <c:pt idx="2">
                  <c:v>MIS 11.2.1 -BIO</c:v>
                </c:pt>
              </c:strCache>
            </c:strRef>
          </c:cat>
          <c:val>
            <c:numRef>
              <c:f>'2024'!$L$24:$L$26</c:f>
              <c:numCache>
                <c:formatCode>_(* #,##0_);_(* \(#,##0\);_(* "-"??_);_(@_)</c:formatCode>
                <c:ptCount val="3"/>
                <c:pt idx="0" formatCode="General">
                  <c:v>0</c:v>
                </c:pt>
                <c:pt idx="1">
                  <c:v>10809.744500000001</c:v>
                </c:pt>
                <c:pt idx="2">
                  <c:v>22767.06310000001</c:v>
                </c:pt>
              </c:numCache>
            </c:numRef>
          </c:val>
          <c:extLst xmlns:c16r2="http://schemas.microsoft.com/office/drawing/2015/06/chart">
            <c:ext xmlns:c16="http://schemas.microsoft.com/office/drawing/2014/chart" uri="{C3380CC4-5D6E-409C-BE32-E72D297353CC}">
              <c16:uniqueId val="{00000001-E074-45B8-AE0C-48F7FB0A7E71}"/>
            </c:ext>
          </c:extLst>
        </c:ser>
        <c:dLbls>
          <c:showLegendKey val="0"/>
          <c:showVal val="0"/>
          <c:showCatName val="0"/>
          <c:showSerName val="0"/>
          <c:showPercent val="0"/>
          <c:showBubbleSize val="0"/>
        </c:dLbls>
        <c:gapWidth val="219"/>
        <c:axId val="418936720"/>
        <c:axId val="418939440"/>
      </c:barChart>
      <c:catAx>
        <c:axId val="4189367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it-IT"/>
          </a:p>
        </c:txPr>
        <c:crossAx val="418939440"/>
        <c:crosses val="autoZero"/>
        <c:auto val="1"/>
        <c:lblAlgn val="ctr"/>
        <c:lblOffset val="100"/>
        <c:noMultiLvlLbl val="0"/>
      </c:catAx>
      <c:valAx>
        <c:axId val="418939440"/>
        <c:scaling>
          <c:orientation val="minMax"/>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418936720"/>
        <c:crosses val="autoZero"/>
        <c:crossBetween val="between"/>
      </c:valAx>
      <c:spPr>
        <a:noFill/>
        <a:ln w="25400">
          <a:noFill/>
        </a:ln>
      </c:spPr>
    </c:plotArea>
    <c:legend>
      <c:legendPos val="r"/>
      <c:layout/>
      <c:overlay val="0"/>
      <c:txPr>
        <a:bodyPr/>
        <a:lstStyle/>
        <a:p>
          <a:pPr>
            <a:defRPr sz="1800"/>
          </a:pPr>
          <a:endParaRPr lang="it-IT"/>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it-IT"/>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532957003174908E-2"/>
          <c:y val="9.2537564748850831E-2"/>
          <c:w val="0.8433398197069284"/>
          <c:h val="0.85223392214862026"/>
        </c:manualLayout>
      </c:layout>
      <c:barChart>
        <c:barDir val="bar"/>
        <c:grouping val="clustered"/>
        <c:varyColors val="0"/>
        <c:ser>
          <c:idx val="0"/>
          <c:order val="0"/>
          <c:tx>
            <c:strRef>
              <c:f>Foglio1!$C$2</c:f>
              <c:strCache>
                <c:ptCount val="1"/>
                <c:pt idx="0">
                  <c:v>2016</c:v>
                </c:pt>
              </c:strCache>
            </c:strRef>
          </c:tx>
          <c:invertIfNegative val="0"/>
          <c:dLbls>
            <c:spPr>
              <a:noFill/>
              <a:ln w="25400">
                <a:noFill/>
              </a:ln>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(Foglio1!$B$4,Foglio1!$B$6:$B$7)</c:f>
              <c:strCache>
                <c:ptCount val="3"/>
                <c:pt idx="0">
                  <c:v>10.1.2 - SRA08 -Miglioramento Prati-Pascoli</c:v>
                </c:pt>
                <c:pt idx="1">
                  <c:v>10.1.4 - Incremento sostanza organica</c:v>
                </c:pt>
                <c:pt idx="2">
                  <c:v>11 - SRA29 -  Biologico</c:v>
                </c:pt>
              </c:strCache>
              <c:extLst xmlns:c16r2="http://schemas.microsoft.com/office/drawing/2015/06/chart"/>
            </c:strRef>
          </c:cat>
          <c:val>
            <c:numRef>
              <c:f>(Foglio1!$C$4,Foglio1!$C$6:$C$7)</c:f>
              <c:numCache>
                <c:formatCode>General</c:formatCode>
                <c:ptCount val="3"/>
                <c:pt idx="0" formatCode="_(* #,##0_);_(* \(#,##0\);_(* &quot;-&quot;??_);_(@_)">
                  <c:v>59353.033499999925</c:v>
                </c:pt>
                <c:pt idx="2" formatCode="_(* #,##0_);_(* \(#,##0\);_(* &quot;-&quot;??_);_(@_)">
                  <c:v>14935.5864</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3A03-46F6-850D-BCEE21A5AF54}"/>
            </c:ext>
          </c:extLst>
        </c:ser>
        <c:ser>
          <c:idx val="1"/>
          <c:order val="1"/>
          <c:tx>
            <c:strRef>
              <c:f>Foglio1!$D$2</c:f>
              <c:strCache>
                <c:ptCount val="1"/>
                <c:pt idx="0">
                  <c:v>2017</c:v>
                </c:pt>
              </c:strCache>
            </c:strRef>
          </c:tx>
          <c:invertIfNegative val="0"/>
          <c:dLbls>
            <c:spPr>
              <a:noFill/>
              <a:ln w="25400">
                <a:noFill/>
              </a:ln>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(Foglio1!$B$4,Foglio1!$B$6:$B$7)</c:f>
              <c:strCache>
                <c:ptCount val="3"/>
                <c:pt idx="0">
                  <c:v>10.1.2 - SRA08 -Miglioramento Prati-Pascoli</c:v>
                </c:pt>
                <c:pt idx="1">
                  <c:v>10.1.4 - Incremento sostanza organica</c:v>
                </c:pt>
                <c:pt idx="2">
                  <c:v>11 - SRA29 -  Biologico</c:v>
                </c:pt>
              </c:strCache>
              <c:extLst xmlns:c16r2="http://schemas.microsoft.com/office/drawing/2015/06/chart"/>
            </c:strRef>
          </c:cat>
          <c:val>
            <c:numRef>
              <c:f>(Foglio1!$D$4,Foglio1!$D$6:$D$7)</c:f>
              <c:numCache>
                <c:formatCode>General</c:formatCode>
                <c:ptCount val="3"/>
                <c:pt idx="0" formatCode="_(* #,##0_);_(* \(#,##0\);_(* &quot;-&quot;??_);_(@_)">
                  <c:v>59027.780800000037</c:v>
                </c:pt>
                <c:pt idx="2" formatCode="_(* #,##0_);_(* \(#,##0\);_(* &quot;-&quot;??_);_(@_)">
                  <c:v>12839.953699999998</c:v>
                </c:pt>
              </c:numCache>
              <c:extLst xmlns:c16r2="http://schemas.microsoft.com/office/drawing/2015/06/chart"/>
            </c:numRef>
          </c:val>
          <c:extLst xmlns:c16r2="http://schemas.microsoft.com/office/drawing/2015/06/chart">
            <c:ext xmlns:c16="http://schemas.microsoft.com/office/drawing/2014/chart" uri="{C3380CC4-5D6E-409C-BE32-E72D297353CC}">
              <c16:uniqueId val="{00000001-3A03-46F6-850D-BCEE21A5AF54}"/>
            </c:ext>
          </c:extLst>
        </c:ser>
        <c:ser>
          <c:idx val="2"/>
          <c:order val="2"/>
          <c:tx>
            <c:strRef>
              <c:f>Foglio1!$E$2</c:f>
              <c:strCache>
                <c:ptCount val="1"/>
                <c:pt idx="0">
                  <c:v>2018</c:v>
                </c:pt>
              </c:strCache>
            </c:strRef>
          </c:tx>
          <c:invertIfNegative val="0"/>
          <c:dLbls>
            <c:spPr>
              <a:noFill/>
              <a:ln w="25400">
                <a:noFill/>
              </a:ln>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(Foglio1!$B$4,Foglio1!$B$6:$B$7)</c:f>
              <c:strCache>
                <c:ptCount val="3"/>
                <c:pt idx="0">
                  <c:v>10.1.2 - SRA08 -Miglioramento Prati-Pascoli</c:v>
                </c:pt>
                <c:pt idx="1">
                  <c:v>10.1.4 - Incremento sostanza organica</c:v>
                </c:pt>
                <c:pt idx="2">
                  <c:v>11 - SRA29 -  Biologico</c:v>
                </c:pt>
              </c:strCache>
              <c:extLst xmlns:c16r2="http://schemas.microsoft.com/office/drawing/2015/06/chart"/>
            </c:strRef>
          </c:cat>
          <c:val>
            <c:numRef>
              <c:f>(Foglio1!$E$4,Foglio1!$E$6:$E$7)</c:f>
              <c:numCache>
                <c:formatCode>General</c:formatCode>
                <c:ptCount val="3"/>
                <c:pt idx="0" formatCode="_(* #,##0_);_(* \(#,##0\);_(* &quot;-&quot;??_);_(@_)">
                  <c:v>58666.070200000002</c:v>
                </c:pt>
                <c:pt idx="2" formatCode="_(* #,##0_);_(* \(#,##0\);_(* &quot;-&quot;??_);_(@_)">
                  <c:v>17402.1564</c:v>
                </c:pt>
              </c:numCache>
              <c:extLst xmlns:c16r2="http://schemas.microsoft.com/office/drawing/2015/06/chart"/>
            </c:numRef>
          </c:val>
          <c:extLst xmlns:c16r2="http://schemas.microsoft.com/office/drawing/2015/06/chart">
            <c:ext xmlns:c16="http://schemas.microsoft.com/office/drawing/2014/chart" uri="{C3380CC4-5D6E-409C-BE32-E72D297353CC}">
              <c16:uniqueId val="{00000002-3A03-46F6-850D-BCEE21A5AF54}"/>
            </c:ext>
          </c:extLst>
        </c:ser>
        <c:ser>
          <c:idx val="3"/>
          <c:order val="3"/>
          <c:tx>
            <c:strRef>
              <c:f>Foglio1!$F$2</c:f>
              <c:strCache>
                <c:ptCount val="1"/>
                <c:pt idx="0">
                  <c:v>2019</c:v>
                </c:pt>
              </c:strCache>
            </c:strRef>
          </c:tx>
          <c:spPr>
            <a:effectLst>
              <a:innerShdw blurRad="114300">
                <a:prstClr val="black"/>
              </a:innerShdw>
            </a:effectLst>
          </c:spPr>
          <c:invertIfNegative val="0"/>
          <c:dLbls>
            <c:spPr>
              <a:noFill/>
              <a:ln w="25400">
                <a:noFill/>
              </a:ln>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(Foglio1!$B$4,Foglio1!$B$6:$B$7)</c:f>
              <c:strCache>
                <c:ptCount val="3"/>
                <c:pt idx="0">
                  <c:v>10.1.2 - SRA08 -Miglioramento Prati-Pascoli</c:v>
                </c:pt>
                <c:pt idx="1">
                  <c:v>10.1.4 - Incremento sostanza organica</c:v>
                </c:pt>
                <c:pt idx="2">
                  <c:v>11 - SRA29 -  Biologico</c:v>
                </c:pt>
              </c:strCache>
              <c:extLst xmlns:c16r2="http://schemas.microsoft.com/office/drawing/2015/06/chart"/>
            </c:strRef>
          </c:cat>
          <c:val>
            <c:numRef>
              <c:f>(Foglio1!$F$4,Foglio1!$F$6:$F$7)</c:f>
              <c:numCache>
                <c:formatCode>_(* #,##0_);_(* \(#,##0\);_(* "-"??_);_(@_)</c:formatCode>
                <c:ptCount val="3"/>
                <c:pt idx="0">
                  <c:v>62072.302800000019</c:v>
                </c:pt>
                <c:pt idx="1">
                  <c:v>13955.190600000007</c:v>
                </c:pt>
                <c:pt idx="2">
                  <c:v>18348.792600000001</c:v>
                </c:pt>
              </c:numCache>
              <c:extLst xmlns:c16r2="http://schemas.microsoft.com/office/drawing/2015/06/chart"/>
            </c:numRef>
          </c:val>
          <c:extLst xmlns:c16r2="http://schemas.microsoft.com/office/drawing/2015/06/chart">
            <c:ext xmlns:c16="http://schemas.microsoft.com/office/drawing/2014/chart" uri="{C3380CC4-5D6E-409C-BE32-E72D297353CC}">
              <c16:uniqueId val="{00000003-3A03-46F6-850D-BCEE21A5AF54}"/>
            </c:ext>
          </c:extLst>
        </c:ser>
        <c:ser>
          <c:idx val="4"/>
          <c:order val="4"/>
          <c:tx>
            <c:strRef>
              <c:f>Foglio1!$G$2</c:f>
              <c:strCache>
                <c:ptCount val="1"/>
                <c:pt idx="0">
                  <c:v>2020</c:v>
                </c:pt>
              </c:strCache>
            </c:strRef>
          </c:tx>
          <c:spPr>
            <a:ln>
              <a:noFill/>
            </a:ln>
            <a:effectLst>
              <a:glow>
                <a:schemeClr val="accent1"/>
              </a:glow>
              <a:outerShdw sx="1000" sy="1000" algn="ctr" rotWithShape="0">
                <a:srgbClr val="000000"/>
              </a:outerShdw>
              <a:softEdge rad="0"/>
            </a:effectLst>
          </c:spPr>
          <c:invertIfNegative val="0"/>
          <c:dLbls>
            <c:spPr>
              <a:noFill/>
              <a:ln w="25400">
                <a:noFill/>
              </a:ln>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(Foglio1!$B$4,Foglio1!$B$6:$B$7)</c:f>
              <c:strCache>
                <c:ptCount val="3"/>
                <c:pt idx="0">
                  <c:v>10.1.2 - SRA08 -Miglioramento Prati-Pascoli</c:v>
                </c:pt>
                <c:pt idx="1">
                  <c:v>10.1.4 - Incremento sostanza organica</c:v>
                </c:pt>
                <c:pt idx="2">
                  <c:v>11 - SRA29 -  Biologico</c:v>
                </c:pt>
              </c:strCache>
              <c:extLst xmlns:c16r2="http://schemas.microsoft.com/office/drawing/2015/06/chart"/>
            </c:strRef>
          </c:cat>
          <c:val>
            <c:numRef>
              <c:f>(Foglio1!$G$4,Foglio1!$G$6:$G$7)</c:f>
              <c:numCache>
                <c:formatCode>_(* #,##0_);_(* \(#,##0\);_(* "-"??_);_(@_)</c:formatCode>
                <c:ptCount val="3"/>
                <c:pt idx="0">
                  <c:v>60451.77339999994</c:v>
                </c:pt>
                <c:pt idx="1">
                  <c:v>10962.26070000001</c:v>
                </c:pt>
                <c:pt idx="2">
                  <c:v>43310.680699999983</c:v>
                </c:pt>
              </c:numCache>
              <c:extLst xmlns:c16r2="http://schemas.microsoft.com/office/drawing/2015/06/chart"/>
            </c:numRef>
          </c:val>
          <c:extLst xmlns:c16r2="http://schemas.microsoft.com/office/drawing/2015/06/chart">
            <c:ext xmlns:c16="http://schemas.microsoft.com/office/drawing/2014/chart" uri="{C3380CC4-5D6E-409C-BE32-E72D297353CC}">
              <c16:uniqueId val="{00000004-3A03-46F6-850D-BCEE21A5AF54}"/>
            </c:ext>
          </c:extLst>
        </c:ser>
        <c:ser>
          <c:idx val="5"/>
          <c:order val="5"/>
          <c:tx>
            <c:strRef>
              <c:f>Foglio1!$H$2</c:f>
              <c:strCache>
                <c:ptCount val="1"/>
                <c:pt idx="0">
                  <c:v>2021</c:v>
                </c:pt>
              </c:strCache>
            </c:strRef>
          </c:tx>
          <c:invertIfNegative val="0"/>
          <c:dLbls>
            <c:spPr>
              <a:noFill/>
              <a:ln w="25400">
                <a:noFill/>
              </a:ln>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(Foglio1!$B$4,Foglio1!$B$6:$B$7)</c:f>
              <c:strCache>
                <c:ptCount val="3"/>
                <c:pt idx="0">
                  <c:v>10.1.2 - SRA08 -Miglioramento Prati-Pascoli</c:v>
                </c:pt>
                <c:pt idx="1">
                  <c:v>10.1.4 - Incremento sostanza organica</c:v>
                </c:pt>
                <c:pt idx="2">
                  <c:v>11 - SRA29 -  Biologico</c:v>
                </c:pt>
              </c:strCache>
              <c:extLst xmlns:c16r2="http://schemas.microsoft.com/office/drawing/2015/06/chart"/>
            </c:strRef>
          </c:cat>
          <c:val>
            <c:numRef>
              <c:f>(Foglio1!$H$4,Foglio1!$H$6:$H$7)</c:f>
              <c:numCache>
                <c:formatCode>_(* #,##0_);_(* \(#,##0\);_(* "-"??_);_(@_)</c:formatCode>
                <c:ptCount val="3"/>
                <c:pt idx="0">
                  <c:v>82017.994799999913</c:v>
                </c:pt>
                <c:pt idx="1">
                  <c:v>24445.420799999967</c:v>
                </c:pt>
                <c:pt idx="2">
                  <c:v>50238.598299999998</c:v>
                </c:pt>
              </c:numCache>
              <c:extLst xmlns:c16r2="http://schemas.microsoft.com/office/drawing/2015/06/chart"/>
            </c:numRef>
          </c:val>
          <c:extLst xmlns:c16r2="http://schemas.microsoft.com/office/drawing/2015/06/chart">
            <c:ext xmlns:c16="http://schemas.microsoft.com/office/drawing/2014/chart" uri="{C3380CC4-5D6E-409C-BE32-E72D297353CC}">
              <c16:uniqueId val="{00000005-3A03-46F6-850D-BCEE21A5AF54}"/>
            </c:ext>
          </c:extLst>
        </c:ser>
        <c:ser>
          <c:idx val="6"/>
          <c:order val="6"/>
          <c:tx>
            <c:strRef>
              <c:f>Foglio1!$I$2</c:f>
              <c:strCache>
                <c:ptCount val="1"/>
                <c:pt idx="0">
                  <c:v>2022</c:v>
                </c:pt>
              </c:strCache>
            </c:strRef>
          </c:tx>
          <c:invertIfNegative val="0"/>
          <c:dLbls>
            <c:spPr>
              <a:noFill/>
              <a:ln w="25400">
                <a:noFill/>
              </a:ln>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(Foglio1!$B$4,Foglio1!$B$6:$B$7)</c:f>
              <c:strCache>
                <c:ptCount val="3"/>
                <c:pt idx="0">
                  <c:v>10.1.2 - SRA08 -Miglioramento Prati-Pascoli</c:v>
                </c:pt>
                <c:pt idx="1">
                  <c:v>10.1.4 - Incremento sostanza organica</c:v>
                </c:pt>
                <c:pt idx="2">
                  <c:v>11 - SRA29 -  Biologico</c:v>
                </c:pt>
              </c:strCache>
              <c:extLst xmlns:c16r2="http://schemas.microsoft.com/office/drawing/2015/06/chart"/>
            </c:strRef>
          </c:cat>
          <c:val>
            <c:numRef>
              <c:f>(Foglio1!$I$4,Foglio1!$I$6:$I$7)</c:f>
              <c:numCache>
                <c:formatCode>_(* #,##0_);_(* \(#,##0\);_(* "-"??_);_(@_)</c:formatCode>
                <c:ptCount val="3"/>
                <c:pt idx="0">
                  <c:v>79811.910799999838</c:v>
                </c:pt>
                <c:pt idx="1">
                  <c:v>23222.321999999982</c:v>
                </c:pt>
                <c:pt idx="2">
                  <c:v>53007.148099999999</c:v>
                </c:pt>
              </c:numCache>
              <c:extLst xmlns:c16r2="http://schemas.microsoft.com/office/drawing/2015/06/chart"/>
            </c:numRef>
          </c:val>
          <c:extLst xmlns:c16r2="http://schemas.microsoft.com/office/drawing/2015/06/chart">
            <c:ext xmlns:c16="http://schemas.microsoft.com/office/drawing/2014/chart" uri="{C3380CC4-5D6E-409C-BE32-E72D297353CC}">
              <c16:uniqueId val="{00000006-3A03-46F6-850D-BCEE21A5AF54}"/>
            </c:ext>
          </c:extLst>
        </c:ser>
        <c:ser>
          <c:idx val="7"/>
          <c:order val="7"/>
          <c:tx>
            <c:strRef>
              <c:f>Foglio1!$J$2</c:f>
              <c:strCache>
                <c:ptCount val="1"/>
                <c:pt idx="0">
                  <c:v>2023</c:v>
                </c:pt>
              </c:strCache>
            </c:strRef>
          </c:tx>
          <c:invertIfNegative val="0"/>
          <c:dLbls>
            <c:spPr>
              <a:noFill/>
              <a:ln w="25400">
                <a:noFill/>
              </a:ln>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(Foglio1!$B$4,Foglio1!$B$6:$B$7)</c:f>
              <c:strCache>
                <c:ptCount val="3"/>
                <c:pt idx="0">
                  <c:v>10.1.2 - SRA08 -Miglioramento Prati-Pascoli</c:v>
                </c:pt>
                <c:pt idx="1">
                  <c:v>10.1.4 - Incremento sostanza organica</c:v>
                </c:pt>
                <c:pt idx="2">
                  <c:v>11 - SRA29 -  Biologico</c:v>
                </c:pt>
              </c:strCache>
              <c:extLst xmlns:c16r2="http://schemas.microsoft.com/office/drawing/2015/06/chart"/>
            </c:strRef>
          </c:cat>
          <c:val>
            <c:numRef>
              <c:f>(Foglio1!$J$4,Foglio1!$J$6:$J$7)</c:f>
              <c:numCache>
                <c:formatCode>_(* #,##0_);_(* \(#,##0\);_(* "-"??_);_(@_)</c:formatCode>
                <c:ptCount val="3"/>
                <c:pt idx="0">
                  <c:v>84691.277399999934</c:v>
                </c:pt>
                <c:pt idx="1">
                  <c:v>23298.700700000027</c:v>
                </c:pt>
                <c:pt idx="2">
                  <c:v>63450.444499999998</c:v>
                </c:pt>
              </c:numCache>
              <c:extLst xmlns:c16r2="http://schemas.microsoft.com/office/drawing/2015/06/chart"/>
            </c:numRef>
          </c:val>
          <c:extLst xmlns:c16r2="http://schemas.microsoft.com/office/drawing/2015/06/chart">
            <c:ext xmlns:c16="http://schemas.microsoft.com/office/drawing/2014/chart" uri="{C3380CC4-5D6E-409C-BE32-E72D297353CC}">
              <c16:uniqueId val="{00000007-3A03-46F6-850D-BCEE21A5AF54}"/>
            </c:ext>
          </c:extLst>
        </c:ser>
        <c:ser>
          <c:idx val="8"/>
          <c:order val="8"/>
          <c:tx>
            <c:strRef>
              <c:f>Foglio1!$K$2</c:f>
              <c:strCache>
                <c:ptCount val="1"/>
                <c:pt idx="0">
                  <c:v>2024</c:v>
                </c:pt>
              </c:strCache>
            </c:strRef>
          </c:tx>
          <c:invertIfNegative val="0"/>
          <c:dLbls>
            <c:spPr>
              <a:noFill/>
              <a:ln w="25400">
                <a:noFill/>
              </a:ln>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(Foglio1!$B$4,Foglio1!$B$6:$B$7)</c:f>
              <c:strCache>
                <c:ptCount val="3"/>
                <c:pt idx="0">
                  <c:v>10.1.2 - SRA08 -Miglioramento Prati-Pascoli</c:v>
                </c:pt>
                <c:pt idx="1">
                  <c:v>10.1.4 - Incremento sostanza organica</c:v>
                </c:pt>
                <c:pt idx="2">
                  <c:v>11 - SRA29 -  Biologico</c:v>
                </c:pt>
              </c:strCache>
              <c:extLst xmlns:c16r2="http://schemas.microsoft.com/office/drawing/2015/06/chart"/>
            </c:strRef>
          </c:cat>
          <c:val>
            <c:numRef>
              <c:f>(Foglio1!$K$4,Foglio1!$K$6:$K$7)</c:f>
              <c:numCache>
                <c:formatCode>_(* #,##0_);_(* \(#,##0\);_(* "-"??_);_(@_)</c:formatCode>
                <c:ptCount val="3"/>
                <c:pt idx="0">
                  <c:v>44765.970399999991</c:v>
                </c:pt>
                <c:pt idx="1">
                  <c:v>10809.744500000001</c:v>
                </c:pt>
                <c:pt idx="2">
                  <c:v>62514.910700000022</c:v>
                </c:pt>
              </c:numCache>
              <c:extLst xmlns:c16r2="http://schemas.microsoft.com/office/drawing/2015/06/chart"/>
            </c:numRef>
          </c:val>
          <c:extLst xmlns:c16r2="http://schemas.microsoft.com/office/drawing/2015/06/chart">
            <c:ext xmlns:c16="http://schemas.microsoft.com/office/drawing/2014/chart" uri="{C3380CC4-5D6E-409C-BE32-E72D297353CC}">
              <c16:uniqueId val="{00000008-3A03-46F6-850D-BCEE21A5AF54}"/>
            </c:ext>
          </c:extLst>
        </c:ser>
        <c:dLbls>
          <c:showLegendKey val="0"/>
          <c:showVal val="0"/>
          <c:showCatName val="0"/>
          <c:showSerName val="0"/>
          <c:showPercent val="0"/>
          <c:showBubbleSize val="0"/>
        </c:dLbls>
        <c:gapWidth val="113"/>
        <c:axId val="418938352"/>
        <c:axId val="418939984"/>
      </c:barChart>
      <c:catAx>
        <c:axId val="418938352"/>
        <c:scaling>
          <c:orientation val="minMax"/>
        </c:scaling>
        <c:delete val="0"/>
        <c:axPos val="l"/>
        <c:numFmt formatCode="General" sourceLinked="0"/>
        <c:majorTickMark val="none"/>
        <c:minorTickMark val="none"/>
        <c:tickLblPos val="low"/>
        <c:txPr>
          <a:bodyPr rot="-5400000" vert="horz" anchor="ctr" anchorCtr="1"/>
          <a:lstStyle/>
          <a:p>
            <a:pPr>
              <a:defRPr/>
            </a:pPr>
            <a:endParaRPr lang="it-IT"/>
          </a:p>
        </c:txPr>
        <c:crossAx val="418939984"/>
        <c:crosses val="autoZero"/>
        <c:auto val="1"/>
        <c:lblAlgn val="ctr"/>
        <c:lblOffset val="100"/>
        <c:noMultiLvlLbl val="0"/>
      </c:catAx>
      <c:valAx>
        <c:axId val="418939984"/>
        <c:scaling>
          <c:orientation val="minMax"/>
        </c:scaling>
        <c:delete val="0"/>
        <c:axPos val="b"/>
        <c:majorGridlines/>
        <c:numFmt formatCode="_(* #,##0_);_(* \(#,##0\);_(* &quot;-&quot;??_);_(@_)" sourceLinked="1"/>
        <c:majorTickMark val="none"/>
        <c:minorTickMark val="none"/>
        <c:tickLblPos val="nextTo"/>
        <c:txPr>
          <a:bodyPr rot="0" vert="horz"/>
          <a:lstStyle/>
          <a:p>
            <a:pPr>
              <a:defRPr/>
            </a:pPr>
            <a:endParaRPr lang="it-IT"/>
          </a:p>
        </c:txPr>
        <c:crossAx val="418938352"/>
        <c:crosses val="autoZero"/>
        <c:crossBetween val="between"/>
      </c:valAx>
      <c:spPr>
        <a:ln>
          <a:solidFill>
            <a:schemeClr val="accent1"/>
          </a:solidFill>
        </a:ln>
        <a:effectLst>
          <a:outerShdw blurRad="50800" dist="50800" dir="5400000" algn="ctr" rotWithShape="0">
            <a:schemeClr val="bg1"/>
          </a:outerShdw>
        </a:effectLst>
      </c:spPr>
    </c:plotArea>
    <c:legend>
      <c:legendPos val="r"/>
      <c:layout>
        <c:manualLayout>
          <c:xMode val="edge"/>
          <c:yMode val="edge"/>
          <c:x val="0.92697718925149664"/>
          <c:y val="0.17289870016247968"/>
          <c:w val="6.7922071141260365E-2"/>
          <c:h val="0.69388496576816783"/>
        </c:manualLayout>
      </c:layout>
      <c:overlay val="0"/>
      <c:txPr>
        <a:bodyPr/>
        <a:lstStyle/>
        <a:p>
          <a:pPr>
            <a:defRPr sz="1200"/>
          </a:pPr>
          <a:endParaRPr lang="it-IT"/>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kern="1200" spc="0" baseline="0" dirty="0" err="1">
                <a:solidFill>
                  <a:prstClr val="black">
                    <a:lumMod val="65000"/>
                    <a:lumOff val="35000"/>
                  </a:prstClr>
                </a:solidFill>
              </a:rPr>
              <a:t>Superfici</a:t>
            </a:r>
            <a:r>
              <a:rPr lang="en-US" sz="1400" b="1" i="0" u="none" strike="noStrike" kern="1200" spc="0" baseline="0" dirty="0">
                <a:solidFill>
                  <a:prstClr val="black">
                    <a:lumMod val="65000"/>
                    <a:lumOff val="35000"/>
                  </a:prstClr>
                </a:solidFill>
              </a:rPr>
              <a:t> Bio (ha)_ 2024/SRA29-Mis. 11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effectLst>
                      <a:outerShdw blurRad="38100" dist="38100" dir="2700000" algn="tl">
                        <a:srgbClr val="000000">
                          <a:alpha val="43137"/>
                        </a:srgbClr>
                      </a:outerShdw>
                    </a:effectLst>
                    <a:latin typeface="+mn-lt"/>
                    <a:ea typeface="+mn-ea"/>
                    <a:cs typeface="+mn-cs"/>
                  </a:defRPr>
                </a:pPr>
                <a:endParaRPr lang="it-IT"/>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'2024'!$O$32:$O$39</c:f>
              <c:strCache>
                <c:ptCount val="8"/>
                <c:pt idx="0">
                  <c:v>FORAGGERE AVVICENDATE</c:v>
                </c:pt>
                <c:pt idx="1">
                  <c:v>PRATI PERMANENTI E PASCOLI</c:v>
                </c:pt>
                <c:pt idx="2">
                  <c:v>SEMINATIVI</c:v>
                </c:pt>
                <c:pt idx="3">
                  <c:v>ORTIVE</c:v>
                </c:pt>
                <c:pt idx="4">
                  <c:v>OLIVO DA OLIO</c:v>
                </c:pt>
                <c:pt idx="5">
                  <c:v>VITE DA VINO</c:v>
                </c:pt>
                <c:pt idx="6">
                  <c:v>FRUTTIFERI E ALTRE ARBOREE</c:v>
                </c:pt>
                <c:pt idx="7">
                  <c:v>INTERVENTO PREMIO A ZERO</c:v>
                </c:pt>
              </c:strCache>
            </c:strRef>
          </c:cat>
          <c:val>
            <c:numRef>
              <c:f>'2024'!$P$32:$P$39</c:f>
              <c:numCache>
                <c:formatCode>_(* #,##0_);_(* \(#,##0\);_(* "-"??_);_(@_)</c:formatCode>
                <c:ptCount val="8"/>
                <c:pt idx="0">
                  <c:v>13214.84070000001</c:v>
                </c:pt>
                <c:pt idx="1">
                  <c:v>24935.244900000009</c:v>
                </c:pt>
                <c:pt idx="2">
                  <c:v>6003.4617999999973</c:v>
                </c:pt>
                <c:pt idx="3">
                  <c:v>1353.3908000000001</c:v>
                </c:pt>
                <c:pt idx="4">
                  <c:v>4305.7342000000008</c:v>
                </c:pt>
                <c:pt idx="5">
                  <c:v>6481.1833000000006</c:v>
                </c:pt>
                <c:pt idx="6">
                  <c:v>427.57889999999998</c:v>
                </c:pt>
                <c:pt idx="7">
                  <c:v>5793.4761000000035</c:v>
                </c:pt>
              </c:numCache>
            </c:numRef>
          </c:val>
          <c:extLst xmlns:c16r2="http://schemas.microsoft.com/office/drawing/2015/06/chart">
            <c:ext xmlns:c16="http://schemas.microsoft.com/office/drawing/2014/chart" uri="{C3380CC4-5D6E-409C-BE32-E72D297353CC}">
              <c16:uniqueId val="{00000000-CE34-4BF0-B8AE-589DB6862E4A}"/>
            </c:ext>
          </c:extLst>
        </c:ser>
        <c:dLbls>
          <c:showLegendKey val="0"/>
          <c:showVal val="0"/>
          <c:showCatName val="0"/>
          <c:showSerName val="0"/>
          <c:showPercent val="0"/>
          <c:showBubbleSize val="0"/>
        </c:dLbls>
        <c:gapWidth val="182"/>
        <c:axId val="404863200"/>
        <c:axId val="404864288"/>
      </c:barChart>
      <c:catAx>
        <c:axId val="40486320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sng" strike="noStrike" kern="120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endParaRPr lang="it-IT"/>
          </a:p>
        </c:txPr>
        <c:crossAx val="404864288"/>
        <c:crosses val="autoZero"/>
        <c:auto val="1"/>
        <c:lblAlgn val="ctr"/>
        <c:lblOffset val="100"/>
        <c:noMultiLvlLbl val="0"/>
      </c:catAx>
      <c:valAx>
        <c:axId val="404864288"/>
        <c:scaling>
          <c:orientation val="minMax"/>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it-IT"/>
          </a:p>
        </c:txPr>
        <c:crossAx val="4048632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lumMod val="75000"/>
                </a:schemeClr>
              </a:solidFill>
            </a:ln>
            <a:effectLst>
              <a:outerShdw blurRad="50800" dist="38100" dir="2700000" algn="tl" rotWithShape="0">
                <a:prstClr val="black">
                  <a:alpha val="40000"/>
                </a:prstClr>
              </a:outerShdw>
            </a:effectLst>
          </c:spPr>
          <c:dPt>
            <c:idx val="0"/>
            <c:bubble3D val="0"/>
            <c:spPr>
              <a:solidFill>
                <a:schemeClr val="accent1"/>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1-BAA4-4189-8428-CD3ACC95B495}"/>
              </c:ext>
            </c:extLst>
          </c:dPt>
          <c:dPt>
            <c:idx val="1"/>
            <c:bubble3D val="0"/>
            <c:spPr>
              <a:solidFill>
                <a:schemeClr val="accent2"/>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3-BAA4-4189-8428-CD3ACC95B495}"/>
              </c:ext>
            </c:extLst>
          </c:dPt>
          <c:dPt>
            <c:idx val="2"/>
            <c:bubble3D val="0"/>
            <c:spPr>
              <a:solidFill>
                <a:schemeClr val="accent3"/>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5-BAA4-4189-8428-CD3ACC95B495}"/>
              </c:ext>
            </c:extLst>
          </c:dPt>
          <c:dPt>
            <c:idx val="3"/>
            <c:bubble3D val="0"/>
            <c:spPr>
              <a:solidFill>
                <a:schemeClr val="accent4"/>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7-BAA4-4189-8428-CD3ACC95B495}"/>
              </c:ext>
            </c:extLst>
          </c:dPt>
          <c:dPt>
            <c:idx val="4"/>
            <c:bubble3D val="0"/>
            <c:spPr>
              <a:solidFill>
                <a:schemeClr val="accent5"/>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9-BAA4-4189-8428-CD3ACC95B495}"/>
              </c:ext>
            </c:extLst>
          </c:dPt>
          <c:dPt>
            <c:idx val="5"/>
            <c:bubble3D val="0"/>
            <c:spPr>
              <a:solidFill>
                <a:schemeClr val="accent6"/>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B-BAA4-4189-8428-CD3ACC95B495}"/>
              </c:ext>
            </c:extLst>
          </c:dPt>
          <c:dPt>
            <c:idx val="6"/>
            <c:bubble3D val="0"/>
            <c:spPr>
              <a:solidFill>
                <a:schemeClr val="accent1">
                  <a:lumMod val="60000"/>
                </a:schemeClr>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D-BAA4-4189-8428-CD3ACC95B495}"/>
              </c:ext>
            </c:extLst>
          </c:dPt>
          <c:dLbls>
            <c:dLbl>
              <c:idx val="4"/>
              <c:layout>
                <c:manualLayout>
                  <c:x val="3.6111111111111108E-2"/>
                  <c:y val="7.4074438611840182E-2"/>
                </c:manualLayout>
              </c:layout>
              <c:dLblPos val="bestFit"/>
              <c:showLegendKey val="0"/>
              <c:showVal val="0"/>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9-BAA4-4189-8428-CD3ACC95B495}"/>
                </c:ext>
                <c:ext xmlns:c15="http://schemas.microsoft.com/office/drawing/2012/chart" uri="{CE6537A1-D6FC-4f65-9D91-7224C49458BB}">
                  <c15:layout>
                    <c:manualLayout>
                      <c:w val="0.3271804461942257"/>
                      <c:h val="0.16645851560221639"/>
                    </c:manualLayout>
                  </c15:layout>
                </c:ext>
              </c:extLst>
            </c:dLbl>
            <c:dLbl>
              <c:idx val="5"/>
              <c:layout>
                <c:manualLayout>
                  <c:x val="1.9444444444444393E-2"/>
                  <c:y val="0"/>
                </c:manualLayout>
              </c:layout>
              <c:dLblPos val="bestFit"/>
              <c:showLegendKey val="0"/>
              <c:showVal val="0"/>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B-BAA4-4189-8428-CD3ACC95B495}"/>
                </c:ext>
                <c:ext xmlns:c15="http://schemas.microsoft.com/office/drawing/2012/chart" uri="{CE6537A1-D6FC-4f65-9D91-7224C49458BB}"/>
              </c:extLst>
            </c:dLbl>
            <c:dLbl>
              <c:idx val="6"/>
              <c:layout>
                <c:manualLayout>
                  <c:x val="3.0555555555555506E-2"/>
                  <c:y val="4.6296296296296294E-3"/>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bestFit"/>
              <c:showLegendKey val="0"/>
              <c:showVal val="0"/>
              <c:showCatName val="1"/>
              <c:showSerName val="0"/>
              <c:showPercent val="1"/>
              <c:showBubbleSize val="0"/>
              <c:separator>
</c:separator>
              <c:extLst xmlns:c16r2="http://schemas.microsoft.com/office/drawing/2015/06/chart">
                <c:ext xmlns:c16="http://schemas.microsoft.com/office/drawing/2014/chart" uri="{C3380CC4-5D6E-409C-BE32-E72D297353CC}">
                  <c16:uniqueId val="{0000000D-BAA4-4189-8428-CD3ACC95B495}"/>
                </c:ext>
                <c:ext xmlns:c15="http://schemas.microsoft.com/office/drawing/2012/chart" uri="{CE6537A1-D6FC-4f65-9D91-7224C49458BB}">
                  <c15:layout>
                    <c:manualLayout>
                      <c:w val="0.11662489063867017"/>
                      <c:h val="0.12023148148148148"/>
                    </c:manualLayout>
                  </c15:layout>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0"/>
            <c:showCatName val="1"/>
            <c:showSerName val="0"/>
            <c:showPercent val="1"/>
            <c:showBubbleSize val="0"/>
            <c:separator>
</c:separator>
            <c:showLeaderLines val="0"/>
            <c:extLst xmlns:c16r2="http://schemas.microsoft.com/office/drawing/2015/06/chart">
              <c:ext xmlns:c15="http://schemas.microsoft.com/office/drawing/2012/chart" uri="{CE6537A1-D6FC-4f65-9D91-7224C49458BB}"/>
            </c:extLst>
          </c:dLbls>
          <c:cat>
            <c:strRef>
              <c:f>[Consulenze.xlsx]Foglio2!$P$30:$P$36</c:f>
              <c:strCache>
                <c:ptCount val="7"/>
                <c:pt idx="0">
                  <c:v>Viticoltura</c:v>
                </c:pt>
                <c:pt idx="1">
                  <c:v>Altri seminativi</c:v>
                </c:pt>
                <c:pt idx="2">
                  <c:v>Ortofloricoltura</c:v>
                </c:pt>
                <c:pt idx="3">
                  <c:v>Altri erbivori</c:v>
                </c:pt>
                <c:pt idx="4">
                  <c:v>Miste coltivazioni e allevamenti</c:v>
                </c:pt>
                <c:pt idx="5">
                  <c:v>Frutticoltura</c:v>
                </c:pt>
                <c:pt idx="6">
                  <c:v>Altro</c:v>
                </c:pt>
              </c:strCache>
            </c:strRef>
          </c:cat>
          <c:val>
            <c:numRef>
              <c:f>[Consulenze.xlsx]Foglio2!$Q$30:$Q$36</c:f>
              <c:numCache>
                <c:formatCode>0.00%</c:formatCode>
                <c:ptCount val="7"/>
                <c:pt idx="0">
                  <c:v>0.32081686429512518</c:v>
                </c:pt>
                <c:pt idx="1">
                  <c:v>0.23649538866930173</c:v>
                </c:pt>
                <c:pt idx="2">
                  <c:v>0.1613965744400527</c:v>
                </c:pt>
                <c:pt idx="3">
                  <c:v>0.13372859025032938</c:v>
                </c:pt>
                <c:pt idx="4">
                  <c:v>8.2345191040843216E-2</c:v>
                </c:pt>
                <c:pt idx="5">
                  <c:v>2.8985507246376812E-2</c:v>
                </c:pt>
                <c:pt idx="6">
                  <c:v>3.6231884057971016E-2</c:v>
                </c:pt>
              </c:numCache>
            </c:numRef>
          </c:val>
          <c:extLst xmlns:c16r2="http://schemas.microsoft.com/office/drawing/2015/06/chart">
            <c:ext xmlns:c16="http://schemas.microsoft.com/office/drawing/2014/chart" uri="{C3380CC4-5D6E-409C-BE32-E72D297353CC}">
              <c16:uniqueId val="{0000000E-BAA4-4189-8428-CD3ACC95B495}"/>
            </c:ext>
          </c:extLst>
        </c:ser>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it-IT"/>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lumMod val="75000"/>
                </a:schemeClr>
              </a:solidFill>
            </a:ln>
            <a:effectLst>
              <a:outerShdw blurRad="50800" dist="38100" dir="2700000" algn="tl" rotWithShape="0">
                <a:prstClr val="black">
                  <a:alpha val="40000"/>
                </a:prstClr>
              </a:outerShdw>
            </a:effectLst>
          </c:spPr>
          <c:dPt>
            <c:idx val="0"/>
            <c:bubble3D val="0"/>
            <c:spPr>
              <a:solidFill>
                <a:schemeClr val="accent1"/>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1-D82F-46B9-BECD-AAF2BF2E0647}"/>
              </c:ext>
            </c:extLst>
          </c:dPt>
          <c:dPt>
            <c:idx val="1"/>
            <c:bubble3D val="0"/>
            <c:spPr>
              <a:solidFill>
                <a:schemeClr val="accent2"/>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3-D82F-46B9-BECD-AAF2BF2E0647}"/>
              </c:ext>
            </c:extLst>
          </c:dPt>
          <c:dPt>
            <c:idx val="2"/>
            <c:bubble3D val="0"/>
            <c:spPr>
              <a:solidFill>
                <a:schemeClr val="accent3"/>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5-D82F-46B9-BECD-AAF2BF2E0647}"/>
              </c:ext>
            </c:extLst>
          </c:dPt>
          <c:dPt>
            <c:idx val="3"/>
            <c:bubble3D val="0"/>
            <c:spPr>
              <a:solidFill>
                <a:schemeClr val="accent4"/>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7-D82F-46B9-BECD-AAF2BF2E0647}"/>
              </c:ext>
            </c:extLst>
          </c:dPt>
          <c:dPt>
            <c:idx val="4"/>
            <c:bubble3D val="0"/>
            <c:spPr>
              <a:solidFill>
                <a:schemeClr val="accent5"/>
              </a:solidFill>
              <a:ln w="6350">
                <a:solidFill>
                  <a:schemeClr val="bg1">
                    <a:lumMod val="75000"/>
                  </a:schemeClr>
                </a:solidFill>
              </a:ln>
              <a:effectLst>
                <a:outerShdw blurRad="50800" dist="38100" dir="2700000" algn="tl" rotWithShape="0">
                  <a:prstClr val="black">
                    <a:alpha val="40000"/>
                  </a:prstClr>
                </a:outerShdw>
              </a:effectLst>
            </c:spPr>
            <c:extLst xmlns:c16r2="http://schemas.microsoft.com/office/drawing/2015/06/chart">
              <c:ext xmlns:c16="http://schemas.microsoft.com/office/drawing/2014/chart" uri="{C3380CC4-5D6E-409C-BE32-E72D297353CC}">
                <c16:uniqueId val="{00000009-D82F-46B9-BECD-AAF2BF2E0647}"/>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IT"/>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[Consulenze.xlsx]Foglio2!$P$3:$P$7</c:f>
              <c:strCache>
                <c:ptCount val="5"/>
                <c:pt idx="0">
                  <c:v>&lt;25.000 €</c:v>
                </c:pt>
                <c:pt idx="1">
                  <c:v>25.000-50.000 €</c:v>
                </c:pt>
                <c:pt idx="2">
                  <c:v>50.000-100.000 €</c:v>
                </c:pt>
                <c:pt idx="3">
                  <c:v>100.000-500.000 €</c:v>
                </c:pt>
                <c:pt idx="4">
                  <c:v>&gt;500.000 €</c:v>
                </c:pt>
              </c:strCache>
            </c:strRef>
          </c:cat>
          <c:val>
            <c:numRef>
              <c:f>[Consulenze.xlsx]Foglio2!$Q$3:$Q$7</c:f>
              <c:numCache>
                <c:formatCode>0%</c:formatCode>
                <c:ptCount val="5"/>
                <c:pt idx="0">
                  <c:v>0.15273206056616195</c:v>
                </c:pt>
                <c:pt idx="1">
                  <c:v>0.18564845292955892</c:v>
                </c:pt>
                <c:pt idx="2">
                  <c:v>0.2705727452271231</c:v>
                </c:pt>
                <c:pt idx="3">
                  <c:v>0.34101382488479265</c:v>
                </c:pt>
                <c:pt idx="4">
                  <c:v>5.0032916392363395E-2</c:v>
                </c:pt>
              </c:numCache>
            </c:numRef>
          </c:val>
          <c:extLst xmlns:c16r2="http://schemas.microsoft.com/office/drawing/2015/06/chart">
            <c:ext xmlns:c16="http://schemas.microsoft.com/office/drawing/2014/chart" uri="{C3380CC4-5D6E-409C-BE32-E72D297353CC}">
              <c16:uniqueId val="{0000000A-D82F-46B9-BECD-AAF2BF2E0647}"/>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image" Target="../media/image12.png"/><Relationship Id="rId4" Type="http://schemas.openxmlformats.org/officeDocument/2006/relationships/image" Target="../media/image1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3E9318-94E2-433C-ABC9-2D7E4C8D4B2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t-IT"/>
        </a:p>
      </dgm:t>
    </dgm:pt>
    <dgm:pt modelId="{798E0A7E-7EC4-48BA-8C9C-D557E5F901C1}">
      <dgm:prSet phldrT="[Testo]" custT="1"/>
      <dgm:spPr>
        <a:solidFill>
          <a:schemeClr val="accent1">
            <a:lumMod val="75000"/>
          </a:schemeClr>
        </a:solidFill>
      </dgm:spPr>
      <dgm:t>
        <a:bodyPr/>
        <a:lstStyle/>
        <a:p>
          <a:r>
            <a:rPr lang="it-IT" sz="1800" b="1" i="0" u="none" dirty="0" smtClean="0"/>
            <a:t>M 10.1.4 </a:t>
          </a:r>
          <a:r>
            <a:rPr lang="it-IT" sz="1800" b="1" i="0" u="none" dirty="0"/>
            <a:t>- Incremento di sostanza organica (Bando di conferma) </a:t>
          </a:r>
          <a:r>
            <a:rPr lang="it-IT" sz="1800" b="1" i="0" u="none" dirty="0" smtClean="0"/>
            <a:t>- € 2,1 </a:t>
          </a:r>
          <a:r>
            <a:rPr lang="it-IT" sz="1800" b="1" i="0" u="none" dirty="0" err="1" smtClean="0"/>
            <a:t>Mil</a:t>
          </a:r>
          <a:endParaRPr lang="it-IT" sz="1800" b="1" dirty="0"/>
        </a:p>
      </dgm:t>
    </dgm:pt>
    <dgm:pt modelId="{A6E3F44E-FCE2-49F6-A3C0-801B2FEF36F7}" type="parTrans" cxnId="{A58508A2-1F99-45F9-AFDB-853310F7C85B}">
      <dgm:prSet/>
      <dgm:spPr/>
      <dgm:t>
        <a:bodyPr/>
        <a:lstStyle/>
        <a:p>
          <a:endParaRPr lang="it-IT" sz="2400"/>
        </a:p>
      </dgm:t>
    </dgm:pt>
    <dgm:pt modelId="{98C3EA97-FCF0-426E-B212-B7B0D4A2E783}" type="sibTrans" cxnId="{A58508A2-1F99-45F9-AFDB-853310F7C85B}">
      <dgm:prSet/>
      <dgm:spPr/>
      <dgm:t>
        <a:bodyPr/>
        <a:lstStyle/>
        <a:p>
          <a:endParaRPr lang="it-IT" sz="2400"/>
        </a:p>
      </dgm:t>
    </dgm:pt>
    <dgm:pt modelId="{ABD16B1A-18B1-489D-8288-1AF8019719B6}">
      <dgm:prSet custT="1"/>
      <dgm:spPr>
        <a:solidFill>
          <a:schemeClr val="accent1">
            <a:lumMod val="75000"/>
          </a:schemeClr>
        </a:solidFill>
      </dgm:spPr>
      <dgm:t>
        <a:bodyPr/>
        <a:lstStyle/>
        <a:p>
          <a:r>
            <a:rPr lang="it-IT" sz="1800" b="1" i="0" u="none" dirty="0" smtClean="0"/>
            <a:t>M 11.2 </a:t>
          </a:r>
          <a:r>
            <a:rPr lang="it-IT" sz="1800" b="1" i="0" u="none" dirty="0"/>
            <a:t>- Pagamento al fine di mantenere pratiche e metodi di produzione biologica (Bando di conferma) </a:t>
          </a:r>
          <a:r>
            <a:rPr lang="it-IT" sz="1800" b="1" i="0" u="none" dirty="0" smtClean="0"/>
            <a:t>- € 4,7 </a:t>
          </a:r>
          <a:endParaRPr lang="it-IT" sz="1800" b="1" dirty="0"/>
        </a:p>
      </dgm:t>
    </dgm:pt>
    <dgm:pt modelId="{9453FCE0-5D72-4A3F-B34F-2C3894C2A9A9}" type="parTrans" cxnId="{7F56C5DA-EB2C-44BA-B480-8D837B69A2B6}">
      <dgm:prSet/>
      <dgm:spPr/>
      <dgm:t>
        <a:bodyPr/>
        <a:lstStyle/>
        <a:p>
          <a:endParaRPr lang="it-IT" sz="2400"/>
        </a:p>
      </dgm:t>
    </dgm:pt>
    <dgm:pt modelId="{444D0628-6E9C-49F8-9007-6D834C950741}" type="sibTrans" cxnId="{7F56C5DA-EB2C-44BA-B480-8D837B69A2B6}">
      <dgm:prSet/>
      <dgm:spPr/>
      <dgm:t>
        <a:bodyPr/>
        <a:lstStyle/>
        <a:p>
          <a:endParaRPr lang="it-IT" sz="2400"/>
        </a:p>
      </dgm:t>
    </dgm:pt>
    <dgm:pt modelId="{66B213CD-42CA-4D0E-8225-3DD35E156EEC}">
      <dgm:prSet custT="1"/>
      <dgm:spPr>
        <a:solidFill>
          <a:schemeClr val="accent1">
            <a:lumMod val="75000"/>
          </a:schemeClr>
        </a:solidFill>
      </dgm:spPr>
      <dgm:t>
        <a:bodyPr/>
        <a:lstStyle/>
        <a:p>
          <a:r>
            <a:rPr lang="it-IT" sz="1800" b="1" i="0" dirty="0" smtClean="0"/>
            <a:t>M 3.2 - Informazione e promozione sui regimi di qualità dei prodotti agricoli e alimentari – € 1,8 </a:t>
          </a:r>
          <a:r>
            <a:rPr lang="it-IT" sz="1800" b="1" i="0" dirty="0" err="1" smtClean="0"/>
            <a:t>Mil</a:t>
          </a:r>
          <a:endParaRPr lang="it-IT" sz="1800" dirty="0"/>
        </a:p>
      </dgm:t>
    </dgm:pt>
    <dgm:pt modelId="{50CF6DC5-AF0D-4620-9FE5-E5A8A8FD8E96}" type="parTrans" cxnId="{B6574FE0-9238-49FD-A1B7-D86661D37ADD}">
      <dgm:prSet/>
      <dgm:spPr/>
      <dgm:t>
        <a:bodyPr/>
        <a:lstStyle/>
        <a:p>
          <a:endParaRPr lang="it-IT" sz="2000"/>
        </a:p>
      </dgm:t>
    </dgm:pt>
    <dgm:pt modelId="{0AA4CD4C-1398-430A-BBE1-90BCAB2F0A9D}" type="sibTrans" cxnId="{B6574FE0-9238-49FD-A1B7-D86661D37ADD}">
      <dgm:prSet/>
      <dgm:spPr/>
      <dgm:t>
        <a:bodyPr/>
        <a:lstStyle/>
        <a:p>
          <a:endParaRPr lang="it-IT" sz="2000"/>
        </a:p>
      </dgm:t>
    </dgm:pt>
    <dgm:pt modelId="{C6F72F9E-10BA-49A6-8A93-3229935FBA60}">
      <dgm:prSet custT="1"/>
      <dgm:spPr>
        <a:solidFill>
          <a:schemeClr val="accent1">
            <a:lumMod val="75000"/>
          </a:schemeClr>
        </a:solidFill>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800" b="1" i="0" dirty="0" smtClean="0"/>
            <a:t>M 6.1 Aiuti all’avviamento di attività imprenditoriali per i giovani agricoltori - € 9 </a:t>
          </a:r>
          <a:r>
            <a:rPr lang="it-IT" sz="1800" b="1" i="0" dirty="0" err="1" smtClean="0"/>
            <a:t>Mil</a:t>
          </a:r>
          <a:endParaRPr lang="it-IT" sz="1800" b="1" dirty="0" smtClean="0"/>
        </a:p>
      </dgm:t>
    </dgm:pt>
    <dgm:pt modelId="{A71CC998-35B9-4C05-B404-CC9B00D77A6F}" type="sibTrans" cxnId="{E7BE1B2D-C9E8-494F-939E-8147D6885A5B}">
      <dgm:prSet/>
      <dgm:spPr/>
      <dgm:t>
        <a:bodyPr/>
        <a:lstStyle/>
        <a:p>
          <a:endParaRPr lang="it-IT" sz="2400"/>
        </a:p>
      </dgm:t>
    </dgm:pt>
    <dgm:pt modelId="{A5B97B2E-2E2C-47B5-8C49-65B51F5547A4}" type="parTrans" cxnId="{E7BE1B2D-C9E8-494F-939E-8147D6885A5B}">
      <dgm:prSet/>
      <dgm:spPr/>
      <dgm:t>
        <a:bodyPr/>
        <a:lstStyle/>
        <a:p>
          <a:endParaRPr lang="it-IT" sz="2400"/>
        </a:p>
      </dgm:t>
    </dgm:pt>
    <dgm:pt modelId="{0F83C2FE-5035-4DDF-811F-7278327D4CA7}" type="pres">
      <dgm:prSet presAssocID="{CD3E9318-94E2-433C-ABC9-2D7E4C8D4B2A}" presName="Name0" presStyleCnt="0">
        <dgm:presLayoutVars>
          <dgm:chMax val="7"/>
          <dgm:chPref val="7"/>
          <dgm:dir/>
        </dgm:presLayoutVars>
      </dgm:prSet>
      <dgm:spPr/>
      <dgm:t>
        <a:bodyPr/>
        <a:lstStyle/>
        <a:p>
          <a:endParaRPr lang="it-IT"/>
        </a:p>
      </dgm:t>
    </dgm:pt>
    <dgm:pt modelId="{334AE044-A9B9-4982-99B8-476ECC8126C6}" type="pres">
      <dgm:prSet presAssocID="{CD3E9318-94E2-433C-ABC9-2D7E4C8D4B2A}" presName="Name1" presStyleCnt="0"/>
      <dgm:spPr/>
    </dgm:pt>
    <dgm:pt modelId="{2FE7AD42-CB82-49D5-8411-099C676DD80C}" type="pres">
      <dgm:prSet presAssocID="{CD3E9318-94E2-433C-ABC9-2D7E4C8D4B2A}" presName="cycle" presStyleCnt="0"/>
      <dgm:spPr/>
    </dgm:pt>
    <dgm:pt modelId="{40A910B2-F09B-4214-A7B2-4E28DF90E91F}" type="pres">
      <dgm:prSet presAssocID="{CD3E9318-94E2-433C-ABC9-2D7E4C8D4B2A}" presName="srcNode" presStyleLbl="node1" presStyleIdx="0" presStyleCnt="4"/>
      <dgm:spPr/>
    </dgm:pt>
    <dgm:pt modelId="{90D0088F-5F13-4BDF-A4F1-54510B37D09F}" type="pres">
      <dgm:prSet presAssocID="{CD3E9318-94E2-433C-ABC9-2D7E4C8D4B2A}" presName="conn" presStyleLbl="parChTrans1D2" presStyleIdx="0" presStyleCnt="1"/>
      <dgm:spPr/>
      <dgm:t>
        <a:bodyPr/>
        <a:lstStyle/>
        <a:p>
          <a:endParaRPr lang="it-IT"/>
        </a:p>
      </dgm:t>
    </dgm:pt>
    <dgm:pt modelId="{2B956EEC-4AF8-452A-8680-FAEFC243084C}" type="pres">
      <dgm:prSet presAssocID="{CD3E9318-94E2-433C-ABC9-2D7E4C8D4B2A}" presName="extraNode" presStyleLbl="node1" presStyleIdx="0" presStyleCnt="4"/>
      <dgm:spPr/>
    </dgm:pt>
    <dgm:pt modelId="{2EBC4058-6E18-448B-AE6D-EB8EF4CCD089}" type="pres">
      <dgm:prSet presAssocID="{CD3E9318-94E2-433C-ABC9-2D7E4C8D4B2A}" presName="dstNode" presStyleLbl="node1" presStyleIdx="0" presStyleCnt="4"/>
      <dgm:spPr/>
    </dgm:pt>
    <dgm:pt modelId="{CD30B1E4-4D5A-48D2-9D63-49BC518D4F64}" type="pres">
      <dgm:prSet presAssocID="{66B213CD-42CA-4D0E-8225-3DD35E156EEC}" presName="text_1" presStyleLbl="node1" presStyleIdx="0" presStyleCnt="4">
        <dgm:presLayoutVars>
          <dgm:bulletEnabled val="1"/>
        </dgm:presLayoutVars>
      </dgm:prSet>
      <dgm:spPr/>
      <dgm:t>
        <a:bodyPr/>
        <a:lstStyle/>
        <a:p>
          <a:endParaRPr lang="it-IT"/>
        </a:p>
      </dgm:t>
    </dgm:pt>
    <dgm:pt modelId="{C06C6E7B-020F-401C-8C49-B6B4D65567CF}" type="pres">
      <dgm:prSet presAssocID="{66B213CD-42CA-4D0E-8225-3DD35E156EEC}" presName="accent_1" presStyleCnt="0"/>
      <dgm:spPr/>
    </dgm:pt>
    <dgm:pt modelId="{51249096-48AE-4B76-8A36-5237EA947219}" type="pres">
      <dgm:prSet presAssocID="{66B213CD-42CA-4D0E-8225-3DD35E156EEC}" presName="accentRepeatNode" presStyleLbl="solidFgAcc1" presStyleIdx="0" presStyleCnt="4"/>
      <dgm:spPr>
        <a:blipFill rotWithShape="0">
          <a:blip xmlns:r="http://schemas.openxmlformats.org/officeDocument/2006/relationships" r:embed="rId1"/>
          <a:stretch>
            <a:fillRect/>
          </a:stretch>
        </a:blipFill>
      </dgm:spPr>
      <dgm:t>
        <a:bodyPr/>
        <a:lstStyle/>
        <a:p>
          <a:endParaRPr lang="it-IT"/>
        </a:p>
      </dgm:t>
    </dgm:pt>
    <dgm:pt modelId="{9E911073-3C12-41B9-AEA7-4032DDBE6885}" type="pres">
      <dgm:prSet presAssocID="{798E0A7E-7EC4-48BA-8C9C-D557E5F901C1}" presName="text_2" presStyleLbl="node1" presStyleIdx="1" presStyleCnt="4">
        <dgm:presLayoutVars>
          <dgm:bulletEnabled val="1"/>
        </dgm:presLayoutVars>
      </dgm:prSet>
      <dgm:spPr/>
      <dgm:t>
        <a:bodyPr/>
        <a:lstStyle/>
        <a:p>
          <a:endParaRPr lang="it-IT"/>
        </a:p>
      </dgm:t>
    </dgm:pt>
    <dgm:pt modelId="{723123A9-3543-4456-A6A1-62493BEE2A86}" type="pres">
      <dgm:prSet presAssocID="{798E0A7E-7EC4-48BA-8C9C-D557E5F901C1}" presName="accent_2" presStyleCnt="0"/>
      <dgm:spPr/>
    </dgm:pt>
    <dgm:pt modelId="{47C7FCF4-50E1-43DF-90F7-BA96DE6876A5}" type="pres">
      <dgm:prSet presAssocID="{798E0A7E-7EC4-48BA-8C9C-D557E5F901C1}" presName="accentRepeatNode" presStyleLbl="solidFgAcc1" presStyleIdx="1" presStyleCnt="4"/>
      <dgm:spPr>
        <a:blipFill rotWithShape="0">
          <a:blip xmlns:r="http://schemas.openxmlformats.org/officeDocument/2006/relationships" r:embed="rId2"/>
          <a:stretch>
            <a:fillRect/>
          </a:stretch>
        </a:blipFill>
      </dgm:spPr>
    </dgm:pt>
    <dgm:pt modelId="{7E6B44C6-FD1D-4B61-B88E-4E67FD5EA3CC}" type="pres">
      <dgm:prSet presAssocID="{C6F72F9E-10BA-49A6-8A93-3229935FBA60}" presName="text_3" presStyleLbl="node1" presStyleIdx="2" presStyleCnt="4">
        <dgm:presLayoutVars>
          <dgm:bulletEnabled val="1"/>
        </dgm:presLayoutVars>
      </dgm:prSet>
      <dgm:spPr/>
      <dgm:t>
        <a:bodyPr/>
        <a:lstStyle/>
        <a:p>
          <a:endParaRPr lang="it-IT"/>
        </a:p>
      </dgm:t>
    </dgm:pt>
    <dgm:pt modelId="{869734EF-FEE2-4B1A-B5B4-C00231080C15}" type="pres">
      <dgm:prSet presAssocID="{C6F72F9E-10BA-49A6-8A93-3229935FBA60}" presName="accent_3" presStyleCnt="0"/>
      <dgm:spPr/>
    </dgm:pt>
    <dgm:pt modelId="{0A4992C9-1B41-464C-BB98-B214141A733B}" type="pres">
      <dgm:prSet presAssocID="{C6F72F9E-10BA-49A6-8A93-3229935FBA60}" presName="accentRepeatNode" presStyleLbl="solidFgAcc1" presStyleIdx="2" presStyleCnt="4"/>
      <dgm:spPr>
        <a:blipFill rotWithShape="0">
          <a:blip xmlns:r="http://schemas.openxmlformats.org/officeDocument/2006/relationships" r:embed="rId3"/>
          <a:stretch>
            <a:fillRect/>
          </a:stretch>
        </a:blipFill>
      </dgm:spPr>
    </dgm:pt>
    <dgm:pt modelId="{031E3242-5816-4AC2-AA89-055D9FF4B61E}" type="pres">
      <dgm:prSet presAssocID="{ABD16B1A-18B1-489D-8288-1AF8019719B6}" presName="text_4" presStyleLbl="node1" presStyleIdx="3" presStyleCnt="4">
        <dgm:presLayoutVars>
          <dgm:bulletEnabled val="1"/>
        </dgm:presLayoutVars>
      </dgm:prSet>
      <dgm:spPr/>
      <dgm:t>
        <a:bodyPr/>
        <a:lstStyle/>
        <a:p>
          <a:endParaRPr lang="it-IT"/>
        </a:p>
      </dgm:t>
    </dgm:pt>
    <dgm:pt modelId="{B60C8132-FBE9-4435-AECF-5F3F663166B0}" type="pres">
      <dgm:prSet presAssocID="{ABD16B1A-18B1-489D-8288-1AF8019719B6}" presName="accent_4" presStyleCnt="0"/>
      <dgm:spPr/>
    </dgm:pt>
    <dgm:pt modelId="{6503FFD5-94C7-4787-AE5B-C97539D6A2CE}" type="pres">
      <dgm:prSet presAssocID="{ABD16B1A-18B1-489D-8288-1AF8019719B6}" presName="accentRepeatNode" presStyleLbl="solidFgAcc1" presStyleIdx="3" presStyleCnt="4"/>
      <dgm:spPr>
        <a:blipFill rotWithShape="0">
          <a:blip xmlns:r="http://schemas.openxmlformats.org/officeDocument/2006/relationships" r:embed="rId4"/>
          <a:stretch>
            <a:fillRect/>
          </a:stretch>
        </a:blipFill>
      </dgm:spPr>
    </dgm:pt>
  </dgm:ptLst>
  <dgm:cxnLst>
    <dgm:cxn modelId="{A58508A2-1F99-45F9-AFDB-853310F7C85B}" srcId="{CD3E9318-94E2-433C-ABC9-2D7E4C8D4B2A}" destId="{798E0A7E-7EC4-48BA-8C9C-D557E5F901C1}" srcOrd="1" destOrd="0" parTransId="{A6E3F44E-FCE2-49F6-A3C0-801B2FEF36F7}" sibTransId="{98C3EA97-FCF0-426E-B212-B7B0D4A2E783}"/>
    <dgm:cxn modelId="{F0834D36-D124-442F-A7E6-5808ABFBC65D}" type="presOf" srcId="{0AA4CD4C-1398-430A-BBE1-90BCAB2F0A9D}" destId="{90D0088F-5F13-4BDF-A4F1-54510B37D09F}" srcOrd="0" destOrd="0" presId="urn:microsoft.com/office/officeart/2008/layout/VerticalCurvedList"/>
    <dgm:cxn modelId="{7F56C5DA-EB2C-44BA-B480-8D837B69A2B6}" srcId="{CD3E9318-94E2-433C-ABC9-2D7E4C8D4B2A}" destId="{ABD16B1A-18B1-489D-8288-1AF8019719B6}" srcOrd="3" destOrd="0" parTransId="{9453FCE0-5D72-4A3F-B34F-2C3894C2A9A9}" sibTransId="{444D0628-6E9C-49F8-9007-6D834C950741}"/>
    <dgm:cxn modelId="{2DA419F2-EB93-438A-A142-69E0CE61AA40}" type="presOf" srcId="{798E0A7E-7EC4-48BA-8C9C-D557E5F901C1}" destId="{9E911073-3C12-41B9-AEA7-4032DDBE6885}" srcOrd="0" destOrd="0" presId="urn:microsoft.com/office/officeart/2008/layout/VerticalCurvedList"/>
    <dgm:cxn modelId="{E7BE1B2D-C9E8-494F-939E-8147D6885A5B}" srcId="{CD3E9318-94E2-433C-ABC9-2D7E4C8D4B2A}" destId="{C6F72F9E-10BA-49A6-8A93-3229935FBA60}" srcOrd="2" destOrd="0" parTransId="{A5B97B2E-2E2C-47B5-8C49-65B51F5547A4}" sibTransId="{A71CC998-35B9-4C05-B404-CC9B00D77A6F}"/>
    <dgm:cxn modelId="{BAC4D1F8-652E-4EB0-B6EE-73B367A87BB6}" type="presOf" srcId="{C6F72F9E-10BA-49A6-8A93-3229935FBA60}" destId="{7E6B44C6-FD1D-4B61-B88E-4E67FD5EA3CC}" srcOrd="0" destOrd="0" presId="urn:microsoft.com/office/officeart/2008/layout/VerticalCurvedList"/>
    <dgm:cxn modelId="{B6574FE0-9238-49FD-A1B7-D86661D37ADD}" srcId="{CD3E9318-94E2-433C-ABC9-2D7E4C8D4B2A}" destId="{66B213CD-42CA-4D0E-8225-3DD35E156EEC}" srcOrd="0" destOrd="0" parTransId="{50CF6DC5-AF0D-4620-9FE5-E5A8A8FD8E96}" sibTransId="{0AA4CD4C-1398-430A-BBE1-90BCAB2F0A9D}"/>
    <dgm:cxn modelId="{C313A2D4-348A-4DB3-B002-902E471D433D}" type="presOf" srcId="{66B213CD-42CA-4D0E-8225-3DD35E156EEC}" destId="{CD30B1E4-4D5A-48D2-9D63-49BC518D4F64}" srcOrd="0" destOrd="0" presId="urn:microsoft.com/office/officeart/2008/layout/VerticalCurvedList"/>
    <dgm:cxn modelId="{D19EB163-1E8C-47DD-9F60-31F0A73AF966}" type="presOf" srcId="{ABD16B1A-18B1-489D-8288-1AF8019719B6}" destId="{031E3242-5816-4AC2-AA89-055D9FF4B61E}" srcOrd="0" destOrd="0" presId="urn:microsoft.com/office/officeart/2008/layout/VerticalCurvedList"/>
    <dgm:cxn modelId="{A65D89C3-6098-421C-B96B-D2092A8F48C4}" type="presOf" srcId="{CD3E9318-94E2-433C-ABC9-2D7E4C8D4B2A}" destId="{0F83C2FE-5035-4DDF-811F-7278327D4CA7}" srcOrd="0" destOrd="0" presId="urn:microsoft.com/office/officeart/2008/layout/VerticalCurvedList"/>
    <dgm:cxn modelId="{E188F603-F092-4C68-9FC7-0FE1840FB3FC}" type="presParOf" srcId="{0F83C2FE-5035-4DDF-811F-7278327D4CA7}" destId="{334AE044-A9B9-4982-99B8-476ECC8126C6}" srcOrd="0" destOrd="0" presId="urn:microsoft.com/office/officeart/2008/layout/VerticalCurvedList"/>
    <dgm:cxn modelId="{769FDF16-A431-49F3-9675-20964549FC26}" type="presParOf" srcId="{334AE044-A9B9-4982-99B8-476ECC8126C6}" destId="{2FE7AD42-CB82-49D5-8411-099C676DD80C}" srcOrd="0" destOrd="0" presId="urn:microsoft.com/office/officeart/2008/layout/VerticalCurvedList"/>
    <dgm:cxn modelId="{43B1E345-B8BB-49CC-A033-4B6EE84535AB}" type="presParOf" srcId="{2FE7AD42-CB82-49D5-8411-099C676DD80C}" destId="{40A910B2-F09B-4214-A7B2-4E28DF90E91F}" srcOrd="0" destOrd="0" presId="urn:microsoft.com/office/officeart/2008/layout/VerticalCurvedList"/>
    <dgm:cxn modelId="{4A58A8C5-2B96-46A3-BF8D-5283C5A47D4C}" type="presParOf" srcId="{2FE7AD42-CB82-49D5-8411-099C676DD80C}" destId="{90D0088F-5F13-4BDF-A4F1-54510B37D09F}" srcOrd="1" destOrd="0" presId="urn:microsoft.com/office/officeart/2008/layout/VerticalCurvedList"/>
    <dgm:cxn modelId="{2D132723-4375-46D0-952C-321C2BFF9CAC}" type="presParOf" srcId="{2FE7AD42-CB82-49D5-8411-099C676DD80C}" destId="{2B956EEC-4AF8-452A-8680-FAEFC243084C}" srcOrd="2" destOrd="0" presId="urn:microsoft.com/office/officeart/2008/layout/VerticalCurvedList"/>
    <dgm:cxn modelId="{AB455DC9-A245-42D8-ACA6-0A9596B7A821}" type="presParOf" srcId="{2FE7AD42-CB82-49D5-8411-099C676DD80C}" destId="{2EBC4058-6E18-448B-AE6D-EB8EF4CCD089}" srcOrd="3" destOrd="0" presId="urn:microsoft.com/office/officeart/2008/layout/VerticalCurvedList"/>
    <dgm:cxn modelId="{6E4F4C56-7311-464E-9382-8093140F6DB7}" type="presParOf" srcId="{334AE044-A9B9-4982-99B8-476ECC8126C6}" destId="{CD30B1E4-4D5A-48D2-9D63-49BC518D4F64}" srcOrd="1" destOrd="0" presId="urn:microsoft.com/office/officeart/2008/layout/VerticalCurvedList"/>
    <dgm:cxn modelId="{37D968ED-9FCB-49EB-BB27-B42B5B5160C3}" type="presParOf" srcId="{334AE044-A9B9-4982-99B8-476ECC8126C6}" destId="{C06C6E7B-020F-401C-8C49-B6B4D65567CF}" srcOrd="2" destOrd="0" presId="urn:microsoft.com/office/officeart/2008/layout/VerticalCurvedList"/>
    <dgm:cxn modelId="{A45F40FC-E8A7-4159-BEC0-7EA0810FAD57}" type="presParOf" srcId="{C06C6E7B-020F-401C-8C49-B6B4D65567CF}" destId="{51249096-48AE-4B76-8A36-5237EA947219}" srcOrd="0" destOrd="0" presId="urn:microsoft.com/office/officeart/2008/layout/VerticalCurvedList"/>
    <dgm:cxn modelId="{FA36A3BD-2758-4769-8452-B74932AF2C85}" type="presParOf" srcId="{334AE044-A9B9-4982-99B8-476ECC8126C6}" destId="{9E911073-3C12-41B9-AEA7-4032DDBE6885}" srcOrd="3" destOrd="0" presId="urn:microsoft.com/office/officeart/2008/layout/VerticalCurvedList"/>
    <dgm:cxn modelId="{FE06C24F-AC89-4BC2-8271-ECE0ED452D4B}" type="presParOf" srcId="{334AE044-A9B9-4982-99B8-476ECC8126C6}" destId="{723123A9-3543-4456-A6A1-62493BEE2A86}" srcOrd="4" destOrd="0" presId="urn:microsoft.com/office/officeart/2008/layout/VerticalCurvedList"/>
    <dgm:cxn modelId="{030D48A5-9F41-4D15-B7CE-5DAA33D6CECA}" type="presParOf" srcId="{723123A9-3543-4456-A6A1-62493BEE2A86}" destId="{47C7FCF4-50E1-43DF-90F7-BA96DE6876A5}" srcOrd="0" destOrd="0" presId="urn:microsoft.com/office/officeart/2008/layout/VerticalCurvedList"/>
    <dgm:cxn modelId="{96583087-425E-4647-9B77-A38251A2E41E}" type="presParOf" srcId="{334AE044-A9B9-4982-99B8-476ECC8126C6}" destId="{7E6B44C6-FD1D-4B61-B88E-4E67FD5EA3CC}" srcOrd="5" destOrd="0" presId="urn:microsoft.com/office/officeart/2008/layout/VerticalCurvedList"/>
    <dgm:cxn modelId="{4418DB2A-3F61-4058-8489-11B14F890194}" type="presParOf" srcId="{334AE044-A9B9-4982-99B8-476ECC8126C6}" destId="{869734EF-FEE2-4B1A-B5B4-C00231080C15}" srcOrd="6" destOrd="0" presId="urn:microsoft.com/office/officeart/2008/layout/VerticalCurvedList"/>
    <dgm:cxn modelId="{1FD0A239-2A3D-4F69-8746-B636F823C68C}" type="presParOf" srcId="{869734EF-FEE2-4B1A-B5B4-C00231080C15}" destId="{0A4992C9-1B41-464C-BB98-B214141A733B}" srcOrd="0" destOrd="0" presId="urn:microsoft.com/office/officeart/2008/layout/VerticalCurvedList"/>
    <dgm:cxn modelId="{372076DC-33AF-4F72-9A3C-CD52965084E8}" type="presParOf" srcId="{334AE044-A9B9-4982-99B8-476ECC8126C6}" destId="{031E3242-5816-4AC2-AA89-055D9FF4B61E}" srcOrd="7" destOrd="0" presId="urn:microsoft.com/office/officeart/2008/layout/VerticalCurvedList"/>
    <dgm:cxn modelId="{C4EDE67D-CB0C-4473-A002-BD78DE69EEDC}" type="presParOf" srcId="{334AE044-A9B9-4982-99B8-476ECC8126C6}" destId="{B60C8132-FBE9-4435-AECF-5F3F663166B0}" srcOrd="8" destOrd="0" presId="urn:microsoft.com/office/officeart/2008/layout/VerticalCurvedList"/>
    <dgm:cxn modelId="{BC291D8F-3137-4F78-924C-76E8ED4D04FF}" type="presParOf" srcId="{B60C8132-FBE9-4435-AECF-5F3F663166B0}" destId="{6503FFD5-94C7-4787-AE5B-C97539D6A2C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7C1107-09A0-4BDB-BF2A-87888CD41EEC}"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it-IT"/>
        </a:p>
      </dgm:t>
    </dgm:pt>
    <dgm:pt modelId="{FEFD6760-7B0D-4A63-BD96-8A5093378D0D}">
      <dgm:prSet custT="1"/>
      <dgm:spPr>
        <a:solidFill>
          <a:srgbClr val="00DFDA"/>
        </a:solidFill>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it-IT" sz="2000" b="1" dirty="0" smtClean="0"/>
            <a:t>Invio di periodiche informative ai beneficiari circa le date di conclusione dei lavori dei singoli progetti </a:t>
          </a:r>
        </a:p>
      </dgm:t>
    </dgm:pt>
    <dgm:pt modelId="{37F40F2D-6BE8-49FC-91DF-0F73C09173D4}" type="parTrans" cxnId="{9BD3942F-D422-4B5F-B44B-56571F387613}">
      <dgm:prSet/>
      <dgm:spPr>
        <a:ln>
          <a:solidFill>
            <a:schemeClr val="bg1"/>
          </a:solidFill>
        </a:ln>
      </dgm:spPr>
      <dgm:t>
        <a:bodyPr/>
        <a:lstStyle/>
        <a:p>
          <a:endParaRPr lang="it-IT" sz="2000" b="1"/>
        </a:p>
      </dgm:t>
    </dgm:pt>
    <dgm:pt modelId="{3491AF61-5C9A-495C-BEF5-0F0D6B4C4FC8}" type="sibTrans" cxnId="{9BD3942F-D422-4B5F-B44B-56571F387613}">
      <dgm:prSet/>
      <dgm:spPr/>
      <dgm:t>
        <a:bodyPr/>
        <a:lstStyle/>
        <a:p>
          <a:endParaRPr lang="it-IT" sz="2000" b="1"/>
        </a:p>
      </dgm:t>
    </dgm:pt>
    <dgm:pt modelId="{7CC1A741-5FA9-429D-B3ED-01FA67048BE5}">
      <dgm:prSet custT="1"/>
      <dgm:spPr>
        <a:solidFill>
          <a:srgbClr val="008080"/>
        </a:solidFill>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it-IT" sz="1800" b="1" dirty="0" smtClean="0"/>
            <a:t>Bando Giovani </a:t>
          </a:r>
          <a:r>
            <a:rPr lang="it-IT" sz="1800" b="1" dirty="0" err="1" smtClean="0"/>
            <a:t>Ann</a:t>
          </a:r>
          <a:r>
            <a:rPr lang="it-IT" sz="1800" b="1" dirty="0" smtClean="0"/>
            <a:t>. 2022 (EURI) e </a:t>
          </a:r>
          <a:r>
            <a:rPr lang="it-IT" sz="1800" b="1" dirty="0" err="1" smtClean="0"/>
            <a:t>Ann</a:t>
          </a:r>
          <a:r>
            <a:rPr lang="it-IT" sz="1800" b="1" dirty="0" smtClean="0"/>
            <a:t>. 2024: Costituzione gruppi di lavoro/Task Force</a:t>
          </a:r>
        </a:p>
      </dgm:t>
    </dgm:pt>
    <dgm:pt modelId="{721B1C3A-9920-4AB3-A7BA-59E256EB14F6}" type="parTrans" cxnId="{B80BF337-8C9E-4838-8882-B13DBA4DA09F}">
      <dgm:prSet/>
      <dgm:spPr>
        <a:ln>
          <a:solidFill>
            <a:schemeClr val="bg1"/>
          </a:solidFill>
        </a:ln>
      </dgm:spPr>
      <dgm:t>
        <a:bodyPr/>
        <a:lstStyle/>
        <a:p>
          <a:endParaRPr lang="it-IT" sz="2000" b="1"/>
        </a:p>
      </dgm:t>
    </dgm:pt>
    <dgm:pt modelId="{0C0F81D2-38FF-44AC-951F-F574CF633796}" type="sibTrans" cxnId="{B80BF337-8C9E-4838-8882-B13DBA4DA09F}">
      <dgm:prSet/>
      <dgm:spPr/>
      <dgm:t>
        <a:bodyPr/>
        <a:lstStyle/>
        <a:p>
          <a:endParaRPr lang="it-IT" sz="2000" b="1"/>
        </a:p>
      </dgm:t>
    </dgm:pt>
    <dgm:pt modelId="{A4D10D43-81C9-4908-9EEB-131840EC448F}">
      <dgm:prSet custT="1"/>
      <dgm:spPr>
        <a:solidFill>
          <a:srgbClr val="FF66CC"/>
        </a:solidFill>
      </dgm:spPr>
      <dgm:t>
        <a:bodyPr/>
        <a:lstStyle/>
        <a:p>
          <a:pPr rtl="0"/>
          <a:r>
            <a:rPr lang="it-IT" sz="1800" b="1" dirty="0"/>
            <a:t>Organizzazione riunioni periodiche interne al Dipartimento e con AGEA</a:t>
          </a:r>
        </a:p>
      </dgm:t>
    </dgm:pt>
    <dgm:pt modelId="{B0E6A6FB-2275-4999-ACAD-5835150D77C6}" type="parTrans" cxnId="{56D5FFF7-9F5F-4449-AE56-4309104387CF}">
      <dgm:prSet/>
      <dgm:spPr>
        <a:ln>
          <a:solidFill>
            <a:schemeClr val="bg1"/>
          </a:solidFill>
        </a:ln>
      </dgm:spPr>
      <dgm:t>
        <a:bodyPr/>
        <a:lstStyle/>
        <a:p>
          <a:endParaRPr lang="it-IT" sz="2000" b="1"/>
        </a:p>
      </dgm:t>
    </dgm:pt>
    <dgm:pt modelId="{93B7D1DD-6594-44E6-8BE8-57FC16DCF705}" type="sibTrans" cxnId="{56D5FFF7-9F5F-4449-AE56-4309104387CF}">
      <dgm:prSet/>
      <dgm:spPr/>
      <dgm:t>
        <a:bodyPr/>
        <a:lstStyle/>
        <a:p>
          <a:endParaRPr lang="it-IT" sz="2000" b="1"/>
        </a:p>
      </dgm:t>
    </dgm:pt>
    <dgm:pt modelId="{688E09AE-45E6-488A-9A06-8836ABD8A7B9}">
      <dgm:prSet custT="1"/>
      <dgm:spPr/>
      <dgm:t>
        <a:bodyPr/>
        <a:lstStyle/>
        <a:p>
          <a:pPr marL="0" marR="0" lvl="0" indent="0" defTabSz="914400" rtl="0" eaLnBrk="1" fontAlgn="auto" latinLnBrk="0" hangingPunct="1">
            <a:lnSpc>
              <a:spcPct val="100000"/>
            </a:lnSpc>
            <a:spcBef>
              <a:spcPts val="0"/>
            </a:spcBef>
            <a:spcAft>
              <a:spcPts val="0"/>
            </a:spcAft>
            <a:buClrTx/>
            <a:buSzTx/>
            <a:buFontTx/>
            <a:buNone/>
            <a:tabLst/>
            <a:defRPr/>
          </a:pPr>
          <a:r>
            <a:rPr lang="it-IT" sz="2000" b="1" dirty="0" smtClean="0"/>
            <a:t>Monitoraggio attento di proroghe e revoche dei progetti</a:t>
          </a:r>
        </a:p>
      </dgm:t>
    </dgm:pt>
    <dgm:pt modelId="{E11A6F43-6757-4F53-AC24-394EDD5928FD}" type="sibTrans" cxnId="{2F79D157-EF64-4D5D-A8C6-372C484C961A}">
      <dgm:prSet/>
      <dgm:spPr/>
      <dgm:t>
        <a:bodyPr/>
        <a:lstStyle/>
        <a:p>
          <a:endParaRPr lang="it-IT" sz="2000" b="1"/>
        </a:p>
      </dgm:t>
    </dgm:pt>
    <dgm:pt modelId="{6EDF81CB-647B-4F8F-93E6-723333BBC455}" type="parTrans" cxnId="{2F79D157-EF64-4D5D-A8C6-372C484C961A}">
      <dgm:prSet/>
      <dgm:spPr/>
      <dgm:t>
        <a:bodyPr/>
        <a:lstStyle/>
        <a:p>
          <a:endParaRPr lang="it-IT" sz="2000" b="1"/>
        </a:p>
      </dgm:t>
    </dgm:pt>
    <dgm:pt modelId="{19FC9586-D11E-4F3E-B817-D7AC217496C8}" type="pres">
      <dgm:prSet presAssocID="{2A7C1107-09A0-4BDB-BF2A-87888CD41EEC}" presName="Name0" presStyleCnt="0">
        <dgm:presLayoutVars>
          <dgm:orgChart val="1"/>
          <dgm:chPref val="1"/>
          <dgm:dir/>
          <dgm:animOne val="branch"/>
          <dgm:animLvl val="lvl"/>
          <dgm:resizeHandles/>
        </dgm:presLayoutVars>
      </dgm:prSet>
      <dgm:spPr/>
      <dgm:t>
        <a:bodyPr/>
        <a:lstStyle/>
        <a:p>
          <a:endParaRPr lang="it-IT"/>
        </a:p>
      </dgm:t>
    </dgm:pt>
    <dgm:pt modelId="{B60733C6-6C6C-4A34-A6E9-BE3CDA915D1A}" type="pres">
      <dgm:prSet presAssocID="{688E09AE-45E6-488A-9A06-8836ABD8A7B9}" presName="hierRoot1" presStyleCnt="0">
        <dgm:presLayoutVars>
          <dgm:hierBranch val="init"/>
        </dgm:presLayoutVars>
      </dgm:prSet>
      <dgm:spPr/>
    </dgm:pt>
    <dgm:pt modelId="{104512E8-D6AA-4BE3-8AC4-CB65030E6E42}" type="pres">
      <dgm:prSet presAssocID="{688E09AE-45E6-488A-9A06-8836ABD8A7B9}" presName="rootComposite1" presStyleCnt="0"/>
      <dgm:spPr/>
    </dgm:pt>
    <dgm:pt modelId="{4F2B747D-E1BB-4204-9A54-01D555053799}" type="pres">
      <dgm:prSet presAssocID="{688E09AE-45E6-488A-9A06-8836ABD8A7B9}" presName="rootText1" presStyleLbl="alignAcc1" presStyleIdx="0" presStyleCnt="0">
        <dgm:presLayoutVars>
          <dgm:chPref val="3"/>
        </dgm:presLayoutVars>
      </dgm:prSet>
      <dgm:spPr/>
      <dgm:t>
        <a:bodyPr/>
        <a:lstStyle/>
        <a:p>
          <a:endParaRPr lang="it-IT"/>
        </a:p>
      </dgm:t>
    </dgm:pt>
    <dgm:pt modelId="{1850521A-C186-439B-A676-8CBF7E4AD393}" type="pres">
      <dgm:prSet presAssocID="{688E09AE-45E6-488A-9A06-8836ABD8A7B9}" presName="topArc1" presStyleLbl="parChTrans1D1" presStyleIdx="0" presStyleCnt="8"/>
      <dgm:spPr/>
    </dgm:pt>
    <dgm:pt modelId="{41C7DCFB-9B7B-4710-86E0-B0F1AFCE3E69}" type="pres">
      <dgm:prSet presAssocID="{688E09AE-45E6-488A-9A06-8836ABD8A7B9}" presName="bottomArc1" presStyleLbl="parChTrans1D1" presStyleIdx="1" presStyleCnt="8"/>
      <dgm:spPr/>
    </dgm:pt>
    <dgm:pt modelId="{9EA091F1-1A33-48F4-8B16-F47F57C41B0C}" type="pres">
      <dgm:prSet presAssocID="{688E09AE-45E6-488A-9A06-8836ABD8A7B9}" presName="topConnNode1" presStyleLbl="node1" presStyleIdx="0" presStyleCnt="0"/>
      <dgm:spPr/>
      <dgm:t>
        <a:bodyPr/>
        <a:lstStyle/>
        <a:p>
          <a:endParaRPr lang="it-IT"/>
        </a:p>
      </dgm:t>
    </dgm:pt>
    <dgm:pt modelId="{F50F354C-5C51-4153-91FC-E921F190A67C}" type="pres">
      <dgm:prSet presAssocID="{688E09AE-45E6-488A-9A06-8836ABD8A7B9}" presName="hierChild2" presStyleCnt="0"/>
      <dgm:spPr/>
    </dgm:pt>
    <dgm:pt modelId="{D9C904DB-2084-4FB9-B779-F01A34531B90}" type="pres">
      <dgm:prSet presAssocID="{688E09AE-45E6-488A-9A06-8836ABD8A7B9}" presName="hierChild3" presStyleCnt="0"/>
      <dgm:spPr/>
    </dgm:pt>
    <dgm:pt modelId="{57F046E3-9EF8-48A5-9F19-105FFF00ADC0}" type="pres">
      <dgm:prSet presAssocID="{FEFD6760-7B0D-4A63-BD96-8A5093378D0D}" presName="hierRoot1" presStyleCnt="0">
        <dgm:presLayoutVars>
          <dgm:hierBranch val="init"/>
        </dgm:presLayoutVars>
      </dgm:prSet>
      <dgm:spPr/>
    </dgm:pt>
    <dgm:pt modelId="{68861186-F3B9-4C11-844D-BA047AB391DC}" type="pres">
      <dgm:prSet presAssocID="{FEFD6760-7B0D-4A63-BD96-8A5093378D0D}" presName="rootComposite1" presStyleCnt="0"/>
      <dgm:spPr/>
    </dgm:pt>
    <dgm:pt modelId="{8F89CEB4-9B75-40AD-B79D-6C8ADFC7E33E}" type="pres">
      <dgm:prSet presAssocID="{FEFD6760-7B0D-4A63-BD96-8A5093378D0D}" presName="rootText1" presStyleLbl="alignAcc1" presStyleIdx="0" presStyleCnt="0">
        <dgm:presLayoutVars>
          <dgm:chPref val="3"/>
        </dgm:presLayoutVars>
      </dgm:prSet>
      <dgm:spPr/>
      <dgm:t>
        <a:bodyPr/>
        <a:lstStyle/>
        <a:p>
          <a:endParaRPr lang="it-IT"/>
        </a:p>
      </dgm:t>
    </dgm:pt>
    <dgm:pt modelId="{8FD4F5B1-3B8F-47E4-B904-F68EF1A2DB15}" type="pres">
      <dgm:prSet presAssocID="{FEFD6760-7B0D-4A63-BD96-8A5093378D0D}" presName="topArc1" presStyleLbl="parChTrans1D1" presStyleIdx="2" presStyleCnt="8"/>
      <dgm:spPr/>
    </dgm:pt>
    <dgm:pt modelId="{6F49C31B-7375-43B9-8157-B9D7541BCC1B}" type="pres">
      <dgm:prSet presAssocID="{FEFD6760-7B0D-4A63-BD96-8A5093378D0D}" presName="bottomArc1" presStyleLbl="parChTrans1D1" presStyleIdx="3" presStyleCnt="8"/>
      <dgm:spPr/>
    </dgm:pt>
    <dgm:pt modelId="{67268865-6915-4321-AAD0-278FDC602077}" type="pres">
      <dgm:prSet presAssocID="{FEFD6760-7B0D-4A63-BD96-8A5093378D0D}" presName="topConnNode1" presStyleLbl="node1" presStyleIdx="0" presStyleCnt="0"/>
      <dgm:spPr/>
      <dgm:t>
        <a:bodyPr/>
        <a:lstStyle/>
        <a:p>
          <a:endParaRPr lang="it-IT"/>
        </a:p>
      </dgm:t>
    </dgm:pt>
    <dgm:pt modelId="{7E10DA97-791E-4579-BDC1-4AF0228DF8E7}" type="pres">
      <dgm:prSet presAssocID="{FEFD6760-7B0D-4A63-BD96-8A5093378D0D}" presName="hierChild2" presStyleCnt="0"/>
      <dgm:spPr/>
    </dgm:pt>
    <dgm:pt modelId="{272CB185-291F-4C0C-A100-670B612990FE}" type="pres">
      <dgm:prSet presAssocID="{721B1C3A-9920-4AB3-A7BA-59E256EB14F6}" presName="Name28" presStyleLbl="parChTrans1D2" presStyleIdx="0" presStyleCnt="2"/>
      <dgm:spPr/>
      <dgm:t>
        <a:bodyPr/>
        <a:lstStyle/>
        <a:p>
          <a:endParaRPr lang="it-IT"/>
        </a:p>
      </dgm:t>
    </dgm:pt>
    <dgm:pt modelId="{02AC1E2E-EE86-4EE1-8926-B177D2A99728}" type="pres">
      <dgm:prSet presAssocID="{7CC1A741-5FA9-429D-B3ED-01FA67048BE5}" presName="hierRoot2" presStyleCnt="0">
        <dgm:presLayoutVars>
          <dgm:hierBranch val="init"/>
        </dgm:presLayoutVars>
      </dgm:prSet>
      <dgm:spPr/>
    </dgm:pt>
    <dgm:pt modelId="{769B24A2-4966-465A-8D1C-9685DBC9D5BB}" type="pres">
      <dgm:prSet presAssocID="{7CC1A741-5FA9-429D-B3ED-01FA67048BE5}" presName="rootComposite2" presStyleCnt="0"/>
      <dgm:spPr/>
    </dgm:pt>
    <dgm:pt modelId="{F86357E0-7694-4D8D-9FC1-3139A4887796}" type="pres">
      <dgm:prSet presAssocID="{7CC1A741-5FA9-429D-B3ED-01FA67048BE5}" presName="rootText2" presStyleLbl="alignAcc1" presStyleIdx="0" presStyleCnt="0">
        <dgm:presLayoutVars>
          <dgm:chPref val="3"/>
        </dgm:presLayoutVars>
      </dgm:prSet>
      <dgm:spPr/>
      <dgm:t>
        <a:bodyPr/>
        <a:lstStyle/>
        <a:p>
          <a:endParaRPr lang="it-IT"/>
        </a:p>
      </dgm:t>
    </dgm:pt>
    <dgm:pt modelId="{FF399500-4009-411B-A5FC-9C87BF94ACCD}" type="pres">
      <dgm:prSet presAssocID="{7CC1A741-5FA9-429D-B3ED-01FA67048BE5}" presName="topArc2" presStyleLbl="parChTrans1D1" presStyleIdx="4" presStyleCnt="8"/>
      <dgm:spPr/>
    </dgm:pt>
    <dgm:pt modelId="{289D706A-7062-4D9E-89D0-47F4C13E80C4}" type="pres">
      <dgm:prSet presAssocID="{7CC1A741-5FA9-429D-B3ED-01FA67048BE5}" presName="bottomArc2" presStyleLbl="parChTrans1D1" presStyleIdx="5" presStyleCnt="8"/>
      <dgm:spPr/>
    </dgm:pt>
    <dgm:pt modelId="{AC802FE0-158D-463F-8D48-365BDD24D4DA}" type="pres">
      <dgm:prSet presAssocID="{7CC1A741-5FA9-429D-B3ED-01FA67048BE5}" presName="topConnNode2" presStyleLbl="node2" presStyleIdx="0" presStyleCnt="0"/>
      <dgm:spPr/>
      <dgm:t>
        <a:bodyPr/>
        <a:lstStyle/>
        <a:p>
          <a:endParaRPr lang="it-IT"/>
        </a:p>
      </dgm:t>
    </dgm:pt>
    <dgm:pt modelId="{F5E049D8-D906-443A-879B-47D99D122CB1}" type="pres">
      <dgm:prSet presAssocID="{7CC1A741-5FA9-429D-B3ED-01FA67048BE5}" presName="hierChild4" presStyleCnt="0"/>
      <dgm:spPr/>
    </dgm:pt>
    <dgm:pt modelId="{0BCA59D6-27EC-4DD5-B03F-5BD483C936BB}" type="pres">
      <dgm:prSet presAssocID="{7CC1A741-5FA9-429D-B3ED-01FA67048BE5}" presName="hierChild5" presStyleCnt="0"/>
      <dgm:spPr/>
    </dgm:pt>
    <dgm:pt modelId="{0F4952D6-897A-4FE9-8B36-EFF3284FFD06}" type="pres">
      <dgm:prSet presAssocID="{B0E6A6FB-2275-4999-ACAD-5835150D77C6}" presName="Name28" presStyleLbl="parChTrans1D2" presStyleIdx="1" presStyleCnt="2"/>
      <dgm:spPr/>
      <dgm:t>
        <a:bodyPr/>
        <a:lstStyle/>
        <a:p>
          <a:endParaRPr lang="it-IT"/>
        </a:p>
      </dgm:t>
    </dgm:pt>
    <dgm:pt modelId="{4246BFC3-A08F-403E-8430-5BAEDF3376A8}" type="pres">
      <dgm:prSet presAssocID="{A4D10D43-81C9-4908-9EEB-131840EC448F}" presName="hierRoot2" presStyleCnt="0">
        <dgm:presLayoutVars>
          <dgm:hierBranch val="init"/>
        </dgm:presLayoutVars>
      </dgm:prSet>
      <dgm:spPr/>
    </dgm:pt>
    <dgm:pt modelId="{F99DDF65-218B-4C24-9281-E1E4D39A4398}" type="pres">
      <dgm:prSet presAssocID="{A4D10D43-81C9-4908-9EEB-131840EC448F}" presName="rootComposite2" presStyleCnt="0"/>
      <dgm:spPr/>
    </dgm:pt>
    <dgm:pt modelId="{645CD8B6-D15A-4912-8757-DF07DCD06F8E}" type="pres">
      <dgm:prSet presAssocID="{A4D10D43-81C9-4908-9EEB-131840EC448F}" presName="rootText2" presStyleLbl="alignAcc1" presStyleIdx="0" presStyleCnt="0">
        <dgm:presLayoutVars>
          <dgm:chPref val="3"/>
        </dgm:presLayoutVars>
      </dgm:prSet>
      <dgm:spPr/>
      <dgm:t>
        <a:bodyPr/>
        <a:lstStyle/>
        <a:p>
          <a:endParaRPr lang="it-IT"/>
        </a:p>
      </dgm:t>
    </dgm:pt>
    <dgm:pt modelId="{59533D61-7905-4347-823C-BEC279CC27A7}" type="pres">
      <dgm:prSet presAssocID="{A4D10D43-81C9-4908-9EEB-131840EC448F}" presName="topArc2" presStyleLbl="parChTrans1D1" presStyleIdx="6" presStyleCnt="8"/>
      <dgm:spPr/>
    </dgm:pt>
    <dgm:pt modelId="{E1402675-645A-4C92-AB0B-AAEF493EA31F}" type="pres">
      <dgm:prSet presAssocID="{A4D10D43-81C9-4908-9EEB-131840EC448F}" presName="bottomArc2" presStyleLbl="parChTrans1D1" presStyleIdx="7" presStyleCnt="8"/>
      <dgm:spPr/>
    </dgm:pt>
    <dgm:pt modelId="{0698529B-937C-4814-B188-0FA15B7F8ECA}" type="pres">
      <dgm:prSet presAssocID="{A4D10D43-81C9-4908-9EEB-131840EC448F}" presName="topConnNode2" presStyleLbl="node2" presStyleIdx="0" presStyleCnt="0"/>
      <dgm:spPr/>
      <dgm:t>
        <a:bodyPr/>
        <a:lstStyle/>
        <a:p>
          <a:endParaRPr lang="it-IT"/>
        </a:p>
      </dgm:t>
    </dgm:pt>
    <dgm:pt modelId="{C8E6A3C5-880B-4DBF-B4FF-75DD4D1E170A}" type="pres">
      <dgm:prSet presAssocID="{A4D10D43-81C9-4908-9EEB-131840EC448F}" presName="hierChild4" presStyleCnt="0"/>
      <dgm:spPr/>
    </dgm:pt>
    <dgm:pt modelId="{FBCDF5FA-28F4-490E-B6C6-8780A72335D1}" type="pres">
      <dgm:prSet presAssocID="{A4D10D43-81C9-4908-9EEB-131840EC448F}" presName="hierChild5" presStyleCnt="0"/>
      <dgm:spPr/>
    </dgm:pt>
    <dgm:pt modelId="{3906ABBD-9D7D-4C0E-8FDD-5C951B245958}" type="pres">
      <dgm:prSet presAssocID="{FEFD6760-7B0D-4A63-BD96-8A5093378D0D}" presName="hierChild3" presStyleCnt="0"/>
      <dgm:spPr/>
    </dgm:pt>
  </dgm:ptLst>
  <dgm:cxnLst>
    <dgm:cxn modelId="{E69334B2-295B-4AC5-9099-05665273BC9A}" type="presOf" srcId="{7CC1A741-5FA9-429D-B3ED-01FA67048BE5}" destId="{AC802FE0-158D-463F-8D48-365BDD24D4DA}" srcOrd="1" destOrd="0" presId="urn:microsoft.com/office/officeart/2008/layout/HalfCircleOrganizationChart"/>
    <dgm:cxn modelId="{56D5FFF7-9F5F-4449-AE56-4309104387CF}" srcId="{FEFD6760-7B0D-4A63-BD96-8A5093378D0D}" destId="{A4D10D43-81C9-4908-9EEB-131840EC448F}" srcOrd="1" destOrd="0" parTransId="{B0E6A6FB-2275-4999-ACAD-5835150D77C6}" sibTransId="{93B7D1DD-6594-44E6-8BE8-57FC16DCF705}"/>
    <dgm:cxn modelId="{5A4E17FB-35D1-4B47-A4EA-370E82908DE1}" type="presOf" srcId="{721B1C3A-9920-4AB3-A7BA-59E256EB14F6}" destId="{272CB185-291F-4C0C-A100-670B612990FE}" srcOrd="0" destOrd="0" presId="urn:microsoft.com/office/officeart/2008/layout/HalfCircleOrganizationChart"/>
    <dgm:cxn modelId="{AA7FDF00-E233-4D77-BCFA-C4AB81AEF82B}" type="presOf" srcId="{2A7C1107-09A0-4BDB-BF2A-87888CD41EEC}" destId="{19FC9586-D11E-4F3E-B817-D7AC217496C8}" srcOrd="0" destOrd="0" presId="urn:microsoft.com/office/officeart/2008/layout/HalfCircleOrganizationChart"/>
    <dgm:cxn modelId="{5DCC161C-95EF-4A2A-816D-7461921A106F}" type="presOf" srcId="{A4D10D43-81C9-4908-9EEB-131840EC448F}" destId="{645CD8B6-D15A-4912-8757-DF07DCD06F8E}" srcOrd="0" destOrd="0" presId="urn:microsoft.com/office/officeart/2008/layout/HalfCircleOrganizationChart"/>
    <dgm:cxn modelId="{2F79D157-EF64-4D5D-A8C6-372C484C961A}" srcId="{2A7C1107-09A0-4BDB-BF2A-87888CD41EEC}" destId="{688E09AE-45E6-488A-9A06-8836ABD8A7B9}" srcOrd="0" destOrd="0" parTransId="{6EDF81CB-647B-4F8F-93E6-723333BBC455}" sibTransId="{E11A6F43-6757-4F53-AC24-394EDD5928FD}"/>
    <dgm:cxn modelId="{81D9CFB4-DD9C-4298-AC20-6537C7009085}" type="presOf" srcId="{A4D10D43-81C9-4908-9EEB-131840EC448F}" destId="{0698529B-937C-4814-B188-0FA15B7F8ECA}" srcOrd="1" destOrd="0" presId="urn:microsoft.com/office/officeart/2008/layout/HalfCircleOrganizationChart"/>
    <dgm:cxn modelId="{5F01497A-A475-4391-9F38-44A2C1E3A714}" type="presOf" srcId="{B0E6A6FB-2275-4999-ACAD-5835150D77C6}" destId="{0F4952D6-897A-4FE9-8B36-EFF3284FFD06}" srcOrd="0" destOrd="0" presId="urn:microsoft.com/office/officeart/2008/layout/HalfCircleOrganizationChart"/>
    <dgm:cxn modelId="{FAAB3A92-1BA8-46D1-B859-7446DCD50CB4}" type="presOf" srcId="{7CC1A741-5FA9-429D-B3ED-01FA67048BE5}" destId="{F86357E0-7694-4D8D-9FC1-3139A4887796}" srcOrd="0" destOrd="0" presId="urn:microsoft.com/office/officeart/2008/layout/HalfCircleOrganizationChart"/>
    <dgm:cxn modelId="{CAC55114-8324-407E-8CCD-3FF4C8F2EE7C}" type="presOf" srcId="{FEFD6760-7B0D-4A63-BD96-8A5093378D0D}" destId="{67268865-6915-4321-AAD0-278FDC602077}" srcOrd="1" destOrd="0" presId="urn:microsoft.com/office/officeart/2008/layout/HalfCircleOrganizationChart"/>
    <dgm:cxn modelId="{B80BF337-8C9E-4838-8882-B13DBA4DA09F}" srcId="{FEFD6760-7B0D-4A63-BD96-8A5093378D0D}" destId="{7CC1A741-5FA9-429D-B3ED-01FA67048BE5}" srcOrd="0" destOrd="0" parTransId="{721B1C3A-9920-4AB3-A7BA-59E256EB14F6}" sibTransId="{0C0F81D2-38FF-44AC-951F-F574CF633796}"/>
    <dgm:cxn modelId="{649602FB-8DD2-4F37-ADA0-68D8A2334A04}" type="presOf" srcId="{FEFD6760-7B0D-4A63-BD96-8A5093378D0D}" destId="{8F89CEB4-9B75-40AD-B79D-6C8ADFC7E33E}" srcOrd="0" destOrd="0" presId="urn:microsoft.com/office/officeart/2008/layout/HalfCircleOrganizationChart"/>
    <dgm:cxn modelId="{9BD3942F-D422-4B5F-B44B-56571F387613}" srcId="{2A7C1107-09A0-4BDB-BF2A-87888CD41EEC}" destId="{FEFD6760-7B0D-4A63-BD96-8A5093378D0D}" srcOrd="1" destOrd="0" parTransId="{37F40F2D-6BE8-49FC-91DF-0F73C09173D4}" sibTransId="{3491AF61-5C9A-495C-BEF5-0F0D6B4C4FC8}"/>
    <dgm:cxn modelId="{8BDCA0E3-4E0D-4575-90FB-E813912E2C54}" type="presOf" srcId="{688E09AE-45E6-488A-9A06-8836ABD8A7B9}" destId="{9EA091F1-1A33-48F4-8B16-F47F57C41B0C}" srcOrd="1" destOrd="0" presId="urn:microsoft.com/office/officeart/2008/layout/HalfCircleOrganizationChart"/>
    <dgm:cxn modelId="{4B35A0B7-2113-48FE-A0AE-609CF1A0161D}" type="presOf" srcId="{688E09AE-45E6-488A-9A06-8836ABD8A7B9}" destId="{4F2B747D-E1BB-4204-9A54-01D555053799}" srcOrd="0" destOrd="0" presId="urn:microsoft.com/office/officeart/2008/layout/HalfCircleOrganizationChart"/>
    <dgm:cxn modelId="{0AFED6C4-C67E-486D-B093-8ADFEB2F45D1}" type="presParOf" srcId="{19FC9586-D11E-4F3E-B817-D7AC217496C8}" destId="{B60733C6-6C6C-4A34-A6E9-BE3CDA915D1A}" srcOrd="0" destOrd="0" presId="urn:microsoft.com/office/officeart/2008/layout/HalfCircleOrganizationChart"/>
    <dgm:cxn modelId="{38268055-45CA-4482-8AC9-31CFA6693BF3}" type="presParOf" srcId="{B60733C6-6C6C-4A34-A6E9-BE3CDA915D1A}" destId="{104512E8-D6AA-4BE3-8AC4-CB65030E6E42}" srcOrd="0" destOrd="0" presId="urn:microsoft.com/office/officeart/2008/layout/HalfCircleOrganizationChart"/>
    <dgm:cxn modelId="{E848DA15-6336-442E-83AE-57824538DA99}" type="presParOf" srcId="{104512E8-D6AA-4BE3-8AC4-CB65030E6E42}" destId="{4F2B747D-E1BB-4204-9A54-01D555053799}" srcOrd="0" destOrd="0" presId="urn:microsoft.com/office/officeart/2008/layout/HalfCircleOrganizationChart"/>
    <dgm:cxn modelId="{59A276FE-9ED8-4FAA-8FA7-8A30C50658C2}" type="presParOf" srcId="{104512E8-D6AA-4BE3-8AC4-CB65030E6E42}" destId="{1850521A-C186-439B-A676-8CBF7E4AD393}" srcOrd="1" destOrd="0" presId="urn:microsoft.com/office/officeart/2008/layout/HalfCircleOrganizationChart"/>
    <dgm:cxn modelId="{AFD17696-4CA4-4510-939D-E88EA1C7DED3}" type="presParOf" srcId="{104512E8-D6AA-4BE3-8AC4-CB65030E6E42}" destId="{41C7DCFB-9B7B-4710-86E0-B0F1AFCE3E69}" srcOrd="2" destOrd="0" presId="urn:microsoft.com/office/officeart/2008/layout/HalfCircleOrganizationChart"/>
    <dgm:cxn modelId="{78500570-1E67-4C4F-91DB-27B3FB76B103}" type="presParOf" srcId="{104512E8-D6AA-4BE3-8AC4-CB65030E6E42}" destId="{9EA091F1-1A33-48F4-8B16-F47F57C41B0C}" srcOrd="3" destOrd="0" presId="urn:microsoft.com/office/officeart/2008/layout/HalfCircleOrganizationChart"/>
    <dgm:cxn modelId="{498160EB-5D74-45AD-A0BB-AD67D692FD03}" type="presParOf" srcId="{B60733C6-6C6C-4A34-A6E9-BE3CDA915D1A}" destId="{F50F354C-5C51-4153-91FC-E921F190A67C}" srcOrd="1" destOrd="0" presId="urn:microsoft.com/office/officeart/2008/layout/HalfCircleOrganizationChart"/>
    <dgm:cxn modelId="{C88FCD11-419A-4966-BD25-C502E593041A}" type="presParOf" srcId="{B60733C6-6C6C-4A34-A6E9-BE3CDA915D1A}" destId="{D9C904DB-2084-4FB9-B779-F01A34531B90}" srcOrd="2" destOrd="0" presId="urn:microsoft.com/office/officeart/2008/layout/HalfCircleOrganizationChart"/>
    <dgm:cxn modelId="{4ED4F587-5A88-449E-B19A-FCD072E7414A}" type="presParOf" srcId="{19FC9586-D11E-4F3E-B817-D7AC217496C8}" destId="{57F046E3-9EF8-48A5-9F19-105FFF00ADC0}" srcOrd="1" destOrd="0" presId="urn:microsoft.com/office/officeart/2008/layout/HalfCircleOrganizationChart"/>
    <dgm:cxn modelId="{75E3CDED-1507-467B-B102-657D8D069676}" type="presParOf" srcId="{57F046E3-9EF8-48A5-9F19-105FFF00ADC0}" destId="{68861186-F3B9-4C11-844D-BA047AB391DC}" srcOrd="0" destOrd="0" presId="urn:microsoft.com/office/officeart/2008/layout/HalfCircleOrganizationChart"/>
    <dgm:cxn modelId="{E086B4D7-A9C8-474A-87BF-7A5AF9B1E4A5}" type="presParOf" srcId="{68861186-F3B9-4C11-844D-BA047AB391DC}" destId="{8F89CEB4-9B75-40AD-B79D-6C8ADFC7E33E}" srcOrd="0" destOrd="0" presId="urn:microsoft.com/office/officeart/2008/layout/HalfCircleOrganizationChart"/>
    <dgm:cxn modelId="{5E3A45C6-A815-4ABE-B275-FA3F7B30863E}" type="presParOf" srcId="{68861186-F3B9-4C11-844D-BA047AB391DC}" destId="{8FD4F5B1-3B8F-47E4-B904-F68EF1A2DB15}" srcOrd="1" destOrd="0" presId="urn:microsoft.com/office/officeart/2008/layout/HalfCircleOrganizationChart"/>
    <dgm:cxn modelId="{8A63CB6E-B977-47B0-B071-71FD47CF2354}" type="presParOf" srcId="{68861186-F3B9-4C11-844D-BA047AB391DC}" destId="{6F49C31B-7375-43B9-8157-B9D7541BCC1B}" srcOrd="2" destOrd="0" presId="urn:microsoft.com/office/officeart/2008/layout/HalfCircleOrganizationChart"/>
    <dgm:cxn modelId="{DD309B2B-3DCC-4CB7-A82F-A8483E6A5938}" type="presParOf" srcId="{68861186-F3B9-4C11-844D-BA047AB391DC}" destId="{67268865-6915-4321-AAD0-278FDC602077}" srcOrd="3" destOrd="0" presId="urn:microsoft.com/office/officeart/2008/layout/HalfCircleOrganizationChart"/>
    <dgm:cxn modelId="{1F915FD1-9012-4FE2-A9EF-CA6B6EF4B660}" type="presParOf" srcId="{57F046E3-9EF8-48A5-9F19-105FFF00ADC0}" destId="{7E10DA97-791E-4579-BDC1-4AF0228DF8E7}" srcOrd="1" destOrd="0" presId="urn:microsoft.com/office/officeart/2008/layout/HalfCircleOrganizationChart"/>
    <dgm:cxn modelId="{066A04F0-FA2E-482F-A3F7-1A7C599AC034}" type="presParOf" srcId="{7E10DA97-791E-4579-BDC1-4AF0228DF8E7}" destId="{272CB185-291F-4C0C-A100-670B612990FE}" srcOrd="0" destOrd="0" presId="urn:microsoft.com/office/officeart/2008/layout/HalfCircleOrganizationChart"/>
    <dgm:cxn modelId="{164E730A-55F9-461B-AD3A-20F452284521}" type="presParOf" srcId="{7E10DA97-791E-4579-BDC1-4AF0228DF8E7}" destId="{02AC1E2E-EE86-4EE1-8926-B177D2A99728}" srcOrd="1" destOrd="0" presId="urn:microsoft.com/office/officeart/2008/layout/HalfCircleOrganizationChart"/>
    <dgm:cxn modelId="{F8A52BEC-D8E1-4153-BA45-1AD5AA8B5E22}" type="presParOf" srcId="{02AC1E2E-EE86-4EE1-8926-B177D2A99728}" destId="{769B24A2-4966-465A-8D1C-9685DBC9D5BB}" srcOrd="0" destOrd="0" presId="urn:microsoft.com/office/officeart/2008/layout/HalfCircleOrganizationChart"/>
    <dgm:cxn modelId="{06273FDF-F3D1-4BC4-B960-0463CB87178F}" type="presParOf" srcId="{769B24A2-4966-465A-8D1C-9685DBC9D5BB}" destId="{F86357E0-7694-4D8D-9FC1-3139A4887796}" srcOrd="0" destOrd="0" presId="urn:microsoft.com/office/officeart/2008/layout/HalfCircleOrganizationChart"/>
    <dgm:cxn modelId="{BE17F361-8C26-46F6-A06B-6EFD0B9145DC}" type="presParOf" srcId="{769B24A2-4966-465A-8D1C-9685DBC9D5BB}" destId="{FF399500-4009-411B-A5FC-9C87BF94ACCD}" srcOrd="1" destOrd="0" presId="urn:microsoft.com/office/officeart/2008/layout/HalfCircleOrganizationChart"/>
    <dgm:cxn modelId="{42CB608C-08E3-4B42-A279-1CB9D3A1A677}" type="presParOf" srcId="{769B24A2-4966-465A-8D1C-9685DBC9D5BB}" destId="{289D706A-7062-4D9E-89D0-47F4C13E80C4}" srcOrd="2" destOrd="0" presId="urn:microsoft.com/office/officeart/2008/layout/HalfCircleOrganizationChart"/>
    <dgm:cxn modelId="{1211BBD2-CDDA-4F8A-9AD3-EDADCA3EF0DF}" type="presParOf" srcId="{769B24A2-4966-465A-8D1C-9685DBC9D5BB}" destId="{AC802FE0-158D-463F-8D48-365BDD24D4DA}" srcOrd="3" destOrd="0" presId="urn:microsoft.com/office/officeart/2008/layout/HalfCircleOrganizationChart"/>
    <dgm:cxn modelId="{59E00469-EBB0-4C56-831F-B6ECF2DFD2FC}" type="presParOf" srcId="{02AC1E2E-EE86-4EE1-8926-B177D2A99728}" destId="{F5E049D8-D906-443A-879B-47D99D122CB1}" srcOrd="1" destOrd="0" presId="urn:microsoft.com/office/officeart/2008/layout/HalfCircleOrganizationChart"/>
    <dgm:cxn modelId="{2BF1F8EC-E24B-44F0-AF50-C592601103B6}" type="presParOf" srcId="{02AC1E2E-EE86-4EE1-8926-B177D2A99728}" destId="{0BCA59D6-27EC-4DD5-B03F-5BD483C936BB}" srcOrd="2" destOrd="0" presId="urn:microsoft.com/office/officeart/2008/layout/HalfCircleOrganizationChart"/>
    <dgm:cxn modelId="{FB4DD58E-FC4E-4BB3-A192-46F6F2215BAD}" type="presParOf" srcId="{7E10DA97-791E-4579-BDC1-4AF0228DF8E7}" destId="{0F4952D6-897A-4FE9-8B36-EFF3284FFD06}" srcOrd="2" destOrd="0" presId="urn:microsoft.com/office/officeart/2008/layout/HalfCircleOrganizationChart"/>
    <dgm:cxn modelId="{2A7ACBA4-2C7A-4BD0-8F28-3ABED17C6921}" type="presParOf" srcId="{7E10DA97-791E-4579-BDC1-4AF0228DF8E7}" destId="{4246BFC3-A08F-403E-8430-5BAEDF3376A8}" srcOrd="3" destOrd="0" presId="urn:microsoft.com/office/officeart/2008/layout/HalfCircleOrganizationChart"/>
    <dgm:cxn modelId="{4D906899-59F3-4A0A-BCF1-5259879C5FEA}" type="presParOf" srcId="{4246BFC3-A08F-403E-8430-5BAEDF3376A8}" destId="{F99DDF65-218B-4C24-9281-E1E4D39A4398}" srcOrd="0" destOrd="0" presId="urn:microsoft.com/office/officeart/2008/layout/HalfCircleOrganizationChart"/>
    <dgm:cxn modelId="{0011A4CF-DBBE-4702-B1C0-E4B0026C0B54}" type="presParOf" srcId="{F99DDF65-218B-4C24-9281-E1E4D39A4398}" destId="{645CD8B6-D15A-4912-8757-DF07DCD06F8E}" srcOrd="0" destOrd="0" presId="urn:microsoft.com/office/officeart/2008/layout/HalfCircleOrganizationChart"/>
    <dgm:cxn modelId="{10362EC4-A231-4AE4-8506-E570B3AEEA04}" type="presParOf" srcId="{F99DDF65-218B-4C24-9281-E1E4D39A4398}" destId="{59533D61-7905-4347-823C-BEC279CC27A7}" srcOrd="1" destOrd="0" presId="urn:microsoft.com/office/officeart/2008/layout/HalfCircleOrganizationChart"/>
    <dgm:cxn modelId="{7B4503B4-A77D-4663-A85B-0E7491AA398D}" type="presParOf" srcId="{F99DDF65-218B-4C24-9281-E1E4D39A4398}" destId="{E1402675-645A-4C92-AB0B-AAEF493EA31F}" srcOrd="2" destOrd="0" presId="urn:microsoft.com/office/officeart/2008/layout/HalfCircleOrganizationChart"/>
    <dgm:cxn modelId="{CB2747AD-6A73-45D8-A7D4-3819EE48E2DA}" type="presParOf" srcId="{F99DDF65-218B-4C24-9281-E1E4D39A4398}" destId="{0698529B-937C-4814-B188-0FA15B7F8ECA}" srcOrd="3" destOrd="0" presId="urn:microsoft.com/office/officeart/2008/layout/HalfCircleOrganizationChart"/>
    <dgm:cxn modelId="{5D4AFEE4-93D1-4F0B-8E5C-0E0EE1A8D7DA}" type="presParOf" srcId="{4246BFC3-A08F-403E-8430-5BAEDF3376A8}" destId="{C8E6A3C5-880B-4DBF-B4FF-75DD4D1E170A}" srcOrd="1" destOrd="0" presId="urn:microsoft.com/office/officeart/2008/layout/HalfCircleOrganizationChart"/>
    <dgm:cxn modelId="{2E2F9A3B-3B1B-4448-BB85-FDF3601CD5FE}" type="presParOf" srcId="{4246BFC3-A08F-403E-8430-5BAEDF3376A8}" destId="{FBCDF5FA-28F4-490E-B6C6-8780A72335D1}" srcOrd="2" destOrd="0" presId="urn:microsoft.com/office/officeart/2008/layout/HalfCircleOrganizationChart"/>
    <dgm:cxn modelId="{7644BE0A-287C-4A8A-916F-C10A22CA659C}" type="presParOf" srcId="{57F046E3-9EF8-48A5-9F19-105FFF00ADC0}" destId="{3906ABBD-9D7D-4C0E-8FDD-5C951B245958}" srcOrd="2" destOrd="0" presId="urn:microsoft.com/office/officeart/2008/layout/HalfCircleOrganizationChart"/>
  </dgm:cxnLst>
  <dgm:bg>
    <a:solidFill>
      <a:schemeClr val="accent5">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FA079AB-E85F-4BF2-BF73-05D5C07E4B18}" type="doc">
      <dgm:prSet loTypeId="urn:microsoft.com/office/officeart/2005/8/layout/target3" loCatId="relationship" qsTypeId="urn:microsoft.com/office/officeart/2005/8/quickstyle/simple1" qsCatId="simple" csTypeId="urn:microsoft.com/office/officeart/2005/8/colors/accent1_2" csCatId="accent1" phldr="1"/>
      <dgm:spPr/>
      <dgm:t>
        <a:bodyPr/>
        <a:lstStyle/>
        <a:p>
          <a:endParaRPr lang="it-IT"/>
        </a:p>
      </dgm:t>
    </dgm:pt>
    <dgm:pt modelId="{57D5F8DD-2628-427A-BDD6-8C8618B9697E}">
      <dgm:prSet custT="1"/>
      <dgm:spPr/>
      <dgm:t>
        <a:bodyPr/>
        <a:lstStyle/>
        <a:p>
          <a:pPr rtl="0"/>
          <a:r>
            <a:rPr lang="it-IT" sz="1800" b="1" dirty="0">
              <a:solidFill>
                <a:srgbClr val="0070C0"/>
              </a:solidFill>
            </a:rPr>
            <a:t>Richieste di proroga ordinarie e straordinarie: nell’anno </a:t>
          </a:r>
          <a:r>
            <a:rPr lang="it-IT" sz="1800" b="1" dirty="0" smtClean="0">
              <a:solidFill>
                <a:srgbClr val="0070C0"/>
              </a:solidFill>
            </a:rPr>
            <a:t>2024 </a:t>
          </a:r>
          <a:r>
            <a:rPr lang="it-IT" sz="1800" b="1" dirty="0">
              <a:solidFill>
                <a:srgbClr val="0070C0"/>
              </a:solidFill>
            </a:rPr>
            <a:t>sono pervenute circa 220 richieste</a:t>
          </a:r>
        </a:p>
      </dgm:t>
    </dgm:pt>
    <dgm:pt modelId="{0FC53B8D-AA39-4C98-A3D8-0F039BE2F39B}" type="parTrans" cxnId="{C7420718-12CC-4F61-97B3-978C8B8AF615}">
      <dgm:prSet/>
      <dgm:spPr/>
      <dgm:t>
        <a:bodyPr/>
        <a:lstStyle/>
        <a:p>
          <a:endParaRPr lang="it-IT" sz="1800" b="1">
            <a:solidFill>
              <a:srgbClr val="0070C0"/>
            </a:solidFill>
          </a:endParaRPr>
        </a:p>
      </dgm:t>
    </dgm:pt>
    <dgm:pt modelId="{D73EF9BC-1C30-410B-878E-D4502CC137D0}" type="sibTrans" cxnId="{C7420718-12CC-4F61-97B3-978C8B8AF615}">
      <dgm:prSet/>
      <dgm:spPr/>
      <dgm:t>
        <a:bodyPr/>
        <a:lstStyle/>
        <a:p>
          <a:endParaRPr lang="it-IT" sz="1800" b="1">
            <a:solidFill>
              <a:srgbClr val="0070C0"/>
            </a:solidFill>
          </a:endParaRPr>
        </a:p>
      </dgm:t>
    </dgm:pt>
    <dgm:pt modelId="{E0DC1D1C-1BEF-4D8A-B587-EA0C9398FDA9}">
      <dgm:prSet custT="1"/>
      <dgm:spPr/>
      <dgm:t>
        <a:bodyPr/>
        <a:lstStyle/>
        <a:p>
          <a:pPr rtl="0"/>
          <a:r>
            <a:rPr lang="it-IT" sz="1800" b="1" dirty="0">
              <a:solidFill>
                <a:srgbClr val="0070C0"/>
              </a:solidFill>
            </a:rPr>
            <a:t>Le domande di pagamento si concentrano negli 2 ultimi mesi dell’anno</a:t>
          </a:r>
        </a:p>
      </dgm:t>
    </dgm:pt>
    <dgm:pt modelId="{41E063A6-15D3-403B-BE61-F31B824FDA31}" type="parTrans" cxnId="{B2168902-CB40-4CCA-8091-D9222AA596DE}">
      <dgm:prSet/>
      <dgm:spPr/>
      <dgm:t>
        <a:bodyPr/>
        <a:lstStyle/>
        <a:p>
          <a:endParaRPr lang="it-IT" sz="1800" b="1">
            <a:solidFill>
              <a:srgbClr val="0070C0"/>
            </a:solidFill>
          </a:endParaRPr>
        </a:p>
      </dgm:t>
    </dgm:pt>
    <dgm:pt modelId="{F0E0ED7C-7074-4B06-BAD8-0596CC37AD8E}" type="sibTrans" cxnId="{B2168902-CB40-4CCA-8091-D9222AA596DE}">
      <dgm:prSet/>
      <dgm:spPr/>
      <dgm:t>
        <a:bodyPr/>
        <a:lstStyle/>
        <a:p>
          <a:endParaRPr lang="it-IT" sz="1800" b="1">
            <a:solidFill>
              <a:srgbClr val="0070C0"/>
            </a:solidFill>
          </a:endParaRPr>
        </a:p>
      </dgm:t>
    </dgm:pt>
    <dgm:pt modelId="{4D7A374A-86A7-4C13-9500-87C6664812AF}">
      <dgm:prSet custT="1"/>
      <dgm:spPr/>
      <dgm:t>
        <a:bodyPr/>
        <a:lstStyle/>
        <a:p>
          <a:pPr rtl="0"/>
          <a:r>
            <a:rPr lang="it-IT" sz="1800" b="1" dirty="0">
              <a:solidFill>
                <a:srgbClr val="0070C0"/>
              </a:solidFill>
            </a:rPr>
            <a:t>Necessità di ricorrere al soccorso istruttorio delle domande di sostegno e pagamento </a:t>
          </a:r>
        </a:p>
      </dgm:t>
    </dgm:pt>
    <dgm:pt modelId="{DACD17BA-8652-4C2D-91D0-1D44EC9144EB}" type="parTrans" cxnId="{B764C4B2-F054-41F5-B1CC-08F165599668}">
      <dgm:prSet/>
      <dgm:spPr/>
      <dgm:t>
        <a:bodyPr/>
        <a:lstStyle/>
        <a:p>
          <a:endParaRPr lang="it-IT" sz="1800" b="1">
            <a:solidFill>
              <a:srgbClr val="0070C0"/>
            </a:solidFill>
          </a:endParaRPr>
        </a:p>
      </dgm:t>
    </dgm:pt>
    <dgm:pt modelId="{182171DA-948D-4AE3-83FA-C69E16C7EF89}" type="sibTrans" cxnId="{B764C4B2-F054-41F5-B1CC-08F165599668}">
      <dgm:prSet/>
      <dgm:spPr/>
      <dgm:t>
        <a:bodyPr/>
        <a:lstStyle/>
        <a:p>
          <a:endParaRPr lang="it-IT" sz="1800" b="1">
            <a:solidFill>
              <a:srgbClr val="0070C0"/>
            </a:solidFill>
          </a:endParaRPr>
        </a:p>
      </dgm:t>
    </dgm:pt>
    <dgm:pt modelId="{FADF274C-E25C-4E4A-B1F2-412AD5D70B6C}" type="pres">
      <dgm:prSet presAssocID="{1FA079AB-E85F-4BF2-BF73-05D5C07E4B18}" presName="Name0" presStyleCnt="0">
        <dgm:presLayoutVars>
          <dgm:chMax val="7"/>
          <dgm:dir/>
          <dgm:animLvl val="lvl"/>
          <dgm:resizeHandles val="exact"/>
        </dgm:presLayoutVars>
      </dgm:prSet>
      <dgm:spPr/>
      <dgm:t>
        <a:bodyPr/>
        <a:lstStyle/>
        <a:p>
          <a:endParaRPr lang="it-IT"/>
        </a:p>
      </dgm:t>
    </dgm:pt>
    <dgm:pt modelId="{81DCA66D-5627-46B5-894E-41294B9AE0A2}" type="pres">
      <dgm:prSet presAssocID="{57D5F8DD-2628-427A-BDD6-8C8618B9697E}" presName="circle1" presStyleLbl="node1" presStyleIdx="0" presStyleCnt="3"/>
      <dgm:spPr>
        <a:solidFill>
          <a:srgbClr val="FF66CC"/>
        </a:solidFill>
      </dgm:spPr>
    </dgm:pt>
    <dgm:pt modelId="{28C7A175-863D-4829-90AF-E9C17F149EDF}" type="pres">
      <dgm:prSet presAssocID="{57D5F8DD-2628-427A-BDD6-8C8618B9697E}" presName="space" presStyleCnt="0"/>
      <dgm:spPr/>
    </dgm:pt>
    <dgm:pt modelId="{88006EAE-7EAD-47F4-B1E8-1EF2B7771A1D}" type="pres">
      <dgm:prSet presAssocID="{57D5F8DD-2628-427A-BDD6-8C8618B9697E}" presName="rect1" presStyleLbl="alignAcc1" presStyleIdx="0" presStyleCnt="3"/>
      <dgm:spPr/>
      <dgm:t>
        <a:bodyPr/>
        <a:lstStyle/>
        <a:p>
          <a:endParaRPr lang="it-IT"/>
        </a:p>
      </dgm:t>
    </dgm:pt>
    <dgm:pt modelId="{5F8A4EE8-A684-4779-98C7-EEBD88F3F082}" type="pres">
      <dgm:prSet presAssocID="{E0DC1D1C-1BEF-4D8A-B587-EA0C9398FDA9}" presName="vertSpace2" presStyleLbl="node1" presStyleIdx="0" presStyleCnt="3"/>
      <dgm:spPr/>
    </dgm:pt>
    <dgm:pt modelId="{88452DDE-7620-4495-8756-8006849A4A5A}" type="pres">
      <dgm:prSet presAssocID="{E0DC1D1C-1BEF-4D8A-B587-EA0C9398FDA9}" presName="circle2" presStyleLbl="node1" presStyleIdx="1" presStyleCnt="3"/>
      <dgm:spPr/>
    </dgm:pt>
    <dgm:pt modelId="{8F1D7C5A-C5F0-48CF-8AE1-C39C872BC3A3}" type="pres">
      <dgm:prSet presAssocID="{E0DC1D1C-1BEF-4D8A-B587-EA0C9398FDA9}" presName="rect2" presStyleLbl="alignAcc1" presStyleIdx="1" presStyleCnt="3"/>
      <dgm:spPr/>
      <dgm:t>
        <a:bodyPr/>
        <a:lstStyle/>
        <a:p>
          <a:endParaRPr lang="it-IT"/>
        </a:p>
      </dgm:t>
    </dgm:pt>
    <dgm:pt modelId="{9FF5A806-6E84-4472-8D42-780837EA93A5}" type="pres">
      <dgm:prSet presAssocID="{4D7A374A-86A7-4C13-9500-87C6664812AF}" presName="vertSpace3" presStyleLbl="node1" presStyleIdx="1" presStyleCnt="3"/>
      <dgm:spPr/>
    </dgm:pt>
    <dgm:pt modelId="{9A902426-81EA-4BE8-A033-24588B57A6E1}" type="pres">
      <dgm:prSet presAssocID="{4D7A374A-86A7-4C13-9500-87C6664812AF}" presName="circle3" presStyleLbl="node1" presStyleIdx="2" presStyleCnt="3"/>
      <dgm:spPr>
        <a:solidFill>
          <a:srgbClr val="00DFDA"/>
        </a:solidFill>
      </dgm:spPr>
    </dgm:pt>
    <dgm:pt modelId="{79090E18-4687-401A-B5B3-EF0C1483D819}" type="pres">
      <dgm:prSet presAssocID="{4D7A374A-86A7-4C13-9500-87C6664812AF}" presName="rect3" presStyleLbl="alignAcc1" presStyleIdx="2" presStyleCnt="3"/>
      <dgm:spPr/>
      <dgm:t>
        <a:bodyPr/>
        <a:lstStyle/>
        <a:p>
          <a:endParaRPr lang="it-IT"/>
        </a:p>
      </dgm:t>
    </dgm:pt>
    <dgm:pt modelId="{9BD5FBF1-1F4D-4EE2-9E34-4235EF6B7307}" type="pres">
      <dgm:prSet presAssocID="{57D5F8DD-2628-427A-BDD6-8C8618B9697E}" presName="rect1ParTxNoCh" presStyleLbl="alignAcc1" presStyleIdx="2" presStyleCnt="3">
        <dgm:presLayoutVars>
          <dgm:chMax val="1"/>
          <dgm:bulletEnabled val="1"/>
        </dgm:presLayoutVars>
      </dgm:prSet>
      <dgm:spPr/>
      <dgm:t>
        <a:bodyPr/>
        <a:lstStyle/>
        <a:p>
          <a:endParaRPr lang="it-IT"/>
        </a:p>
      </dgm:t>
    </dgm:pt>
    <dgm:pt modelId="{F16CEADB-3B9A-4620-AAB2-2A0128EE4AB2}" type="pres">
      <dgm:prSet presAssocID="{E0DC1D1C-1BEF-4D8A-B587-EA0C9398FDA9}" presName="rect2ParTxNoCh" presStyleLbl="alignAcc1" presStyleIdx="2" presStyleCnt="3">
        <dgm:presLayoutVars>
          <dgm:chMax val="1"/>
          <dgm:bulletEnabled val="1"/>
        </dgm:presLayoutVars>
      </dgm:prSet>
      <dgm:spPr/>
      <dgm:t>
        <a:bodyPr/>
        <a:lstStyle/>
        <a:p>
          <a:endParaRPr lang="it-IT"/>
        </a:p>
      </dgm:t>
    </dgm:pt>
    <dgm:pt modelId="{79389129-6FB4-43A6-A879-62FF7AF09D71}" type="pres">
      <dgm:prSet presAssocID="{4D7A374A-86A7-4C13-9500-87C6664812AF}" presName="rect3ParTxNoCh" presStyleLbl="alignAcc1" presStyleIdx="2" presStyleCnt="3">
        <dgm:presLayoutVars>
          <dgm:chMax val="1"/>
          <dgm:bulletEnabled val="1"/>
        </dgm:presLayoutVars>
      </dgm:prSet>
      <dgm:spPr/>
      <dgm:t>
        <a:bodyPr/>
        <a:lstStyle/>
        <a:p>
          <a:endParaRPr lang="it-IT"/>
        </a:p>
      </dgm:t>
    </dgm:pt>
  </dgm:ptLst>
  <dgm:cxnLst>
    <dgm:cxn modelId="{B6B8DCAB-7378-421E-B4FB-A9312015BDF2}" type="presOf" srcId="{4D7A374A-86A7-4C13-9500-87C6664812AF}" destId="{79090E18-4687-401A-B5B3-EF0C1483D819}" srcOrd="0" destOrd="0" presId="urn:microsoft.com/office/officeart/2005/8/layout/target3"/>
    <dgm:cxn modelId="{33E33908-FE6C-41A7-827D-52FB753B13A1}" type="presOf" srcId="{E0DC1D1C-1BEF-4D8A-B587-EA0C9398FDA9}" destId="{8F1D7C5A-C5F0-48CF-8AE1-C39C872BC3A3}" srcOrd="0" destOrd="0" presId="urn:microsoft.com/office/officeart/2005/8/layout/target3"/>
    <dgm:cxn modelId="{B764C4B2-F054-41F5-B1CC-08F165599668}" srcId="{1FA079AB-E85F-4BF2-BF73-05D5C07E4B18}" destId="{4D7A374A-86A7-4C13-9500-87C6664812AF}" srcOrd="2" destOrd="0" parTransId="{DACD17BA-8652-4C2D-91D0-1D44EC9144EB}" sibTransId="{182171DA-948D-4AE3-83FA-C69E16C7EF89}"/>
    <dgm:cxn modelId="{C7420718-12CC-4F61-97B3-978C8B8AF615}" srcId="{1FA079AB-E85F-4BF2-BF73-05D5C07E4B18}" destId="{57D5F8DD-2628-427A-BDD6-8C8618B9697E}" srcOrd="0" destOrd="0" parTransId="{0FC53B8D-AA39-4C98-A3D8-0F039BE2F39B}" sibTransId="{D73EF9BC-1C30-410B-878E-D4502CC137D0}"/>
    <dgm:cxn modelId="{C148CD04-CB55-4EDB-9B68-D20A1426CC72}" type="presOf" srcId="{57D5F8DD-2628-427A-BDD6-8C8618B9697E}" destId="{9BD5FBF1-1F4D-4EE2-9E34-4235EF6B7307}" srcOrd="1" destOrd="0" presId="urn:microsoft.com/office/officeart/2005/8/layout/target3"/>
    <dgm:cxn modelId="{995AAE71-F3CE-43C2-92AF-73C9CB29C128}" type="presOf" srcId="{4D7A374A-86A7-4C13-9500-87C6664812AF}" destId="{79389129-6FB4-43A6-A879-62FF7AF09D71}" srcOrd="1" destOrd="0" presId="urn:microsoft.com/office/officeart/2005/8/layout/target3"/>
    <dgm:cxn modelId="{ACCC5BFA-6C3F-4DE5-B54C-EA889893E9AD}" type="presOf" srcId="{1FA079AB-E85F-4BF2-BF73-05D5C07E4B18}" destId="{FADF274C-E25C-4E4A-B1F2-412AD5D70B6C}" srcOrd="0" destOrd="0" presId="urn:microsoft.com/office/officeart/2005/8/layout/target3"/>
    <dgm:cxn modelId="{B2168902-CB40-4CCA-8091-D9222AA596DE}" srcId="{1FA079AB-E85F-4BF2-BF73-05D5C07E4B18}" destId="{E0DC1D1C-1BEF-4D8A-B587-EA0C9398FDA9}" srcOrd="1" destOrd="0" parTransId="{41E063A6-15D3-403B-BE61-F31B824FDA31}" sibTransId="{F0E0ED7C-7074-4B06-BAD8-0596CC37AD8E}"/>
    <dgm:cxn modelId="{7E190682-F23C-47D9-AB67-7A43E2348AFA}" type="presOf" srcId="{57D5F8DD-2628-427A-BDD6-8C8618B9697E}" destId="{88006EAE-7EAD-47F4-B1E8-1EF2B7771A1D}" srcOrd="0" destOrd="0" presId="urn:microsoft.com/office/officeart/2005/8/layout/target3"/>
    <dgm:cxn modelId="{5F4C8E33-8631-460A-9586-8E1EBD2A2616}" type="presOf" srcId="{E0DC1D1C-1BEF-4D8A-B587-EA0C9398FDA9}" destId="{F16CEADB-3B9A-4620-AAB2-2A0128EE4AB2}" srcOrd="1" destOrd="0" presId="urn:microsoft.com/office/officeart/2005/8/layout/target3"/>
    <dgm:cxn modelId="{F4F19427-99BD-43C1-BE83-A4C6051C8A96}" type="presParOf" srcId="{FADF274C-E25C-4E4A-B1F2-412AD5D70B6C}" destId="{81DCA66D-5627-46B5-894E-41294B9AE0A2}" srcOrd="0" destOrd="0" presId="urn:microsoft.com/office/officeart/2005/8/layout/target3"/>
    <dgm:cxn modelId="{DEEE5A4C-7906-4E1A-BBFD-3C6619D6BABD}" type="presParOf" srcId="{FADF274C-E25C-4E4A-B1F2-412AD5D70B6C}" destId="{28C7A175-863D-4829-90AF-E9C17F149EDF}" srcOrd="1" destOrd="0" presId="urn:microsoft.com/office/officeart/2005/8/layout/target3"/>
    <dgm:cxn modelId="{E0CC0B04-FF67-44D2-80FC-DD17967987FC}" type="presParOf" srcId="{FADF274C-E25C-4E4A-B1F2-412AD5D70B6C}" destId="{88006EAE-7EAD-47F4-B1E8-1EF2B7771A1D}" srcOrd="2" destOrd="0" presId="urn:microsoft.com/office/officeart/2005/8/layout/target3"/>
    <dgm:cxn modelId="{AB5B5A54-41BE-4C19-8A50-4A1BB2B36B29}" type="presParOf" srcId="{FADF274C-E25C-4E4A-B1F2-412AD5D70B6C}" destId="{5F8A4EE8-A684-4779-98C7-EEBD88F3F082}" srcOrd="3" destOrd="0" presId="urn:microsoft.com/office/officeart/2005/8/layout/target3"/>
    <dgm:cxn modelId="{F2AD02D7-1299-4B22-9669-E142D4D24309}" type="presParOf" srcId="{FADF274C-E25C-4E4A-B1F2-412AD5D70B6C}" destId="{88452DDE-7620-4495-8756-8006849A4A5A}" srcOrd="4" destOrd="0" presId="urn:microsoft.com/office/officeart/2005/8/layout/target3"/>
    <dgm:cxn modelId="{6DCCE9B5-4333-4429-B285-16A2FD0C6A20}" type="presParOf" srcId="{FADF274C-E25C-4E4A-B1F2-412AD5D70B6C}" destId="{8F1D7C5A-C5F0-48CF-8AE1-C39C872BC3A3}" srcOrd="5" destOrd="0" presId="urn:microsoft.com/office/officeart/2005/8/layout/target3"/>
    <dgm:cxn modelId="{667E3FB3-B520-4228-988E-E004113E176A}" type="presParOf" srcId="{FADF274C-E25C-4E4A-B1F2-412AD5D70B6C}" destId="{9FF5A806-6E84-4472-8D42-780837EA93A5}" srcOrd="6" destOrd="0" presId="urn:microsoft.com/office/officeart/2005/8/layout/target3"/>
    <dgm:cxn modelId="{0F4033E2-D3B4-41EE-AF6E-5F13798FFE33}" type="presParOf" srcId="{FADF274C-E25C-4E4A-B1F2-412AD5D70B6C}" destId="{9A902426-81EA-4BE8-A033-24588B57A6E1}" srcOrd="7" destOrd="0" presId="urn:microsoft.com/office/officeart/2005/8/layout/target3"/>
    <dgm:cxn modelId="{A1DDD36B-1231-412B-9241-609C248BD646}" type="presParOf" srcId="{FADF274C-E25C-4E4A-B1F2-412AD5D70B6C}" destId="{79090E18-4687-401A-B5B3-EF0C1483D819}" srcOrd="8" destOrd="0" presId="urn:microsoft.com/office/officeart/2005/8/layout/target3"/>
    <dgm:cxn modelId="{BD1CED81-A686-4F26-ADC3-C30571CE277C}" type="presParOf" srcId="{FADF274C-E25C-4E4A-B1F2-412AD5D70B6C}" destId="{9BD5FBF1-1F4D-4EE2-9E34-4235EF6B7307}" srcOrd="9" destOrd="0" presId="urn:microsoft.com/office/officeart/2005/8/layout/target3"/>
    <dgm:cxn modelId="{3BE1C930-046B-48D5-A689-6025069DA797}" type="presParOf" srcId="{FADF274C-E25C-4E4A-B1F2-412AD5D70B6C}" destId="{F16CEADB-3B9A-4620-AAB2-2A0128EE4AB2}" srcOrd="10" destOrd="0" presId="urn:microsoft.com/office/officeart/2005/8/layout/target3"/>
    <dgm:cxn modelId="{766B82A1-A3F9-4DDC-AD44-49E38E48C3D9}" type="presParOf" srcId="{FADF274C-E25C-4E4A-B1F2-412AD5D70B6C}" destId="{79389129-6FB4-43A6-A879-62FF7AF09D71}" srcOrd="11" destOrd="0" presId="urn:microsoft.com/office/officeart/2005/8/layout/targe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1EE506A-AB09-4650-98F9-6F070D9331B6}" type="datetimeFigureOut">
              <a:rPr lang="it-IT" smtClean="0"/>
              <a:t>05/12/2024</a:t>
            </a:fld>
            <a:endParaRPr lang="it-IT"/>
          </a:p>
        </p:txBody>
      </p:sp>
      <p:sp>
        <p:nvSpPr>
          <p:cNvPr id="4" name="Segnaposto piè di pagina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546E6908-E652-4AEF-981C-B17A252B5CA4}" type="slidenum">
              <a:rPr lang="it-IT" smtClean="0"/>
              <a:t>‹#›</a:t>
            </a:fld>
            <a:endParaRPr lang="it-IT"/>
          </a:p>
        </p:txBody>
      </p:sp>
    </p:spTree>
    <p:extLst>
      <p:ext uri="{BB962C8B-B14F-4D97-AF65-F5344CB8AC3E}">
        <p14:creationId xmlns:p14="http://schemas.microsoft.com/office/powerpoint/2010/main" val="364006060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5" y="0"/>
            <a:ext cx="2945659" cy="498056"/>
          </a:xfrm>
          <a:prstGeom prst="rect">
            <a:avLst/>
          </a:prstGeom>
        </p:spPr>
        <p:txBody>
          <a:bodyPr vert="horz" lIns="91440" tIns="45720" rIns="91440" bIns="45720" rtlCol="0"/>
          <a:lstStyle>
            <a:lvl1pPr algn="r">
              <a:defRPr sz="1200"/>
            </a:lvl1pPr>
          </a:lstStyle>
          <a:p>
            <a:fld id="{15B48018-0CE5-41A4-BE3B-B475326EB86B}" type="datetimeFigureOut">
              <a:rPr lang="it-IT" smtClean="0"/>
              <a:t>05/12/2024</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6"/>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5" y="9428586"/>
            <a:ext cx="2945659" cy="498055"/>
          </a:xfrm>
          <a:prstGeom prst="rect">
            <a:avLst/>
          </a:prstGeom>
        </p:spPr>
        <p:txBody>
          <a:bodyPr vert="horz" lIns="91440" tIns="45720" rIns="91440" bIns="45720" rtlCol="0" anchor="b"/>
          <a:lstStyle>
            <a:lvl1pPr algn="r">
              <a:defRPr sz="1200"/>
            </a:lvl1pPr>
          </a:lstStyle>
          <a:p>
            <a:fld id="{88234951-296D-41F1-94C0-5883C95656CC}" type="slidenum">
              <a:rPr lang="it-IT" smtClean="0"/>
              <a:t>‹#›</a:t>
            </a:fld>
            <a:endParaRPr lang="it-IT"/>
          </a:p>
        </p:txBody>
      </p:sp>
    </p:spTree>
    <p:extLst>
      <p:ext uri="{BB962C8B-B14F-4D97-AF65-F5344CB8AC3E}">
        <p14:creationId xmlns:p14="http://schemas.microsoft.com/office/powerpoint/2010/main" val="141376608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91750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B1D0101-0111-4A80-8F88-80E0864B01FD}" type="slidenum">
              <a:rPr lang="it-IT" smtClean="0"/>
              <a:t>81</a:t>
            </a:fld>
            <a:endParaRPr lang="it-IT"/>
          </a:p>
        </p:txBody>
      </p:sp>
    </p:spTree>
    <p:extLst>
      <p:ext uri="{BB962C8B-B14F-4D97-AF65-F5344CB8AC3E}">
        <p14:creationId xmlns:p14="http://schemas.microsoft.com/office/powerpoint/2010/main" val="3762101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B1D0101-0111-4A80-8F88-80E0864B01FD}" type="slidenum">
              <a:rPr lang="it-IT" smtClean="0"/>
              <a:t>82</a:t>
            </a:fld>
            <a:endParaRPr lang="it-IT"/>
          </a:p>
        </p:txBody>
      </p:sp>
    </p:spTree>
    <p:extLst>
      <p:ext uri="{BB962C8B-B14F-4D97-AF65-F5344CB8AC3E}">
        <p14:creationId xmlns:p14="http://schemas.microsoft.com/office/powerpoint/2010/main" val="3134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738000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436055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536158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2787613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4234951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a:extLst>
              <a:ext uri="{FF2B5EF4-FFF2-40B4-BE49-F238E27FC236}">
                <a16:creationId xmlns:a16="http://schemas.microsoft.com/office/drawing/2014/main" xmlns="" id="{F66CE85E-3FCF-E909-6D36-88DFB5B5E9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a:extLst>
              <a:ext uri="{FF2B5EF4-FFF2-40B4-BE49-F238E27FC236}">
                <a16:creationId xmlns:a16="http://schemas.microsoft.com/office/drawing/2014/main" xmlns="" id="{395B69F1-A94E-57C5-FF7D-01B168C7EB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latin typeface="Arial" panose="020B0604020202020204" pitchFamily="34" charset="0"/>
            </a:endParaRPr>
          </a:p>
        </p:txBody>
      </p:sp>
    </p:spTree>
    <p:extLst>
      <p:ext uri="{BB962C8B-B14F-4D97-AF65-F5344CB8AC3E}">
        <p14:creationId xmlns:p14="http://schemas.microsoft.com/office/powerpoint/2010/main" val="2233230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6BFB2A6-A68D-0D1B-5BF0-F3A36345613D}"/>
            </a:ext>
          </a:extLst>
        </p:cNvPr>
        <p:cNvGrpSpPr/>
        <p:nvPr/>
      </p:nvGrpSpPr>
      <p:grpSpPr>
        <a:xfrm>
          <a:off x="0" y="0"/>
          <a:ext cx="0" cy="0"/>
          <a:chOff x="0" y="0"/>
          <a:chExt cx="0" cy="0"/>
        </a:xfrm>
      </p:grpSpPr>
      <p:sp>
        <p:nvSpPr>
          <p:cNvPr id="14339" name="Rectangle 2">
            <a:extLst>
              <a:ext uri="{FF2B5EF4-FFF2-40B4-BE49-F238E27FC236}">
                <a16:creationId xmlns:a16="http://schemas.microsoft.com/office/drawing/2014/main" xmlns="" id="{7E6C075D-4B1C-B1FA-0684-A0CE263523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a:extLst>
              <a:ext uri="{FF2B5EF4-FFF2-40B4-BE49-F238E27FC236}">
                <a16:creationId xmlns:a16="http://schemas.microsoft.com/office/drawing/2014/main" xmlns="" id="{0AB606A4-2E10-0700-445C-CE3DBF72EA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latin typeface="Arial" panose="020B0604020202020204" pitchFamily="34" charset="0"/>
            </a:endParaRPr>
          </a:p>
        </p:txBody>
      </p:sp>
    </p:spTree>
    <p:extLst>
      <p:ext uri="{BB962C8B-B14F-4D97-AF65-F5344CB8AC3E}">
        <p14:creationId xmlns:p14="http://schemas.microsoft.com/office/powerpoint/2010/main" val="177317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1221301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964E54F7-71DB-4FFE-8A21-6570C9D4FC6C}" type="slidenum">
              <a:rPr lang="it-IT" smtClean="0"/>
              <a:t>75</a:t>
            </a:fld>
            <a:endParaRPr lang="it-IT"/>
          </a:p>
        </p:txBody>
      </p:sp>
    </p:spTree>
    <p:extLst>
      <p:ext uri="{BB962C8B-B14F-4D97-AF65-F5344CB8AC3E}">
        <p14:creationId xmlns:p14="http://schemas.microsoft.com/office/powerpoint/2010/main" val="1962407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Tree>
    <p:extLst>
      <p:ext uri="{BB962C8B-B14F-4D97-AF65-F5344CB8AC3E}">
        <p14:creationId xmlns:p14="http://schemas.microsoft.com/office/powerpoint/2010/main" val="2687773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EB1D0101-0111-4A80-8F88-80E0864B01FD}" type="slidenum">
              <a:rPr lang="it-IT" smtClean="0"/>
              <a:t>80</a:t>
            </a:fld>
            <a:endParaRPr lang="it-IT"/>
          </a:p>
        </p:txBody>
      </p:sp>
    </p:spTree>
    <p:extLst>
      <p:ext uri="{BB962C8B-B14F-4D97-AF65-F5344CB8AC3E}">
        <p14:creationId xmlns:p14="http://schemas.microsoft.com/office/powerpoint/2010/main" val="2333599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enza loghi">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E82E28B-9913-49EC-BA69-6E674D83108C}" type="slidenum">
              <a:rPr lang="it-IT" smtClean="0"/>
              <a:t>‹#›</a:t>
            </a:fld>
            <a:endParaRPr lang="it-IT"/>
          </a:p>
        </p:txBody>
      </p:sp>
    </p:spTree>
    <p:extLst>
      <p:ext uri="{BB962C8B-B14F-4D97-AF65-F5344CB8AC3E}">
        <p14:creationId xmlns:p14="http://schemas.microsoft.com/office/powerpoint/2010/main" val="5050197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 loghi">
    <p:spTree>
      <p:nvGrpSpPr>
        <p:cNvPr id="1" name=""/>
        <p:cNvGrpSpPr/>
        <p:nvPr/>
      </p:nvGrpSpPr>
      <p:grpSpPr>
        <a:xfrm>
          <a:off x="0" y="0"/>
          <a:ext cx="0" cy="0"/>
          <a:chOff x="0" y="0"/>
          <a:chExt cx="0" cy="0"/>
        </a:xfrm>
      </p:grpSpPr>
      <p:sp>
        <p:nvSpPr>
          <p:cNvPr id="29" name="Rettangolo 28"/>
          <p:cNvSpPr/>
          <p:nvPr userDrawn="1"/>
        </p:nvSpPr>
        <p:spPr>
          <a:xfrm>
            <a:off x="2112555" y="6632911"/>
            <a:ext cx="7910623" cy="276999"/>
          </a:xfrm>
          <a:prstGeom prst="rect">
            <a:avLst/>
          </a:prstGeom>
        </p:spPr>
        <p:txBody>
          <a:bodyPr wrap="square">
            <a:spAutoFit/>
          </a:bodyPr>
          <a:lstStyle/>
          <a:p>
            <a:pPr algn="ctr"/>
            <a:r>
              <a:rPr lang="it-IT" sz="1200" b="0" dirty="0">
                <a:solidFill>
                  <a:srgbClr val="002060"/>
                </a:solidFill>
                <a:effectLst/>
                <a:latin typeface="Monotype Corsiva" panose="03010101010201010101" pitchFamily="66" charset="0"/>
              </a:rPr>
              <a:t>Fondo Europeo per lo Sviluppo Rurale: l’Europa</a:t>
            </a:r>
            <a:r>
              <a:rPr lang="it-IT" sz="1200" b="0" baseline="0" dirty="0">
                <a:solidFill>
                  <a:srgbClr val="002060"/>
                </a:solidFill>
                <a:effectLst/>
                <a:latin typeface="Monotype Corsiva" panose="03010101010201010101" pitchFamily="66" charset="0"/>
              </a:rPr>
              <a:t> investe nelle zone rurali</a:t>
            </a:r>
            <a:endParaRPr lang="it-IT" sz="1200" b="0" dirty="0">
              <a:solidFill>
                <a:srgbClr val="002060"/>
              </a:solidFill>
              <a:effectLst/>
              <a:latin typeface="Monotype Corsiva" panose="03010101010201010101" pitchFamily="66" charset="0"/>
            </a:endParaRPr>
          </a:p>
        </p:txBody>
      </p:sp>
      <p:sp>
        <p:nvSpPr>
          <p:cNvPr id="14" name="Rettangolo 13"/>
          <p:cNvSpPr/>
          <p:nvPr userDrawn="1"/>
        </p:nvSpPr>
        <p:spPr>
          <a:xfrm>
            <a:off x="281914" y="6464560"/>
            <a:ext cx="2930844" cy="4571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Immagin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0831" y="6177158"/>
            <a:ext cx="469557" cy="624138"/>
          </a:xfrm>
          <a:prstGeom prst="rect">
            <a:avLst/>
          </a:prstGeom>
        </p:spPr>
      </p:pic>
      <p:pic>
        <p:nvPicPr>
          <p:cNvPr id="12" name="Immagine 1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36777" y="5948794"/>
            <a:ext cx="628015" cy="789305"/>
          </a:xfrm>
          <a:prstGeom prst="rect">
            <a:avLst/>
          </a:prstGeom>
          <a:noFill/>
          <a:ln>
            <a:noFill/>
          </a:ln>
        </p:spPr>
      </p:pic>
      <p:pic>
        <p:nvPicPr>
          <p:cNvPr id="20" name="Immagine 19" descr="IT Cofinanziato dall'Unione europea_POS"/>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456713" y="6290651"/>
            <a:ext cx="1527175" cy="318135"/>
          </a:xfrm>
          <a:prstGeom prst="rect">
            <a:avLst/>
          </a:prstGeom>
          <a:noFill/>
          <a:ln>
            <a:noFill/>
          </a:ln>
        </p:spPr>
      </p:pic>
      <p:pic>
        <p:nvPicPr>
          <p:cNvPr id="21" name="Immagine 20" descr="MASAF LOGO_ORIZ_POSITIVO_CMYK"/>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199316" y="6288746"/>
            <a:ext cx="2201545" cy="314960"/>
          </a:xfrm>
          <a:prstGeom prst="rect">
            <a:avLst/>
          </a:prstGeom>
          <a:noFill/>
          <a:ln>
            <a:noFill/>
          </a:ln>
        </p:spPr>
      </p:pic>
      <p:sp>
        <p:nvSpPr>
          <p:cNvPr id="22" name="Rettangolo 21"/>
          <p:cNvSpPr/>
          <p:nvPr userDrawn="1"/>
        </p:nvSpPr>
        <p:spPr>
          <a:xfrm>
            <a:off x="8933154" y="6464560"/>
            <a:ext cx="2930844" cy="4571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Segnaposto numero diapositiva 6"/>
          <p:cNvSpPr txBox="1">
            <a:spLocks/>
          </p:cNvSpPr>
          <p:nvPr userDrawn="1"/>
        </p:nvSpPr>
        <p:spPr>
          <a:xfrm>
            <a:off x="9197618" y="651027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82E28B-9913-49EC-BA69-6E674D83108C}" type="slidenum">
              <a:rPr lang="it-IT" smtClean="0"/>
              <a:pPr/>
              <a:t>‹#›</a:t>
            </a:fld>
            <a:endParaRPr lang="it-IT" dirty="0"/>
          </a:p>
        </p:txBody>
      </p:sp>
    </p:spTree>
    <p:extLst>
      <p:ext uri="{BB962C8B-B14F-4D97-AF65-F5344CB8AC3E}">
        <p14:creationId xmlns:p14="http://schemas.microsoft.com/office/powerpoint/2010/main" val="1734305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lo numero">
    <p:spTree>
      <p:nvGrpSpPr>
        <p:cNvPr id="1" name=""/>
        <p:cNvGrpSpPr/>
        <p:nvPr/>
      </p:nvGrpSpPr>
      <p:grpSpPr>
        <a:xfrm>
          <a:off x="0" y="0"/>
          <a:ext cx="0" cy="0"/>
          <a:chOff x="0" y="0"/>
          <a:chExt cx="0" cy="0"/>
        </a:xfrm>
      </p:grpSpPr>
      <p:sp>
        <p:nvSpPr>
          <p:cNvPr id="10" name="Segnaposto numero diapositiva 6"/>
          <p:cNvSpPr txBox="1">
            <a:spLocks/>
          </p:cNvSpPr>
          <p:nvPr userDrawn="1"/>
        </p:nvSpPr>
        <p:spPr>
          <a:xfrm>
            <a:off x="9197618" y="6510279"/>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82E28B-9913-49EC-BA69-6E674D83108C}" type="slidenum">
              <a:rPr lang="it-IT" smtClean="0"/>
              <a:pPr/>
              <a:t>‹#›</a:t>
            </a:fld>
            <a:endParaRPr lang="it-IT" dirty="0"/>
          </a:p>
        </p:txBody>
      </p:sp>
    </p:spTree>
    <p:extLst>
      <p:ext uri="{BB962C8B-B14F-4D97-AF65-F5344CB8AC3E}">
        <p14:creationId xmlns:p14="http://schemas.microsoft.com/office/powerpoint/2010/main" val="2775467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9" name="Rettangolo 28"/>
          <p:cNvSpPr/>
          <p:nvPr userDrawn="1"/>
        </p:nvSpPr>
        <p:spPr>
          <a:xfrm>
            <a:off x="2112555" y="6632911"/>
            <a:ext cx="7910623" cy="276999"/>
          </a:xfrm>
          <a:prstGeom prst="rect">
            <a:avLst/>
          </a:prstGeom>
        </p:spPr>
        <p:txBody>
          <a:bodyPr wrap="square">
            <a:spAutoFit/>
          </a:bodyPr>
          <a:lstStyle/>
          <a:p>
            <a:pPr algn="ctr"/>
            <a:r>
              <a:rPr lang="it-IT" sz="1200" b="0" dirty="0">
                <a:solidFill>
                  <a:srgbClr val="002060"/>
                </a:solidFill>
                <a:effectLst/>
                <a:latin typeface="Monotype Corsiva" panose="03010101010201010101" pitchFamily="66" charset="0"/>
              </a:rPr>
              <a:t>Fondo Europeo per lo Sviluppo Rurale: l’Europa</a:t>
            </a:r>
            <a:r>
              <a:rPr lang="it-IT" sz="1200" b="0" baseline="0" dirty="0">
                <a:solidFill>
                  <a:srgbClr val="002060"/>
                </a:solidFill>
                <a:effectLst/>
                <a:latin typeface="Monotype Corsiva" panose="03010101010201010101" pitchFamily="66" charset="0"/>
              </a:rPr>
              <a:t> investe nelle zone rurali</a:t>
            </a:r>
            <a:endParaRPr lang="it-IT" sz="1200" b="0" dirty="0">
              <a:solidFill>
                <a:srgbClr val="002060"/>
              </a:solidFill>
              <a:effectLst/>
              <a:latin typeface="Monotype Corsiva" panose="03010101010201010101" pitchFamily="66" charset="0"/>
            </a:endParaRPr>
          </a:p>
        </p:txBody>
      </p:sp>
      <p:sp>
        <p:nvSpPr>
          <p:cNvPr id="14" name="Rettangolo 13"/>
          <p:cNvSpPr/>
          <p:nvPr userDrawn="1"/>
        </p:nvSpPr>
        <p:spPr>
          <a:xfrm>
            <a:off x="281914" y="6464560"/>
            <a:ext cx="2930844" cy="4571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Slide Number Placeholder 8"/>
          <p:cNvSpPr>
            <a:spLocks noGrp="1"/>
          </p:cNvSpPr>
          <p:nvPr>
            <p:ph type="sldNum" sz="quarter" idx="12"/>
          </p:nvPr>
        </p:nvSpPr>
        <p:spPr>
          <a:xfrm>
            <a:off x="10668991" y="6487989"/>
            <a:ext cx="759884" cy="330200"/>
          </a:xfrm>
        </p:spPr>
        <p:txBody>
          <a:bodyPr/>
          <a:lstStyle/>
          <a:p>
            <a:fld id="{6E40F3D7-A753-4C73-954B-24A7AED568F6}" type="slidenum">
              <a:rPr lang="it-IT" smtClean="0"/>
              <a:t>‹#›</a:t>
            </a:fld>
            <a:endParaRPr lang="it-IT"/>
          </a:p>
        </p:txBody>
      </p:sp>
      <p:pic>
        <p:nvPicPr>
          <p:cNvPr id="15" name="Immagin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0831" y="6177158"/>
            <a:ext cx="469557" cy="624138"/>
          </a:xfrm>
          <a:prstGeom prst="rect">
            <a:avLst/>
          </a:prstGeom>
        </p:spPr>
      </p:pic>
      <p:pic>
        <p:nvPicPr>
          <p:cNvPr id="12" name="Immagine 1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36777" y="5948794"/>
            <a:ext cx="628015" cy="789305"/>
          </a:xfrm>
          <a:prstGeom prst="rect">
            <a:avLst/>
          </a:prstGeom>
          <a:noFill/>
          <a:ln>
            <a:noFill/>
          </a:ln>
        </p:spPr>
      </p:pic>
      <p:pic>
        <p:nvPicPr>
          <p:cNvPr id="20" name="Immagine 19" descr="IT Cofinanziato dall'Unione europea_POS"/>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456713" y="6290651"/>
            <a:ext cx="1527175" cy="318135"/>
          </a:xfrm>
          <a:prstGeom prst="rect">
            <a:avLst/>
          </a:prstGeom>
          <a:noFill/>
          <a:ln>
            <a:noFill/>
          </a:ln>
        </p:spPr>
      </p:pic>
      <p:pic>
        <p:nvPicPr>
          <p:cNvPr id="21" name="Immagine 20" descr="MASAF LOGO_ORIZ_POSITIVO_CMYK"/>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199316" y="6288746"/>
            <a:ext cx="2201545" cy="314960"/>
          </a:xfrm>
          <a:prstGeom prst="rect">
            <a:avLst/>
          </a:prstGeom>
          <a:noFill/>
          <a:ln>
            <a:noFill/>
          </a:ln>
        </p:spPr>
      </p:pic>
      <p:sp>
        <p:nvSpPr>
          <p:cNvPr id="22" name="Rettangolo 21"/>
          <p:cNvSpPr/>
          <p:nvPr userDrawn="1"/>
        </p:nvSpPr>
        <p:spPr>
          <a:xfrm>
            <a:off x="8933154" y="6464560"/>
            <a:ext cx="2930844" cy="4571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35727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ayout personalizzato">
    <p:spTree>
      <p:nvGrpSpPr>
        <p:cNvPr id="1" name=""/>
        <p:cNvGrpSpPr/>
        <p:nvPr/>
      </p:nvGrpSpPr>
      <p:grpSpPr>
        <a:xfrm>
          <a:off x="0" y="0"/>
          <a:ext cx="0" cy="0"/>
          <a:chOff x="0" y="0"/>
          <a:chExt cx="0" cy="0"/>
        </a:xfrm>
      </p:grpSpPr>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E82E28B-9913-49EC-BA69-6E674D83108C}" type="slidenum">
              <a:rPr lang="it-IT" smtClean="0"/>
              <a:t>‹#›</a:t>
            </a:fld>
            <a:endParaRPr lang="it-IT"/>
          </a:p>
        </p:txBody>
      </p:sp>
    </p:spTree>
    <p:extLst>
      <p:ext uri="{BB962C8B-B14F-4D97-AF65-F5344CB8AC3E}">
        <p14:creationId xmlns:p14="http://schemas.microsoft.com/office/powerpoint/2010/main" val="601062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Tree>
    <p:extLst>
      <p:ext uri="{BB962C8B-B14F-4D97-AF65-F5344CB8AC3E}">
        <p14:creationId xmlns:p14="http://schemas.microsoft.com/office/powerpoint/2010/main" val="336732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7C63F6C1-4050-4679-96F6-FB507F538602}" type="datetimeFigureOut">
              <a:rPr lang="it-IT" smtClean="0"/>
              <a:t>05/12/2024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62811FA-CB20-45C6-B0F3-8DD0A1B7A7F2}" type="slidenum">
              <a:rPr lang="it-IT" smtClean="0"/>
              <a:t>‹#›</a:t>
            </a:fld>
            <a:endParaRPr lang="it-IT"/>
          </a:p>
        </p:txBody>
      </p:sp>
    </p:spTree>
    <p:extLst>
      <p:ext uri="{BB962C8B-B14F-4D97-AF65-F5344CB8AC3E}">
        <p14:creationId xmlns:p14="http://schemas.microsoft.com/office/powerpoint/2010/main" val="1709007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82E28B-9913-49EC-BA69-6E674D83108C}" type="slidenum">
              <a:rPr lang="it-IT" smtClean="0"/>
              <a:t>‹#›</a:t>
            </a:fld>
            <a:endParaRPr lang="it-IT"/>
          </a:p>
        </p:txBody>
      </p:sp>
    </p:spTree>
    <p:extLst>
      <p:ext uri="{BB962C8B-B14F-4D97-AF65-F5344CB8AC3E}">
        <p14:creationId xmlns:p14="http://schemas.microsoft.com/office/powerpoint/2010/main" val="368298887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2.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hyperlink" Target="https://www.regione.abruzzo.it/content/programma-di-sviluppo-rurale-2014-2020-psr-e-transizione" TargetMode="Externa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4.emf"/><Relationship Id="rId4" Type="http://schemas.openxmlformats.org/officeDocument/2006/relationships/package" Target="../embeddings/Microsoft_Excel_Worksheet4.xlsx"/></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5.emf"/><Relationship Id="rId4" Type="http://schemas.openxmlformats.org/officeDocument/2006/relationships/oleObject" Target="../embeddings/oleObject2.bin"/></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6.emf"/><Relationship Id="rId4" Type="http://schemas.openxmlformats.org/officeDocument/2006/relationships/oleObject" Target="../embeddings/oleObject3.bin"/></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7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83.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t="-17000" b="-17000"/>
          </a:stretch>
        </a:blip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xmlns="" id="{3F458301-2E57-4B23-9C4F-A28D03700227}"/>
              </a:ext>
            </a:extLst>
          </p:cNvPr>
          <p:cNvSpPr/>
          <p:nvPr/>
        </p:nvSpPr>
        <p:spPr>
          <a:xfrm>
            <a:off x="99391" y="845097"/>
            <a:ext cx="7369555" cy="193899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it-IT" sz="4000" b="1" dirty="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Comitato di Sorveglianza </a:t>
            </a:r>
          </a:p>
          <a:p>
            <a:r>
              <a:rPr lang="it-IT" sz="4000" b="1" dirty="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PSR 2014-2022</a:t>
            </a:r>
          </a:p>
          <a:p>
            <a:r>
              <a:rPr lang="it-IT" sz="4000" b="1" dirty="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Regione Abruzzo</a:t>
            </a:r>
          </a:p>
        </p:txBody>
      </p:sp>
      <p:sp>
        <p:nvSpPr>
          <p:cNvPr id="4" name="Rettangolo 3">
            <a:extLst>
              <a:ext uri="{FF2B5EF4-FFF2-40B4-BE49-F238E27FC236}">
                <a16:creationId xmlns:a16="http://schemas.microsoft.com/office/drawing/2014/main" xmlns="" id="{3F458301-2E57-4B23-9C4F-A28D03700227}"/>
              </a:ext>
            </a:extLst>
          </p:cNvPr>
          <p:cNvSpPr/>
          <p:nvPr/>
        </p:nvSpPr>
        <p:spPr>
          <a:xfrm>
            <a:off x="6103846" y="5820777"/>
            <a:ext cx="6047618" cy="5847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r>
              <a:rPr lang="it-IT" sz="3200" b="1" dirty="0" smtClean="0">
                <a:ln w="12700">
                  <a:solidFill>
                    <a:schemeClr val="accent3">
                      <a:lumMod val="50000"/>
                    </a:schemeClr>
                  </a:solidFill>
                  <a:prstDash val="solid"/>
                </a:ln>
                <a:solidFill>
                  <a:schemeClr val="bg1"/>
                </a:solidFill>
                <a:effectLst>
                  <a:outerShdw blurRad="38100" dist="38100" dir="2700000" algn="tl">
                    <a:srgbClr val="000000">
                      <a:alpha val="43137"/>
                    </a:srgbClr>
                  </a:outerShdw>
                </a:effectLst>
                <a:ea typeface="Tahoma" panose="020B0604030504040204" pitchFamily="34" charset="0"/>
                <a:cs typeface="Arial" panose="020B0604020202020204" pitchFamily="34" charset="0"/>
              </a:rPr>
              <a:t>Pollutri(CH), 4 </a:t>
            </a:r>
            <a:r>
              <a:rPr lang="it-IT" sz="3200" b="1" dirty="0">
                <a:ln w="12700">
                  <a:solidFill>
                    <a:schemeClr val="accent3">
                      <a:lumMod val="50000"/>
                    </a:schemeClr>
                  </a:solidFill>
                  <a:prstDash val="solid"/>
                </a:ln>
                <a:solidFill>
                  <a:schemeClr val="bg1"/>
                </a:solidFill>
                <a:effectLst>
                  <a:outerShdw blurRad="38100" dist="38100" dir="2700000" algn="tl">
                    <a:srgbClr val="000000">
                      <a:alpha val="43137"/>
                    </a:srgbClr>
                  </a:outerShdw>
                </a:effectLst>
                <a:ea typeface="Tahoma" panose="020B0604030504040204" pitchFamily="34" charset="0"/>
                <a:cs typeface="Arial" panose="020B0604020202020204" pitchFamily="34" charset="0"/>
              </a:rPr>
              <a:t>dicembre </a:t>
            </a:r>
            <a:r>
              <a:rPr lang="it-IT" sz="3200" b="1" dirty="0" smtClean="0">
                <a:ln w="12700">
                  <a:solidFill>
                    <a:schemeClr val="accent3">
                      <a:lumMod val="50000"/>
                    </a:schemeClr>
                  </a:solidFill>
                  <a:prstDash val="solid"/>
                </a:ln>
                <a:solidFill>
                  <a:schemeClr val="bg1"/>
                </a:solidFill>
                <a:effectLst>
                  <a:outerShdw blurRad="38100" dist="38100" dir="2700000" algn="tl">
                    <a:srgbClr val="000000">
                      <a:alpha val="43137"/>
                    </a:srgbClr>
                  </a:outerShdw>
                </a:effectLst>
                <a:ea typeface="Tahoma" panose="020B0604030504040204" pitchFamily="34" charset="0"/>
                <a:cs typeface="Arial" panose="020B0604020202020204" pitchFamily="34" charset="0"/>
              </a:rPr>
              <a:t>2024</a:t>
            </a:r>
            <a:endParaRPr lang="it-IT" sz="3200" b="1" dirty="0">
              <a:ln w="12700">
                <a:solidFill>
                  <a:schemeClr val="accent3">
                    <a:lumMod val="50000"/>
                  </a:schemeClr>
                </a:solidFill>
                <a:prstDash val="solid"/>
              </a:ln>
              <a:solidFill>
                <a:schemeClr val="bg1"/>
              </a:solidFill>
              <a:effectLst>
                <a:outerShdw blurRad="38100" dist="38100" dir="2700000" algn="tl">
                  <a:srgbClr val="000000">
                    <a:alpha val="43137"/>
                  </a:srgbClr>
                </a:outerShdw>
              </a:effectLst>
              <a:ea typeface="Tahoma" panose="020B0604030504040204" pitchFamily="34" charset="0"/>
              <a:cs typeface="Arial" panose="020B0604020202020204" pitchFamily="34" charset="0"/>
            </a:endParaRPr>
          </a:p>
        </p:txBody>
      </p:sp>
      <p:grpSp>
        <p:nvGrpSpPr>
          <p:cNvPr id="16" name="Gruppo 15"/>
          <p:cNvGrpSpPr/>
          <p:nvPr/>
        </p:nvGrpSpPr>
        <p:grpSpPr>
          <a:xfrm>
            <a:off x="8839200" y="6388761"/>
            <a:ext cx="3352800" cy="403755"/>
            <a:chOff x="258663" y="6716615"/>
            <a:chExt cx="3352800" cy="403755"/>
          </a:xfrm>
        </p:grpSpPr>
        <p:sp>
          <p:nvSpPr>
            <p:cNvPr id="5" name="CasellaDiTesto 4"/>
            <p:cNvSpPr txBox="1"/>
            <p:nvPr/>
          </p:nvSpPr>
          <p:spPr>
            <a:xfrm>
              <a:off x="258663" y="6751038"/>
              <a:ext cx="3352800" cy="369332"/>
            </a:xfrm>
            <a:prstGeom prst="rect">
              <a:avLst/>
            </a:prstGeom>
            <a:noFill/>
          </p:spPr>
          <p:txBody>
            <a:bodyPr wrap="square" rtlCol="0">
              <a:spAutoFit/>
            </a:bodyPr>
            <a:lstStyle/>
            <a:p>
              <a:r>
                <a:rPr lang="it-IT" b="1" u="sng">
                  <a:solidFill>
                    <a:schemeClr val="bg1"/>
                  </a:solidFill>
                  <a:effectLst>
                    <a:outerShdw blurRad="38100" dist="38100" dir="2700000" algn="tl">
                      <a:srgbClr val="000000">
                        <a:alpha val="43137"/>
                      </a:srgbClr>
                    </a:outerShdw>
                  </a:effectLst>
                  <a:cs typeface="Arial" panose="020B0604020202020204" pitchFamily="34" charset="0"/>
                </a:rPr>
                <a:t>www.regione.abruzzo.it </a:t>
              </a:r>
              <a:r>
                <a:rPr lang="it-IT" b="1">
                  <a:solidFill>
                    <a:schemeClr val="bg1"/>
                  </a:solidFill>
                  <a:effectLst>
                    <a:outerShdw blurRad="38100" dist="38100" dir="2700000" algn="tl">
                      <a:srgbClr val="000000">
                        <a:alpha val="43137"/>
                      </a:srgbClr>
                    </a:outerShdw>
                  </a:effectLst>
                  <a:cs typeface="Arial" panose="020B0604020202020204" pitchFamily="34" charset="0"/>
                </a:rPr>
                <a:t> </a:t>
              </a:r>
              <a:endParaRPr lang="it-IT" b="1" dirty="0">
                <a:solidFill>
                  <a:schemeClr val="bg1"/>
                </a:solidFill>
                <a:effectLst>
                  <a:outerShdw blurRad="38100" dist="38100" dir="2700000" algn="tl">
                    <a:srgbClr val="000000">
                      <a:alpha val="43137"/>
                    </a:srgbClr>
                  </a:outerShdw>
                </a:effectLst>
                <a:cs typeface="Arial" panose="020B0604020202020204" pitchFamily="34" charset="0"/>
              </a:endParaRPr>
            </a:p>
          </p:txBody>
        </p:sp>
        <p:pic>
          <p:nvPicPr>
            <p:cNvPr id="6" name="Immagine 5"/>
            <p:cNvPicPr>
              <a:picLocks noChangeAspect="1"/>
            </p:cNvPicPr>
            <p:nvPr/>
          </p:nvPicPr>
          <p:blipFill>
            <a:blip r:embed="rId3"/>
            <a:stretch>
              <a:fillRect/>
            </a:stretch>
          </p:blipFill>
          <p:spPr>
            <a:xfrm>
              <a:off x="2841879" y="6716615"/>
              <a:ext cx="372977" cy="372977"/>
            </a:xfrm>
            <a:prstGeom prst="rect">
              <a:avLst/>
            </a:prstGeom>
          </p:spPr>
        </p:pic>
      </p:grpSp>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4622" y="106165"/>
            <a:ext cx="760674" cy="988725"/>
          </a:xfrm>
          <a:prstGeom prst="rect">
            <a:avLst/>
          </a:prstGeom>
        </p:spPr>
      </p:pic>
      <p:sp>
        <p:nvSpPr>
          <p:cNvPr id="14" name="CasellaDiTesto 13"/>
          <p:cNvSpPr txBox="1"/>
          <p:nvPr/>
        </p:nvSpPr>
        <p:spPr>
          <a:xfrm>
            <a:off x="6467365" y="1174284"/>
            <a:ext cx="5637931" cy="584775"/>
          </a:xfrm>
          <a:prstGeom prst="rect">
            <a:avLst/>
          </a:prstGeom>
          <a:noFill/>
        </p:spPr>
        <p:txBody>
          <a:bodyPr wrap="square" rtlCol="0">
            <a:spAutoFit/>
          </a:bodyPr>
          <a:lstStyle/>
          <a:p>
            <a:pPr algn="ctr"/>
            <a:r>
              <a:rPr lang="it-IT" sz="1600" b="1" i="1" dirty="0">
                <a:solidFill>
                  <a:schemeClr val="bg1"/>
                </a:solidFill>
                <a:effectLst>
                  <a:outerShdw blurRad="38100" dist="38100" dir="2700000" algn="tl">
                    <a:srgbClr val="000000">
                      <a:alpha val="43137"/>
                    </a:srgbClr>
                  </a:outerShdw>
                </a:effectLst>
              </a:rPr>
              <a:t>Fondo Europeo per lo Sviluppo Rurale: L’Europa investe nelle zone rurali</a:t>
            </a:r>
          </a:p>
        </p:txBody>
      </p:sp>
      <p:pic>
        <p:nvPicPr>
          <p:cNvPr id="19" name="Immagine 18"/>
          <p:cNvPicPr/>
          <p:nvPr/>
        </p:nvPicPr>
        <p:blipFill>
          <a:blip r:embed="rId5">
            <a:extLst>
              <a:ext uri="{28A0092B-C50C-407E-A947-70E740481C1C}">
                <a14:useLocalDpi xmlns:a14="http://schemas.microsoft.com/office/drawing/2010/main" val="0"/>
              </a:ext>
            </a:extLst>
          </a:blip>
          <a:srcRect/>
          <a:stretch>
            <a:fillRect/>
          </a:stretch>
        </p:blipFill>
        <p:spPr bwMode="auto">
          <a:xfrm>
            <a:off x="10423570" y="106165"/>
            <a:ext cx="834178" cy="975786"/>
          </a:xfrm>
          <a:prstGeom prst="rect">
            <a:avLst/>
          </a:prstGeom>
          <a:noFill/>
          <a:ln>
            <a:noFill/>
          </a:ln>
        </p:spPr>
      </p:pic>
      <p:pic>
        <p:nvPicPr>
          <p:cNvPr id="20" name="Immagine 19" descr="IT Cofinanziato dall'Unione europea_PO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4151" y="428734"/>
            <a:ext cx="1938421" cy="396485"/>
          </a:xfrm>
          <a:prstGeom prst="rect">
            <a:avLst/>
          </a:prstGeom>
          <a:noFill/>
          <a:ln>
            <a:noFill/>
          </a:ln>
        </p:spPr>
      </p:pic>
      <p:pic>
        <p:nvPicPr>
          <p:cNvPr id="22" name="Immagine 21" descr="MASAF LOGO_ORIZ_POSITIVO_CMYK"/>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35442" y="433709"/>
            <a:ext cx="2401254" cy="401178"/>
          </a:xfrm>
          <a:prstGeom prst="rect">
            <a:avLst/>
          </a:prstGeom>
          <a:noFill/>
          <a:ln>
            <a:noFill/>
          </a:ln>
        </p:spPr>
      </p:pic>
    </p:spTree>
    <p:extLst>
      <p:ext uri="{BB962C8B-B14F-4D97-AF65-F5344CB8AC3E}">
        <p14:creationId xmlns:p14="http://schemas.microsoft.com/office/powerpoint/2010/main" val="36336577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a:extLst>
              <a:ext uri="{FF2B5EF4-FFF2-40B4-BE49-F238E27FC236}">
                <a16:creationId xmlns:a16="http://schemas.microsoft.com/office/drawing/2014/main" xmlns="" id="{2432DD4C-6BB3-0EDC-0248-BE27A2AB384D}"/>
              </a:ext>
            </a:extLst>
          </p:cNvPr>
          <p:cNvSpPr txBox="1"/>
          <p:nvPr/>
        </p:nvSpPr>
        <p:spPr>
          <a:xfrm>
            <a:off x="302005" y="6097"/>
            <a:ext cx="11719420" cy="400110"/>
          </a:xfrm>
          <a:prstGeom prst="rect">
            <a:avLst/>
          </a:prstGeom>
          <a:noFill/>
        </p:spPr>
        <p:txBody>
          <a:bodyPr wrap="square" rtlCol="0">
            <a:spAutoFit/>
          </a:bodyPr>
          <a:lstStyle/>
          <a:p>
            <a:r>
              <a:rPr lang="it-IT" sz="20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2.5 Stato di attuazione del Programma per Misure al </a:t>
            </a:r>
            <a:r>
              <a:rPr lang="it-IT" sz="20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28</a:t>
            </a:r>
            <a:r>
              <a:rPr kumimoji="0" lang="it-IT" sz="20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/11/202</a:t>
            </a:r>
            <a:r>
              <a:rPr lang="it-IT" sz="20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4</a:t>
            </a:r>
            <a:r>
              <a:rPr kumimoji="0" lang="it-IT" sz="20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it-IT" sz="18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it-IT" sz="1800" b="1" i="0" u="none" strike="noStrike" kern="1200" cap="none" spc="0" normalizeH="0" baseline="0" noProof="0" dirty="0" err="1">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dec</a:t>
            </a:r>
            <a:r>
              <a:rPr kumimoji="0" lang="it-IT" sz="18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725)</a:t>
            </a:r>
            <a:endPar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ella 3">
            <a:extLst>
              <a:ext uri="{FF2B5EF4-FFF2-40B4-BE49-F238E27FC236}">
                <a16:creationId xmlns:a16="http://schemas.microsoft.com/office/drawing/2014/main" xmlns="" id="{12544689-54A7-3ACE-1400-22B9F6AA609F}"/>
              </a:ext>
            </a:extLst>
          </p:cNvPr>
          <p:cNvGraphicFramePr>
            <a:graphicFrameLocks noGrp="1"/>
          </p:cNvGraphicFramePr>
          <p:nvPr>
            <p:extLst/>
          </p:nvPr>
        </p:nvGraphicFramePr>
        <p:xfrm>
          <a:off x="15381" y="393010"/>
          <a:ext cx="12123489" cy="6431432"/>
        </p:xfrm>
        <a:graphic>
          <a:graphicData uri="http://schemas.openxmlformats.org/drawingml/2006/table">
            <a:tbl>
              <a:tblPr>
                <a:tableStyleId>{5C22544A-7EE6-4342-B048-85BDC9FD1C3A}</a:tableStyleId>
              </a:tblPr>
              <a:tblGrid>
                <a:gridCol w="385115">
                  <a:extLst>
                    <a:ext uri="{9D8B030D-6E8A-4147-A177-3AD203B41FA5}">
                      <a16:colId xmlns:a16="http://schemas.microsoft.com/office/drawing/2014/main" xmlns="" val="1209743695"/>
                    </a:ext>
                  </a:extLst>
                </a:gridCol>
                <a:gridCol w="1616712">
                  <a:extLst>
                    <a:ext uri="{9D8B030D-6E8A-4147-A177-3AD203B41FA5}">
                      <a16:colId xmlns:a16="http://schemas.microsoft.com/office/drawing/2014/main" xmlns="" val="1697367498"/>
                    </a:ext>
                  </a:extLst>
                </a:gridCol>
                <a:gridCol w="992899">
                  <a:extLst>
                    <a:ext uri="{9D8B030D-6E8A-4147-A177-3AD203B41FA5}">
                      <a16:colId xmlns:a16="http://schemas.microsoft.com/office/drawing/2014/main" xmlns="" val="2164613154"/>
                    </a:ext>
                  </a:extLst>
                </a:gridCol>
                <a:gridCol w="934287">
                  <a:extLst>
                    <a:ext uri="{9D8B030D-6E8A-4147-A177-3AD203B41FA5}">
                      <a16:colId xmlns:a16="http://schemas.microsoft.com/office/drawing/2014/main" xmlns="" val="2203099589"/>
                    </a:ext>
                  </a:extLst>
                </a:gridCol>
                <a:gridCol w="946388">
                  <a:extLst>
                    <a:ext uri="{9D8B030D-6E8A-4147-A177-3AD203B41FA5}">
                      <a16:colId xmlns:a16="http://schemas.microsoft.com/office/drawing/2014/main" xmlns="" val="1473188936"/>
                    </a:ext>
                  </a:extLst>
                </a:gridCol>
                <a:gridCol w="411060">
                  <a:extLst>
                    <a:ext uri="{9D8B030D-6E8A-4147-A177-3AD203B41FA5}">
                      <a16:colId xmlns:a16="http://schemas.microsoft.com/office/drawing/2014/main" xmlns="" val="3025897174"/>
                    </a:ext>
                  </a:extLst>
                </a:gridCol>
                <a:gridCol w="1004448">
                  <a:extLst>
                    <a:ext uri="{9D8B030D-6E8A-4147-A177-3AD203B41FA5}">
                      <a16:colId xmlns:a16="http://schemas.microsoft.com/office/drawing/2014/main" xmlns="" val="166920162"/>
                    </a:ext>
                  </a:extLst>
                </a:gridCol>
                <a:gridCol w="514675">
                  <a:extLst>
                    <a:ext uri="{9D8B030D-6E8A-4147-A177-3AD203B41FA5}">
                      <a16:colId xmlns:a16="http://schemas.microsoft.com/office/drawing/2014/main" xmlns="" val="2177439516"/>
                    </a:ext>
                  </a:extLst>
                </a:gridCol>
                <a:gridCol w="885603">
                  <a:extLst>
                    <a:ext uri="{9D8B030D-6E8A-4147-A177-3AD203B41FA5}">
                      <a16:colId xmlns:a16="http://schemas.microsoft.com/office/drawing/2014/main" xmlns="" val="331288535"/>
                    </a:ext>
                  </a:extLst>
                </a:gridCol>
                <a:gridCol w="1084439">
                  <a:extLst>
                    <a:ext uri="{9D8B030D-6E8A-4147-A177-3AD203B41FA5}">
                      <a16:colId xmlns:a16="http://schemas.microsoft.com/office/drawing/2014/main" xmlns="" val="2894891399"/>
                    </a:ext>
                  </a:extLst>
                </a:gridCol>
                <a:gridCol w="475486">
                  <a:extLst>
                    <a:ext uri="{9D8B030D-6E8A-4147-A177-3AD203B41FA5}">
                      <a16:colId xmlns:a16="http://schemas.microsoft.com/office/drawing/2014/main" xmlns="" val="2521823486"/>
                    </a:ext>
                  </a:extLst>
                </a:gridCol>
                <a:gridCol w="909262">
                  <a:extLst>
                    <a:ext uri="{9D8B030D-6E8A-4147-A177-3AD203B41FA5}">
                      <a16:colId xmlns:a16="http://schemas.microsoft.com/office/drawing/2014/main" xmlns="" val="260569824"/>
                    </a:ext>
                  </a:extLst>
                </a:gridCol>
                <a:gridCol w="1017705">
                  <a:extLst>
                    <a:ext uri="{9D8B030D-6E8A-4147-A177-3AD203B41FA5}">
                      <a16:colId xmlns:a16="http://schemas.microsoft.com/office/drawing/2014/main" xmlns="" val="1772719637"/>
                    </a:ext>
                  </a:extLst>
                </a:gridCol>
                <a:gridCol w="472297">
                  <a:extLst>
                    <a:ext uri="{9D8B030D-6E8A-4147-A177-3AD203B41FA5}">
                      <a16:colId xmlns:a16="http://schemas.microsoft.com/office/drawing/2014/main" xmlns="" val="2209049089"/>
                    </a:ext>
                  </a:extLst>
                </a:gridCol>
                <a:gridCol w="473113">
                  <a:extLst>
                    <a:ext uri="{9D8B030D-6E8A-4147-A177-3AD203B41FA5}">
                      <a16:colId xmlns:a16="http://schemas.microsoft.com/office/drawing/2014/main" xmlns="" val="430534440"/>
                    </a:ext>
                  </a:extLst>
                </a:gridCol>
              </a:tblGrid>
              <a:tr h="623820">
                <a:tc>
                  <a:txBody>
                    <a:bodyPr/>
                    <a:lstStyle/>
                    <a:p>
                      <a:pPr algn="ctr" fontAlgn="ctr"/>
                      <a:r>
                        <a:rPr lang="it-IT" sz="900" b="1" u="none" strike="noStrike" dirty="0">
                          <a:effectLst/>
                        </a:rPr>
                        <a:t>Mis.</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fontAlgn="ctr"/>
                      <a:r>
                        <a:rPr lang="it-IT" sz="900" b="1" u="none" strike="noStrike" dirty="0">
                          <a:effectLst/>
                        </a:rPr>
                        <a:t>Descrizione Misura</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fontAlgn="ctr"/>
                      <a:r>
                        <a:rPr lang="it-IT" sz="900" b="1" u="none" strike="noStrike" dirty="0">
                          <a:effectLst/>
                        </a:rPr>
                        <a:t>Programmato (PSR Versione 13)   Spesa pubblica </a:t>
                      </a:r>
                    </a:p>
                    <a:p>
                      <a:pPr algn="ctr" fontAlgn="ctr"/>
                      <a:r>
                        <a:rPr lang="it-IT" sz="900" b="1" i="0" u="none" strike="noStrike" dirty="0">
                          <a:solidFill>
                            <a:srgbClr val="000000"/>
                          </a:solidFill>
                          <a:effectLst/>
                          <a:latin typeface="Calibri" panose="020F0502020204030204" pitchFamily="34" charset="0"/>
                        </a:rPr>
                        <a:t>(a)</a:t>
                      </a:r>
                    </a:p>
                  </a:txBody>
                  <a:tcPr marL="36000" marR="36000" marT="36000" marB="36000" anchor="ctr"/>
                </a:tc>
                <a:tc>
                  <a:txBody>
                    <a:bodyPr/>
                    <a:lstStyle/>
                    <a:p>
                      <a:pPr algn="ctr" fontAlgn="ctr"/>
                      <a:r>
                        <a:rPr lang="it-IT" sz="900" b="1" u="none" strike="noStrike" dirty="0">
                          <a:effectLst/>
                        </a:rPr>
                        <a:t>Programmato   (PSR Versione 13)  FEASR + EURI</a:t>
                      </a:r>
                    </a:p>
                  </a:txBody>
                  <a:tcPr marL="36000" marR="36000" marT="36000" marB="36000" anchor="ctr"/>
                </a:tc>
                <a:tc>
                  <a:txBody>
                    <a:bodyPr/>
                    <a:lstStyle/>
                    <a:p>
                      <a:pPr algn="ctr" fontAlgn="ctr"/>
                      <a:r>
                        <a:rPr lang="it-IT" sz="900" b="1" u="none" strike="noStrike" dirty="0">
                          <a:effectLst/>
                        </a:rPr>
                        <a:t>Impegnato da Bandi</a:t>
                      </a:r>
                    </a:p>
                    <a:p>
                      <a:pPr algn="ctr" fontAlgn="ctr"/>
                      <a:r>
                        <a:rPr lang="it-IT" sz="900" b="1" i="0" u="none" strike="noStrike" dirty="0">
                          <a:solidFill>
                            <a:srgbClr val="000000"/>
                          </a:solidFill>
                          <a:effectLst/>
                          <a:latin typeface="Calibri" panose="020F0502020204030204" pitchFamily="34" charset="0"/>
                        </a:rPr>
                        <a:t>(b)</a:t>
                      </a:r>
                    </a:p>
                  </a:txBody>
                  <a:tcPr marL="36000" marR="36000" marT="36000" marB="36000" anchor="ctr"/>
                </a:tc>
                <a:tc>
                  <a:txBody>
                    <a:bodyPr/>
                    <a:lstStyle/>
                    <a:p>
                      <a:pPr algn="ctr" fontAlgn="ctr"/>
                      <a:r>
                        <a:rPr lang="it-IT" sz="900" b="1" u="none" strike="noStrike" dirty="0">
                          <a:effectLst/>
                        </a:rPr>
                        <a:t>(b/a)</a:t>
                      </a:r>
                    </a:p>
                  </a:txBody>
                  <a:tcPr marL="36000" marR="36000" marT="36000" marB="36000" anchor="ctr"/>
                </a:tc>
                <a:tc>
                  <a:txBody>
                    <a:bodyPr/>
                    <a:lstStyle/>
                    <a:p>
                      <a:pPr algn="ctr" fontAlgn="ctr"/>
                      <a:r>
                        <a:rPr lang="it-IT" sz="900" b="1" u="none" strike="noStrike" dirty="0">
                          <a:effectLst/>
                        </a:rPr>
                        <a:t>Concessioni netto decadenze (</a:t>
                      </a:r>
                      <a:r>
                        <a:rPr lang="it-IT" sz="900" b="1" u="none" strike="noStrike" dirty="0" err="1">
                          <a:effectLst/>
                        </a:rPr>
                        <a:t>o.g.v</a:t>
                      </a:r>
                      <a:r>
                        <a:rPr lang="it-IT" sz="900" b="1" u="none" strike="noStrike" dirty="0">
                          <a:effectLst/>
                        </a:rPr>
                        <a:t>. con beneficiari)</a:t>
                      </a:r>
                    </a:p>
                    <a:p>
                      <a:pPr algn="ctr" fontAlgn="ctr"/>
                      <a:r>
                        <a:rPr lang="it-IT" sz="900" b="1" i="0" u="none" strike="noStrike" dirty="0">
                          <a:solidFill>
                            <a:srgbClr val="000000"/>
                          </a:solidFill>
                          <a:effectLst/>
                          <a:latin typeface="Calibri" panose="020F0502020204030204" pitchFamily="34" charset="0"/>
                        </a:rPr>
                        <a:t>(c)</a:t>
                      </a:r>
                    </a:p>
                  </a:txBody>
                  <a:tcPr marL="36000" marR="36000" marT="36000" marB="36000" anchor="ctr"/>
                </a:tc>
                <a:tc>
                  <a:txBody>
                    <a:bodyPr/>
                    <a:lstStyle/>
                    <a:p>
                      <a:pPr algn="ctr" fontAlgn="ctr"/>
                      <a:r>
                        <a:rPr lang="it-IT" sz="900" b="1" i="0" u="none" strike="noStrike" dirty="0">
                          <a:solidFill>
                            <a:srgbClr val="000000"/>
                          </a:solidFill>
                          <a:effectLst/>
                          <a:latin typeface="Calibri" panose="020F0502020204030204" pitchFamily="34" charset="0"/>
                        </a:rPr>
                        <a:t>(c/a)</a:t>
                      </a:r>
                    </a:p>
                  </a:txBody>
                  <a:tcPr marL="36000" marR="36000" marT="36000" marB="36000" anchor="ctr"/>
                </a:tc>
                <a:tc>
                  <a:txBody>
                    <a:bodyPr/>
                    <a:lstStyle/>
                    <a:p>
                      <a:pPr algn="ctr" fontAlgn="ctr"/>
                      <a:r>
                        <a:rPr lang="it-IT" sz="900" b="1" u="none" strike="noStrike" dirty="0">
                          <a:effectLst/>
                        </a:rPr>
                        <a:t>Pagamenti trascinamenti</a:t>
                      </a:r>
                    </a:p>
                    <a:p>
                      <a:pPr algn="ctr" fontAlgn="ctr"/>
                      <a:r>
                        <a:rPr lang="it-IT" sz="900" b="1" i="0" u="none" strike="noStrike" dirty="0">
                          <a:solidFill>
                            <a:srgbClr val="000000"/>
                          </a:solidFill>
                          <a:effectLst/>
                          <a:latin typeface="Calibri" panose="020F0502020204030204" pitchFamily="34" charset="0"/>
                        </a:rPr>
                        <a:t>(d)</a:t>
                      </a:r>
                    </a:p>
                  </a:txBody>
                  <a:tcPr marL="36000" marR="36000" marT="36000" marB="36000" anchor="ctr"/>
                </a:tc>
                <a:tc>
                  <a:txBody>
                    <a:bodyPr/>
                    <a:lstStyle/>
                    <a:p>
                      <a:pPr algn="ctr" fontAlgn="ctr"/>
                      <a:r>
                        <a:rPr lang="it-IT" sz="900" b="1" u="none" strike="noStrike" dirty="0">
                          <a:effectLst/>
                        </a:rPr>
                        <a:t>Impegni complessivi  (</a:t>
                      </a:r>
                      <a:r>
                        <a:rPr lang="it-IT" sz="900" b="1" u="none" strike="noStrike" dirty="0" err="1">
                          <a:effectLst/>
                        </a:rPr>
                        <a:t>o.g.v</a:t>
                      </a:r>
                      <a:r>
                        <a:rPr lang="it-IT" sz="900" b="1" u="none" strike="noStrike" dirty="0">
                          <a:effectLst/>
                        </a:rPr>
                        <a:t> + pag. trascinamenti)*</a:t>
                      </a:r>
                    </a:p>
                    <a:p>
                      <a:pPr algn="ctr" fontAlgn="ctr"/>
                      <a:r>
                        <a:rPr lang="it-IT" sz="900" b="1" i="0" u="none" strike="noStrike" dirty="0">
                          <a:solidFill>
                            <a:srgbClr val="000000"/>
                          </a:solidFill>
                          <a:effectLst/>
                          <a:latin typeface="Calibri" panose="020F0502020204030204" pitchFamily="34" charset="0"/>
                        </a:rPr>
                        <a:t>(e = c + d)</a:t>
                      </a:r>
                    </a:p>
                  </a:txBody>
                  <a:tcPr marL="36000" marR="36000" marT="36000" marB="36000" anchor="ctr"/>
                </a:tc>
                <a:tc>
                  <a:txBody>
                    <a:bodyPr/>
                    <a:lstStyle/>
                    <a:p>
                      <a:pPr algn="ctr" fontAlgn="ctr"/>
                      <a:r>
                        <a:rPr lang="it-IT" sz="900" b="1" u="none" strike="noStrike" dirty="0">
                          <a:effectLst/>
                        </a:rPr>
                        <a:t>( e/a )</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fontAlgn="ctr"/>
                      <a:r>
                        <a:rPr lang="it-IT" sz="900" b="1" u="none" strike="noStrike" dirty="0">
                          <a:effectLst/>
                        </a:rPr>
                        <a:t>residuo da impegnare</a:t>
                      </a:r>
                    </a:p>
                    <a:p>
                      <a:pPr algn="ctr" fontAlgn="ctr"/>
                      <a:r>
                        <a:rPr lang="it-IT" sz="900" b="1" i="0" u="none" strike="noStrike" dirty="0">
                          <a:solidFill>
                            <a:srgbClr val="000000"/>
                          </a:solidFill>
                          <a:effectLst/>
                          <a:latin typeface="Calibri" panose="020F0502020204030204" pitchFamily="34" charset="0"/>
                        </a:rPr>
                        <a:t>(= a – e)</a:t>
                      </a:r>
                    </a:p>
                  </a:txBody>
                  <a:tcPr marL="36000" marR="36000" marT="36000" marB="36000" anchor="ctr"/>
                </a:tc>
                <a:tc>
                  <a:txBody>
                    <a:bodyPr/>
                    <a:lstStyle/>
                    <a:p>
                      <a:pPr algn="ctr" fontAlgn="ctr"/>
                      <a:r>
                        <a:rPr lang="it-IT" sz="900" b="1" u="none" strike="noStrike" dirty="0">
                          <a:effectLst/>
                        </a:rPr>
                        <a:t>Pagato al netto dei recuperi (inclusi trascinamenti)</a:t>
                      </a:r>
                    </a:p>
                    <a:p>
                      <a:pPr algn="ctr" fontAlgn="ctr"/>
                      <a:r>
                        <a:rPr lang="it-IT" sz="900" b="1" i="0" u="none" strike="noStrike" dirty="0">
                          <a:solidFill>
                            <a:srgbClr val="000000"/>
                          </a:solidFill>
                          <a:effectLst/>
                          <a:latin typeface="Calibri" panose="020F0502020204030204" pitchFamily="34" charset="0"/>
                        </a:rPr>
                        <a:t>(f)</a:t>
                      </a:r>
                    </a:p>
                  </a:txBody>
                  <a:tcPr marL="36000" marR="36000" marT="36000" marB="36000" anchor="ctr"/>
                </a:tc>
                <a:tc>
                  <a:txBody>
                    <a:bodyPr/>
                    <a:lstStyle/>
                    <a:p>
                      <a:pPr algn="ctr" fontAlgn="ctr"/>
                      <a:r>
                        <a:rPr lang="it-IT" sz="900" b="1" u="none" strike="noStrike" dirty="0">
                          <a:effectLst/>
                        </a:rPr>
                        <a:t>(f/a) </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fontAlgn="ctr"/>
                      <a:r>
                        <a:rPr lang="it-IT" sz="900" b="1" u="none" strike="noStrike" dirty="0">
                          <a:effectLst/>
                        </a:rPr>
                        <a:t>  N. </a:t>
                      </a:r>
                      <a:r>
                        <a:rPr lang="it-IT" sz="900" b="1" u="none" strike="noStrike" dirty="0" err="1">
                          <a:effectLst/>
                        </a:rPr>
                        <a:t>benef</a:t>
                      </a:r>
                      <a:r>
                        <a:rPr lang="it-IT" sz="900" b="1" u="none" strike="noStrike" dirty="0">
                          <a:effectLst/>
                        </a:rPr>
                        <a:t>.</a:t>
                      </a:r>
                      <a:endParaRPr lang="it-IT" sz="900" b="1"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1209574887"/>
                  </a:ext>
                </a:extLst>
              </a:tr>
              <a:tr h="291212">
                <a:tc>
                  <a:txBody>
                    <a:bodyPr/>
                    <a:lstStyle/>
                    <a:p>
                      <a:pPr algn="ctr" fontAlgn="ctr"/>
                      <a:r>
                        <a:rPr lang="it-IT" sz="900" b="1" u="none" strike="noStrike" dirty="0">
                          <a:effectLst/>
                        </a:rPr>
                        <a:t>1</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Trasferimento di conoscenze e azioni di informazione</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1.239.268,02</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594.848,65</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1.239.268,02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1.232.360,08</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99,44%</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6.907,94</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1.199.974,57</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96,83%</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39.293,45</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1.159.019,77</a:t>
                      </a:r>
                    </a:p>
                  </a:txBody>
                  <a:tcPr marL="0" marR="0" marT="0" marB="0" anchor="ctr"/>
                </a:tc>
                <a:tc>
                  <a:txBody>
                    <a:bodyPr/>
                    <a:lstStyle/>
                    <a:p>
                      <a:pPr marL="0" algn="r" defTabSz="914400" rtl="0" eaLnBrk="1" fontAlgn="ctr" latinLnBrk="0" hangingPunct="1"/>
                      <a:r>
                        <a:rPr lang="it-IT" sz="800" u="none" strike="noStrike" kern="1200">
                          <a:solidFill>
                            <a:schemeClr val="dk1"/>
                          </a:solidFill>
                          <a:effectLst/>
                          <a:latin typeface="+mn-lt"/>
                          <a:ea typeface="+mn-ea"/>
                          <a:cs typeface="+mn-cs"/>
                        </a:rPr>
                        <a:t>93,52%</a:t>
                      </a:r>
                    </a:p>
                  </a:txBody>
                  <a:tcPr marL="0" marR="0" marT="0" marB="0" anchor="ctr"/>
                </a:tc>
                <a:tc>
                  <a:txBody>
                    <a:bodyPr/>
                    <a:lstStyle/>
                    <a:p>
                      <a:pPr algn="r" fontAlgn="ctr"/>
                      <a:r>
                        <a:rPr lang="it-IT" sz="800" u="none" strike="noStrike">
                          <a:effectLst/>
                        </a:rPr>
                        <a:t>37 </a:t>
                      </a:r>
                      <a:endParaRPr lang="it-IT" sz="8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2621292898"/>
                  </a:ext>
                </a:extLst>
              </a:tr>
              <a:tr h="400081">
                <a:tc>
                  <a:txBody>
                    <a:bodyPr/>
                    <a:lstStyle/>
                    <a:p>
                      <a:pPr algn="ctr" fontAlgn="ctr"/>
                      <a:r>
                        <a:rPr lang="it-IT" sz="900" b="1" u="none" strike="noStrike" dirty="0">
                          <a:effectLst/>
                        </a:rPr>
                        <a:t>2</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Servizi di consulenza, di sostituzione e di assistenza alla gestione delle aziende agricole   </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2.841.376,70</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1.363.860,82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2.841.376,70</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endParaRPr lang="it-IT" sz="800" u="none" strike="noStrike" dirty="0">
                        <a:effectLst/>
                      </a:endParaRPr>
                    </a:p>
                  </a:txBody>
                  <a:tcPr marL="36000" marR="36000" marT="36000" marB="36000" anchor="ctr"/>
                </a:tc>
                <a:tc>
                  <a:txBody>
                    <a:bodyPr/>
                    <a:lstStyle/>
                    <a:p>
                      <a:pPr algn="r" fontAlgn="ctr"/>
                      <a:r>
                        <a:rPr lang="it-IT" sz="800" u="none" strike="noStrike">
                          <a:effectLst/>
                        </a:rPr>
                        <a:t>3.247.428,18</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114,29%</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2.592,00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2.827.266,84</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99,50%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14.109,86</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2.838.784,70</a:t>
                      </a:r>
                    </a:p>
                  </a:txBody>
                  <a:tcPr marL="0" marR="0" marT="0" marB="0" anchor="ctr"/>
                </a:tc>
                <a:tc>
                  <a:txBody>
                    <a:bodyPr/>
                    <a:lstStyle/>
                    <a:p>
                      <a:pPr marL="0" algn="r" defTabSz="914400" rtl="0" eaLnBrk="1" fontAlgn="ctr" latinLnBrk="0" hangingPunct="1"/>
                      <a:r>
                        <a:rPr lang="it-IT" sz="800" u="none" strike="noStrike" kern="1200">
                          <a:solidFill>
                            <a:schemeClr val="dk1"/>
                          </a:solidFill>
                          <a:effectLst/>
                          <a:latin typeface="+mn-lt"/>
                          <a:ea typeface="+mn-ea"/>
                          <a:cs typeface="+mn-cs"/>
                        </a:rPr>
                        <a:t>99,91%</a:t>
                      </a:r>
                    </a:p>
                  </a:txBody>
                  <a:tcPr marL="0" marR="0" marT="0" marB="0" anchor="ctr"/>
                </a:tc>
                <a:tc>
                  <a:txBody>
                    <a:bodyPr/>
                    <a:lstStyle/>
                    <a:p>
                      <a:pPr algn="r" fontAlgn="ctr"/>
                      <a:r>
                        <a:rPr lang="it-IT" sz="800" u="none" strike="noStrike">
                          <a:effectLst/>
                        </a:rPr>
                        <a:t>10 </a:t>
                      </a:r>
                      <a:endParaRPr lang="it-IT" sz="8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1768054790"/>
                  </a:ext>
                </a:extLst>
              </a:tr>
              <a:tr h="291212">
                <a:tc>
                  <a:txBody>
                    <a:bodyPr/>
                    <a:lstStyle/>
                    <a:p>
                      <a:pPr algn="ctr" fontAlgn="ctr"/>
                      <a:r>
                        <a:rPr lang="it-IT" sz="900" b="1" u="none" strike="noStrike" dirty="0">
                          <a:effectLst/>
                        </a:rPr>
                        <a:t>3</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Regimi di qualità dei prodotti agricoli e alimentari  </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14.140.522,79</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6.787.450,94</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14.140.522,79</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endParaRPr lang="it-IT" sz="800" u="none" strike="noStrike" dirty="0">
                        <a:effectLst/>
                      </a:endParaRPr>
                    </a:p>
                  </a:txBody>
                  <a:tcPr marL="36000" marR="36000" marT="36000" marB="36000" anchor="ctr"/>
                </a:tc>
                <a:tc>
                  <a:txBody>
                    <a:bodyPr/>
                    <a:lstStyle/>
                    <a:p>
                      <a:pPr algn="r" fontAlgn="ctr"/>
                      <a:r>
                        <a:rPr lang="it-IT" sz="800" u="none" strike="noStrike">
                          <a:effectLst/>
                        </a:rPr>
                        <a:t>12.700.444,93</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89,82%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0,00</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12.337.584,04</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87,25%</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1.802.938,75</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11.183.104,32</a:t>
                      </a:r>
                    </a:p>
                  </a:txBody>
                  <a:tcPr marL="0" marR="0" marT="0" marB="0" anchor="ctr"/>
                </a:tc>
                <a:tc>
                  <a:txBody>
                    <a:bodyPr/>
                    <a:lstStyle/>
                    <a:p>
                      <a:pPr marL="0" algn="r" defTabSz="914400" rtl="0" eaLnBrk="1" fontAlgn="ctr" latinLnBrk="0" hangingPunct="1"/>
                      <a:r>
                        <a:rPr lang="it-IT" sz="800" u="none" strike="noStrike" kern="1200">
                          <a:solidFill>
                            <a:schemeClr val="dk1"/>
                          </a:solidFill>
                          <a:effectLst/>
                          <a:latin typeface="+mn-lt"/>
                          <a:ea typeface="+mn-ea"/>
                          <a:cs typeface="+mn-cs"/>
                        </a:rPr>
                        <a:t>79,09%</a:t>
                      </a:r>
                    </a:p>
                  </a:txBody>
                  <a:tcPr marL="0" marR="0" marT="0" marB="0" anchor="ctr"/>
                </a:tc>
                <a:tc>
                  <a:txBody>
                    <a:bodyPr/>
                    <a:lstStyle/>
                    <a:p>
                      <a:pPr algn="r" fontAlgn="ctr"/>
                      <a:r>
                        <a:rPr lang="it-IT" sz="800" u="none" strike="noStrike">
                          <a:effectLst/>
                        </a:rPr>
                        <a:t>2.572 </a:t>
                      </a:r>
                      <a:endParaRPr lang="it-IT" sz="8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855911358"/>
                  </a:ext>
                </a:extLst>
              </a:tr>
              <a:tr h="291212">
                <a:tc>
                  <a:txBody>
                    <a:bodyPr/>
                    <a:lstStyle/>
                    <a:p>
                      <a:pPr algn="ctr" fontAlgn="ctr"/>
                      <a:r>
                        <a:rPr lang="it-IT" sz="900" b="1" u="none" strike="noStrike" dirty="0">
                          <a:effectLst/>
                        </a:rPr>
                        <a:t>4</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Investimenti in immobilizzazioni materiali     </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216.806.150,52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104.066.952,25</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216.806.150,52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endParaRPr lang="it-IT" sz="800" u="none" strike="noStrike" dirty="0">
                        <a:effectLst/>
                      </a:endParaRPr>
                    </a:p>
                  </a:txBody>
                  <a:tcPr marL="36000" marR="36000" marT="36000" marB="36000" anchor="ctr"/>
                </a:tc>
                <a:tc>
                  <a:txBody>
                    <a:bodyPr/>
                    <a:lstStyle/>
                    <a:p>
                      <a:pPr algn="r" fontAlgn="ctr"/>
                      <a:r>
                        <a:rPr lang="it-IT" sz="800" u="none" strike="noStrike">
                          <a:effectLst/>
                        </a:rPr>
                        <a:t>203.735.734,00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93,97%</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467.142,09</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201.291.977,57</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92,84%</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15.514.172,95</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152.766.826,04</a:t>
                      </a:r>
                    </a:p>
                  </a:txBody>
                  <a:tcPr marL="0" marR="0" marT="0" marB="0" anchor="ctr"/>
                </a:tc>
                <a:tc>
                  <a:txBody>
                    <a:bodyPr/>
                    <a:lstStyle/>
                    <a:p>
                      <a:pPr marL="0" algn="r" defTabSz="914400" rtl="0" eaLnBrk="1" fontAlgn="ctr" latinLnBrk="0" hangingPunct="1"/>
                      <a:r>
                        <a:rPr lang="it-IT" sz="800" u="none" strike="noStrike" kern="1200">
                          <a:solidFill>
                            <a:schemeClr val="dk1"/>
                          </a:solidFill>
                          <a:effectLst/>
                          <a:latin typeface="+mn-lt"/>
                          <a:ea typeface="+mn-ea"/>
                          <a:cs typeface="+mn-cs"/>
                        </a:rPr>
                        <a:t>70,46%</a:t>
                      </a:r>
                    </a:p>
                  </a:txBody>
                  <a:tcPr marL="0" marR="0" marT="0" marB="0" anchor="ctr"/>
                </a:tc>
                <a:tc>
                  <a:txBody>
                    <a:bodyPr/>
                    <a:lstStyle/>
                    <a:p>
                      <a:pPr algn="r" fontAlgn="ctr"/>
                      <a:r>
                        <a:rPr lang="it-IT" sz="800" u="none" strike="noStrike">
                          <a:effectLst/>
                        </a:rPr>
                        <a:t>1.914 </a:t>
                      </a:r>
                      <a:endParaRPr lang="it-IT" sz="8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376341290"/>
                  </a:ext>
                </a:extLst>
              </a:tr>
              <a:tr h="536188">
                <a:tc>
                  <a:txBody>
                    <a:bodyPr/>
                    <a:lstStyle/>
                    <a:p>
                      <a:pPr algn="ctr" fontAlgn="ctr"/>
                      <a:r>
                        <a:rPr lang="it-IT" sz="900" b="1" u="none" strike="noStrike" dirty="0">
                          <a:effectLst/>
                        </a:rPr>
                        <a:t>5</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Ripristino del potenziale produttivo agricolo danneggiato da calamità naturali e da eventi catastrofici e introduzione di adeguate misure di prevenzione</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4.777.285,47</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2.293.097,03</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4.777.285,47</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endParaRPr lang="it-IT" sz="800" u="none" strike="noStrike" dirty="0">
                        <a:effectLst/>
                      </a:endParaRPr>
                    </a:p>
                  </a:txBody>
                  <a:tcPr marL="36000" marR="36000" marT="36000" marB="36000" anchor="ctr"/>
                </a:tc>
                <a:tc>
                  <a:txBody>
                    <a:bodyPr/>
                    <a:lstStyle/>
                    <a:p>
                      <a:pPr algn="r" fontAlgn="ctr"/>
                      <a:r>
                        <a:rPr lang="it-IT" sz="800" u="none" strike="noStrike">
                          <a:effectLst/>
                        </a:rPr>
                        <a:t>1.377.285,47</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28,83%</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1.204.774,22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2.582.059,69</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54,05%</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2.195.225,78</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1.743.537,45</a:t>
                      </a:r>
                    </a:p>
                  </a:txBody>
                  <a:tcPr marL="0" marR="0" marT="0" marB="0" anchor="ctr"/>
                </a:tc>
                <a:tc>
                  <a:txBody>
                    <a:bodyPr/>
                    <a:lstStyle/>
                    <a:p>
                      <a:pPr marL="0" algn="r" defTabSz="914400" rtl="0" eaLnBrk="1" fontAlgn="ctr" latinLnBrk="0" hangingPunct="1"/>
                      <a:r>
                        <a:rPr lang="it-IT" sz="800" u="none" strike="noStrike" kern="1200">
                          <a:solidFill>
                            <a:schemeClr val="dk1"/>
                          </a:solidFill>
                          <a:effectLst/>
                          <a:latin typeface="+mn-lt"/>
                          <a:ea typeface="+mn-ea"/>
                          <a:cs typeface="+mn-cs"/>
                        </a:rPr>
                        <a:t>36,50%</a:t>
                      </a:r>
                    </a:p>
                  </a:txBody>
                  <a:tcPr marL="0" marR="0" marT="0" marB="0" anchor="ctr"/>
                </a:tc>
                <a:tc>
                  <a:txBody>
                    <a:bodyPr/>
                    <a:lstStyle/>
                    <a:p>
                      <a:pPr algn="r" fontAlgn="ctr"/>
                      <a:r>
                        <a:rPr lang="it-IT" sz="800" u="none" strike="noStrike">
                          <a:effectLst/>
                        </a:rPr>
                        <a:t>15 </a:t>
                      </a:r>
                      <a:endParaRPr lang="it-IT" sz="8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2563691830"/>
                  </a:ext>
                </a:extLst>
              </a:tr>
              <a:tr h="291212">
                <a:tc>
                  <a:txBody>
                    <a:bodyPr/>
                    <a:lstStyle/>
                    <a:p>
                      <a:pPr algn="ctr" fontAlgn="ctr"/>
                      <a:r>
                        <a:rPr lang="it-IT" sz="900" b="1" u="none" strike="noStrike" dirty="0">
                          <a:effectLst/>
                        </a:rPr>
                        <a:t>6</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Sviluppo delle aziende agricole e delle imprese   </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56.369.890,17</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27.057.547,28</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56.369.890,17</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endParaRPr lang="it-IT" sz="800" u="none" strike="noStrike" dirty="0">
                        <a:effectLst/>
                      </a:endParaRPr>
                    </a:p>
                  </a:txBody>
                  <a:tcPr marL="36000" marR="36000" marT="36000" marB="36000" anchor="ctr"/>
                </a:tc>
                <a:tc>
                  <a:txBody>
                    <a:bodyPr/>
                    <a:lstStyle/>
                    <a:p>
                      <a:pPr algn="r" fontAlgn="ctr"/>
                      <a:r>
                        <a:rPr lang="it-IT" sz="800" u="none" strike="noStrike">
                          <a:effectLst/>
                        </a:rPr>
                        <a:t>46.129.203,97</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81,83%</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80.000,00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46.121.203,85</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81,82%</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10.248.686,32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32.376.775,04</a:t>
                      </a:r>
                    </a:p>
                  </a:txBody>
                  <a:tcPr marL="0" marR="0" marT="0" marB="0" anchor="ctr"/>
                </a:tc>
                <a:tc>
                  <a:txBody>
                    <a:bodyPr/>
                    <a:lstStyle/>
                    <a:p>
                      <a:pPr marL="0" algn="r" defTabSz="914400" rtl="0" eaLnBrk="1" fontAlgn="ctr" latinLnBrk="0" hangingPunct="1"/>
                      <a:r>
                        <a:rPr lang="it-IT" sz="800" u="none" strike="noStrike" kern="1200">
                          <a:solidFill>
                            <a:schemeClr val="dk1"/>
                          </a:solidFill>
                          <a:effectLst/>
                          <a:latin typeface="+mn-lt"/>
                          <a:ea typeface="+mn-ea"/>
                          <a:cs typeface="+mn-cs"/>
                        </a:rPr>
                        <a:t>57,44%</a:t>
                      </a:r>
                    </a:p>
                  </a:txBody>
                  <a:tcPr marL="0" marR="0" marT="0" marB="0" anchor="ctr"/>
                </a:tc>
                <a:tc rowSpan="2">
                  <a:txBody>
                    <a:bodyPr/>
                    <a:lstStyle/>
                    <a:p>
                      <a:pPr algn="r" fontAlgn="ctr"/>
                      <a:r>
                        <a:rPr lang="it-IT" sz="800" u="none" strike="noStrike">
                          <a:effectLst/>
                        </a:rPr>
                        <a:t>1.214 </a:t>
                      </a:r>
                      <a:endParaRPr lang="it-IT" sz="8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2830061439"/>
                  </a:ext>
                </a:extLst>
              </a:tr>
              <a:tr h="291212">
                <a:tc>
                  <a:txBody>
                    <a:bodyPr/>
                    <a:lstStyle/>
                    <a:p>
                      <a:pPr algn="ctr" fontAlgn="ctr"/>
                      <a:r>
                        <a:rPr lang="it-IT" sz="900" b="1" u="none" strike="noStrike" dirty="0">
                          <a:effectLst/>
                        </a:rPr>
                        <a:t>6 EURI</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Sviluppo delle aziende agricole e delle imprese   </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13.130.043,08</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13.130.043,08</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13.130.043,08</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endParaRPr lang="it-IT" sz="800" u="none" strike="noStrike" dirty="0">
                        <a:effectLst/>
                      </a:endParaRPr>
                    </a:p>
                  </a:txBody>
                  <a:tcPr marL="36000" marR="36000" marT="36000" marB="36000" anchor="ctr"/>
                </a:tc>
                <a:tc>
                  <a:txBody>
                    <a:bodyPr/>
                    <a:lstStyle/>
                    <a:p>
                      <a:pPr algn="r" fontAlgn="ctr"/>
                      <a:r>
                        <a:rPr lang="it-IT" sz="800" u="none" strike="noStrike">
                          <a:effectLst/>
                        </a:rPr>
                        <a:t>13.130.000,00</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100,00%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0,00</a:t>
                      </a:r>
                      <a:endParaRPr lang="it-IT" sz="800" b="1" i="0" u="none" strike="noStrike">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13.130.000,00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100,00%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43,08</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6.345.000,00</a:t>
                      </a:r>
                    </a:p>
                  </a:txBody>
                  <a:tcPr marL="0" marR="0" marT="0" marB="0" anchor="ctr"/>
                </a:tc>
                <a:tc>
                  <a:txBody>
                    <a:bodyPr/>
                    <a:lstStyle/>
                    <a:p>
                      <a:pPr marL="0" algn="r" defTabSz="914400" rtl="0" eaLnBrk="1" fontAlgn="ctr" latinLnBrk="0" hangingPunct="1"/>
                      <a:r>
                        <a:rPr lang="it-IT" sz="800" u="none" strike="noStrike" kern="1200">
                          <a:solidFill>
                            <a:schemeClr val="dk1"/>
                          </a:solidFill>
                          <a:effectLst/>
                          <a:latin typeface="+mn-lt"/>
                          <a:ea typeface="+mn-ea"/>
                          <a:cs typeface="+mn-cs"/>
                        </a:rPr>
                        <a:t>48,32%</a:t>
                      </a:r>
                    </a:p>
                  </a:txBody>
                  <a:tcPr marL="0" marR="0" marT="0" marB="0" anchor="ctr"/>
                </a:tc>
                <a:tc vMerge="1">
                  <a:txBody>
                    <a:bodyPr/>
                    <a:lstStyle/>
                    <a:p>
                      <a:endParaRPr lang="it-IT"/>
                    </a:p>
                  </a:txBody>
                  <a:tcPr/>
                </a:tc>
                <a:extLst>
                  <a:ext uri="{0D108BD9-81ED-4DB2-BD59-A6C34878D82A}">
                    <a16:rowId xmlns:a16="http://schemas.microsoft.com/office/drawing/2014/main" xmlns="" val="1815253269"/>
                  </a:ext>
                </a:extLst>
              </a:tr>
              <a:tr h="291212">
                <a:tc>
                  <a:txBody>
                    <a:bodyPr/>
                    <a:lstStyle/>
                    <a:p>
                      <a:pPr algn="ctr" fontAlgn="ctr"/>
                      <a:r>
                        <a:rPr lang="it-IT" sz="900" b="1" u="none" strike="noStrike" dirty="0">
                          <a:effectLst/>
                        </a:rPr>
                        <a:t>7</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Servizi di base e rinnovamento dei villaggi nelle zone rurali    </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35.448.527,72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17.015.293,31</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35.448.527,72</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p>
                  </a:txBody>
                  <a:tcPr marL="36000" marR="36000" marT="36000" marB="36000" anchor="ctr"/>
                </a:tc>
                <a:tc>
                  <a:txBody>
                    <a:bodyPr/>
                    <a:lstStyle/>
                    <a:p>
                      <a:pPr algn="r" fontAlgn="ctr"/>
                      <a:r>
                        <a:rPr lang="it-IT" sz="800" u="none" strike="noStrike">
                          <a:effectLst/>
                        </a:rPr>
                        <a:t>25.519.282,19</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71,99%</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9.920.721,19</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35.387.608,60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99,83%</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60.919,12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26.898.219,19</a:t>
                      </a:r>
                    </a:p>
                  </a:txBody>
                  <a:tcPr marL="0" marR="0" marT="0" marB="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75,88%</a:t>
                      </a:r>
                    </a:p>
                  </a:txBody>
                  <a:tcPr marL="0" marR="0" marT="0" marB="0" anchor="ctr"/>
                </a:tc>
                <a:tc>
                  <a:txBody>
                    <a:bodyPr/>
                    <a:lstStyle/>
                    <a:p>
                      <a:pPr algn="r" fontAlgn="ctr"/>
                      <a:r>
                        <a:rPr lang="it-IT" sz="800" u="none" strike="noStrike">
                          <a:effectLst/>
                        </a:rPr>
                        <a:t>56 </a:t>
                      </a:r>
                      <a:endParaRPr lang="it-IT" sz="8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1943579521"/>
                  </a:ext>
                </a:extLst>
              </a:tr>
              <a:tr h="400081">
                <a:tc>
                  <a:txBody>
                    <a:bodyPr/>
                    <a:lstStyle/>
                    <a:p>
                      <a:pPr algn="ctr" fontAlgn="ctr"/>
                      <a:r>
                        <a:rPr lang="it-IT" sz="900" b="1" u="none" strike="noStrike" dirty="0">
                          <a:effectLst/>
                        </a:rPr>
                        <a:t>8</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Investimenti nello sviluppo delle aree forestali e nel miglioramento della redditività delle foreste </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9.243.273,23</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4.436.771,15</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9.243.273,23</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endParaRPr lang="it-IT" sz="800" u="none" strike="noStrike" dirty="0">
                        <a:effectLst/>
                      </a:endParaRPr>
                    </a:p>
                  </a:txBody>
                  <a:tcPr marL="36000" marR="36000" marT="36000" marB="36000" anchor="ctr"/>
                </a:tc>
                <a:tc>
                  <a:txBody>
                    <a:bodyPr/>
                    <a:lstStyle/>
                    <a:p>
                      <a:pPr algn="r" fontAlgn="ctr"/>
                      <a:r>
                        <a:rPr lang="it-IT" sz="800" u="none" strike="noStrike">
                          <a:effectLst/>
                        </a:rPr>
                        <a:t>3.872.131,34</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41,89%</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4.791.894,62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8.633.718,97</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93,41%</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609.554,26</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7.209.878,12</a:t>
                      </a:r>
                    </a:p>
                  </a:txBody>
                  <a:tcPr marL="0" marR="0" marT="0" marB="0" anchor="ctr"/>
                </a:tc>
                <a:tc>
                  <a:txBody>
                    <a:bodyPr/>
                    <a:lstStyle/>
                    <a:p>
                      <a:pPr marL="0" algn="r" defTabSz="914400" rtl="0" eaLnBrk="1" fontAlgn="ctr" latinLnBrk="0" hangingPunct="1"/>
                      <a:r>
                        <a:rPr lang="it-IT" sz="800" u="none" strike="noStrike" kern="1200">
                          <a:solidFill>
                            <a:schemeClr val="dk1"/>
                          </a:solidFill>
                          <a:effectLst/>
                          <a:latin typeface="+mn-lt"/>
                          <a:ea typeface="+mn-ea"/>
                          <a:cs typeface="+mn-cs"/>
                        </a:rPr>
                        <a:t>78,00%</a:t>
                      </a:r>
                    </a:p>
                  </a:txBody>
                  <a:tcPr marL="0" marR="0" marT="0" marB="0" anchor="ctr"/>
                </a:tc>
                <a:tc>
                  <a:txBody>
                    <a:bodyPr/>
                    <a:lstStyle/>
                    <a:p>
                      <a:pPr algn="r" fontAlgn="ctr"/>
                      <a:r>
                        <a:rPr lang="it-IT" sz="800" u="none" strike="noStrike">
                          <a:effectLst/>
                        </a:rPr>
                        <a:t>2.138 </a:t>
                      </a:r>
                      <a:endParaRPr lang="it-IT" sz="8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824195343"/>
                  </a:ext>
                </a:extLst>
              </a:tr>
              <a:tr h="210232">
                <a:tc>
                  <a:txBody>
                    <a:bodyPr/>
                    <a:lstStyle/>
                    <a:p>
                      <a:pPr algn="ctr" fontAlgn="ctr"/>
                      <a:r>
                        <a:rPr lang="it-IT" sz="900" b="1" u="none" strike="noStrike" dirty="0">
                          <a:effectLst/>
                        </a:rPr>
                        <a:t>10.1</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Pagamenti agro-climatico-ambientali  </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103.785.538,92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49.817.058,68</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103.785.538,92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p>
                  </a:txBody>
                  <a:tcPr marL="36000" marR="36000" marT="36000" marB="36000" anchor="ctr"/>
                </a:tc>
                <a:tc>
                  <a:txBody>
                    <a:bodyPr/>
                    <a:lstStyle/>
                    <a:p>
                      <a:pPr algn="r" fontAlgn="ctr"/>
                      <a:r>
                        <a:rPr lang="it-IT" sz="800" u="none" strike="noStrike">
                          <a:effectLst/>
                        </a:rPr>
                        <a:t>100.697.746,19</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97,02%</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501.111,60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103.598.857,79</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99,82%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186.681,13</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101.191.073,76</a:t>
                      </a:r>
                    </a:p>
                  </a:txBody>
                  <a:tcPr marL="0" marR="0" marT="0" marB="0" anchor="ctr"/>
                </a:tc>
                <a:tc>
                  <a:txBody>
                    <a:bodyPr/>
                    <a:lstStyle/>
                    <a:p>
                      <a:pPr marL="0" algn="r" defTabSz="914400" rtl="0" eaLnBrk="1" fontAlgn="ctr" latinLnBrk="0" hangingPunct="1"/>
                      <a:r>
                        <a:rPr lang="it-IT" sz="800" u="none" strike="noStrike" kern="1200">
                          <a:solidFill>
                            <a:schemeClr val="dk1"/>
                          </a:solidFill>
                          <a:effectLst/>
                          <a:latin typeface="+mn-lt"/>
                          <a:ea typeface="+mn-ea"/>
                          <a:cs typeface="+mn-cs"/>
                        </a:rPr>
                        <a:t>97,50%</a:t>
                      </a:r>
                    </a:p>
                  </a:txBody>
                  <a:tcPr marL="0" marR="0" marT="0" marB="0" anchor="ctr"/>
                </a:tc>
                <a:tc>
                  <a:txBody>
                    <a:bodyPr/>
                    <a:lstStyle/>
                    <a:p>
                      <a:pPr algn="r" fontAlgn="ctr"/>
                      <a:r>
                        <a:rPr lang="it-IT" sz="800" u="none" strike="noStrike">
                          <a:effectLst/>
                        </a:rPr>
                        <a:t>12.990 </a:t>
                      </a:r>
                      <a:endParaRPr lang="it-IT" sz="8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324147030"/>
                  </a:ext>
                </a:extLst>
              </a:tr>
              <a:tr h="291212">
                <a:tc>
                  <a:txBody>
                    <a:bodyPr/>
                    <a:lstStyle/>
                    <a:p>
                      <a:pPr algn="ctr" fontAlgn="ctr"/>
                      <a:r>
                        <a:rPr lang="it-IT" sz="900" b="1" u="none" strike="noStrike" dirty="0">
                          <a:effectLst/>
                        </a:rPr>
                        <a:t>10.2</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Conservazione e uso sostenibile delle risorse genetiche vegetali in agricoltura</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471.412,32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226.277,91</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471.412,32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endParaRPr lang="it-IT" sz="800" u="none" strike="noStrike" dirty="0">
                        <a:effectLst/>
                      </a:endParaRPr>
                    </a:p>
                  </a:txBody>
                  <a:tcPr marL="36000" marR="36000" marT="36000" marB="36000" anchor="ctr"/>
                </a:tc>
                <a:tc>
                  <a:txBody>
                    <a:bodyPr/>
                    <a:lstStyle/>
                    <a:p>
                      <a:pPr algn="r" fontAlgn="ctr"/>
                      <a:r>
                        <a:rPr lang="it-IT" sz="800" u="none" strike="noStrike">
                          <a:effectLst/>
                        </a:rPr>
                        <a:t>471.412,32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100,00%</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0,00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471.412,32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100,00%</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0,00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0,00</a:t>
                      </a:r>
                    </a:p>
                  </a:txBody>
                  <a:tcPr marL="0" marR="0" marT="0" marB="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0,00%</a:t>
                      </a:r>
                    </a:p>
                  </a:txBody>
                  <a:tcPr marL="0" marR="0" marT="0" marB="0" anchor="ctr"/>
                </a:tc>
                <a:tc>
                  <a:txBody>
                    <a:bodyPr/>
                    <a:lstStyle/>
                    <a:p>
                      <a:pPr algn="l" fontAlgn="ctr"/>
                      <a:r>
                        <a:rPr lang="it-IT" sz="800" u="none" strike="noStrike">
                          <a:effectLst/>
                        </a:rPr>
                        <a:t> </a:t>
                      </a:r>
                      <a:endParaRPr lang="it-IT" sz="8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1916969658"/>
                  </a:ext>
                </a:extLst>
              </a:tr>
              <a:tr h="210232">
                <a:tc>
                  <a:txBody>
                    <a:bodyPr/>
                    <a:lstStyle/>
                    <a:p>
                      <a:pPr algn="ctr" fontAlgn="ctr"/>
                      <a:r>
                        <a:rPr lang="it-IT" sz="900" b="1" u="none" strike="noStrike" dirty="0">
                          <a:effectLst/>
                        </a:rPr>
                        <a:t>11</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a:effectLst/>
                        </a:rPr>
                        <a:t>Agricoltura biologica  </a:t>
                      </a:r>
                      <a:endParaRPr lang="it-IT" sz="7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51.137.321,73</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24.545.914,43</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51.137.321,73</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p>
                  </a:txBody>
                  <a:tcPr marL="36000" marR="36000" marT="36000" marB="36000" anchor="ctr"/>
                </a:tc>
                <a:tc>
                  <a:txBody>
                    <a:bodyPr/>
                    <a:lstStyle/>
                    <a:p>
                      <a:pPr algn="r" fontAlgn="ctr"/>
                      <a:r>
                        <a:rPr lang="it-IT" sz="800" u="none" strike="noStrike">
                          <a:effectLst/>
                        </a:rPr>
                        <a:t>26.340.822,81</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51,51%</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19.707.733,52</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50.818.556,33</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99,38%</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318.765,40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a:solidFill>
                            <a:schemeClr val="dk1"/>
                          </a:solidFill>
                          <a:effectLst/>
                          <a:latin typeface="+mn-lt"/>
                          <a:ea typeface="+mn-ea"/>
                          <a:cs typeface="+mn-cs"/>
                        </a:rPr>
                        <a:t>47.187.371,15</a:t>
                      </a:r>
                    </a:p>
                  </a:txBody>
                  <a:tcPr marL="0" marR="0" marT="0" marB="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92,28%</a:t>
                      </a:r>
                    </a:p>
                  </a:txBody>
                  <a:tcPr marL="0" marR="0" marT="0" marB="0" anchor="ctr"/>
                </a:tc>
                <a:tc rowSpan="2">
                  <a:txBody>
                    <a:bodyPr/>
                    <a:lstStyle/>
                    <a:p>
                      <a:pPr algn="r" fontAlgn="ctr"/>
                      <a:r>
                        <a:rPr lang="it-IT" sz="800" u="none" strike="noStrike">
                          <a:effectLst/>
                        </a:rPr>
                        <a:t>11.422 </a:t>
                      </a:r>
                      <a:endParaRPr lang="it-IT" sz="8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2617560524"/>
                  </a:ext>
                </a:extLst>
              </a:tr>
              <a:tr h="348094">
                <a:tc>
                  <a:txBody>
                    <a:bodyPr/>
                    <a:lstStyle/>
                    <a:p>
                      <a:pPr algn="ctr" fontAlgn="ctr"/>
                      <a:r>
                        <a:rPr lang="it-IT" sz="900" b="1" u="none" strike="noStrike" dirty="0">
                          <a:effectLst/>
                        </a:rPr>
                        <a:t>11 EURI</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Agricoltura biologica  </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9.934.500,00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9.934.500,00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9.934.500,00</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endParaRPr lang="it-IT" sz="800" u="none" strike="noStrike" dirty="0">
                        <a:effectLst/>
                      </a:endParaRPr>
                    </a:p>
                  </a:txBody>
                  <a:tcPr marL="36000" marR="36000" marT="36000" marB="36000" anchor="ctr"/>
                </a:tc>
                <a:tc>
                  <a:txBody>
                    <a:bodyPr/>
                    <a:lstStyle/>
                    <a:p>
                      <a:pPr algn="r" fontAlgn="ctr"/>
                      <a:r>
                        <a:rPr lang="it-IT" sz="800" u="none" strike="noStrike">
                          <a:effectLst/>
                        </a:rPr>
                        <a:t>9.624.150,21</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96,88%</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0,00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9.624.150,21</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96,88%</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310.349,79</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a:solidFill>
                            <a:schemeClr val="dk1"/>
                          </a:solidFill>
                          <a:effectLst/>
                          <a:latin typeface="+mn-lt"/>
                          <a:ea typeface="+mn-ea"/>
                          <a:cs typeface="+mn-cs"/>
                        </a:rPr>
                        <a:t>9.618.451,02</a:t>
                      </a:r>
                    </a:p>
                  </a:txBody>
                  <a:tcPr marL="0" marR="0" marT="0" marB="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96,82%</a:t>
                      </a:r>
                    </a:p>
                  </a:txBody>
                  <a:tcPr marL="0" marR="0" marT="0" marB="0" anchor="ctr"/>
                </a:tc>
                <a:tc vMerge="1">
                  <a:txBody>
                    <a:bodyPr/>
                    <a:lstStyle/>
                    <a:p>
                      <a:endParaRPr lang="it-IT"/>
                    </a:p>
                  </a:txBody>
                  <a:tcPr/>
                </a:tc>
                <a:extLst>
                  <a:ext uri="{0D108BD9-81ED-4DB2-BD59-A6C34878D82A}">
                    <a16:rowId xmlns:a16="http://schemas.microsoft.com/office/drawing/2014/main" xmlns="" val="3706671933"/>
                  </a:ext>
                </a:extLst>
              </a:tr>
              <a:tr h="291212">
                <a:tc>
                  <a:txBody>
                    <a:bodyPr/>
                    <a:lstStyle/>
                    <a:p>
                      <a:pPr algn="ctr" fontAlgn="ctr"/>
                      <a:r>
                        <a:rPr lang="it-IT" sz="900" b="1" u="none" strike="noStrike" dirty="0">
                          <a:effectLst/>
                        </a:rPr>
                        <a:t>13</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Indennità a favore di zone soggette a vincoli naturali o ad altri vincoli specifici  </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52.924.244,67</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25.403.637,44</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52.924.244,67</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endParaRPr lang="it-IT" sz="800" u="none" strike="noStrike" dirty="0">
                        <a:effectLst/>
                      </a:endParaRPr>
                    </a:p>
                  </a:txBody>
                  <a:tcPr marL="36000" marR="36000" marT="36000" marB="36000" anchor="ctr"/>
                </a:tc>
                <a:tc>
                  <a:txBody>
                    <a:bodyPr/>
                    <a:lstStyle/>
                    <a:p>
                      <a:pPr algn="r" fontAlgn="ctr"/>
                      <a:r>
                        <a:rPr lang="it-IT" sz="800" u="none" strike="noStrike">
                          <a:effectLst/>
                        </a:rPr>
                        <a:t>50.818.050,98</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96,02%</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2.096.696,70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52.914.747,68</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99,98%</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9.496,99</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a:solidFill>
                            <a:schemeClr val="dk1"/>
                          </a:solidFill>
                          <a:effectLst/>
                          <a:latin typeface="+mn-lt"/>
                          <a:ea typeface="+mn-ea"/>
                          <a:cs typeface="+mn-cs"/>
                        </a:rPr>
                        <a:t>52.914.294,28</a:t>
                      </a:r>
                    </a:p>
                  </a:txBody>
                  <a:tcPr marL="0" marR="0" marT="0" marB="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99,98%</a:t>
                      </a:r>
                    </a:p>
                  </a:txBody>
                  <a:tcPr marL="0" marR="0" marT="0" marB="0" anchor="ctr"/>
                </a:tc>
                <a:tc>
                  <a:txBody>
                    <a:bodyPr/>
                    <a:lstStyle/>
                    <a:p>
                      <a:pPr algn="r" fontAlgn="ctr"/>
                      <a:r>
                        <a:rPr lang="it-IT" sz="800" u="none" strike="noStrike" dirty="0">
                          <a:effectLst/>
                        </a:rPr>
                        <a:t>25.747 </a:t>
                      </a:r>
                      <a:endParaRPr lang="it-IT" sz="800" b="1"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1690553709"/>
                  </a:ext>
                </a:extLst>
              </a:tr>
              <a:tr h="210232">
                <a:tc>
                  <a:txBody>
                    <a:bodyPr/>
                    <a:lstStyle/>
                    <a:p>
                      <a:pPr algn="ctr" fontAlgn="ctr"/>
                      <a:r>
                        <a:rPr lang="it-IT" sz="900" b="1" u="none" strike="noStrike" dirty="0">
                          <a:effectLst/>
                        </a:rPr>
                        <a:t>16</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Cooperazione</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5.533.108,49</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2.655.892,08</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5.533.108,49</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endParaRPr lang="it-IT" sz="800" u="none" strike="noStrike" dirty="0">
                        <a:effectLst/>
                      </a:endParaRPr>
                    </a:p>
                  </a:txBody>
                  <a:tcPr marL="36000" marR="36000" marT="36000" marB="36000" anchor="ctr"/>
                </a:tc>
                <a:tc>
                  <a:txBody>
                    <a:bodyPr/>
                    <a:lstStyle/>
                    <a:p>
                      <a:pPr algn="r" fontAlgn="ctr"/>
                      <a:r>
                        <a:rPr lang="it-IT" sz="800" u="none" strike="noStrike">
                          <a:effectLst/>
                        </a:rPr>
                        <a:t>3.964.487,80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71,65%</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1.595.899,11</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5.511.548,07</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99,61%</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21.560,42</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a:solidFill>
                            <a:schemeClr val="dk1"/>
                          </a:solidFill>
                          <a:effectLst/>
                          <a:latin typeface="+mn-lt"/>
                          <a:ea typeface="+mn-ea"/>
                          <a:cs typeface="+mn-cs"/>
                        </a:rPr>
                        <a:t>3.178.201,12</a:t>
                      </a:r>
                    </a:p>
                  </a:txBody>
                  <a:tcPr marL="0" marR="0" marT="0" marB="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57,44%</a:t>
                      </a:r>
                    </a:p>
                  </a:txBody>
                  <a:tcPr marL="0" marR="0" marT="0" marB="0" anchor="ctr"/>
                </a:tc>
                <a:tc>
                  <a:txBody>
                    <a:bodyPr/>
                    <a:lstStyle/>
                    <a:p>
                      <a:pPr algn="r" fontAlgn="ctr"/>
                      <a:r>
                        <a:rPr lang="it-IT" sz="800" u="none" strike="noStrike">
                          <a:effectLst/>
                        </a:rPr>
                        <a:t>41 </a:t>
                      </a:r>
                      <a:endParaRPr lang="it-IT" sz="8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764171113"/>
                  </a:ext>
                </a:extLst>
              </a:tr>
              <a:tr h="210232">
                <a:tc>
                  <a:txBody>
                    <a:bodyPr/>
                    <a:lstStyle/>
                    <a:p>
                      <a:pPr algn="ctr" fontAlgn="ctr"/>
                      <a:r>
                        <a:rPr lang="it-IT" sz="900" b="1" u="none" strike="noStrike" dirty="0">
                          <a:effectLst/>
                        </a:rPr>
                        <a:t>19</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Sostegno per lo sviluppo locale LEADER </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37.229.166,67</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17.870.000,00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37.229.166,67</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endParaRPr lang="it-IT" sz="800" u="none" strike="noStrike" dirty="0">
                        <a:effectLst/>
                      </a:endParaRPr>
                    </a:p>
                  </a:txBody>
                  <a:tcPr marL="36000" marR="36000" marT="36000" marB="36000" anchor="ctr"/>
                </a:tc>
                <a:tc>
                  <a:txBody>
                    <a:bodyPr/>
                    <a:lstStyle/>
                    <a:p>
                      <a:pPr algn="r" fontAlgn="ctr"/>
                      <a:r>
                        <a:rPr lang="it-IT" sz="800" u="none" strike="noStrike">
                          <a:effectLst/>
                        </a:rPr>
                        <a:t>35.504.659,81</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95,37%</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13.478,68</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35.324.505,86</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94,88%</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1.904.660,81</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a:solidFill>
                            <a:schemeClr val="dk1"/>
                          </a:solidFill>
                          <a:effectLst/>
                          <a:latin typeface="+mn-lt"/>
                          <a:ea typeface="+mn-ea"/>
                          <a:cs typeface="+mn-cs"/>
                        </a:rPr>
                        <a:t>22.230.109,08</a:t>
                      </a:r>
                    </a:p>
                  </a:txBody>
                  <a:tcPr marL="0" marR="0" marT="0" marB="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59,71%</a:t>
                      </a:r>
                    </a:p>
                  </a:txBody>
                  <a:tcPr marL="0" marR="0" marT="0" marB="0" anchor="ctr"/>
                </a:tc>
                <a:tc>
                  <a:txBody>
                    <a:bodyPr/>
                    <a:lstStyle/>
                    <a:p>
                      <a:pPr algn="r" fontAlgn="ctr"/>
                      <a:r>
                        <a:rPr lang="it-IT" sz="800" u="none" strike="noStrike">
                          <a:effectLst/>
                        </a:rPr>
                        <a:t>213 </a:t>
                      </a:r>
                      <a:endParaRPr lang="it-IT" sz="8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2830706142"/>
                  </a:ext>
                </a:extLst>
              </a:tr>
              <a:tr h="210232">
                <a:tc>
                  <a:txBody>
                    <a:bodyPr/>
                    <a:lstStyle/>
                    <a:p>
                      <a:pPr algn="ctr" fontAlgn="ctr"/>
                      <a:r>
                        <a:rPr lang="it-IT" sz="900" b="1" u="none" strike="noStrike" dirty="0">
                          <a:effectLst/>
                        </a:rPr>
                        <a:t>20</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Assistenza tecnica</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17.303.817,40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8.305.832,35</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17.303.817,40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endParaRPr lang="it-IT" sz="800" u="none" strike="noStrike" dirty="0">
                        <a:effectLst/>
                      </a:endParaRPr>
                    </a:p>
                  </a:txBody>
                  <a:tcPr marL="36000" marR="36000" marT="36000" marB="36000" anchor="ctr"/>
                </a:tc>
                <a:tc>
                  <a:txBody>
                    <a:bodyPr/>
                    <a:lstStyle/>
                    <a:p>
                      <a:pPr algn="r" fontAlgn="ctr"/>
                      <a:r>
                        <a:rPr lang="it-IT" sz="800" u="none" strike="noStrike">
                          <a:effectLst/>
                        </a:rPr>
                        <a:t>15.536.923,62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89,79%</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130.279,66</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15.529.433,07</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89,75%</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1.774.384,33</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a:solidFill>
                            <a:schemeClr val="dk1"/>
                          </a:solidFill>
                          <a:effectLst/>
                          <a:latin typeface="+mn-lt"/>
                          <a:ea typeface="+mn-ea"/>
                          <a:cs typeface="+mn-cs"/>
                        </a:rPr>
                        <a:t>11.779.245,36</a:t>
                      </a:r>
                    </a:p>
                  </a:txBody>
                  <a:tcPr marL="0" marR="0" marT="0" marB="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68,07%</a:t>
                      </a:r>
                    </a:p>
                  </a:txBody>
                  <a:tcPr marL="0" marR="0" marT="0" marB="0" anchor="ctr"/>
                </a:tc>
                <a:tc>
                  <a:txBody>
                    <a:bodyPr/>
                    <a:lstStyle/>
                    <a:p>
                      <a:pPr algn="r" fontAlgn="ctr"/>
                      <a:r>
                        <a:rPr lang="it-IT" sz="800" u="none" strike="noStrike">
                          <a:effectLst/>
                        </a:rPr>
                        <a:t>11 </a:t>
                      </a:r>
                      <a:endParaRPr lang="it-IT" sz="8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3777807677"/>
                  </a:ext>
                </a:extLst>
              </a:tr>
              <a:tr h="291212">
                <a:tc>
                  <a:txBody>
                    <a:bodyPr/>
                    <a:lstStyle/>
                    <a:p>
                      <a:pPr algn="ctr" fontAlgn="ctr"/>
                      <a:r>
                        <a:rPr lang="it-IT" sz="900" b="1" u="none" strike="noStrike" dirty="0">
                          <a:effectLst/>
                        </a:rPr>
                        <a:t>21</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Sostegno temporaneo agricoltori colpiti da </a:t>
                      </a:r>
                      <a:r>
                        <a:rPr lang="it-IT" sz="700" b="1" u="none" strike="noStrike" dirty="0" err="1">
                          <a:effectLst/>
                        </a:rPr>
                        <a:t>Covid</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6.175.891,25</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2.964.427,80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6.175.891,25</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endParaRPr lang="it-IT" sz="800" u="none" strike="noStrike" dirty="0">
                        <a:effectLst/>
                      </a:endParaRPr>
                    </a:p>
                  </a:txBody>
                  <a:tcPr marL="36000" marR="36000" marT="36000" marB="36000" anchor="ctr"/>
                </a:tc>
                <a:tc>
                  <a:txBody>
                    <a:bodyPr/>
                    <a:lstStyle/>
                    <a:p>
                      <a:pPr algn="r" fontAlgn="ctr"/>
                      <a:r>
                        <a:rPr lang="it-IT" sz="800" u="none" strike="noStrike">
                          <a:effectLst/>
                        </a:rPr>
                        <a:t>6.162.705,52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99,79%</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0,00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6.162.705,52</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99,79%</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13.185,73</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a:solidFill>
                            <a:schemeClr val="dk1"/>
                          </a:solidFill>
                          <a:effectLst/>
                          <a:latin typeface="+mn-lt"/>
                          <a:ea typeface="+mn-ea"/>
                          <a:cs typeface="+mn-cs"/>
                        </a:rPr>
                        <a:t>6.162.705,52</a:t>
                      </a:r>
                    </a:p>
                  </a:txBody>
                  <a:tcPr marL="0" marR="0" marT="0" marB="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99,79%</a:t>
                      </a:r>
                    </a:p>
                  </a:txBody>
                  <a:tcPr marL="0" marR="0" marT="0" marB="0" anchor="ctr"/>
                </a:tc>
                <a:tc>
                  <a:txBody>
                    <a:bodyPr/>
                    <a:lstStyle/>
                    <a:p>
                      <a:pPr algn="r" fontAlgn="ctr"/>
                      <a:r>
                        <a:rPr lang="it-IT" sz="800" u="none" strike="noStrike">
                          <a:effectLst/>
                        </a:rPr>
                        <a:t>1.522 </a:t>
                      </a:r>
                      <a:endParaRPr lang="it-IT" sz="800" b="1"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817267698"/>
                  </a:ext>
                </a:extLst>
              </a:tr>
              <a:tr h="210232">
                <a:tc>
                  <a:txBody>
                    <a:bodyPr/>
                    <a:lstStyle/>
                    <a:p>
                      <a:pPr algn="ctr" fontAlgn="ctr"/>
                      <a:r>
                        <a:rPr lang="it-IT" sz="900" b="1" u="none" strike="noStrike" dirty="0">
                          <a:effectLst/>
                        </a:rPr>
                        <a:t>113</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700" b="1" u="none" strike="noStrike" dirty="0">
                          <a:effectLst/>
                        </a:rPr>
                        <a:t>Prepensionamento</a:t>
                      </a:r>
                      <a:endParaRPr lang="it-IT" sz="7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191.569,69</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91.953,45</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191.569,69</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100%</a:t>
                      </a:r>
                      <a:endParaRPr lang="it-IT" sz="800" u="none" strike="noStrike" dirty="0">
                        <a:effectLst/>
                      </a:endParaRPr>
                    </a:p>
                  </a:txBody>
                  <a:tcPr marL="36000" marR="36000" marT="36000" marB="36000" anchor="ctr"/>
                </a:tc>
                <a:tc>
                  <a:txBody>
                    <a:bodyPr/>
                    <a:lstStyle/>
                    <a:p>
                      <a:pPr algn="r" fontAlgn="ctr"/>
                      <a:r>
                        <a:rPr lang="it-IT" sz="800" u="none" strike="noStrike">
                          <a:effectLst/>
                        </a:rPr>
                        <a:t>0,00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0,00%</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191.569,67</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191.569,67</a:t>
                      </a:r>
                      <a:endParaRPr lang="it-IT" sz="8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dirty="0">
                          <a:effectLst/>
                        </a:rPr>
                        <a:t>100,00%</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800" u="none" strike="noStrike">
                          <a:effectLst/>
                        </a:rPr>
                        <a:t>0,02</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800" u="none" strike="noStrike" kern="1200">
                          <a:solidFill>
                            <a:schemeClr val="dk1"/>
                          </a:solidFill>
                          <a:effectLst/>
                          <a:latin typeface="+mn-lt"/>
                          <a:ea typeface="+mn-ea"/>
                          <a:cs typeface="+mn-cs"/>
                        </a:rPr>
                        <a:t>191.569,67</a:t>
                      </a:r>
                    </a:p>
                  </a:txBody>
                  <a:tcPr marL="0" marR="0" marT="0" marB="0" anchor="ctr"/>
                </a:tc>
                <a:tc>
                  <a:txBody>
                    <a:bodyPr/>
                    <a:lstStyle/>
                    <a:p>
                      <a:pPr marL="0" algn="r" defTabSz="914400" rtl="0" eaLnBrk="1" fontAlgn="ctr" latinLnBrk="0" hangingPunct="1"/>
                      <a:r>
                        <a:rPr lang="it-IT" sz="800" u="none" strike="noStrike" kern="1200" dirty="0">
                          <a:solidFill>
                            <a:schemeClr val="dk1"/>
                          </a:solidFill>
                          <a:effectLst/>
                          <a:latin typeface="+mn-lt"/>
                          <a:ea typeface="+mn-ea"/>
                          <a:cs typeface="+mn-cs"/>
                        </a:rPr>
                        <a:t>100,00%</a:t>
                      </a:r>
                    </a:p>
                  </a:txBody>
                  <a:tcPr marL="0" marR="0" marT="0" marB="0" anchor="ctr"/>
                </a:tc>
                <a:tc>
                  <a:txBody>
                    <a:bodyPr/>
                    <a:lstStyle/>
                    <a:p>
                      <a:pPr algn="r" fontAlgn="ctr"/>
                      <a:r>
                        <a:rPr lang="it-IT" sz="800" u="none" strike="noStrike">
                          <a:effectLst/>
                        </a:rPr>
                        <a:t>60 </a:t>
                      </a:r>
                      <a:endParaRPr lang="it-IT" sz="800" b="1"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2336722424"/>
                  </a:ext>
                </a:extLst>
              </a:tr>
              <a:tr h="240868">
                <a:tc>
                  <a:txBody>
                    <a:bodyPr/>
                    <a:lstStyle/>
                    <a:p>
                      <a:pPr algn="ctr" fontAlgn="ctr"/>
                      <a:r>
                        <a:rPr lang="it-IT" sz="1100" b="1" u="none" strike="noStrike" dirty="0">
                          <a:effectLst/>
                        </a:rPr>
                        <a:t>TOT</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b"/>
                      <a:r>
                        <a:rPr lang="it-IT" sz="1050" b="1" u="none" strike="noStrike" dirty="0">
                          <a:effectLst/>
                        </a:rPr>
                        <a:t> </a:t>
                      </a:r>
                      <a:endParaRPr lang="it-IT" sz="1050" b="1" i="0" u="none" strike="noStrike" dirty="0">
                        <a:solidFill>
                          <a:srgbClr val="000000"/>
                        </a:solidFill>
                        <a:effectLst/>
                        <a:latin typeface="Calibri" panose="020F0502020204030204" pitchFamily="34" charset="0"/>
                      </a:endParaRPr>
                    </a:p>
                  </a:txBody>
                  <a:tcPr marL="36000" marR="36000" marT="36000" marB="36000" anchor="b"/>
                </a:tc>
                <a:tc>
                  <a:txBody>
                    <a:bodyPr/>
                    <a:lstStyle/>
                    <a:p>
                      <a:pPr algn="r" fontAlgn="ctr"/>
                      <a:r>
                        <a:rPr lang="it-IT" sz="1050" b="1" u="none" strike="noStrike">
                          <a:effectLst/>
                        </a:rPr>
                        <a:t>638.682.908,84 </a:t>
                      </a:r>
                      <a:endParaRPr lang="it-IT" sz="105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1050" b="1" u="none" strike="noStrike">
                          <a:effectLst/>
                        </a:rPr>
                        <a:t>318.561.358,64 </a:t>
                      </a:r>
                      <a:endParaRPr lang="it-IT" sz="105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1050" b="1" u="none" strike="noStrike">
                          <a:effectLst/>
                        </a:rPr>
                        <a:t>638.682.908,84 </a:t>
                      </a:r>
                      <a:endParaRPr lang="it-IT" sz="105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1050" b="1" u="none" strike="noStrike" dirty="0">
                          <a:effectLst/>
                        </a:rPr>
                        <a:t>100%</a:t>
                      </a:r>
                    </a:p>
                  </a:txBody>
                  <a:tcPr marL="36000" marR="36000" marT="36000" marB="36000" anchor="ctr"/>
                </a:tc>
                <a:tc>
                  <a:txBody>
                    <a:bodyPr/>
                    <a:lstStyle/>
                    <a:p>
                      <a:pPr algn="r" fontAlgn="ctr"/>
                      <a:r>
                        <a:rPr lang="it-IT" sz="1050" b="1" u="none" strike="noStrike">
                          <a:effectLst/>
                        </a:rPr>
                        <a:t>560.064.829,42 </a:t>
                      </a:r>
                      <a:endParaRPr lang="it-IT" sz="105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1050" b="1" u="none" strike="noStrike">
                          <a:effectLst/>
                        </a:rPr>
                        <a:t>87,69%</a:t>
                      </a:r>
                      <a:endParaRPr lang="it-IT" sz="105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1050" b="1" u="none" strike="noStrike">
                          <a:effectLst/>
                        </a:rPr>
                        <a:t>40.710.801,00 </a:t>
                      </a:r>
                      <a:endParaRPr lang="it-IT" sz="105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1050" b="1" u="none" strike="noStrike">
                          <a:effectLst/>
                        </a:rPr>
                        <a:t>603.658.880,65 </a:t>
                      </a:r>
                      <a:endParaRPr lang="it-IT" sz="105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1050" b="1" u="none" strike="noStrike">
                          <a:effectLst/>
                        </a:rPr>
                        <a:t>94,5%</a:t>
                      </a:r>
                      <a:endParaRPr lang="it-IT" sz="105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1050" b="1" u="none" strike="noStrike" dirty="0">
                          <a:effectLst/>
                        </a:rPr>
                        <a:t>35.024.028,19 </a:t>
                      </a:r>
                      <a:endParaRPr lang="it-IT" sz="105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1100" b="1" i="0" u="none" strike="noStrike">
                          <a:solidFill>
                            <a:srgbClr val="000000"/>
                          </a:solidFill>
                          <a:effectLst/>
                          <a:latin typeface="Calibri" panose="020F0502020204030204" pitchFamily="34" charset="0"/>
                        </a:rPr>
                        <a:t>496.974.165,59 </a:t>
                      </a:r>
                    </a:p>
                  </a:txBody>
                  <a:tcPr marL="0" marR="0" marT="0" marB="0" anchor="ctr"/>
                </a:tc>
                <a:tc>
                  <a:txBody>
                    <a:bodyPr/>
                    <a:lstStyle/>
                    <a:p>
                      <a:pPr algn="r" fontAlgn="ctr"/>
                      <a:r>
                        <a:rPr lang="it-IT" sz="1100" b="1" i="0" u="none" strike="noStrike" dirty="0">
                          <a:solidFill>
                            <a:srgbClr val="000000"/>
                          </a:solidFill>
                          <a:effectLst/>
                          <a:latin typeface="Calibri" panose="020F0502020204030204" pitchFamily="34" charset="0"/>
                        </a:rPr>
                        <a:t>77,81%</a:t>
                      </a:r>
                    </a:p>
                  </a:txBody>
                  <a:tcPr marL="0" marR="0" marT="0" marB="0" anchor="ctr"/>
                </a:tc>
                <a:tc>
                  <a:txBody>
                    <a:bodyPr/>
                    <a:lstStyle/>
                    <a:p>
                      <a:pPr algn="r" fontAlgn="ctr"/>
                      <a:r>
                        <a:rPr lang="it-IT" sz="1050" b="1" u="none" strike="noStrike" dirty="0">
                          <a:effectLst/>
                        </a:rPr>
                        <a:t>45.916 </a:t>
                      </a:r>
                      <a:endParaRPr lang="it-IT" sz="1050" b="1"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4275660055"/>
                  </a:ext>
                </a:extLst>
              </a:tr>
            </a:tbl>
          </a:graphicData>
        </a:graphic>
      </p:graphicFrame>
    </p:spTree>
    <p:extLst>
      <p:ext uri="{BB962C8B-B14F-4D97-AF65-F5344CB8AC3E}">
        <p14:creationId xmlns:p14="http://schemas.microsoft.com/office/powerpoint/2010/main" val="641394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ttore 1 2">
            <a:extLst>
              <a:ext uri="{FF2B5EF4-FFF2-40B4-BE49-F238E27FC236}">
                <a16:creationId xmlns:a16="http://schemas.microsoft.com/office/drawing/2014/main" xmlns="" id="{4FA1087C-81AC-4EEB-83F6-7E0DD53BFE99}"/>
              </a:ext>
            </a:extLst>
          </p:cNvPr>
          <p:cNvCxnSpPr/>
          <p:nvPr/>
        </p:nvCxnSpPr>
        <p:spPr>
          <a:xfrm>
            <a:off x="710005" y="888643"/>
            <a:ext cx="8868127" cy="21515"/>
          </a:xfrm>
          <a:prstGeom prst="line">
            <a:avLst/>
          </a:prstGeom>
          <a:ln w="19050">
            <a:solidFill>
              <a:srgbClr val="002060"/>
            </a:solidFill>
          </a:ln>
        </p:spPr>
        <p:style>
          <a:lnRef idx="1">
            <a:schemeClr val="dk1"/>
          </a:lnRef>
          <a:fillRef idx="0">
            <a:schemeClr val="dk1"/>
          </a:fillRef>
          <a:effectRef idx="0">
            <a:schemeClr val="dk1"/>
          </a:effectRef>
          <a:fontRef idx="minor">
            <a:schemeClr val="tx1"/>
          </a:fontRef>
        </p:style>
      </p:cxnSp>
      <p:sp>
        <p:nvSpPr>
          <p:cNvPr id="3" name="CasellaDiTesto 2">
            <a:extLst>
              <a:ext uri="{FF2B5EF4-FFF2-40B4-BE49-F238E27FC236}">
                <a16:creationId xmlns:a16="http://schemas.microsoft.com/office/drawing/2014/main" xmlns="" id="{C282A021-B68A-4A00-957B-DD790225CE08}"/>
              </a:ext>
            </a:extLst>
          </p:cNvPr>
          <p:cNvSpPr txBox="1"/>
          <p:nvPr/>
        </p:nvSpPr>
        <p:spPr>
          <a:xfrm>
            <a:off x="577277" y="426978"/>
            <a:ext cx="10993796" cy="461665"/>
          </a:xfrm>
          <a:prstGeom prst="rect">
            <a:avLst/>
          </a:prstGeom>
          <a:noFill/>
        </p:spPr>
        <p:txBody>
          <a:bodyPr wrap="square" rtlCol="0">
            <a:spAutoFit/>
          </a:bodyPr>
          <a:lstStyle/>
          <a:p>
            <a:pPr lvl="0">
              <a:defRPr/>
            </a:pPr>
            <a:r>
              <a:rPr lang="it-IT" sz="2400" b="1" dirty="0" smtClean="0">
                <a:solidFill>
                  <a:srgbClr val="5B9BD5">
                    <a:lumMod val="50000"/>
                  </a:srgbClr>
                </a:solidFill>
                <a:latin typeface="Tahoma" panose="020B0604030504040204" pitchFamily="34" charset="0"/>
                <a:ea typeface="Tahoma" panose="020B0604030504040204" pitchFamily="34" charset="0"/>
                <a:cs typeface="Tahoma" panose="020B0604030504040204" pitchFamily="34" charset="0"/>
              </a:rPr>
              <a:t>LA </a:t>
            </a:r>
            <a:r>
              <a:rPr lang="it-IT" sz="2400" b="1" dirty="0">
                <a:solidFill>
                  <a:srgbClr val="5B9BD5">
                    <a:lumMod val="50000"/>
                  </a:srgbClr>
                </a:solidFill>
                <a:latin typeface="Tahoma" panose="020B0604030504040204" pitchFamily="34" charset="0"/>
                <a:ea typeface="Tahoma" panose="020B0604030504040204" pitchFamily="34" charset="0"/>
                <a:cs typeface="Tahoma" panose="020B0604030504040204" pitchFamily="34" charset="0"/>
              </a:rPr>
              <a:t>PIANIFICAZIONE PUBBLICITARIA</a:t>
            </a:r>
            <a:endParaRPr kumimoji="0" lang="it-IT" sz="24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CasellaDiTesto 3"/>
          <p:cNvSpPr txBox="1"/>
          <p:nvPr/>
        </p:nvSpPr>
        <p:spPr>
          <a:xfrm>
            <a:off x="577277" y="991321"/>
            <a:ext cx="10373254" cy="5693866"/>
          </a:xfrm>
          <a:prstGeom prst="rect">
            <a:avLst/>
          </a:prstGeom>
          <a:solidFill>
            <a:schemeClr val="bg1"/>
          </a:solidFill>
        </p:spPr>
        <p:txBody>
          <a:bodyPr wrap="square" rtlCol="0">
            <a:spAutoFit/>
          </a:bodyPr>
          <a:lstStyle/>
          <a:p>
            <a:pPr marL="342900" lvl="0" indent="-342900" algn="just">
              <a:buFont typeface="Wingdings" panose="05000000000000000000" pitchFamily="2" charset="2"/>
              <a:buChar char="§"/>
              <a:defRPr/>
            </a:pPr>
            <a:r>
              <a:rPr lang="it-IT" sz="2800" dirty="0" smtClean="0">
                <a:solidFill>
                  <a:prstClr val="black"/>
                </a:solidFill>
                <a:latin typeface="Arial" panose="020B0604020202020204" pitchFamily="34" charset="0"/>
                <a:cs typeface="Arial" panose="020B0604020202020204" pitchFamily="34" charset="0"/>
              </a:rPr>
              <a:t>­Pubblicazione </a:t>
            </a:r>
            <a:r>
              <a:rPr lang="it-IT" sz="2800" dirty="0">
                <a:solidFill>
                  <a:prstClr val="black"/>
                </a:solidFill>
                <a:latin typeface="Arial" panose="020B0604020202020204" pitchFamily="34" charset="0"/>
                <a:cs typeface="Arial" panose="020B0604020202020204" pitchFamily="34" charset="0"/>
              </a:rPr>
              <a:t>banner su n. 8 quotidiani online abruzzesi per la durata di 10-15 gg (</a:t>
            </a:r>
            <a:r>
              <a:rPr lang="it-IT" sz="2800" dirty="0" err="1">
                <a:solidFill>
                  <a:prstClr val="black"/>
                </a:solidFill>
                <a:latin typeface="Arial" panose="020B0604020202020204" pitchFamily="34" charset="0"/>
                <a:cs typeface="Arial" panose="020B0604020202020204" pitchFamily="34" charset="0"/>
              </a:rPr>
              <a:t>AbruzzoWeb</a:t>
            </a:r>
            <a:r>
              <a:rPr lang="it-IT" sz="2800" dirty="0">
                <a:solidFill>
                  <a:prstClr val="black"/>
                </a:solidFill>
                <a:latin typeface="Arial" panose="020B0604020202020204" pitchFamily="34" charset="0"/>
                <a:cs typeface="Arial" panose="020B0604020202020204" pitchFamily="34" charset="0"/>
              </a:rPr>
              <a:t>, Il Germe, </a:t>
            </a:r>
            <a:r>
              <a:rPr lang="it-IT" sz="2800" dirty="0" err="1">
                <a:solidFill>
                  <a:prstClr val="black"/>
                </a:solidFill>
                <a:latin typeface="Arial" panose="020B0604020202020204" pitchFamily="34" charset="0"/>
                <a:cs typeface="Arial" panose="020B0604020202020204" pitchFamily="34" charset="0"/>
              </a:rPr>
              <a:t>MarsicaLive</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Infomedianews</a:t>
            </a:r>
            <a:r>
              <a:rPr lang="it-IT" sz="2800" dirty="0">
                <a:solidFill>
                  <a:prstClr val="black"/>
                </a:solidFill>
                <a:latin typeface="Arial" panose="020B0604020202020204" pitchFamily="34" charset="0"/>
                <a:cs typeface="Arial" panose="020B0604020202020204" pitchFamily="34" charset="0"/>
              </a:rPr>
              <a:t>, </a:t>
            </a:r>
            <a:r>
              <a:rPr lang="it-IT" sz="2800" dirty="0" err="1">
                <a:solidFill>
                  <a:prstClr val="black"/>
                </a:solidFill>
                <a:latin typeface="Arial" panose="020B0604020202020204" pitchFamily="34" charset="0"/>
                <a:cs typeface="Arial" panose="020B0604020202020204" pitchFamily="34" charset="0"/>
              </a:rPr>
              <a:t>OndaTv</a:t>
            </a:r>
            <a:r>
              <a:rPr lang="it-IT" sz="2800" dirty="0">
                <a:solidFill>
                  <a:prstClr val="black"/>
                </a:solidFill>
                <a:latin typeface="Arial" panose="020B0604020202020204" pitchFamily="34" charset="0"/>
                <a:cs typeface="Arial" panose="020B0604020202020204" pitchFamily="34" charset="0"/>
              </a:rPr>
              <a:t>, Il Capoluogo, Rete 8, News-</a:t>
            </a:r>
            <a:r>
              <a:rPr lang="it-IT" sz="2800" dirty="0" err="1">
                <a:solidFill>
                  <a:prstClr val="black"/>
                </a:solidFill>
                <a:latin typeface="Arial" panose="020B0604020202020204" pitchFamily="34" charset="0"/>
                <a:cs typeface="Arial" panose="020B0604020202020204" pitchFamily="34" charset="0"/>
              </a:rPr>
              <a:t>town</a:t>
            </a:r>
            <a:r>
              <a:rPr lang="it-IT" sz="2800" dirty="0">
                <a:solidFill>
                  <a:prstClr val="black"/>
                </a:solidFill>
                <a:latin typeface="Arial" panose="020B0604020202020204" pitchFamily="34" charset="0"/>
                <a:cs typeface="Arial" panose="020B0604020202020204" pitchFamily="34" charset="0"/>
              </a:rPr>
              <a:t>). Tutti i banner sono stati linkati ad una </a:t>
            </a:r>
            <a:r>
              <a:rPr lang="it-IT" sz="2800" dirty="0" err="1">
                <a:solidFill>
                  <a:prstClr val="black"/>
                </a:solidFill>
                <a:latin typeface="Arial" panose="020B0604020202020204" pitchFamily="34" charset="0"/>
                <a:cs typeface="Arial" panose="020B0604020202020204" pitchFamily="34" charset="0"/>
              </a:rPr>
              <a:t>landing</a:t>
            </a:r>
            <a:r>
              <a:rPr lang="it-IT" sz="2800" dirty="0">
                <a:solidFill>
                  <a:prstClr val="black"/>
                </a:solidFill>
                <a:latin typeface="Arial" panose="020B0604020202020204" pitchFamily="34" charset="0"/>
                <a:cs typeface="Arial" panose="020B0604020202020204" pitchFamily="34" charset="0"/>
              </a:rPr>
              <a:t> page appositamente creata sulla pagina Facebook del PSR Abruzzo;</a:t>
            </a:r>
          </a:p>
          <a:p>
            <a:pPr marL="342900" lvl="0" indent="-342900" algn="just">
              <a:buFont typeface="Wingdings" panose="05000000000000000000" pitchFamily="2" charset="2"/>
              <a:buChar char="§"/>
              <a:defRPr/>
            </a:pPr>
            <a:r>
              <a:rPr lang="it-IT" sz="2800" dirty="0" smtClean="0">
                <a:solidFill>
                  <a:prstClr val="black"/>
                </a:solidFill>
                <a:latin typeface="Arial" panose="020B0604020202020204" pitchFamily="34" charset="0"/>
                <a:cs typeface="Arial" panose="020B0604020202020204" pitchFamily="34" charset="0"/>
              </a:rPr>
              <a:t>­pubblicazione </a:t>
            </a:r>
            <a:r>
              <a:rPr lang="it-IT" sz="2800" dirty="0">
                <a:solidFill>
                  <a:prstClr val="black"/>
                </a:solidFill>
                <a:latin typeface="Arial" panose="020B0604020202020204" pitchFamily="34" charset="0"/>
                <a:cs typeface="Arial" panose="020B0604020202020204" pitchFamily="34" charset="0"/>
              </a:rPr>
              <a:t>di un annuncio pubblicitario sul quotidiano regionale “Il Messaggero” in formato mezza pagina;</a:t>
            </a:r>
          </a:p>
          <a:p>
            <a:pPr marL="342900" lvl="0" indent="-342900" algn="just">
              <a:buFont typeface="Wingdings" panose="05000000000000000000" pitchFamily="2" charset="2"/>
              <a:buChar char="§"/>
              <a:defRPr/>
            </a:pPr>
            <a:r>
              <a:rPr lang="it-IT" sz="2800" dirty="0" smtClean="0">
                <a:solidFill>
                  <a:prstClr val="black"/>
                </a:solidFill>
                <a:latin typeface="Arial" panose="020B0604020202020204" pitchFamily="34" charset="0"/>
                <a:cs typeface="Arial" panose="020B0604020202020204" pitchFamily="34" charset="0"/>
              </a:rPr>
              <a:t>­n</a:t>
            </a:r>
            <a:r>
              <a:rPr lang="it-IT" sz="2800" dirty="0">
                <a:solidFill>
                  <a:prstClr val="black"/>
                </a:solidFill>
                <a:latin typeface="Arial" panose="020B0604020202020204" pitchFamily="34" charset="0"/>
                <a:cs typeface="Arial" panose="020B0604020202020204" pitchFamily="34" charset="0"/>
              </a:rPr>
              <a:t>. 1 Speciale video e n.1 diretta Facebook (</a:t>
            </a:r>
            <a:r>
              <a:rPr lang="it-IT" sz="2800" dirty="0" err="1">
                <a:solidFill>
                  <a:prstClr val="black"/>
                </a:solidFill>
                <a:latin typeface="Arial" panose="020B0604020202020204" pitchFamily="34" charset="0"/>
                <a:cs typeface="Arial" panose="020B0604020202020204" pitchFamily="34" charset="0"/>
              </a:rPr>
              <a:t>AbruzzoWeb</a:t>
            </a:r>
            <a:r>
              <a:rPr lang="it-IT" sz="2800" dirty="0">
                <a:solidFill>
                  <a:prstClr val="black"/>
                </a:solidFill>
                <a:latin typeface="Arial" panose="020B0604020202020204" pitchFamily="34" charset="0"/>
                <a:cs typeface="Arial" panose="020B0604020202020204" pitchFamily="34" charset="0"/>
              </a:rPr>
              <a:t>) in occasione della conferenza stampa del 24 gennaio, relativa alla presentazione dei dati sull’andamento della spesa al 31 dicembre 2023 in relazione ai fondi europei del Programma di Sviluppo Rurale (</a:t>
            </a:r>
            <a:r>
              <a:rPr lang="it-IT" sz="2800" dirty="0" smtClean="0">
                <a:solidFill>
                  <a:prstClr val="black"/>
                </a:solidFill>
                <a:latin typeface="Arial" panose="020B0604020202020204" pitchFamily="34" charset="0"/>
                <a:cs typeface="Arial" panose="020B0604020202020204" pitchFamily="34" charset="0"/>
              </a:rPr>
              <a:t>PSR) </a:t>
            </a:r>
            <a:r>
              <a:rPr lang="it-IT" sz="2800" dirty="0">
                <a:solidFill>
                  <a:prstClr val="black"/>
                </a:solidFill>
                <a:latin typeface="Arial" panose="020B0604020202020204" pitchFamily="34" charset="0"/>
                <a:cs typeface="Arial" panose="020B0604020202020204" pitchFamily="34" charset="0"/>
              </a:rPr>
              <a:t>2014-2022</a:t>
            </a:r>
            <a:r>
              <a:rPr lang="it-IT" sz="2800" dirty="0" smtClean="0">
                <a:solidFill>
                  <a:prstClr val="black"/>
                </a:solidFill>
                <a:latin typeface="Arial" panose="020B0604020202020204" pitchFamily="34" charset="0"/>
                <a:cs typeface="Arial" panose="020B0604020202020204" pitchFamily="34" charset="0"/>
              </a:rPr>
              <a:t>.</a:t>
            </a:r>
            <a:endParaRPr lang="it-IT"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326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ttore 1 2">
            <a:extLst>
              <a:ext uri="{FF2B5EF4-FFF2-40B4-BE49-F238E27FC236}">
                <a16:creationId xmlns:a16="http://schemas.microsoft.com/office/drawing/2014/main" xmlns="" id="{4FA1087C-81AC-4EEB-83F6-7E0DD53BFE99}"/>
              </a:ext>
            </a:extLst>
          </p:cNvPr>
          <p:cNvCxnSpPr/>
          <p:nvPr/>
        </p:nvCxnSpPr>
        <p:spPr>
          <a:xfrm>
            <a:off x="710005" y="888643"/>
            <a:ext cx="8868127" cy="21515"/>
          </a:xfrm>
          <a:prstGeom prst="line">
            <a:avLst/>
          </a:prstGeom>
          <a:ln w="19050">
            <a:solidFill>
              <a:srgbClr val="002060"/>
            </a:solidFill>
          </a:ln>
        </p:spPr>
        <p:style>
          <a:lnRef idx="1">
            <a:schemeClr val="dk1"/>
          </a:lnRef>
          <a:fillRef idx="0">
            <a:schemeClr val="dk1"/>
          </a:fillRef>
          <a:effectRef idx="0">
            <a:schemeClr val="dk1"/>
          </a:effectRef>
          <a:fontRef idx="minor">
            <a:schemeClr val="tx1"/>
          </a:fontRef>
        </p:style>
      </p:cxnSp>
      <p:sp>
        <p:nvSpPr>
          <p:cNvPr id="4" name="CasellaDiTesto 3">
            <a:extLst>
              <a:ext uri="{FF2B5EF4-FFF2-40B4-BE49-F238E27FC236}">
                <a16:creationId xmlns:a16="http://schemas.microsoft.com/office/drawing/2014/main" xmlns="" id="{C282A021-B68A-4A00-957B-DD790225CE08}"/>
              </a:ext>
            </a:extLst>
          </p:cNvPr>
          <p:cNvSpPr txBox="1"/>
          <p:nvPr/>
        </p:nvSpPr>
        <p:spPr>
          <a:xfrm>
            <a:off x="632147" y="455884"/>
            <a:ext cx="109937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Sito </a:t>
            </a:r>
            <a:r>
              <a:rPr kumimoji="0" lang="it-IT" sz="2400" b="1" i="0" u="none" strike="noStrike" kern="1200" cap="none" spc="0" normalizeH="0" baseline="0" noProof="0" dirty="0" smtClean="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web*</a:t>
            </a:r>
            <a:endParaRPr kumimoji="0" lang="it-IT" sz="24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CasellaDiTesto 4">
            <a:extLst>
              <a:ext uri="{FF2B5EF4-FFF2-40B4-BE49-F238E27FC236}">
                <a16:creationId xmlns:a16="http://schemas.microsoft.com/office/drawing/2014/main" xmlns="" id="{E4AAA4B8-D74F-B601-FF2A-C18DC39C623B}"/>
              </a:ext>
            </a:extLst>
          </p:cNvPr>
          <p:cNvSpPr txBox="1"/>
          <p:nvPr/>
        </p:nvSpPr>
        <p:spPr>
          <a:xfrm>
            <a:off x="632147" y="1228082"/>
            <a:ext cx="10176061" cy="4324261"/>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SzTx/>
              <a:buFont typeface="Wingdings" panose="05000000000000000000" pitchFamily="2" charset="2"/>
              <a:buChar char="§"/>
              <a:tabLst/>
              <a:defRPr/>
            </a:pPr>
            <a:r>
              <a:rPr kumimoji="0" lang="it-IT" sz="2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Canale di informazione e comunicazione </a:t>
            </a:r>
            <a:r>
              <a:rPr kumimoji="0" lang="it-IT"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 pubblico più importante;</a:t>
            </a:r>
          </a:p>
          <a:p>
            <a:pPr marL="342900" marR="0" lvl="0" indent="-342900" algn="just" defTabSz="914400" rtl="0" eaLnBrk="1" fontAlgn="auto" latinLnBrk="0" hangingPunct="1">
              <a:lnSpc>
                <a:spcPct val="100000"/>
              </a:lnSpc>
              <a:spcBef>
                <a:spcPts val="0"/>
              </a:spcBef>
              <a:spcAft>
                <a:spcPts val="0"/>
              </a:spcAft>
              <a:buSzTx/>
              <a:buFont typeface="Wingdings" panose="05000000000000000000" pitchFamily="2" charset="2"/>
              <a:buChar char="§"/>
              <a:tabLst/>
              <a:defRPr/>
            </a:pPr>
            <a:r>
              <a:rPr kumimoji="0" lang="it-IT"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Aggiornamento </a:t>
            </a:r>
            <a:r>
              <a:rPr kumimoji="0" lang="it-IT" sz="2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costante e tempestivo</a:t>
            </a:r>
            <a:r>
              <a:rPr kumimoji="0" lang="it-IT"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p>
          <a:p>
            <a:pPr marL="342900" marR="0" lvl="0" indent="-342900" algn="just" defTabSz="914400" rtl="0" eaLnBrk="1" fontAlgn="auto" latinLnBrk="0" hangingPunct="1">
              <a:lnSpc>
                <a:spcPct val="100000"/>
              </a:lnSpc>
              <a:spcBef>
                <a:spcPts val="0"/>
              </a:spcBef>
              <a:spcAft>
                <a:spcPts val="0"/>
              </a:spcAft>
              <a:buSzTx/>
              <a:buFont typeface="Wingdings" panose="05000000000000000000" pitchFamily="2" charset="2"/>
              <a:buChar char="§"/>
              <a:tabLst/>
              <a:defRPr/>
            </a:pPr>
            <a:r>
              <a:rPr kumimoji="0" lang="it-IT" sz="2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Rilancio</a:t>
            </a:r>
            <a:r>
              <a:rPr kumimoji="0" lang="it-IT"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di taluni contenuti sui canali social;</a:t>
            </a:r>
          </a:p>
          <a:p>
            <a:pPr marL="342900" marR="0" lvl="0" indent="-342900" algn="just" defTabSz="914400" rtl="0" eaLnBrk="1" fontAlgn="auto" latinLnBrk="0" hangingPunct="1">
              <a:lnSpc>
                <a:spcPct val="100000"/>
              </a:lnSpc>
              <a:spcBef>
                <a:spcPts val="0"/>
              </a:spcBef>
              <a:spcAft>
                <a:spcPts val="0"/>
              </a:spcAft>
              <a:buSzTx/>
              <a:buFont typeface="Wingdings" panose="05000000000000000000" pitchFamily="2" charset="2"/>
              <a:buChar char="§"/>
              <a:tabLst/>
              <a:defRPr/>
            </a:pPr>
            <a:r>
              <a:rPr kumimoji="0" lang="it-IT" sz="2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Sezioni dedicate </a:t>
            </a:r>
            <a:r>
              <a:rPr kumimoji="0" lang="it-IT"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divulgare informazioni specifiche relative alle </a:t>
            </a:r>
            <a:r>
              <a:rPr kumimoji="0" lang="it-IT" sz="2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procedure di attuazione </a:t>
            </a:r>
            <a:r>
              <a:rPr kumimoji="0" lang="it-IT"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del programma, </a:t>
            </a:r>
            <a:r>
              <a:rPr kumimoji="0" lang="it-IT" sz="2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modalità di presentazione delle </a:t>
            </a:r>
            <a:r>
              <a:rPr kumimoji="0" lang="it-IT" sz="2500" b="1"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domande</a:t>
            </a:r>
            <a:r>
              <a:rPr kumimoji="0" lang="it-IT" sz="25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r>
              <a:rPr kumimoji="0" lang="it-IT" sz="2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pubblicazione dei bandi </a:t>
            </a:r>
            <a:r>
              <a:rPr kumimoji="0" lang="it-IT"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 comunicati stampa della Regione relativi al PSR; </a:t>
            </a:r>
          </a:p>
          <a:p>
            <a:pPr marL="342900" marR="0" lvl="0" indent="-342900" algn="just" defTabSz="914400" rtl="0" eaLnBrk="1" fontAlgn="auto" latinLnBrk="0" hangingPunct="1">
              <a:lnSpc>
                <a:spcPct val="100000"/>
              </a:lnSpc>
              <a:spcBef>
                <a:spcPts val="0"/>
              </a:spcBef>
              <a:spcAft>
                <a:spcPts val="0"/>
              </a:spcAft>
              <a:buSzTx/>
              <a:buFont typeface="Wingdings" panose="05000000000000000000" pitchFamily="2" charset="2"/>
              <a:buChar char="§"/>
              <a:tabLst/>
              <a:defRPr/>
            </a:pPr>
            <a:r>
              <a:rPr kumimoji="0" lang="it-IT"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La sezione </a:t>
            </a:r>
            <a:r>
              <a:rPr kumimoji="0" lang="it-IT" sz="2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«documentazione utile al PSR» </a:t>
            </a:r>
            <a:r>
              <a:rPr kumimoji="0" lang="it-IT"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contiene</a:t>
            </a:r>
            <a:r>
              <a:rPr kumimoji="0" lang="it-IT" sz="25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it-IT" sz="25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linee guida operative, manuali delle procedure, disposizioni attuative, check list AGEA, ecc.. </a:t>
            </a:r>
          </a:p>
        </p:txBody>
      </p:sp>
      <p:sp>
        <p:nvSpPr>
          <p:cNvPr id="6" name="CasellaDiTesto 5">
            <a:extLst>
              <a:ext uri="{FF2B5EF4-FFF2-40B4-BE49-F238E27FC236}">
                <a16:creationId xmlns:a16="http://schemas.microsoft.com/office/drawing/2014/main" xmlns="" id="{FA63E429-DDFE-C5E2-E056-5AC918FDBD80}"/>
              </a:ext>
            </a:extLst>
          </p:cNvPr>
          <p:cNvSpPr txBox="1"/>
          <p:nvPr/>
        </p:nvSpPr>
        <p:spPr>
          <a:xfrm>
            <a:off x="1014984" y="5862876"/>
            <a:ext cx="10533888" cy="369332"/>
          </a:xfrm>
          <a:prstGeom prst="rect">
            <a:avLst/>
          </a:prstGeom>
          <a:noFill/>
        </p:spPr>
        <p:txBody>
          <a:bodyPr wrap="square" rtlCol="0">
            <a:spAutoFit/>
          </a:bodyPr>
          <a:lstStyle/>
          <a:p>
            <a:pPr lvl="0">
              <a:defRPr/>
            </a:pPr>
            <a:r>
              <a:rPr lang="it-IT" dirty="0" smtClean="0"/>
              <a:t>*Sito </a:t>
            </a:r>
            <a:r>
              <a:rPr lang="it-IT" dirty="0"/>
              <a:t>web: </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rPr>
              <a:t>https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://www.regione.abruzzo.it/content/programma-di-sviluppo-rurale-2014-2020-psr-e-transizione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468079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ttore 1 2">
            <a:extLst>
              <a:ext uri="{FF2B5EF4-FFF2-40B4-BE49-F238E27FC236}">
                <a16:creationId xmlns:a16="http://schemas.microsoft.com/office/drawing/2014/main" xmlns="" id="{7B1C56FC-6AF9-ABB5-8FF7-B481EEB1686C}"/>
              </a:ext>
            </a:extLst>
          </p:cNvPr>
          <p:cNvCxnSpPr/>
          <p:nvPr/>
        </p:nvCxnSpPr>
        <p:spPr>
          <a:xfrm>
            <a:off x="710005" y="888643"/>
            <a:ext cx="8868127" cy="21515"/>
          </a:xfrm>
          <a:prstGeom prst="line">
            <a:avLst/>
          </a:prstGeom>
          <a:ln w="19050">
            <a:solidFill>
              <a:srgbClr val="002060"/>
            </a:solidFill>
          </a:ln>
        </p:spPr>
        <p:style>
          <a:lnRef idx="1">
            <a:schemeClr val="dk1"/>
          </a:lnRef>
          <a:fillRef idx="0">
            <a:schemeClr val="dk1"/>
          </a:fillRef>
          <a:effectRef idx="0">
            <a:schemeClr val="dk1"/>
          </a:effectRef>
          <a:fontRef idx="minor">
            <a:schemeClr val="tx1"/>
          </a:fontRef>
        </p:style>
      </p:cxnSp>
      <p:sp>
        <p:nvSpPr>
          <p:cNvPr id="7" name="CasellaDiTesto 6">
            <a:extLst>
              <a:ext uri="{FF2B5EF4-FFF2-40B4-BE49-F238E27FC236}">
                <a16:creationId xmlns:a16="http://schemas.microsoft.com/office/drawing/2014/main" xmlns="" id="{72881CDD-9A1D-38FE-4BE3-C3D1647DC9B6}"/>
              </a:ext>
            </a:extLst>
          </p:cNvPr>
          <p:cNvSpPr txBox="1"/>
          <p:nvPr/>
        </p:nvSpPr>
        <p:spPr>
          <a:xfrm>
            <a:off x="623835" y="448493"/>
            <a:ext cx="109937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Principali </a:t>
            </a:r>
            <a:r>
              <a:rPr kumimoji="0" lang="it-IT" sz="2400" b="1" i="0" u="none" strike="noStrike" kern="1200" cap="none" spc="0" normalizeH="0" baseline="0" noProof="0" dirty="0" smtClean="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eventi e realizzazione video</a:t>
            </a:r>
            <a:endParaRPr kumimoji="0" lang="it-IT" sz="24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6">
            <a:extLst>
              <a:ext uri="{FF2B5EF4-FFF2-40B4-BE49-F238E27FC236}">
                <a16:creationId xmlns:a16="http://schemas.microsoft.com/office/drawing/2014/main" xmlns="" id="{CC49EBF8-0DDB-8484-2C28-9CE898E8909B}"/>
              </a:ext>
            </a:extLst>
          </p:cNvPr>
          <p:cNvSpPr txBox="1"/>
          <p:nvPr/>
        </p:nvSpPr>
        <p:spPr>
          <a:xfrm>
            <a:off x="715015" y="1010825"/>
            <a:ext cx="10811435" cy="2062103"/>
          </a:xfrm>
          <a:prstGeom prst="rect">
            <a:avLst/>
          </a:prstGeom>
          <a:solidFill>
            <a:schemeClr val="bg1"/>
          </a:solid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EVENTI</a:t>
            </a:r>
            <a:endParaRPr kumimoji="0" lang="en-GB"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342900" lvl="0" indent="-342900" algn="just">
              <a:buFont typeface="Wingdings" panose="05000000000000000000" pitchFamily="2" charset="2"/>
              <a:buChar char="ü"/>
            </a:pPr>
            <a:r>
              <a:rPr lang="it-IT" b="1" dirty="0" smtClean="0">
                <a:solidFill>
                  <a:prstClr val="black"/>
                </a:solidFill>
                <a:latin typeface="Arial" panose="020B0604020202020204" pitchFamily="34" charset="0"/>
                <a:cs typeface="Arial" panose="020B0604020202020204" pitchFamily="34" charset="0"/>
              </a:rPr>
              <a:t>4 dicembre 2024: Comitato </a:t>
            </a:r>
            <a:r>
              <a:rPr lang="it-IT" b="1" dirty="0">
                <a:solidFill>
                  <a:prstClr val="black"/>
                </a:solidFill>
                <a:latin typeface="Arial" panose="020B0604020202020204" pitchFamily="34" charset="0"/>
                <a:cs typeface="Arial" panose="020B0604020202020204" pitchFamily="34" charset="0"/>
              </a:rPr>
              <a:t>di Sorveglianza 2024 </a:t>
            </a:r>
            <a:r>
              <a:rPr lang="it-IT" dirty="0">
                <a:solidFill>
                  <a:prstClr val="black"/>
                </a:solidFill>
                <a:latin typeface="Arial" panose="020B0604020202020204" pitchFamily="34" charset="0"/>
                <a:cs typeface="Arial" panose="020B0604020202020204" pitchFamily="34" charset="0"/>
              </a:rPr>
              <a:t>organizzato presso l’Auditorium Riserva Naturale Regionale Bosco di Don Venanzio – Pollutri (CH) con un programma articolato tra riunioni operative e una visita guidata presso un’azienda del territorio beneficiaria dei fondi messi a disposizione del PSR Abruzzo. </a:t>
            </a:r>
            <a:endParaRPr lang="it-IT" dirty="0" smtClean="0">
              <a:solidFill>
                <a:prstClr val="black"/>
              </a:solidFill>
              <a:latin typeface="Arial" panose="020B0604020202020204" pitchFamily="34" charset="0"/>
              <a:cs typeface="Arial" panose="020B0604020202020204" pitchFamily="34" charset="0"/>
            </a:endParaRPr>
          </a:p>
          <a:p>
            <a:pPr marL="342900" lvl="0" indent="-342900" algn="just">
              <a:buFont typeface="Wingdings" panose="05000000000000000000" pitchFamily="2" charset="2"/>
              <a:buChar char="ü"/>
            </a:pPr>
            <a:r>
              <a:rPr kumimoji="0" lang="it-IT"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Programma </a:t>
            </a:r>
            <a:r>
              <a:rPr kumimoji="0" lang="it-IT"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articolato tra riunioni operative e una visita guidata presso un’azienda del territorio beneficiaria dei fondi messi a disposizione del PSR Abruzzo. </a:t>
            </a:r>
          </a:p>
        </p:txBody>
      </p:sp>
      <p:sp>
        <p:nvSpPr>
          <p:cNvPr id="8" name="TextBox 6">
            <a:extLst>
              <a:ext uri="{FF2B5EF4-FFF2-40B4-BE49-F238E27FC236}">
                <a16:creationId xmlns:a16="http://schemas.microsoft.com/office/drawing/2014/main" xmlns="" id="{CC49EBF8-0DDB-8484-2C28-9CE898E8909B}"/>
              </a:ext>
            </a:extLst>
          </p:cNvPr>
          <p:cNvSpPr txBox="1"/>
          <p:nvPr/>
        </p:nvSpPr>
        <p:spPr>
          <a:xfrm>
            <a:off x="710005" y="3189204"/>
            <a:ext cx="10816445" cy="3416320"/>
          </a:xfrm>
          <a:prstGeom prst="rect">
            <a:avLst/>
          </a:prstGeom>
          <a:solidFill>
            <a:schemeClr val="bg1"/>
          </a:solid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r>
              <a:rPr lang="it-IT" b="1" dirty="0" smtClean="0">
                <a:latin typeface="Arial" panose="020B0604020202020204" pitchFamily="34" charset="0"/>
                <a:cs typeface="Arial" panose="020B0604020202020204" pitchFamily="34" charset="0"/>
              </a:rPr>
              <a:t>VIDEO</a:t>
            </a:r>
          </a:p>
          <a:p>
            <a:pPr lvl="0" algn="just"/>
            <a:r>
              <a:rPr lang="it-IT" dirty="0" smtClean="0">
                <a:latin typeface="Arial" panose="020B0604020202020204" pitchFamily="34" charset="0"/>
                <a:cs typeface="Arial" panose="020B0604020202020204" pitchFamily="34" charset="0"/>
              </a:rPr>
              <a:t>Nel </a:t>
            </a:r>
            <a:r>
              <a:rPr lang="it-IT" dirty="0">
                <a:latin typeface="Arial" panose="020B0604020202020204" pitchFamily="34" charset="0"/>
                <a:cs typeface="Arial" panose="020B0604020202020204" pitchFamily="34" charset="0"/>
              </a:rPr>
              <a:t>2024 è stato realizzato un nuovo video finalizzato alla documentazione di una Best </a:t>
            </a:r>
            <a:r>
              <a:rPr lang="it-IT" dirty="0" err="1">
                <a:latin typeface="Arial" panose="020B0604020202020204" pitchFamily="34" charset="0"/>
                <a:cs typeface="Arial" panose="020B0604020202020204" pitchFamily="34" charset="0"/>
              </a:rPr>
              <a:t>Practice</a:t>
            </a:r>
            <a:r>
              <a:rPr lang="it-IT" dirty="0">
                <a:latin typeface="Arial" panose="020B0604020202020204" pitchFamily="34" charset="0"/>
                <a:cs typeface="Arial" panose="020B0604020202020204" pitchFamily="34" charset="0"/>
              </a:rPr>
              <a:t> abruzzese, relativo nello specifico all’Azienda Agricola “Peppone” di Introdacqua (</a:t>
            </a:r>
            <a:r>
              <a:rPr lang="it-IT" dirty="0" err="1">
                <a:latin typeface="Arial" panose="020B0604020202020204" pitchFamily="34" charset="0"/>
                <a:cs typeface="Arial" panose="020B0604020202020204" pitchFamily="34" charset="0"/>
              </a:rPr>
              <a:t>Aq</a:t>
            </a:r>
            <a:r>
              <a:rPr lang="it-IT" dirty="0">
                <a:latin typeface="Arial" panose="020B0604020202020204" pitchFamily="34" charset="0"/>
                <a:cs typeface="Arial" panose="020B0604020202020204" pitchFamily="34" charset="0"/>
              </a:rPr>
              <a:t>). L’azienda ha beneficiato di un sostegno del PSR 2014-2022, sottomisura 6.1 - Aiuto all'avviamento di imprese per giovani agricoltori in combinazione con la sottomisura 4.1 Sostegno agli investimenti per le aziende agricole finalizzati al miglioramento della redditività (pacchetto giovani).</a:t>
            </a:r>
          </a:p>
          <a:p>
            <a:pPr lvl="0" algn="just"/>
            <a:endParaRPr lang="it-IT" dirty="0">
              <a:latin typeface="Arial" panose="020B0604020202020204" pitchFamily="34" charset="0"/>
              <a:cs typeface="Arial" panose="020B0604020202020204" pitchFamily="34" charset="0"/>
            </a:endParaRPr>
          </a:p>
          <a:p>
            <a:pPr lvl="0" algn="just"/>
            <a:r>
              <a:rPr lang="it-IT" dirty="0">
                <a:latin typeface="Arial" panose="020B0604020202020204" pitchFamily="34" charset="0"/>
                <a:cs typeface="Arial" panose="020B0604020202020204" pitchFamily="34" charset="0"/>
              </a:rPr>
              <a:t>Nel corso del 2024 è stato realizzato altresì un video emozionale del PSR 2022-2024 con il quale </a:t>
            </a:r>
            <a:r>
              <a:rPr lang="it-IT" dirty="0" smtClean="0">
                <a:latin typeface="Arial" panose="020B0604020202020204" pitchFamily="34" charset="0"/>
                <a:cs typeface="Arial" panose="020B0604020202020204" pitchFamily="34" charset="0"/>
              </a:rPr>
              <a:t>la Regione </a:t>
            </a:r>
            <a:r>
              <a:rPr lang="it-IT" dirty="0">
                <a:latin typeface="Arial" panose="020B0604020202020204" pitchFamily="34" charset="0"/>
                <a:cs typeface="Arial" panose="020B0604020202020204" pitchFamily="34" charset="0"/>
              </a:rPr>
              <a:t>Abruzzo ha partecipato alla seconda edizione di ‘</a:t>
            </a:r>
            <a:r>
              <a:rPr lang="it-IT" dirty="0" err="1">
                <a:latin typeface="Arial" panose="020B0604020202020204" pitchFamily="34" charset="0"/>
                <a:cs typeface="Arial" panose="020B0604020202020204" pitchFamily="34" charset="0"/>
              </a:rPr>
              <a:t>RuralCiak</a:t>
            </a:r>
            <a:r>
              <a:rPr lang="it-IT" dirty="0">
                <a:latin typeface="Arial" panose="020B0604020202020204" pitchFamily="34" charset="0"/>
                <a:cs typeface="Arial" panose="020B0604020202020204" pitchFamily="34" charset="0"/>
              </a:rPr>
              <a:t>’, iniziativa promossa dalla Regione Umbria e dal </a:t>
            </a:r>
            <a:r>
              <a:rPr lang="it-IT" dirty="0" smtClean="0">
                <a:latin typeface="Arial" panose="020B0604020202020204" pitchFamily="34" charset="0"/>
                <a:cs typeface="Arial" panose="020B0604020202020204" pitchFamily="34" charset="0"/>
              </a:rPr>
              <a:t>Ministero </a:t>
            </a:r>
            <a:r>
              <a:rPr lang="it-IT" dirty="0">
                <a:latin typeface="Arial" panose="020B0604020202020204" pitchFamily="34" charset="0"/>
                <a:cs typeface="Arial" panose="020B0604020202020204" pitchFamily="34" charset="0"/>
              </a:rPr>
              <a:t>dell’Agricoltura, della Sovranità Alimentare e delle Foreste (Masaf), e che ha ricevuto il Premio “</a:t>
            </a:r>
            <a:r>
              <a:rPr lang="it-IT" dirty="0" err="1">
                <a:latin typeface="Arial" panose="020B0604020202020204" pitchFamily="34" charset="0"/>
                <a:cs typeface="Arial" panose="020B0604020202020204" pitchFamily="34" charset="0"/>
              </a:rPr>
              <a:t>RuralCiak</a:t>
            </a:r>
            <a:r>
              <a:rPr lang="it-IT" dirty="0">
                <a:latin typeface="Arial" panose="020B0604020202020204" pitchFamily="34" charset="0"/>
                <a:cs typeface="Arial" panose="020B0604020202020204" pitchFamily="34" charset="0"/>
              </a:rPr>
              <a:t> giovani” riconosciuto da una giuria di studenti provenienti dalle università di tutta Italia</a:t>
            </a:r>
            <a:r>
              <a:rPr lang="it-IT" dirty="0" smtClean="0">
                <a:latin typeface="Arial" panose="020B0604020202020204" pitchFamily="34" charset="0"/>
                <a:cs typeface="Arial" panose="020B0604020202020204" pitchFamily="34" charset="0"/>
              </a:rPr>
              <a:t>.</a:t>
            </a:r>
            <a:endParaRPr 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5393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55276" y="426978"/>
            <a:ext cx="4195379" cy="461665"/>
          </a:xfrm>
          <a:prstGeom prst="rect">
            <a:avLst/>
          </a:prstGeom>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Indicatori di realizzazione</a:t>
            </a:r>
          </a:p>
        </p:txBody>
      </p:sp>
      <p:cxnSp>
        <p:nvCxnSpPr>
          <p:cNvPr id="6" name="Connettore 1 2">
            <a:extLst>
              <a:ext uri="{FF2B5EF4-FFF2-40B4-BE49-F238E27FC236}">
                <a16:creationId xmlns:a16="http://schemas.microsoft.com/office/drawing/2014/main" xmlns="" id="{7B1C56FC-6AF9-ABB5-8FF7-B481EEB1686C}"/>
              </a:ext>
            </a:extLst>
          </p:cNvPr>
          <p:cNvCxnSpPr/>
          <p:nvPr/>
        </p:nvCxnSpPr>
        <p:spPr>
          <a:xfrm>
            <a:off x="710005" y="888643"/>
            <a:ext cx="8868127" cy="21515"/>
          </a:xfrm>
          <a:prstGeom prst="line">
            <a:avLst/>
          </a:prstGeom>
          <a:ln w="19050">
            <a:solidFill>
              <a:srgbClr val="002060"/>
            </a:solidFill>
          </a:ln>
        </p:spPr>
        <p:style>
          <a:lnRef idx="1">
            <a:schemeClr val="dk1"/>
          </a:lnRef>
          <a:fillRef idx="0">
            <a:schemeClr val="dk1"/>
          </a:fillRef>
          <a:effectRef idx="0">
            <a:schemeClr val="dk1"/>
          </a:effectRef>
          <a:fontRef idx="minor">
            <a:schemeClr val="tx1"/>
          </a:fontRef>
        </p:style>
      </p:cxnSp>
      <p:graphicFrame>
        <p:nvGraphicFramePr>
          <p:cNvPr id="13" name="Tabella 12"/>
          <p:cNvGraphicFramePr>
            <a:graphicFrameLocks noGrp="1"/>
          </p:cNvGraphicFramePr>
          <p:nvPr>
            <p:extLst/>
          </p:nvPr>
        </p:nvGraphicFramePr>
        <p:xfrm>
          <a:off x="791665" y="1176572"/>
          <a:ext cx="4978200" cy="5077078"/>
        </p:xfrm>
        <a:graphic>
          <a:graphicData uri="http://schemas.openxmlformats.org/drawingml/2006/table">
            <a:tbl>
              <a:tblPr firstRow="1" firstCol="1" bandRow="1">
                <a:tableStyleId>{5C22544A-7EE6-4342-B048-85BDC9FD1C3A}</a:tableStyleId>
              </a:tblPr>
              <a:tblGrid>
                <a:gridCol w="839135">
                  <a:extLst>
                    <a:ext uri="{9D8B030D-6E8A-4147-A177-3AD203B41FA5}">
                      <a16:colId xmlns:a16="http://schemas.microsoft.com/office/drawing/2014/main" xmlns="" val="2747129661"/>
                    </a:ext>
                  </a:extLst>
                </a:gridCol>
                <a:gridCol w="773964">
                  <a:extLst>
                    <a:ext uri="{9D8B030D-6E8A-4147-A177-3AD203B41FA5}">
                      <a16:colId xmlns:a16="http://schemas.microsoft.com/office/drawing/2014/main" xmlns="" val="2954187406"/>
                    </a:ext>
                  </a:extLst>
                </a:gridCol>
                <a:gridCol w="710696">
                  <a:extLst>
                    <a:ext uri="{9D8B030D-6E8A-4147-A177-3AD203B41FA5}">
                      <a16:colId xmlns:a16="http://schemas.microsoft.com/office/drawing/2014/main" xmlns="" val="561607011"/>
                    </a:ext>
                  </a:extLst>
                </a:gridCol>
                <a:gridCol w="340601">
                  <a:extLst>
                    <a:ext uri="{9D8B030D-6E8A-4147-A177-3AD203B41FA5}">
                      <a16:colId xmlns:a16="http://schemas.microsoft.com/office/drawing/2014/main" xmlns="" val="1780447567"/>
                    </a:ext>
                  </a:extLst>
                </a:gridCol>
                <a:gridCol w="340601">
                  <a:extLst>
                    <a:ext uri="{9D8B030D-6E8A-4147-A177-3AD203B41FA5}">
                      <a16:colId xmlns:a16="http://schemas.microsoft.com/office/drawing/2014/main" xmlns="" val="1749968448"/>
                    </a:ext>
                  </a:extLst>
                </a:gridCol>
                <a:gridCol w="495679">
                  <a:extLst>
                    <a:ext uri="{9D8B030D-6E8A-4147-A177-3AD203B41FA5}">
                      <a16:colId xmlns:a16="http://schemas.microsoft.com/office/drawing/2014/main" xmlns="" val="2117799693"/>
                    </a:ext>
                  </a:extLst>
                </a:gridCol>
                <a:gridCol w="738762">
                  <a:extLst>
                    <a:ext uri="{9D8B030D-6E8A-4147-A177-3AD203B41FA5}">
                      <a16:colId xmlns:a16="http://schemas.microsoft.com/office/drawing/2014/main" xmlns="" val="4144444839"/>
                    </a:ext>
                  </a:extLst>
                </a:gridCol>
                <a:gridCol w="738762">
                  <a:extLst>
                    <a:ext uri="{9D8B030D-6E8A-4147-A177-3AD203B41FA5}">
                      <a16:colId xmlns:a16="http://schemas.microsoft.com/office/drawing/2014/main" xmlns="" val="3126536035"/>
                    </a:ext>
                  </a:extLst>
                </a:gridCol>
              </a:tblGrid>
              <a:tr h="402902">
                <a:tc>
                  <a:txBody>
                    <a:bodyPr/>
                    <a:lstStyle/>
                    <a:p>
                      <a:pPr algn="ctr">
                        <a:lnSpc>
                          <a:spcPct val="107000"/>
                        </a:lnSpc>
                        <a:spcAft>
                          <a:spcPts val="0"/>
                        </a:spcAft>
                      </a:pPr>
                      <a:r>
                        <a:rPr lang="it-IT" sz="600" dirty="0">
                          <a:effectLst/>
                        </a:rPr>
                        <a:t>Canali/Strumenti/Attività di comunicazione </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solidFill>
                      <a:srgbClr val="002060"/>
                    </a:solidFill>
                  </a:tcPr>
                </a:tc>
                <a:tc>
                  <a:txBody>
                    <a:bodyPr/>
                    <a:lstStyle/>
                    <a:p>
                      <a:pPr algn="ctr">
                        <a:lnSpc>
                          <a:spcPct val="107000"/>
                        </a:lnSpc>
                        <a:spcAft>
                          <a:spcPts val="0"/>
                        </a:spcAft>
                      </a:pPr>
                      <a:r>
                        <a:rPr lang="it-IT" sz="600" dirty="0">
                          <a:effectLst/>
                        </a:rPr>
                        <a:t>Indicatori di realizzazione</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solidFill>
                      <a:srgbClr val="002060"/>
                    </a:solidFill>
                  </a:tcPr>
                </a:tc>
                <a:tc>
                  <a:txBody>
                    <a:bodyPr/>
                    <a:lstStyle/>
                    <a:p>
                      <a:pPr algn="ctr">
                        <a:lnSpc>
                          <a:spcPct val="107000"/>
                        </a:lnSpc>
                        <a:spcAft>
                          <a:spcPts val="0"/>
                        </a:spcAft>
                      </a:pPr>
                      <a:r>
                        <a:rPr lang="it-IT" sz="600" dirty="0">
                          <a:effectLst/>
                        </a:rPr>
                        <a:t>Output</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solidFill>
                      <a:srgbClr val="002060"/>
                    </a:solidFill>
                  </a:tcPr>
                </a:tc>
                <a:tc>
                  <a:txBody>
                    <a:bodyPr/>
                    <a:lstStyle/>
                    <a:p>
                      <a:pPr algn="ctr">
                        <a:lnSpc>
                          <a:spcPct val="107000"/>
                        </a:lnSpc>
                        <a:spcAft>
                          <a:spcPts val="0"/>
                        </a:spcAft>
                      </a:pPr>
                      <a:r>
                        <a:rPr lang="it-IT" sz="600" dirty="0">
                          <a:effectLst/>
                        </a:rPr>
                        <a:t>Valore di riferimento 2021</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solidFill>
                      <a:srgbClr val="002060"/>
                    </a:solidFill>
                  </a:tcPr>
                </a:tc>
                <a:tc>
                  <a:txBody>
                    <a:bodyPr/>
                    <a:lstStyle/>
                    <a:p>
                      <a:pPr algn="ctr">
                        <a:lnSpc>
                          <a:spcPct val="107000"/>
                        </a:lnSpc>
                        <a:spcAft>
                          <a:spcPts val="0"/>
                        </a:spcAft>
                      </a:pPr>
                      <a:r>
                        <a:rPr lang="it-IT" sz="600" dirty="0">
                          <a:effectLst/>
                        </a:rPr>
                        <a:t>Valore di riferimento 2022</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solidFill>
                      <a:srgbClr val="002060"/>
                    </a:solidFill>
                  </a:tcPr>
                </a:tc>
                <a:tc>
                  <a:txBody>
                    <a:bodyPr/>
                    <a:lstStyle/>
                    <a:p>
                      <a:pPr algn="ctr">
                        <a:lnSpc>
                          <a:spcPct val="107000"/>
                        </a:lnSpc>
                        <a:spcAft>
                          <a:spcPts val="0"/>
                        </a:spcAft>
                      </a:pPr>
                      <a:r>
                        <a:rPr lang="it-IT" sz="600" dirty="0">
                          <a:effectLst/>
                        </a:rPr>
                        <a:t>Valore di riferimento  2023</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solidFill>
                      <a:srgbClr val="002060"/>
                    </a:solidFill>
                  </a:tcPr>
                </a:tc>
                <a:tc>
                  <a:txBody>
                    <a:bodyPr/>
                    <a:lstStyle/>
                    <a:p>
                      <a:pPr algn="ctr">
                        <a:lnSpc>
                          <a:spcPct val="107000"/>
                        </a:lnSpc>
                        <a:spcAft>
                          <a:spcPts val="0"/>
                        </a:spcAft>
                      </a:pPr>
                      <a:r>
                        <a:rPr lang="it-IT" sz="600" dirty="0">
                          <a:effectLst/>
                        </a:rPr>
                        <a:t>Valore 2024</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solidFill>
                      <a:srgbClr val="002060"/>
                    </a:solidFill>
                  </a:tcPr>
                </a:tc>
                <a:tc>
                  <a:txBody>
                    <a:bodyPr/>
                    <a:lstStyle/>
                    <a:p>
                      <a:pPr algn="ctr">
                        <a:lnSpc>
                          <a:spcPct val="107000"/>
                        </a:lnSpc>
                        <a:spcAft>
                          <a:spcPts val="0"/>
                        </a:spcAft>
                      </a:pPr>
                      <a:r>
                        <a:rPr lang="it-IT" sz="600" dirty="0">
                          <a:effectLst/>
                        </a:rPr>
                        <a:t>Strumenti/Modalità di rilevazione</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solidFill>
                      <a:srgbClr val="002060"/>
                    </a:solidFill>
                  </a:tcPr>
                </a:tc>
                <a:extLst>
                  <a:ext uri="{0D108BD9-81ED-4DB2-BD59-A6C34878D82A}">
                    <a16:rowId xmlns:a16="http://schemas.microsoft.com/office/drawing/2014/main" xmlns="" val="1821548416"/>
                  </a:ext>
                </a:extLst>
              </a:tr>
              <a:tr h="322321">
                <a:tc rowSpan="2">
                  <a:txBody>
                    <a:bodyPr/>
                    <a:lstStyle/>
                    <a:p>
                      <a:pPr>
                        <a:lnSpc>
                          <a:spcPct val="107000"/>
                        </a:lnSpc>
                        <a:spcAft>
                          <a:spcPts val="0"/>
                        </a:spcAft>
                      </a:pPr>
                      <a:r>
                        <a:rPr lang="it-IT" sz="600">
                          <a:effectLst/>
                        </a:rPr>
                        <a:t>SITO WEB</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Pubblicazione bandi di finanziamento/elenchi beneficiari/altri contenuti</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pagine pubblicate/Anno</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152</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153</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101</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in corso di elaborazione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Webmaster</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1193105370"/>
                  </a:ext>
                </a:extLst>
              </a:tr>
              <a:tr h="161161">
                <a:tc vMerge="1">
                  <a:txBody>
                    <a:bodyPr/>
                    <a:lstStyle/>
                    <a:p>
                      <a:endParaRPr lang="it-IT"/>
                    </a:p>
                  </a:txBody>
                  <a:tcPr/>
                </a:tc>
                <a:tc>
                  <a:txBody>
                    <a:bodyPr/>
                    <a:lstStyle/>
                    <a:p>
                      <a:pPr algn="ctr">
                        <a:lnSpc>
                          <a:spcPct val="107000"/>
                        </a:lnSpc>
                        <a:spcAft>
                          <a:spcPts val="0"/>
                        </a:spcAft>
                      </a:pPr>
                      <a:r>
                        <a:rPr lang="it-IT" sz="600">
                          <a:effectLst/>
                        </a:rPr>
                        <a:t>N. di accessi unici</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Semestre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121.610</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241.358</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117.680</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in corso di elaborazione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Webmaster</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3839257389"/>
                  </a:ext>
                </a:extLst>
              </a:tr>
              <a:tr h="80580">
                <a:tc gridSpan="8">
                  <a:txBody>
                    <a:bodyPr/>
                    <a:lstStyle/>
                    <a:p>
                      <a:pPr>
                        <a:lnSpc>
                          <a:spcPct val="107000"/>
                        </a:lnSpc>
                        <a:spcAft>
                          <a:spcPts val="0"/>
                        </a:spcAft>
                      </a:pPr>
                      <a:r>
                        <a:rPr lang="it-IT" sz="600">
                          <a:effectLst/>
                        </a:rPr>
                        <a:t>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171886793"/>
                  </a:ext>
                </a:extLst>
              </a:tr>
              <a:tr h="161161">
                <a:tc rowSpan="4">
                  <a:txBody>
                    <a:bodyPr/>
                    <a:lstStyle/>
                    <a:p>
                      <a:pPr>
                        <a:lnSpc>
                          <a:spcPct val="107000"/>
                        </a:lnSpc>
                        <a:spcAft>
                          <a:spcPts val="0"/>
                        </a:spcAft>
                      </a:pPr>
                      <a:r>
                        <a:rPr lang="it-IT" sz="600">
                          <a:effectLst/>
                        </a:rPr>
                        <a:t>SOCIAL MEDIA</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 di Account attivi e operativi</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1</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2</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2</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2</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Social analytics delle piattaforme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2410415017"/>
                  </a:ext>
                </a:extLst>
              </a:tr>
              <a:tr h="161161">
                <a:tc vMerge="1">
                  <a:txBody>
                    <a:bodyPr/>
                    <a:lstStyle/>
                    <a:p>
                      <a:endParaRPr lang="it-IT"/>
                    </a:p>
                  </a:txBody>
                  <a:tcPr/>
                </a:tc>
                <a:tc>
                  <a:txBody>
                    <a:bodyPr/>
                    <a:lstStyle/>
                    <a:p>
                      <a:pPr>
                        <a:lnSpc>
                          <a:spcPct val="107000"/>
                        </a:lnSpc>
                        <a:spcAft>
                          <a:spcPts val="0"/>
                        </a:spcAft>
                      </a:pPr>
                      <a:r>
                        <a:rPr lang="it-IT" sz="600">
                          <a:effectLst/>
                        </a:rPr>
                        <a:t>N. di Post pubblicati</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n./anno per account</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110</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280</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192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60</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Social analytics delle piattaforme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4035732927"/>
                  </a:ext>
                </a:extLst>
              </a:tr>
              <a:tr h="241741">
                <a:tc vMerge="1">
                  <a:txBody>
                    <a:bodyPr/>
                    <a:lstStyle/>
                    <a:p>
                      <a:endParaRPr lang="it-IT"/>
                    </a:p>
                  </a:txBody>
                  <a:tcPr/>
                </a:tc>
                <a:tc>
                  <a:txBody>
                    <a:bodyPr/>
                    <a:lstStyle/>
                    <a:p>
                      <a:pPr>
                        <a:lnSpc>
                          <a:spcPct val="107000"/>
                        </a:lnSpc>
                        <a:spcAft>
                          <a:spcPts val="0"/>
                        </a:spcAft>
                      </a:pPr>
                      <a:r>
                        <a:rPr lang="it-IT" sz="600">
                          <a:effectLst/>
                        </a:rPr>
                        <a:t>Frequenza aggiornamento contenuti</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n./settimana per account</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3</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3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2</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2</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Social analytics delle piattaforme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3900568383"/>
                  </a:ext>
                </a:extLst>
              </a:tr>
              <a:tr h="161161">
                <a:tc vMerge="1">
                  <a:txBody>
                    <a:bodyPr/>
                    <a:lstStyle/>
                    <a:p>
                      <a:endParaRPr lang="it-IT"/>
                    </a:p>
                  </a:txBody>
                  <a:tcPr/>
                </a:tc>
                <a:tc>
                  <a:txBody>
                    <a:bodyPr/>
                    <a:lstStyle/>
                    <a:p>
                      <a:pPr>
                        <a:lnSpc>
                          <a:spcPct val="107000"/>
                        </a:lnSpc>
                        <a:spcAft>
                          <a:spcPts val="0"/>
                        </a:spcAft>
                      </a:pPr>
                      <a:r>
                        <a:rPr lang="it-IT" sz="600">
                          <a:effectLst/>
                        </a:rPr>
                        <a:t>Iscritti/Follower/Fans</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n./anno in totale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2519</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3936</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4830</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4530</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Social analytics delle piattaforme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3613962179"/>
                  </a:ext>
                </a:extLst>
              </a:tr>
              <a:tr h="80580">
                <a:tc gridSpan="8">
                  <a:txBody>
                    <a:bodyPr/>
                    <a:lstStyle/>
                    <a:p>
                      <a:pPr>
                        <a:lnSpc>
                          <a:spcPct val="107000"/>
                        </a:lnSpc>
                        <a:spcAft>
                          <a:spcPts val="0"/>
                        </a:spcAft>
                      </a:pPr>
                      <a:r>
                        <a:rPr lang="it-IT" sz="600">
                          <a:effectLst/>
                        </a:rPr>
                        <a:t>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3336104708"/>
                  </a:ext>
                </a:extLst>
              </a:tr>
              <a:tr h="80580">
                <a:tc rowSpan="3">
                  <a:txBody>
                    <a:bodyPr/>
                    <a:lstStyle/>
                    <a:p>
                      <a:pPr>
                        <a:lnSpc>
                          <a:spcPct val="107000"/>
                        </a:lnSpc>
                        <a:spcAft>
                          <a:spcPts val="0"/>
                        </a:spcAft>
                      </a:pPr>
                      <a:r>
                        <a:rPr lang="it-IT" sz="600">
                          <a:effectLst/>
                        </a:rPr>
                        <a:t>NEWSLETTER ELETTRONICA</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Numeri totali</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Numero uscite totali</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rowSpan="3">
                  <a:txBody>
                    <a:bodyPr/>
                    <a:lstStyle/>
                    <a:p>
                      <a:pPr algn="ctr">
                        <a:lnSpc>
                          <a:spcPct val="107000"/>
                        </a:lnSpc>
                        <a:spcAft>
                          <a:spcPts val="0"/>
                        </a:spcAft>
                      </a:pPr>
                      <a:r>
                        <a:rPr lang="it-IT" sz="600">
                          <a:effectLst/>
                        </a:rPr>
                        <a:t>Strumenti di gestione database e newletter</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1335837287"/>
                  </a:ext>
                </a:extLst>
              </a:tr>
              <a:tr h="161161">
                <a:tc vMerge="1">
                  <a:txBody>
                    <a:bodyPr/>
                    <a:lstStyle/>
                    <a:p>
                      <a:endParaRPr lang="it-IT"/>
                    </a:p>
                  </a:txBody>
                  <a:tcPr/>
                </a:tc>
                <a:tc>
                  <a:txBody>
                    <a:bodyPr/>
                    <a:lstStyle/>
                    <a:p>
                      <a:pPr>
                        <a:lnSpc>
                          <a:spcPct val="107000"/>
                        </a:lnSpc>
                        <a:spcAft>
                          <a:spcPts val="0"/>
                        </a:spcAft>
                      </a:pPr>
                      <a:r>
                        <a:rPr lang="it-IT" sz="600">
                          <a:effectLst/>
                        </a:rPr>
                        <a:t>Numero di persone raggiunte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 destinatari raggiunti</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vMerge="1">
                  <a:txBody>
                    <a:bodyPr/>
                    <a:lstStyle/>
                    <a:p>
                      <a:endParaRPr lang="it-IT"/>
                    </a:p>
                  </a:txBody>
                  <a:tcPr/>
                </a:tc>
                <a:extLst>
                  <a:ext uri="{0D108BD9-81ED-4DB2-BD59-A6C34878D82A}">
                    <a16:rowId xmlns:a16="http://schemas.microsoft.com/office/drawing/2014/main" xmlns="" val="2256684753"/>
                  </a:ext>
                </a:extLst>
              </a:tr>
              <a:tr h="80580">
                <a:tc vMerge="1">
                  <a:txBody>
                    <a:bodyPr/>
                    <a:lstStyle/>
                    <a:p>
                      <a:endParaRPr lang="it-IT"/>
                    </a:p>
                  </a:txBody>
                  <a:tcPr/>
                </a:tc>
                <a:tc>
                  <a:txBody>
                    <a:bodyPr/>
                    <a:lstStyle/>
                    <a:p>
                      <a:pPr>
                        <a:lnSpc>
                          <a:spcPct val="107000"/>
                        </a:lnSpc>
                        <a:spcAft>
                          <a:spcPts val="0"/>
                        </a:spcAft>
                      </a:pPr>
                      <a:r>
                        <a:rPr lang="it-IT" sz="600">
                          <a:effectLst/>
                        </a:rPr>
                        <a:t>Iscritti</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n.iscritti</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vMerge="1">
                  <a:txBody>
                    <a:bodyPr/>
                    <a:lstStyle/>
                    <a:p>
                      <a:endParaRPr lang="it-IT"/>
                    </a:p>
                  </a:txBody>
                  <a:tcPr/>
                </a:tc>
                <a:extLst>
                  <a:ext uri="{0D108BD9-81ED-4DB2-BD59-A6C34878D82A}">
                    <a16:rowId xmlns:a16="http://schemas.microsoft.com/office/drawing/2014/main" xmlns="" val="527610735"/>
                  </a:ext>
                </a:extLst>
              </a:tr>
              <a:tr h="80580">
                <a:tc gridSpan="8">
                  <a:txBody>
                    <a:bodyPr/>
                    <a:lstStyle/>
                    <a:p>
                      <a:pPr>
                        <a:lnSpc>
                          <a:spcPct val="107000"/>
                        </a:lnSpc>
                        <a:spcAft>
                          <a:spcPts val="0"/>
                        </a:spcAft>
                      </a:pPr>
                      <a:r>
                        <a:rPr lang="it-IT" sz="600">
                          <a:effectLst/>
                        </a:rPr>
                        <a:t>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3042153110"/>
                  </a:ext>
                </a:extLst>
              </a:tr>
              <a:tr h="161161">
                <a:tc rowSpan="4">
                  <a:txBody>
                    <a:bodyPr/>
                    <a:lstStyle/>
                    <a:p>
                      <a:pPr>
                        <a:lnSpc>
                          <a:spcPct val="107000"/>
                        </a:lnSpc>
                        <a:spcAft>
                          <a:spcPts val="0"/>
                        </a:spcAft>
                      </a:pPr>
                      <a:r>
                        <a:rPr lang="it-IT" sz="600">
                          <a:effectLst/>
                        </a:rPr>
                        <a:t>UFFICIO STAMPA</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Comunicati stampa</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n./anno</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15</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15</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14</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3</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Sistema di monitoraggio</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4069896201"/>
                  </a:ext>
                </a:extLst>
              </a:tr>
              <a:tr h="161161">
                <a:tc vMerge="1">
                  <a:txBody>
                    <a:bodyPr/>
                    <a:lstStyle/>
                    <a:p>
                      <a:endParaRPr lang="it-IT"/>
                    </a:p>
                  </a:txBody>
                  <a:tcPr/>
                </a:tc>
                <a:tc>
                  <a:txBody>
                    <a:bodyPr/>
                    <a:lstStyle/>
                    <a:p>
                      <a:pPr>
                        <a:lnSpc>
                          <a:spcPct val="107000"/>
                        </a:lnSpc>
                        <a:spcAft>
                          <a:spcPts val="0"/>
                        </a:spcAft>
                      </a:pPr>
                      <a:r>
                        <a:rPr lang="it-IT" sz="600">
                          <a:effectLst/>
                        </a:rPr>
                        <a:t>Conferenze stampa</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n./anno</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Sistema di monitoraggio</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541984429"/>
                  </a:ext>
                </a:extLst>
              </a:tr>
              <a:tr h="322321">
                <a:tc vMerge="1">
                  <a:txBody>
                    <a:bodyPr/>
                    <a:lstStyle/>
                    <a:p>
                      <a:endParaRPr lang="it-IT"/>
                    </a:p>
                  </a:txBody>
                  <a:tcPr/>
                </a:tc>
                <a:tc>
                  <a:txBody>
                    <a:bodyPr/>
                    <a:lstStyle/>
                    <a:p>
                      <a:pPr>
                        <a:lnSpc>
                          <a:spcPct val="107000"/>
                        </a:lnSpc>
                        <a:spcAft>
                          <a:spcPts val="0"/>
                        </a:spcAft>
                      </a:pPr>
                      <a:r>
                        <a:rPr lang="it-IT" sz="600">
                          <a:effectLst/>
                        </a:rPr>
                        <a:t>Interviste/foto/notizie/servizi redazionali/televisivi/altro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n./anno</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5</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6</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4</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2</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dirty="0">
                          <a:effectLst/>
                        </a:rPr>
                        <a:t>Rassegna stampa</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3818586368"/>
                  </a:ext>
                </a:extLst>
              </a:tr>
              <a:tr h="161161">
                <a:tc vMerge="1">
                  <a:txBody>
                    <a:bodyPr/>
                    <a:lstStyle/>
                    <a:p>
                      <a:endParaRPr lang="it-IT"/>
                    </a:p>
                  </a:txBody>
                  <a:tcPr/>
                </a:tc>
                <a:tc>
                  <a:txBody>
                    <a:bodyPr/>
                    <a:lstStyle/>
                    <a:p>
                      <a:pPr>
                        <a:lnSpc>
                          <a:spcPct val="107000"/>
                        </a:lnSpc>
                        <a:spcAft>
                          <a:spcPts val="0"/>
                        </a:spcAft>
                      </a:pPr>
                      <a:r>
                        <a:rPr lang="it-IT" sz="600">
                          <a:effectLst/>
                        </a:rPr>
                        <a:t>Copertura stampa</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n.articoli publicati in totale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80</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134</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86</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25</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Rassegna stampa</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3417068207"/>
                  </a:ext>
                </a:extLst>
              </a:tr>
              <a:tr h="80580">
                <a:tc gridSpan="8">
                  <a:txBody>
                    <a:bodyPr/>
                    <a:lstStyle/>
                    <a:p>
                      <a:pPr>
                        <a:lnSpc>
                          <a:spcPct val="107000"/>
                        </a:lnSpc>
                        <a:spcAft>
                          <a:spcPts val="0"/>
                        </a:spcAft>
                      </a:pPr>
                      <a:r>
                        <a:rPr lang="it-IT" sz="600">
                          <a:effectLst/>
                        </a:rPr>
                        <a:t>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2118022713"/>
                  </a:ext>
                </a:extLst>
              </a:tr>
              <a:tr h="161161">
                <a:tc rowSpan="8">
                  <a:txBody>
                    <a:bodyPr/>
                    <a:lstStyle/>
                    <a:p>
                      <a:pPr>
                        <a:lnSpc>
                          <a:spcPct val="107000"/>
                        </a:lnSpc>
                        <a:spcAft>
                          <a:spcPts val="0"/>
                        </a:spcAft>
                      </a:pPr>
                      <a:r>
                        <a:rPr lang="it-IT" sz="600">
                          <a:effectLst/>
                        </a:rPr>
                        <a:t>CAMPAGNE PUBBLICITARIE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Campagne realizzate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 di soggetti realizzati</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1</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1</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Sistema di monitoraggio</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3113322023"/>
                  </a:ext>
                </a:extLst>
              </a:tr>
              <a:tr h="241741">
                <a:tc vMerge="1">
                  <a:txBody>
                    <a:bodyPr/>
                    <a:lstStyle/>
                    <a:p>
                      <a:endParaRPr lang="it-IT"/>
                    </a:p>
                  </a:txBody>
                  <a:tcPr/>
                </a:tc>
                <a:tc>
                  <a:txBody>
                    <a:bodyPr/>
                    <a:lstStyle/>
                    <a:p>
                      <a:pPr>
                        <a:lnSpc>
                          <a:spcPct val="107000"/>
                        </a:lnSpc>
                        <a:spcAft>
                          <a:spcPts val="0"/>
                        </a:spcAft>
                      </a:pPr>
                      <a:r>
                        <a:rPr lang="it-IT" sz="600">
                          <a:effectLst/>
                        </a:rPr>
                        <a:t>inserti publiredazionali su quotidiani e periodici</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 totale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1</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1</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Sistema di monitoraggio</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2997222598"/>
                  </a:ext>
                </a:extLst>
              </a:tr>
              <a:tr h="80580">
                <a:tc vMerge="1">
                  <a:txBody>
                    <a:bodyPr/>
                    <a:lstStyle/>
                    <a:p>
                      <a:endParaRPr lang="it-IT"/>
                    </a:p>
                  </a:txBody>
                  <a:tcPr/>
                </a:tc>
                <a:tc>
                  <a:txBody>
                    <a:bodyPr/>
                    <a:lstStyle/>
                    <a:p>
                      <a:pPr>
                        <a:lnSpc>
                          <a:spcPct val="107000"/>
                        </a:lnSpc>
                        <a:spcAft>
                          <a:spcPts val="0"/>
                        </a:spcAft>
                      </a:pPr>
                      <a:r>
                        <a:rPr lang="it-IT" sz="600">
                          <a:effectLst/>
                        </a:rPr>
                        <a:t>banner on line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 banner / 1 mese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7</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7</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682029706"/>
                  </a:ext>
                </a:extLst>
              </a:tr>
              <a:tr h="161161">
                <a:tc vMerge="1">
                  <a:txBody>
                    <a:bodyPr/>
                    <a:lstStyle/>
                    <a:p>
                      <a:endParaRPr lang="it-IT"/>
                    </a:p>
                  </a:txBody>
                  <a:tcPr/>
                </a:tc>
                <a:tc>
                  <a:txBody>
                    <a:bodyPr/>
                    <a:lstStyle/>
                    <a:p>
                      <a:pPr>
                        <a:lnSpc>
                          <a:spcPct val="107000"/>
                        </a:lnSpc>
                        <a:spcAft>
                          <a:spcPts val="0"/>
                        </a:spcAft>
                      </a:pPr>
                      <a:r>
                        <a:rPr lang="it-IT" sz="600">
                          <a:effectLst/>
                        </a:rPr>
                        <a:t>Spot TV</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Sistema di monitoraggio</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1270173918"/>
                  </a:ext>
                </a:extLst>
              </a:tr>
              <a:tr h="161161">
                <a:tc vMerge="1">
                  <a:txBody>
                    <a:bodyPr/>
                    <a:lstStyle/>
                    <a:p>
                      <a:endParaRPr lang="it-IT"/>
                    </a:p>
                  </a:txBody>
                  <a:tcPr/>
                </a:tc>
                <a:tc>
                  <a:txBody>
                    <a:bodyPr/>
                    <a:lstStyle/>
                    <a:p>
                      <a:pPr>
                        <a:lnSpc>
                          <a:spcPct val="107000"/>
                        </a:lnSpc>
                        <a:spcAft>
                          <a:spcPts val="0"/>
                        </a:spcAft>
                      </a:pPr>
                      <a:r>
                        <a:rPr lang="it-IT" sz="600">
                          <a:effectLst/>
                        </a:rPr>
                        <a:t>Spot radio (speciali tv)</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19</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1</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Sistema di monitoraggio</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1958371962"/>
                  </a:ext>
                </a:extLst>
              </a:tr>
              <a:tr h="161161">
                <a:tc vMerge="1">
                  <a:txBody>
                    <a:bodyPr/>
                    <a:lstStyle/>
                    <a:p>
                      <a:endParaRPr lang="it-IT"/>
                    </a:p>
                  </a:txBody>
                  <a:tcPr/>
                </a:tc>
                <a:tc>
                  <a:txBody>
                    <a:bodyPr/>
                    <a:lstStyle/>
                    <a:p>
                      <a:pPr>
                        <a:lnSpc>
                          <a:spcPct val="107000"/>
                        </a:lnSpc>
                        <a:spcAft>
                          <a:spcPts val="0"/>
                        </a:spcAft>
                      </a:pPr>
                      <a:r>
                        <a:rPr lang="it-IT" sz="600">
                          <a:effectLst/>
                        </a:rPr>
                        <a:t>Campagne televisive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n.passaggi TV</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 360</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Sistema di monitoraggio</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4178757093"/>
                  </a:ext>
                </a:extLst>
              </a:tr>
              <a:tr h="161161">
                <a:tc vMerge="1">
                  <a:txBody>
                    <a:bodyPr/>
                    <a:lstStyle/>
                    <a:p>
                      <a:endParaRPr lang="it-IT"/>
                    </a:p>
                  </a:txBody>
                  <a:tcPr/>
                </a:tc>
                <a:tc>
                  <a:txBody>
                    <a:bodyPr/>
                    <a:lstStyle/>
                    <a:p>
                      <a:pPr>
                        <a:lnSpc>
                          <a:spcPct val="107000"/>
                        </a:lnSpc>
                        <a:spcAft>
                          <a:spcPts val="0"/>
                        </a:spcAft>
                      </a:pPr>
                      <a:r>
                        <a:rPr lang="it-IT" sz="600">
                          <a:effectLst/>
                        </a:rPr>
                        <a:t>Campagne radiofoniche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n.passaggi Radio</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Sistema di monitoraggio</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3557265055"/>
                  </a:ext>
                </a:extLst>
              </a:tr>
              <a:tr h="161161">
                <a:tc vMerge="1">
                  <a:txBody>
                    <a:bodyPr/>
                    <a:lstStyle/>
                    <a:p>
                      <a:endParaRPr lang="it-IT"/>
                    </a:p>
                  </a:txBody>
                  <a:tcPr/>
                </a:tc>
                <a:tc>
                  <a:txBody>
                    <a:bodyPr/>
                    <a:lstStyle/>
                    <a:p>
                      <a:pPr>
                        <a:lnSpc>
                          <a:spcPct val="107000"/>
                        </a:lnSpc>
                        <a:spcAft>
                          <a:spcPts val="0"/>
                        </a:spcAft>
                      </a:pPr>
                      <a:r>
                        <a:rPr lang="it-IT" sz="600">
                          <a:effectLst/>
                        </a:rPr>
                        <a:t>Affissioni; campagne outdoor e dinamiche</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nSpc>
                          <a:spcPct val="107000"/>
                        </a:lnSpc>
                        <a:spcAft>
                          <a:spcPts val="0"/>
                        </a:spcAft>
                      </a:pPr>
                      <a:r>
                        <a:rPr lang="it-IT" sz="600">
                          <a:effectLst/>
                        </a:rPr>
                        <a:t>n. spazi coperti</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n.</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a:effectLst/>
                        </a:rPr>
                        <a:t> </a:t>
                      </a:r>
                      <a:endParaRPr lang="it-IT" sz="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tc>
                  <a:txBody>
                    <a:bodyPr/>
                    <a:lstStyle/>
                    <a:p>
                      <a:pPr algn="ctr">
                        <a:lnSpc>
                          <a:spcPct val="107000"/>
                        </a:lnSpc>
                        <a:spcAft>
                          <a:spcPts val="0"/>
                        </a:spcAft>
                      </a:pPr>
                      <a:r>
                        <a:rPr lang="it-IT" sz="600" dirty="0">
                          <a:effectLst/>
                        </a:rPr>
                        <a:t>Sistema di monitoraggio</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tc>
                <a:extLst>
                  <a:ext uri="{0D108BD9-81ED-4DB2-BD59-A6C34878D82A}">
                    <a16:rowId xmlns:a16="http://schemas.microsoft.com/office/drawing/2014/main" xmlns="" val="2911117768"/>
                  </a:ext>
                </a:extLst>
              </a:tr>
            </a:tbl>
          </a:graphicData>
        </a:graphic>
      </p:graphicFrame>
      <p:graphicFrame>
        <p:nvGraphicFramePr>
          <p:cNvPr id="14" name="Tabella 13"/>
          <p:cNvGraphicFramePr>
            <a:graphicFrameLocks noGrp="1"/>
          </p:cNvGraphicFramePr>
          <p:nvPr>
            <p:extLst/>
          </p:nvPr>
        </p:nvGraphicFramePr>
        <p:xfrm>
          <a:off x="5882323" y="1579531"/>
          <a:ext cx="5300790" cy="2042414"/>
        </p:xfrm>
        <a:graphic>
          <a:graphicData uri="http://schemas.openxmlformats.org/drawingml/2006/table">
            <a:tbl>
              <a:tblPr firstRow="1" firstCol="1" bandRow="1">
                <a:tableStyleId>{5C22544A-7EE6-4342-B048-85BDC9FD1C3A}</a:tableStyleId>
              </a:tblPr>
              <a:tblGrid>
                <a:gridCol w="893511">
                  <a:extLst>
                    <a:ext uri="{9D8B030D-6E8A-4147-A177-3AD203B41FA5}">
                      <a16:colId xmlns:a16="http://schemas.microsoft.com/office/drawing/2014/main" xmlns="" val="201296425"/>
                    </a:ext>
                  </a:extLst>
                </a:gridCol>
                <a:gridCol w="824117">
                  <a:extLst>
                    <a:ext uri="{9D8B030D-6E8A-4147-A177-3AD203B41FA5}">
                      <a16:colId xmlns:a16="http://schemas.microsoft.com/office/drawing/2014/main" xmlns="" val="2019268485"/>
                    </a:ext>
                  </a:extLst>
                </a:gridCol>
                <a:gridCol w="756749">
                  <a:extLst>
                    <a:ext uri="{9D8B030D-6E8A-4147-A177-3AD203B41FA5}">
                      <a16:colId xmlns:a16="http://schemas.microsoft.com/office/drawing/2014/main" xmlns="" val="1907363781"/>
                    </a:ext>
                  </a:extLst>
                </a:gridCol>
                <a:gridCol w="362672">
                  <a:extLst>
                    <a:ext uri="{9D8B030D-6E8A-4147-A177-3AD203B41FA5}">
                      <a16:colId xmlns:a16="http://schemas.microsoft.com/office/drawing/2014/main" xmlns="" val="2381449046"/>
                    </a:ext>
                  </a:extLst>
                </a:gridCol>
                <a:gridCol w="362672">
                  <a:extLst>
                    <a:ext uri="{9D8B030D-6E8A-4147-A177-3AD203B41FA5}">
                      <a16:colId xmlns:a16="http://schemas.microsoft.com/office/drawing/2014/main" xmlns="" val="3407832789"/>
                    </a:ext>
                  </a:extLst>
                </a:gridCol>
                <a:gridCol w="527799">
                  <a:extLst>
                    <a:ext uri="{9D8B030D-6E8A-4147-A177-3AD203B41FA5}">
                      <a16:colId xmlns:a16="http://schemas.microsoft.com/office/drawing/2014/main" xmlns="" val="2931335069"/>
                    </a:ext>
                  </a:extLst>
                </a:gridCol>
                <a:gridCol w="786635">
                  <a:extLst>
                    <a:ext uri="{9D8B030D-6E8A-4147-A177-3AD203B41FA5}">
                      <a16:colId xmlns:a16="http://schemas.microsoft.com/office/drawing/2014/main" xmlns="" val="358535416"/>
                    </a:ext>
                  </a:extLst>
                </a:gridCol>
                <a:gridCol w="786635">
                  <a:extLst>
                    <a:ext uri="{9D8B030D-6E8A-4147-A177-3AD203B41FA5}">
                      <a16:colId xmlns:a16="http://schemas.microsoft.com/office/drawing/2014/main" xmlns="" val="3597997005"/>
                    </a:ext>
                  </a:extLst>
                </a:gridCol>
              </a:tblGrid>
              <a:tr h="215877">
                <a:tc rowSpan="6">
                  <a:txBody>
                    <a:bodyPr/>
                    <a:lstStyle/>
                    <a:p>
                      <a:pPr>
                        <a:lnSpc>
                          <a:spcPct val="107000"/>
                        </a:lnSpc>
                        <a:spcAft>
                          <a:spcPts val="0"/>
                        </a:spcAft>
                      </a:pPr>
                      <a:r>
                        <a:rPr lang="it-IT" sz="800">
                          <a:effectLst/>
                        </a:rPr>
                        <a:t>EVENTI</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800">
                          <a:effectLst/>
                        </a:rPr>
                        <a:t>Numero eventi annuale</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800">
                          <a:effectLst/>
                        </a:rPr>
                        <a:t>n./evento</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0</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1</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1</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Sistema di monitoraggio</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571646546"/>
                  </a:ext>
                </a:extLst>
              </a:tr>
              <a:tr h="215877">
                <a:tc vMerge="1">
                  <a:txBody>
                    <a:bodyPr/>
                    <a:lstStyle/>
                    <a:p>
                      <a:endParaRPr lang="it-IT"/>
                    </a:p>
                  </a:txBody>
                  <a:tcPr/>
                </a:tc>
                <a:tc>
                  <a:txBody>
                    <a:bodyPr/>
                    <a:lstStyle/>
                    <a:p>
                      <a:pPr>
                        <a:lnSpc>
                          <a:spcPct val="107000"/>
                        </a:lnSpc>
                        <a:spcAft>
                          <a:spcPts val="0"/>
                        </a:spcAft>
                      </a:pPr>
                      <a:r>
                        <a:rPr lang="it-IT" sz="800">
                          <a:effectLst/>
                        </a:rPr>
                        <a:t>Numero partecipanti</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800">
                          <a:effectLst/>
                        </a:rPr>
                        <a:t>n./partecipanti</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300</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205</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Sistema di monitoraggio</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972937640"/>
                  </a:ext>
                </a:extLst>
              </a:tr>
              <a:tr h="215877">
                <a:tc vMerge="1">
                  <a:txBody>
                    <a:bodyPr/>
                    <a:lstStyle/>
                    <a:p>
                      <a:endParaRPr lang="it-IT"/>
                    </a:p>
                  </a:txBody>
                  <a:tcPr/>
                </a:tc>
                <a:tc>
                  <a:txBody>
                    <a:bodyPr/>
                    <a:lstStyle/>
                    <a:p>
                      <a:pPr>
                        <a:lnSpc>
                          <a:spcPct val="107000"/>
                        </a:lnSpc>
                        <a:spcAft>
                          <a:spcPts val="0"/>
                        </a:spcAft>
                      </a:pPr>
                      <a:r>
                        <a:rPr lang="it-IT" sz="800">
                          <a:effectLst/>
                        </a:rPr>
                        <a:t>Numero Comitati di Sorveglainza</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800">
                          <a:effectLst/>
                        </a:rPr>
                        <a:t>n./evento</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1</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0</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2</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Sistema di monitoraggio</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734573172"/>
                  </a:ext>
                </a:extLst>
              </a:tr>
              <a:tr h="326509">
                <a:tc vMerge="1">
                  <a:txBody>
                    <a:bodyPr/>
                    <a:lstStyle/>
                    <a:p>
                      <a:endParaRPr lang="it-IT"/>
                    </a:p>
                  </a:txBody>
                  <a:tcPr/>
                </a:tc>
                <a:tc>
                  <a:txBody>
                    <a:bodyPr/>
                    <a:lstStyle/>
                    <a:p>
                      <a:pPr>
                        <a:lnSpc>
                          <a:spcPct val="107000"/>
                        </a:lnSpc>
                        <a:spcAft>
                          <a:spcPts val="0"/>
                        </a:spcAft>
                      </a:pPr>
                      <a:r>
                        <a:rPr lang="it-IT" sz="800">
                          <a:effectLst/>
                        </a:rPr>
                        <a:t>Numero partecipanti Comitato di Sorveglianza</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800">
                          <a:effectLst/>
                        </a:rPr>
                        <a:t>n./partecipanti</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55</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0</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70</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Sistema di monitoraggio</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299755007"/>
                  </a:ext>
                </a:extLst>
              </a:tr>
              <a:tr h="215877">
                <a:tc vMerge="1">
                  <a:txBody>
                    <a:bodyPr/>
                    <a:lstStyle/>
                    <a:p>
                      <a:endParaRPr lang="it-IT"/>
                    </a:p>
                  </a:txBody>
                  <a:tcPr/>
                </a:tc>
                <a:tc>
                  <a:txBody>
                    <a:bodyPr/>
                    <a:lstStyle/>
                    <a:p>
                      <a:pPr>
                        <a:lnSpc>
                          <a:spcPct val="107000"/>
                        </a:lnSpc>
                        <a:spcAft>
                          <a:spcPts val="0"/>
                        </a:spcAft>
                      </a:pPr>
                      <a:r>
                        <a:rPr lang="it-IT" sz="800">
                          <a:effectLst/>
                        </a:rPr>
                        <a:t>Numero Workshop</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800">
                          <a:effectLst/>
                        </a:rPr>
                        <a:t>n./evento</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1</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2</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Sistema di monitoraggio</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100622034"/>
                  </a:ext>
                </a:extLst>
              </a:tr>
              <a:tr h="215877">
                <a:tc vMerge="1">
                  <a:txBody>
                    <a:bodyPr/>
                    <a:lstStyle/>
                    <a:p>
                      <a:endParaRPr lang="it-IT"/>
                    </a:p>
                  </a:txBody>
                  <a:tcPr/>
                </a:tc>
                <a:tc>
                  <a:txBody>
                    <a:bodyPr/>
                    <a:lstStyle/>
                    <a:p>
                      <a:pPr>
                        <a:lnSpc>
                          <a:spcPct val="107000"/>
                        </a:lnSpc>
                        <a:spcAft>
                          <a:spcPts val="0"/>
                        </a:spcAft>
                      </a:pPr>
                      <a:r>
                        <a:rPr lang="it-IT" sz="800">
                          <a:effectLst/>
                        </a:rPr>
                        <a:t>Numero partecipanti Workshop</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800">
                          <a:effectLst/>
                        </a:rPr>
                        <a:t>n./partecipanti</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148</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150</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Sistema di monitoraggio</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3154941563"/>
                  </a:ext>
                </a:extLst>
              </a:tr>
              <a:tr h="105246">
                <a:tc gridSpan="8">
                  <a:txBody>
                    <a:bodyPr/>
                    <a:lstStyle/>
                    <a:p>
                      <a:pPr>
                        <a:lnSpc>
                          <a:spcPct val="107000"/>
                        </a:lnSpc>
                        <a:spcAft>
                          <a:spcPts val="0"/>
                        </a:spcAft>
                      </a:pPr>
                      <a:r>
                        <a:rPr lang="it-IT" sz="800" dirty="0">
                          <a:effectLst/>
                        </a:rPr>
                        <a:t> </a:t>
                      </a:r>
                      <a:endParaRPr lang="it-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1178921036"/>
                  </a:ext>
                </a:extLst>
              </a:tr>
            </a:tbl>
          </a:graphicData>
        </a:graphic>
      </p:graphicFrame>
      <p:graphicFrame>
        <p:nvGraphicFramePr>
          <p:cNvPr id="15" name="Tabella 14"/>
          <p:cNvGraphicFramePr>
            <a:graphicFrameLocks noGrp="1"/>
          </p:cNvGraphicFramePr>
          <p:nvPr>
            <p:extLst/>
          </p:nvPr>
        </p:nvGraphicFramePr>
        <p:xfrm>
          <a:off x="5891468" y="3547523"/>
          <a:ext cx="5300789" cy="1911985"/>
        </p:xfrm>
        <a:graphic>
          <a:graphicData uri="http://schemas.openxmlformats.org/drawingml/2006/table">
            <a:tbl>
              <a:tblPr firstRow="1" firstCol="1" bandRow="1">
                <a:tableStyleId>{5C22544A-7EE6-4342-B048-85BDC9FD1C3A}</a:tableStyleId>
              </a:tblPr>
              <a:tblGrid>
                <a:gridCol w="893511">
                  <a:extLst>
                    <a:ext uri="{9D8B030D-6E8A-4147-A177-3AD203B41FA5}">
                      <a16:colId xmlns:a16="http://schemas.microsoft.com/office/drawing/2014/main" xmlns="" val="1631892794"/>
                    </a:ext>
                  </a:extLst>
                </a:gridCol>
                <a:gridCol w="824117">
                  <a:extLst>
                    <a:ext uri="{9D8B030D-6E8A-4147-A177-3AD203B41FA5}">
                      <a16:colId xmlns:a16="http://schemas.microsoft.com/office/drawing/2014/main" xmlns="" val="1310915904"/>
                    </a:ext>
                  </a:extLst>
                </a:gridCol>
                <a:gridCol w="756749">
                  <a:extLst>
                    <a:ext uri="{9D8B030D-6E8A-4147-A177-3AD203B41FA5}">
                      <a16:colId xmlns:a16="http://schemas.microsoft.com/office/drawing/2014/main" xmlns="" val="3146411677"/>
                    </a:ext>
                  </a:extLst>
                </a:gridCol>
                <a:gridCol w="362672">
                  <a:extLst>
                    <a:ext uri="{9D8B030D-6E8A-4147-A177-3AD203B41FA5}">
                      <a16:colId xmlns:a16="http://schemas.microsoft.com/office/drawing/2014/main" xmlns="" val="368059726"/>
                    </a:ext>
                  </a:extLst>
                </a:gridCol>
                <a:gridCol w="362672">
                  <a:extLst>
                    <a:ext uri="{9D8B030D-6E8A-4147-A177-3AD203B41FA5}">
                      <a16:colId xmlns:a16="http://schemas.microsoft.com/office/drawing/2014/main" xmlns="" val="2795639584"/>
                    </a:ext>
                  </a:extLst>
                </a:gridCol>
                <a:gridCol w="527800">
                  <a:extLst>
                    <a:ext uri="{9D8B030D-6E8A-4147-A177-3AD203B41FA5}">
                      <a16:colId xmlns:a16="http://schemas.microsoft.com/office/drawing/2014/main" xmlns="" val="327464403"/>
                    </a:ext>
                  </a:extLst>
                </a:gridCol>
                <a:gridCol w="786634">
                  <a:extLst>
                    <a:ext uri="{9D8B030D-6E8A-4147-A177-3AD203B41FA5}">
                      <a16:colId xmlns:a16="http://schemas.microsoft.com/office/drawing/2014/main" xmlns="" val="2806123264"/>
                    </a:ext>
                  </a:extLst>
                </a:gridCol>
                <a:gridCol w="786634">
                  <a:extLst>
                    <a:ext uri="{9D8B030D-6E8A-4147-A177-3AD203B41FA5}">
                      <a16:colId xmlns:a16="http://schemas.microsoft.com/office/drawing/2014/main" xmlns="" val="2204985477"/>
                    </a:ext>
                  </a:extLst>
                </a:gridCol>
              </a:tblGrid>
              <a:tr h="0">
                <a:tc rowSpan="2">
                  <a:txBody>
                    <a:bodyPr/>
                    <a:lstStyle/>
                    <a:p>
                      <a:pPr>
                        <a:lnSpc>
                          <a:spcPct val="107000"/>
                        </a:lnSpc>
                        <a:spcAft>
                          <a:spcPts val="0"/>
                        </a:spcAft>
                      </a:pPr>
                      <a:r>
                        <a:rPr lang="it-IT" sz="800">
                          <a:effectLst/>
                        </a:rPr>
                        <a:t>MATERIALE INFORMATIVO/PROMOZIONALE</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800">
                          <a:effectLst/>
                        </a:rPr>
                        <a:t>Depliant</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800">
                          <a:effectLst/>
                        </a:rPr>
                        <a:t>n./totale</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0</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0</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Sistema di monitoraggio</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702530488"/>
                  </a:ext>
                </a:extLst>
              </a:tr>
              <a:tr h="0">
                <a:tc vMerge="1">
                  <a:txBody>
                    <a:bodyPr/>
                    <a:lstStyle/>
                    <a:p>
                      <a:endParaRPr lang="it-IT"/>
                    </a:p>
                  </a:txBody>
                  <a:tcPr/>
                </a:tc>
                <a:tc>
                  <a:txBody>
                    <a:bodyPr/>
                    <a:lstStyle/>
                    <a:p>
                      <a:pPr>
                        <a:lnSpc>
                          <a:spcPct val="107000"/>
                        </a:lnSpc>
                        <a:spcAft>
                          <a:spcPts val="0"/>
                        </a:spcAft>
                      </a:pPr>
                      <a:r>
                        <a:rPr lang="it-IT" sz="800">
                          <a:effectLst/>
                        </a:rPr>
                        <a:t>Gadget</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800">
                          <a:effectLst/>
                        </a:rPr>
                        <a:t>n./totale</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100</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250</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  100</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Sistema di monitoraggio</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282096102"/>
                  </a:ext>
                </a:extLst>
              </a:tr>
              <a:tr h="0">
                <a:tc gridSpan="8">
                  <a:txBody>
                    <a:bodyPr/>
                    <a:lstStyle/>
                    <a:p>
                      <a:pPr>
                        <a:lnSpc>
                          <a:spcPct val="107000"/>
                        </a:lnSpc>
                        <a:spcAft>
                          <a:spcPts val="0"/>
                        </a:spcAft>
                      </a:pPr>
                      <a:r>
                        <a:rPr lang="it-IT" sz="8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647755345"/>
                  </a:ext>
                </a:extLst>
              </a:tr>
              <a:tr h="0">
                <a:tc rowSpan="4">
                  <a:txBody>
                    <a:bodyPr/>
                    <a:lstStyle/>
                    <a:p>
                      <a:pPr>
                        <a:lnSpc>
                          <a:spcPct val="107000"/>
                        </a:lnSpc>
                        <a:spcAft>
                          <a:spcPts val="0"/>
                        </a:spcAft>
                      </a:pPr>
                      <a:r>
                        <a:rPr lang="it-IT" sz="800">
                          <a:effectLst/>
                        </a:rPr>
                        <a:t>AZIONI COMIUNICAZIONE ESTERNA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800">
                          <a:effectLst/>
                        </a:rPr>
                        <a:t>Gruppi di lavoro formalizzati</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Sistema di monitoraggio</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4155976984"/>
                  </a:ext>
                </a:extLst>
              </a:tr>
              <a:tr h="0">
                <a:tc vMerge="1">
                  <a:txBody>
                    <a:bodyPr/>
                    <a:lstStyle/>
                    <a:p>
                      <a:endParaRPr lang="it-IT"/>
                    </a:p>
                  </a:txBody>
                  <a:tcPr/>
                </a:tc>
                <a:tc>
                  <a:txBody>
                    <a:bodyPr/>
                    <a:lstStyle/>
                    <a:p>
                      <a:pPr>
                        <a:lnSpc>
                          <a:spcPct val="107000"/>
                        </a:lnSpc>
                        <a:spcAft>
                          <a:spcPts val="0"/>
                        </a:spcAft>
                      </a:pPr>
                      <a:r>
                        <a:rPr lang="it-IT" sz="800">
                          <a:effectLst/>
                        </a:rPr>
                        <a:t>Attività di formazione</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Sistema di monitoraggio</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85326018"/>
                  </a:ext>
                </a:extLst>
              </a:tr>
              <a:tr h="0">
                <a:tc vMerge="1">
                  <a:txBody>
                    <a:bodyPr/>
                    <a:lstStyle/>
                    <a:p>
                      <a:endParaRPr lang="it-IT"/>
                    </a:p>
                  </a:txBody>
                  <a:tcPr/>
                </a:tc>
                <a:tc>
                  <a:txBody>
                    <a:bodyPr/>
                    <a:lstStyle/>
                    <a:p>
                      <a:pPr>
                        <a:lnSpc>
                          <a:spcPct val="107000"/>
                        </a:lnSpc>
                        <a:spcAft>
                          <a:spcPts val="0"/>
                        </a:spcAft>
                      </a:pPr>
                      <a:r>
                        <a:rPr lang="it-IT" sz="800">
                          <a:effectLst/>
                        </a:rPr>
                        <a:t>Materiale di comunicazione</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Sistema di monitoraggio</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822384435"/>
                  </a:ext>
                </a:extLst>
              </a:tr>
              <a:tr h="0">
                <a:tc vMerge="1">
                  <a:txBody>
                    <a:bodyPr/>
                    <a:lstStyle/>
                    <a:p>
                      <a:endParaRPr lang="it-IT"/>
                    </a:p>
                  </a:txBody>
                  <a:tcPr/>
                </a:tc>
                <a:tc>
                  <a:txBody>
                    <a:bodyPr/>
                    <a:lstStyle/>
                    <a:p>
                      <a:pPr>
                        <a:lnSpc>
                          <a:spcPct val="107000"/>
                        </a:lnSpc>
                        <a:spcAft>
                          <a:spcPts val="0"/>
                        </a:spcAft>
                      </a:pPr>
                      <a:r>
                        <a:rPr lang="it-IT" sz="800">
                          <a:effectLst/>
                        </a:rPr>
                        <a:t>Manuale d'uso del logo e immagine coordinata</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n.</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a:effectLst/>
                        </a:rPr>
                        <a:t> </a:t>
                      </a:r>
                      <a:endParaRPr lang="it-IT"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it-IT" sz="800" dirty="0">
                          <a:effectLst/>
                        </a:rPr>
                        <a:t>Sistema di monitoraggio</a:t>
                      </a:r>
                      <a:endParaRPr lang="it-IT"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xmlns="" val="1667324081"/>
                  </a:ext>
                </a:extLst>
              </a:tr>
            </a:tbl>
          </a:graphicData>
        </a:graphic>
      </p:graphicFrame>
      <p:graphicFrame>
        <p:nvGraphicFramePr>
          <p:cNvPr id="17" name="Tabella 16"/>
          <p:cNvGraphicFramePr>
            <a:graphicFrameLocks noGrp="1"/>
          </p:cNvGraphicFramePr>
          <p:nvPr>
            <p:extLst/>
          </p:nvPr>
        </p:nvGraphicFramePr>
        <p:xfrm>
          <a:off x="5891468" y="1176629"/>
          <a:ext cx="5291644" cy="402902"/>
        </p:xfrm>
        <a:graphic>
          <a:graphicData uri="http://schemas.openxmlformats.org/drawingml/2006/table">
            <a:tbl>
              <a:tblPr firstRow="1" firstCol="1" bandRow="1">
                <a:tableStyleId>{5C22544A-7EE6-4342-B048-85BDC9FD1C3A}</a:tableStyleId>
              </a:tblPr>
              <a:tblGrid>
                <a:gridCol w="891970">
                  <a:extLst>
                    <a:ext uri="{9D8B030D-6E8A-4147-A177-3AD203B41FA5}">
                      <a16:colId xmlns:a16="http://schemas.microsoft.com/office/drawing/2014/main" xmlns="" val="2747129661"/>
                    </a:ext>
                  </a:extLst>
                </a:gridCol>
                <a:gridCol w="822695">
                  <a:extLst>
                    <a:ext uri="{9D8B030D-6E8A-4147-A177-3AD203B41FA5}">
                      <a16:colId xmlns:a16="http://schemas.microsoft.com/office/drawing/2014/main" xmlns="" val="2954187406"/>
                    </a:ext>
                  </a:extLst>
                </a:gridCol>
                <a:gridCol w="755444">
                  <a:extLst>
                    <a:ext uri="{9D8B030D-6E8A-4147-A177-3AD203B41FA5}">
                      <a16:colId xmlns:a16="http://schemas.microsoft.com/office/drawing/2014/main" xmlns="" val="561607011"/>
                    </a:ext>
                  </a:extLst>
                </a:gridCol>
                <a:gridCol w="362046">
                  <a:extLst>
                    <a:ext uri="{9D8B030D-6E8A-4147-A177-3AD203B41FA5}">
                      <a16:colId xmlns:a16="http://schemas.microsoft.com/office/drawing/2014/main" xmlns="" val="1780447567"/>
                    </a:ext>
                  </a:extLst>
                </a:gridCol>
                <a:gridCol w="362046">
                  <a:extLst>
                    <a:ext uri="{9D8B030D-6E8A-4147-A177-3AD203B41FA5}">
                      <a16:colId xmlns:a16="http://schemas.microsoft.com/office/drawing/2014/main" xmlns="" val="1749968448"/>
                    </a:ext>
                  </a:extLst>
                </a:gridCol>
                <a:gridCol w="526889">
                  <a:extLst>
                    <a:ext uri="{9D8B030D-6E8A-4147-A177-3AD203B41FA5}">
                      <a16:colId xmlns:a16="http://schemas.microsoft.com/office/drawing/2014/main" xmlns="" val="2117799693"/>
                    </a:ext>
                  </a:extLst>
                </a:gridCol>
                <a:gridCol w="785277">
                  <a:extLst>
                    <a:ext uri="{9D8B030D-6E8A-4147-A177-3AD203B41FA5}">
                      <a16:colId xmlns:a16="http://schemas.microsoft.com/office/drawing/2014/main" xmlns="" val="4144444839"/>
                    </a:ext>
                  </a:extLst>
                </a:gridCol>
                <a:gridCol w="785277">
                  <a:extLst>
                    <a:ext uri="{9D8B030D-6E8A-4147-A177-3AD203B41FA5}">
                      <a16:colId xmlns:a16="http://schemas.microsoft.com/office/drawing/2014/main" xmlns="" val="3126536035"/>
                    </a:ext>
                  </a:extLst>
                </a:gridCol>
              </a:tblGrid>
              <a:tr h="402902">
                <a:tc>
                  <a:txBody>
                    <a:bodyPr/>
                    <a:lstStyle/>
                    <a:p>
                      <a:pPr algn="ctr">
                        <a:lnSpc>
                          <a:spcPct val="107000"/>
                        </a:lnSpc>
                        <a:spcAft>
                          <a:spcPts val="0"/>
                        </a:spcAft>
                      </a:pPr>
                      <a:r>
                        <a:rPr lang="it-IT" sz="600" dirty="0">
                          <a:effectLst/>
                        </a:rPr>
                        <a:t>Canali/Strumenti/Attività di comunicazione </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solidFill>
                      <a:srgbClr val="002060"/>
                    </a:solidFill>
                  </a:tcPr>
                </a:tc>
                <a:tc>
                  <a:txBody>
                    <a:bodyPr/>
                    <a:lstStyle/>
                    <a:p>
                      <a:pPr algn="ctr">
                        <a:lnSpc>
                          <a:spcPct val="107000"/>
                        </a:lnSpc>
                        <a:spcAft>
                          <a:spcPts val="0"/>
                        </a:spcAft>
                      </a:pPr>
                      <a:r>
                        <a:rPr lang="it-IT" sz="600" dirty="0">
                          <a:effectLst/>
                        </a:rPr>
                        <a:t>Indicatori di realizzazione</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solidFill>
                      <a:srgbClr val="002060"/>
                    </a:solidFill>
                  </a:tcPr>
                </a:tc>
                <a:tc>
                  <a:txBody>
                    <a:bodyPr/>
                    <a:lstStyle/>
                    <a:p>
                      <a:pPr algn="ctr">
                        <a:lnSpc>
                          <a:spcPct val="107000"/>
                        </a:lnSpc>
                        <a:spcAft>
                          <a:spcPts val="0"/>
                        </a:spcAft>
                      </a:pPr>
                      <a:r>
                        <a:rPr lang="it-IT" sz="600" dirty="0">
                          <a:effectLst/>
                        </a:rPr>
                        <a:t>Output</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solidFill>
                      <a:srgbClr val="002060"/>
                    </a:solidFill>
                  </a:tcPr>
                </a:tc>
                <a:tc>
                  <a:txBody>
                    <a:bodyPr/>
                    <a:lstStyle/>
                    <a:p>
                      <a:pPr algn="ctr">
                        <a:lnSpc>
                          <a:spcPct val="107000"/>
                        </a:lnSpc>
                        <a:spcAft>
                          <a:spcPts val="0"/>
                        </a:spcAft>
                      </a:pPr>
                      <a:r>
                        <a:rPr lang="it-IT" sz="600" dirty="0">
                          <a:effectLst/>
                        </a:rPr>
                        <a:t>Valore di riferimento 2021</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solidFill>
                      <a:srgbClr val="002060"/>
                    </a:solidFill>
                  </a:tcPr>
                </a:tc>
                <a:tc>
                  <a:txBody>
                    <a:bodyPr/>
                    <a:lstStyle/>
                    <a:p>
                      <a:pPr algn="ctr">
                        <a:lnSpc>
                          <a:spcPct val="107000"/>
                        </a:lnSpc>
                        <a:spcAft>
                          <a:spcPts val="0"/>
                        </a:spcAft>
                      </a:pPr>
                      <a:r>
                        <a:rPr lang="it-IT" sz="600" dirty="0">
                          <a:effectLst/>
                        </a:rPr>
                        <a:t>Valore di riferimento 2022</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solidFill>
                      <a:srgbClr val="002060"/>
                    </a:solidFill>
                  </a:tcPr>
                </a:tc>
                <a:tc>
                  <a:txBody>
                    <a:bodyPr/>
                    <a:lstStyle/>
                    <a:p>
                      <a:pPr algn="ctr">
                        <a:lnSpc>
                          <a:spcPct val="107000"/>
                        </a:lnSpc>
                        <a:spcAft>
                          <a:spcPts val="0"/>
                        </a:spcAft>
                      </a:pPr>
                      <a:r>
                        <a:rPr lang="it-IT" sz="600" dirty="0">
                          <a:effectLst/>
                        </a:rPr>
                        <a:t>Valore di riferimento  2023</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solidFill>
                      <a:srgbClr val="002060"/>
                    </a:solidFill>
                  </a:tcPr>
                </a:tc>
                <a:tc>
                  <a:txBody>
                    <a:bodyPr/>
                    <a:lstStyle/>
                    <a:p>
                      <a:pPr algn="ctr">
                        <a:lnSpc>
                          <a:spcPct val="107000"/>
                        </a:lnSpc>
                        <a:spcAft>
                          <a:spcPts val="0"/>
                        </a:spcAft>
                      </a:pPr>
                      <a:r>
                        <a:rPr lang="it-IT" sz="600" dirty="0">
                          <a:effectLst/>
                        </a:rPr>
                        <a:t>Valore 2024</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solidFill>
                      <a:srgbClr val="002060"/>
                    </a:solidFill>
                  </a:tcPr>
                </a:tc>
                <a:tc>
                  <a:txBody>
                    <a:bodyPr/>
                    <a:lstStyle/>
                    <a:p>
                      <a:pPr algn="ctr">
                        <a:lnSpc>
                          <a:spcPct val="107000"/>
                        </a:lnSpc>
                        <a:spcAft>
                          <a:spcPts val="0"/>
                        </a:spcAft>
                      </a:pPr>
                      <a:r>
                        <a:rPr lang="it-IT" sz="600" dirty="0">
                          <a:effectLst/>
                        </a:rPr>
                        <a:t>Strumenti/Modalità di rilevazione</a:t>
                      </a:r>
                      <a:endParaRPr lang="it-IT" sz="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462" marR="27462" marT="0" marB="0" anchor="ctr">
                    <a:solidFill>
                      <a:srgbClr val="002060"/>
                    </a:solidFill>
                  </a:tcPr>
                </a:tc>
                <a:extLst>
                  <a:ext uri="{0D108BD9-81ED-4DB2-BD59-A6C34878D82A}">
                    <a16:rowId xmlns:a16="http://schemas.microsoft.com/office/drawing/2014/main" xmlns="" val="1821548416"/>
                  </a:ext>
                </a:extLst>
              </a:tr>
            </a:tbl>
          </a:graphicData>
        </a:graphic>
      </p:graphicFrame>
    </p:spTree>
    <p:extLst>
      <p:ext uri="{BB962C8B-B14F-4D97-AF65-F5344CB8AC3E}">
        <p14:creationId xmlns:p14="http://schemas.microsoft.com/office/powerpoint/2010/main" val="1039218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ctrTitle" idx="4294967295"/>
          </p:nvPr>
        </p:nvSpPr>
        <p:spPr>
          <a:xfrm>
            <a:off x="1631731" y="1637480"/>
            <a:ext cx="7417676" cy="2387600"/>
          </a:xfrm>
        </p:spPr>
        <p:txBody>
          <a:bodyPr/>
          <a:lstStyle/>
          <a:p>
            <a:r>
              <a:rPr lang="it-IT" b="1" i="1" dirty="0">
                <a:solidFill>
                  <a:schemeClr val="accent1">
                    <a:lumMod val="75000"/>
                  </a:schemeClr>
                </a:solidFill>
              </a:rPr>
              <a:t>Grazie per l’attenzione</a:t>
            </a:r>
          </a:p>
        </p:txBody>
      </p:sp>
      <p:sp>
        <p:nvSpPr>
          <p:cNvPr id="3" name="Titolo 1">
            <a:extLst>
              <a:ext uri="{FF2B5EF4-FFF2-40B4-BE49-F238E27FC236}">
                <a16:creationId xmlns:a16="http://schemas.microsoft.com/office/drawing/2014/main" xmlns="" id="{98FD70C0-D43A-18C4-BF5D-6E86225B9D08}"/>
              </a:ext>
            </a:extLst>
          </p:cNvPr>
          <p:cNvSpPr txBox="1">
            <a:spLocks/>
          </p:cNvSpPr>
          <p:nvPr/>
        </p:nvSpPr>
        <p:spPr>
          <a:xfrm>
            <a:off x="755068" y="198715"/>
            <a:ext cx="11242969" cy="6114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it-IT" sz="32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7728159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a:extLst>
              <a:ext uri="{FF2B5EF4-FFF2-40B4-BE49-F238E27FC236}">
                <a16:creationId xmlns:a16="http://schemas.microsoft.com/office/drawing/2014/main" xmlns="" id="{9C4FCDDB-41B5-EE9F-0346-8D3C1D7AAB6F}"/>
              </a:ext>
            </a:extLst>
          </p:cNvPr>
          <p:cNvSpPr txBox="1"/>
          <p:nvPr/>
        </p:nvSpPr>
        <p:spPr>
          <a:xfrm>
            <a:off x="0" y="49235"/>
            <a:ext cx="12192000" cy="400110"/>
          </a:xfrm>
          <a:prstGeom prst="rect">
            <a:avLst/>
          </a:prstGeom>
          <a:noFill/>
        </p:spPr>
        <p:txBody>
          <a:bodyPr wrap="square" rtlCol="0">
            <a:spAutoFit/>
          </a:bodyPr>
          <a:lstStyle/>
          <a:p>
            <a:r>
              <a:rPr lang="it-IT" sz="20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2.6 Stato di attuazione delle Misure non connesse a superfici o animali al </a:t>
            </a:r>
            <a:r>
              <a:rPr lang="it-IT" sz="20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28</a:t>
            </a:r>
            <a:r>
              <a:rPr kumimoji="0" lang="it-IT" sz="20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/11/202</a:t>
            </a:r>
            <a:r>
              <a:rPr lang="it-IT" sz="20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4</a:t>
            </a:r>
            <a:r>
              <a:rPr kumimoji="0" lang="it-IT" sz="20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it-IT" sz="1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it-IT" sz="1400" b="1" i="0" u="none" strike="noStrike" kern="1200" cap="none" spc="0" normalizeH="0" baseline="0" noProof="0" dirty="0" err="1">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dec</a:t>
            </a:r>
            <a:r>
              <a:rPr kumimoji="0" lang="it-IT" sz="1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725)</a:t>
            </a:r>
            <a:endParaRPr lang="it-IT"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ella 2">
            <a:extLst>
              <a:ext uri="{FF2B5EF4-FFF2-40B4-BE49-F238E27FC236}">
                <a16:creationId xmlns:a16="http://schemas.microsoft.com/office/drawing/2014/main" xmlns="" id="{80E20391-6D0B-0BD8-7437-4F5552ACE8FA}"/>
              </a:ext>
            </a:extLst>
          </p:cNvPr>
          <p:cNvGraphicFramePr>
            <a:graphicFrameLocks noGrp="1"/>
          </p:cNvGraphicFramePr>
          <p:nvPr>
            <p:extLst/>
          </p:nvPr>
        </p:nvGraphicFramePr>
        <p:xfrm>
          <a:off x="18176" y="370185"/>
          <a:ext cx="12122092" cy="6472025"/>
        </p:xfrm>
        <a:graphic>
          <a:graphicData uri="http://schemas.openxmlformats.org/drawingml/2006/table">
            <a:tbl>
              <a:tblPr>
                <a:tableStyleId>{5C22544A-7EE6-4342-B048-85BDC9FD1C3A}</a:tableStyleId>
              </a:tblPr>
              <a:tblGrid>
                <a:gridCol w="433727">
                  <a:extLst>
                    <a:ext uri="{9D8B030D-6E8A-4147-A177-3AD203B41FA5}">
                      <a16:colId xmlns:a16="http://schemas.microsoft.com/office/drawing/2014/main" xmlns="" val="1209743695"/>
                    </a:ext>
                  </a:extLst>
                </a:gridCol>
                <a:gridCol w="1447842">
                  <a:extLst>
                    <a:ext uri="{9D8B030D-6E8A-4147-A177-3AD203B41FA5}">
                      <a16:colId xmlns:a16="http://schemas.microsoft.com/office/drawing/2014/main" xmlns="" val="1697367498"/>
                    </a:ext>
                  </a:extLst>
                </a:gridCol>
                <a:gridCol w="938048">
                  <a:extLst>
                    <a:ext uri="{9D8B030D-6E8A-4147-A177-3AD203B41FA5}">
                      <a16:colId xmlns:a16="http://schemas.microsoft.com/office/drawing/2014/main" xmlns="" val="2164613154"/>
                    </a:ext>
                  </a:extLst>
                </a:gridCol>
                <a:gridCol w="961697">
                  <a:extLst>
                    <a:ext uri="{9D8B030D-6E8A-4147-A177-3AD203B41FA5}">
                      <a16:colId xmlns:a16="http://schemas.microsoft.com/office/drawing/2014/main" xmlns="" val="2203099589"/>
                    </a:ext>
                  </a:extLst>
                </a:gridCol>
                <a:gridCol w="930165">
                  <a:extLst>
                    <a:ext uri="{9D8B030D-6E8A-4147-A177-3AD203B41FA5}">
                      <a16:colId xmlns:a16="http://schemas.microsoft.com/office/drawing/2014/main" xmlns="" val="1473188936"/>
                    </a:ext>
                  </a:extLst>
                </a:gridCol>
                <a:gridCol w="441435">
                  <a:extLst>
                    <a:ext uri="{9D8B030D-6E8A-4147-A177-3AD203B41FA5}">
                      <a16:colId xmlns:a16="http://schemas.microsoft.com/office/drawing/2014/main" xmlns="" val="3025897174"/>
                    </a:ext>
                  </a:extLst>
                </a:gridCol>
                <a:gridCol w="1056289">
                  <a:extLst>
                    <a:ext uri="{9D8B030D-6E8A-4147-A177-3AD203B41FA5}">
                      <a16:colId xmlns:a16="http://schemas.microsoft.com/office/drawing/2014/main" xmlns="" val="166920162"/>
                    </a:ext>
                  </a:extLst>
                </a:gridCol>
                <a:gridCol w="525759">
                  <a:extLst>
                    <a:ext uri="{9D8B030D-6E8A-4147-A177-3AD203B41FA5}">
                      <a16:colId xmlns:a16="http://schemas.microsoft.com/office/drawing/2014/main" xmlns="" val="2177439516"/>
                    </a:ext>
                  </a:extLst>
                </a:gridCol>
                <a:gridCol w="880844">
                  <a:extLst>
                    <a:ext uri="{9D8B030D-6E8A-4147-A177-3AD203B41FA5}">
                      <a16:colId xmlns:a16="http://schemas.microsoft.com/office/drawing/2014/main" xmlns="" val="331288535"/>
                    </a:ext>
                  </a:extLst>
                </a:gridCol>
                <a:gridCol w="1057012">
                  <a:extLst>
                    <a:ext uri="{9D8B030D-6E8A-4147-A177-3AD203B41FA5}">
                      <a16:colId xmlns:a16="http://schemas.microsoft.com/office/drawing/2014/main" xmlns="" val="2894891399"/>
                    </a:ext>
                  </a:extLst>
                </a:gridCol>
                <a:gridCol w="503340">
                  <a:extLst>
                    <a:ext uri="{9D8B030D-6E8A-4147-A177-3AD203B41FA5}">
                      <a16:colId xmlns:a16="http://schemas.microsoft.com/office/drawing/2014/main" xmlns="" val="2521823486"/>
                    </a:ext>
                  </a:extLst>
                </a:gridCol>
                <a:gridCol w="880844">
                  <a:extLst>
                    <a:ext uri="{9D8B030D-6E8A-4147-A177-3AD203B41FA5}">
                      <a16:colId xmlns:a16="http://schemas.microsoft.com/office/drawing/2014/main" xmlns="" val="260569824"/>
                    </a:ext>
                  </a:extLst>
                </a:gridCol>
                <a:gridCol w="998290">
                  <a:extLst>
                    <a:ext uri="{9D8B030D-6E8A-4147-A177-3AD203B41FA5}">
                      <a16:colId xmlns:a16="http://schemas.microsoft.com/office/drawing/2014/main" xmlns="" val="1772719637"/>
                    </a:ext>
                  </a:extLst>
                </a:gridCol>
                <a:gridCol w="521862">
                  <a:extLst>
                    <a:ext uri="{9D8B030D-6E8A-4147-A177-3AD203B41FA5}">
                      <a16:colId xmlns:a16="http://schemas.microsoft.com/office/drawing/2014/main" xmlns="" val="2209049089"/>
                    </a:ext>
                  </a:extLst>
                </a:gridCol>
                <a:gridCol w="544938">
                  <a:extLst>
                    <a:ext uri="{9D8B030D-6E8A-4147-A177-3AD203B41FA5}">
                      <a16:colId xmlns:a16="http://schemas.microsoft.com/office/drawing/2014/main" xmlns="" val="430534440"/>
                    </a:ext>
                  </a:extLst>
                </a:gridCol>
              </a:tblGrid>
              <a:tr h="640282">
                <a:tc>
                  <a:txBody>
                    <a:bodyPr/>
                    <a:lstStyle/>
                    <a:p>
                      <a:pPr algn="ctr" fontAlgn="ctr"/>
                      <a:r>
                        <a:rPr lang="it-IT" sz="900" b="1" u="none" strike="noStrike" dirty="0">
                          <a:effectLst/>
                        </a:rPr>
                        <a:t>Misura</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fontAlgn="ctr"/>
                      <a:r>
                        <a:rPr lang="it-IT" sz="900" b="1" u="none" strike="noStrike" dirty="0">
                          <a:effectLst/>
                        </a:rPr>
                        <a:t>Descrizione Misura</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fontAlgn="ctr"/>
                      <a:r>
                        <a:rPr lang="it-IT" sz="900" b="1" u="none" strike="noStrike" dirty="0">
                          <a:effectLst/>
                        </a:rPr>
                        <a:t>Programmato (PSR Versione 13)   Spesa pubblica </a:t>
                      </a:r>
                    </a:p>
                    <a:p>
                      <a:pPr algn="ctr" fontAlgn="ctr"/>
                      <a:r>
                        <a:rPr lang="it-IT" sz="900" b="1" i="0" u="none" strike="noStrike" dirty="0">
                          <a:solidFill>
                            <a:srgbClr val="000000"/>
                          </a:solidFill>
                          <a:effectLst/>
                          <a:latin typeface="Calibri" panose="020F0502020204030204" pitchFamily="34" charset="0"/>
                        </a:rPr>
                        <a:t>(a)</a:t>
                      </a:r>
                    </a:p>
                  </a:txBody>
                  <a:tcPr marL="36000" marR="36000" marT="36000" marB="36000" anchor="ctr"/>
                </a:tc>
                <a:tc>
                  <a:txBody>
                    <a:bodyPr/>
                    <a:lstStyle/>
                    <a:p>
                      <a:pPr algn="ctr" fontAlgn="ctr"/>
                      <a:r>
                        <a:rPr lang="it-IT" sz="900" b="1" u="none" strike="noStrike" dirty="0">
                          <a:effectLst/>
                        </a:rPr>
                        <a:t>Programmato   (PSR Versione 13)  FEASR + EURI</a:t>
                      </a:r>
                    </a:p>
                  </a:txBody>
                  <a:tcPr marL="36000" marR="36000" marT="36000" marB="36000" anchor="ctr"/>
                </a:tc>
                <a:tc>
                  <a:txBody>
                    <a:bodyPr/>
                    <a:lstStyle/>
                    <a:p>
                      <a:pPr algn="ctr" fontAlgn="ctr"/>
                      <a:r>
                        <a:rPr lang="it-IT" sz="900" b="1" u="none" strike="noStrike" dirty="0">
                          <a:effectLst/>
                        </a:rPr>
                        <a:t>Impegnato da Bandi</a:t>
                      </a:r>
                    </a:p>
                    <a:p>
                      <a:pPr algn="ctr" fontAlgn="ctr"/>
                      <a:r>
                        <a:rPr lang="it-IT" sz="900" b="1" i="0" u="none" strike="noStrike" dirty="0">
                          <a:solidFill>
                            <a:srgbClr val="000000"/>
                          </a:solidFill>
                          <a:effectLst/>
                          <a:latin typeface="Calibri" panose="020F0502020204030204" pitchFamily="34" charset="0"/>
                        </a:rPr>
                        <a:t>(b)</a:t>
                      </a:r>
                    </a:p>
                  </a:txBody>
                  <a:tcPr marL="36000" marR="36000" marT="36000" marB="36000" anchor="ctr"/>
                </a:tc>
                <a:tc>
                  <a:txBody>
                    <a:bodyPr/>
                    <a:lstStyle/>
                    <a:p>
                      <a:pPr algn="ctr" fontAlgn="ctr"/>
                      <a:r>
                        <a:rPr lang="it-IT" sz="900" b="1" u="none" strike="noStrike" dirty="0">
                          <a:effectLst/>
                        </a:rPr>
                        <a:t>(b/a)</a:t>
                      </a:r>
                    </a:p>
                  </a:txBody>
                  <a:tcPr marL="36000" marR="36000" marT="36000" marB="36000" anchor="ctr"/>
                </a:tc>
                <a:tc>
                  <a:txBody>
                    <a:bodyPr/>
                    <a:lstStyle/>
                    <a:p>
                      <a:pPr algn="ctr" fontAlgn="ctr"/>
                      <a:r>
                        <a:rPr lang="it-IT" sz="900" b="1" u="none" strike="noStrike" dirty="0">
                          <a:effectLst/>
                        </a:rPr>
                        <a:t>Concessioni netto decadenze (</a:t>
                      </a:r>
                      <a:r>
                        <a:rPr lang="it-IT" sz="900" b="1" u="none" strike="noStrike" dirty="0" err="1">
                          <a:effectLst/>
                        </a:rPr>
                        <a:t>o.g.v</a:t>
                      </a:r>
                      <a:r>
                        <a:rPr lang="it-IT" sz="900" b="1" u="none" strike="noStrike" dirty="0">
                          <a:effectLst/>
                        </a:rPr>
                        <a:t>. con beneficiari)</a:t>
                      </a:r>
                    </a:p>
                    <a:p>
                      <a:pPr algn="ctr" fontAlgn="ctr"/>
                      <a:r>
                        <a:rPr lang="it-IT" sz="900" b="1" i="0" u="none" strike="noStrike" dirty="0">
                          <a:solidFill>
                            <a:srgbClr val="000000"/>
                          </a:solidFill>
                          <a:effectLst/>
                          <a:latin typeface="Calibri" panose="020F0502020204030204" pitchFamily="34" charset="0"/>
                        </a:rPr>
                        <a:t>(c)</a:t>
                      </a:r>
                    </a:p>
                  </a:txBody>
                  <a:tcPr marL="36000" marR="36000" marT="36000" marB="36000" anchor="ctr"/>
                </a:tc>
                <a:tc>
                  <a:txBody>
                    <a:bodyPr/>
                    <a:lstStyle/>
                    <a:p>
                      <a:pPr algn="ctr" fontAlgn="ctr"/>
                      <a:r>
                        <a:rPr lang="it-IT" sz="900" b="1" i="0" u="none" strike="noStrike" dirty="0">
                          <a:solidFill>
                            <a:srgbClr val="000000"/>
                          </a:solidFill>
                          <a:effectLst/>
                          <a:latin typeface="Calibri" panose="020F0502020204030204" pitchFamily="34" charset="0"/>
                        </a:rPr>
                        <a:t>(c/a)</a:t>
                      </a:r>
                    </a:p>
                  </a:txBody>
                  <a:tcPr marL="36000" marR="36000" marT="36000" marB="36000" anchor="ctr"/>
                </a:tc>
                <a:tc>
                  <a:txBody>
                    <a:bodyPr/>
                    <a:lstStyle/>
                    <a:p>
                      <a:pPr algn="ctr" fontAlgn="ctr"/>
                      <a:r>
                        <a:rPr lang="it-IT" sz="900" b="1" u="none" strike="noStrike" dirty="0">
                          <a:effectLst/>
                        </a:rPr>
                        <a:t>Pagamenti trascinamenti</a:t>
                      </a:r>
                    </a:p>
                    <a:p>
                      <a:pPr algn="ctr" fontAlgn="ctr"/>
                      <a:r>
                        <a:rPr lang="it-IT" sz="900" b="1" i="0" u="none" strike="noStrike" dirty="0">
                          <a:solidFill>
                            <a:srgbClr val="000000"/>
                          </a:solidFill>
                          <a:effectLst/>
                          <a:latin typeface="Calibri" panose="020F0502020204030204" pitchFamily="34" charset="0"/>
                        </a:rPr>
                        <a:t>(d)</a:t>
                      </a:r>
                    </a:p>
                  </a:txBody>
                  <a:tcPr marL="36000" marR="36000" marT="36000" marB="36000" anchor="ctr"/>
                </a:tc>
                <a:tc>
                  <a:txBody>
                    <a:bodyPr/>
                    <a:lstStyle/>
                    <a:p>
                      <a:pPr algn="ctr" fontAlgn="ctr"/>
                      <a:r>
                        <a:rPr lang="it-IT" sz="900" b="1" u="none" strike="noStrike" dirty="0">
                          <a:effectLst/>
                        </a:rPr>
                        <a:t>Impegni complessivi  (</a:t>
                      </a:r>
                      <a:r>
                        <a:rPr lang="it-IT" sz="900" b="1" u="none" strike="noStrike" dirty="0" err="1">
                          <a:effectLst/>
                        </a:rPr>
                        <a:t>o.g.v</a:t>
                      </a:r>
                      <a:r>
                        <a:rPr lang="it-IT" sz="900" b="1" u="none" strike="noStrike" dirty="0">
                          <a:effectLst/>
                        </a:rPr>
                        <a:t> + pag. trascinamenti)*</a:t>
                      </a:r>
                    </a:p>
                    <a:p>
                      <a:pPr algn="ctr" fontAlgn="ctr"/>
                      <a:r>
                        <a:rPr lang="it-IT" sz="900" b="1" i="0" u="none" strike="noStrike" dirty="0">
                          <a:solidFill>
                            <a:srgbClr val="000000"/>
                          </a:solidFill>
                          <a:effectLst/>
                          <a:latin typeface="Calibri" panose="020F0502020204030204" pitchFamily="34" charset="0"/>
                        </a:rPr>
                        <a:t>(e = c + d)</a:t>
                      </a:r>
                    </a:p>
                  </a:txBody>
                  <a:tcPr marL="36000" marR="36000" marT="36000" marB="36000" anchor="ctr"/>
                </a:tc>
                <a:tc>
                  <a:txBody>
                    <a:bodyPr/>
                    <a:lstStyle/>
                    <a:p>
                      <a:pPr algn="ctr" fontAlgn="ctr"/>
                      <a:r>
                        <a:rPr lang="it-IT" sz="900" b="1" u="none" strike="noStrike" dirty="0">
                          <a:effectLst/>
                        </a:rPr>
                        <a:t>( e/a )</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fontAlgn="ctr"/>
                      <a:r>
                        <a:rPr lang="it-IT" sz="900" b="1" u="none" strike="noStrike" dirty="0">
                          <a:effectLst/>
                        </a:rPr>
                        <a:t>residuo da impegnare</a:t>
                      </a:r>
                    </a:p>
                    <a:p>
                      <a:pPr algn="ctr" fontAlgn="ctr"/>
                      <a:r>
                        <a:rPr lang="it-IT" sz="900" b="1" i="0" u="none" strike="noStrike" dirty="0">
                          <a:solidFill>
                            <a:srgbClr val="000000"/>
                          </a:solidFill>
                          <a:effectLst/>
                          <a:latin typeface="Calibri" panose="020F0502020204030204" pitchFamily="34" charset="0"/>
                        </a:rPr>
                        <a:t>(= a – e)</a:t>
                      </a:r>
                    </a:p>
                  </a:txBody>
                  <a:tcPr marL="36000" marR="36000" marT="36000" marB="36000" anchor="ctr"/>
                </a:tc>
                <a:tc>
                  <a:txBody>
                    <a:bodyPr/>
                    <a:lstStyle/>
                    <a:p>
                      <a:pPr algn="ctr" fontAlgn="ctr"/>
                      <a:r>
                        <a:rPr lang="it-IT" sz="900" b="1" u="none" strike="noStrike" dirty="0">
                          <a:effectLst/>
                        </a:rPr>
                        <a:t>Pagato al netto dei recuperi (inclusi trascinamenti)</a:t>
                      </a:r>
                    </a:p>
                    <a:p>
                      <a:pPr algn="ctr" fontAlgn="ctr"/>
                      <a:r>
                        <a:rPr lang="it-IT" sz="900" b="1" i="0" u="none" strike="noStrike" dirty="0">
                          <a:solidFill>
                            <a:srgbClr val="000000"/>
                          </a:solidFill>
                          <a:effectLst/>
                          <a:latin typeface="Calibri" panose="020F0502020204030204" pitchFamily="34" charset="0"/>
                        </a:rPr>
                        <a:t>(f)</a:t>
                      </a:r>
                    </a:p>
                  </a:txBody>
                  <a:tcPr marL="36000" marR="36000" marT="36000" marB="36000" anchor="ctr"/>
                </a:tc>
                <a:tc>
                  <a:txBody>
                    <a:bodyPr/>
                    <a:lstStyle/>
                    <a:p>
                      <a:pPr algn="ctr" fontAlgn="ctr"/>
                      <a:r>
                        <a:rPr lang="it-IT" sz="900" b="1" u="none" strike="noStrike" dirty="0">
                          <a:effectLst/>
                        </a:rPr>
                        <a:t>(f/a) </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fontAlgn="ctr"/>
                      <a:r>
                        <a:rPr lang="it-IT" sz="900" b="1" u="none" strike="noStrike" dirty="0">
                          <a:effectLst/>
                        </a:rPr>
                        <a:t>  N. </a:t>
                      </a:r>
                      <a:r>
                        <a:rPr lang="it-IT" sz="900" b="1" u="none" strike="noStrike" dirty="0" err="1">
                          <a:effectLst/>
                        </a:rPr>
                        <a:t>benef</a:t>
                      </a:r>
                      <a:r>
                        <a:rPr lang="it-IT" sz="900" b="1" u="none" strike="noStrike" dirty="0">
                          <a:effectLst/>
                        </a:rPr>
                        <a:t>.</a:t>
                      </a:r>
                      <a:endParaRPr lang="it-IT" sz="900" b="1"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1209574887"/>
                  </a:ext>
                </a:extLst>
              </a:tr>
              <a:tr h="302512">
                <a:tc>
                  <a:txBody>
                    <a:bodyPr/>
                    <a:lstStyle/>
                    <a:p>
                      <a:pPr algn="ctr" fontAlgn="ctr"/>
                      <a:r>
                        <a:rPr lang="it-IT" sz="900" b="1" u="none" strike="noStrike" dirty="0">
                          <a:effectLst/>
                        </a:rPr>
                        <a:t>1</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800" b="1" u="none" strike="noStrike" dirty="0">
                          <a:effectLst/>
                        </a:rPr>
                        <a:t>Trasferimento di conoscenze e azioni di informazione</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1.239.268,02</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594.848,65</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1.239.268,02</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100%</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1.232.360,08</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99,44%</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6.907,94</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1.199.974,57</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96,83%</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39.293,45</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900" u="none" strike="noStrike" kern="1200" dirty="0">
                          <a:solidFill>
                            <a:schemeClr val="dk1"/>
                          </a:solidFill>
                          <a:effectLst/>
                          <a:latin typeface="+mn-lt"/>
                          <a:ea typeface="+mn-ea"/>
                          <a:cs typeface="+mn-cs"/>
                        </a:rPr>
                        <a:t>1.159.019,77</a:t>
                      </a:r>
                    </a:p>
                  </a:txBody>
                  <a:tcPr marL="0" marR="0" marT="0" marB="0" anchor="ctr"/>
                </a:tc>
                <a:tc>
                  <a:txBody>
                    <a:bodyPr/>
                    <a:lstStyle/>
                    <a:p>
                      <a:pPr marL="0" algn="r" defTabSz="914400" rtl="0" eaLnBrk="1" fontAlgn="ctr" latinLnBrk="0" hangingPunct="1"/>
                      <a:r>
                        <a:rPr lang="it-IT" sz="900" u="none" strike="noStrike" kern="1200">
                          <a:solidFill>
                            <a:schemeClr val="dk1"/>
                          </a:solidFill>
                          <a:effectLst/>
                          <a:latin typeface="+mn-lt"/>
                          <a:ea typeface="+mn-ea"/>
                          <a:cs typeface="+mn-cs"/>
                        </a:rPr>
                        <a:t>93,52%</a:t>
                      </a:r>
                    </a:p>
                  </a:txBody>
                  <a:tcPr marL="0" marR="0" marT="0" marB="0" anchor="ctr"/>
                </a:tc>
                <a:tc>
                  <a:txBody>
                    <a:bodyPr/>
                    <a:lstStyle/>
                    <a:p>
                      <a:pPr algn="r" fontAlgn="ctr"/>
                      <a:r>
                        <a:rPr lang="it-IT" sz="900" u="none" strike="noStrike">
                          <a:effectLst/>
                        </a:rPr>
                        <a:t>37 </a:t>
                      </a:r>
                      <a:endParaRPr lang="it-IT" sz="9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2621292898"/>
                  </a:ext>
                </a:extLst>
              </a:tr>
              <a:tr h="419288">
                <a:tc>
                  <a:txBody>
                    <a:bodyPr/>
                    <a:lstStyle/>
                    <a:p>
                      <a:pPr algn="ctr" fontAlgn="ctr"/>
                      <a:r>
                        <a:rPr lang="it-IT" sz="900" b="1" u="none" strike="noStrike" dirty="0">
                          <a:effectLst/>
                        </a:rPr>
                        <a:t>2</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800" b="1" u="none" strike="noStrike" dirty="0">
                          <a:effectLst/>
                        </a:rPr>
                        <a:t>Servizi di consulenza, di sostituzione e di assistenza alla gestione delle aziende agricole   </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2.841.376,70</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1.363.860,82</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2.841.376,70</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100%</a:t>
                      </a:r>
                      <a:endParaRPr lang="it-IT" sz="900" u="none" strike="noStrike" dirty="0">
                        <a:effectLst/>
                      </a:endParaRPr>
                    </a:p>
                  </a:txBody>
                  <a:tcPr marL="36000" marR="36000" marT="36000" marB="36000" anchor="ctr"/>
                </a:tc>
                <a:tc>
                  <a:txBody>
                    <a:bodyPr/>
                    <a:lstStyle/>
                    <a:p>
                      <a:pPr algn="r" fontAlgn="ctr"/>
                      <a:r>
                        <a:rPr lang="it-IT" sz="900" u="none" strike="noStrike" dirty="0">
                          <a:effectLst/>
                        </a:rPr>
                        <a:t>3.247.428,18</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114,29%</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2.592,00</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2.827.266,84</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99,50%</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14.109,86</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900" u="none" strike="noStrike" kern="1200" dirty="0">
                          <a:solidFill>
                            <a:schemeClr val="dk1"/>
                          </a:solidFill>
                          <a:effectLst/>
                          <a:latin typeface="+mn-lt"/>
                          <a:ea typeface="+mn-ea"/>
                          <a:cs typeface="+mn-cs"/>
                        </a:rPr>
                        <a:t>2.838.784,70</a:t>
                      </a:r>
                    </a:p>
                  </a:txBody>
                  <a:tcPr marL="0" marR="0" marT="0" marB="0" anchor="ctr"/>
                </a:tc>
                <a:tc>
                  <a:txBody>
                    <a:bodyPr/>
                    <a:lstStyle/>
                    <a:p>
                      <a:pPr marL="0" algn="r" defTabSz="914400" rtl="0" eaLnBrk="1" fontAlgn="ctr" latinLnBrk="0" hangingPunct="1"/>
                      <a:r>
                        <a:rPr lang="it-IT" sz="900" u="none" strike="noStrike" kern="1200">
                          <a:solidFill>
                            <a:schemeClr val="dk1"/>
                          </a:solidFill>
                          <a:effectLst/>
                          <a:latin typeface="+mn-lt"/>
                          <a:ea typeface="+mn-ea"/>
                          <a:cs typeface="+mn-cs"/>
                        </a:rPr>
                        <a:t>99,91%</a:t>
                      </a:r>
                    </a:p>
                  </a:txBody>
                  <a:tcPr marL="0" marR="0" marT="0" marB="0" anchor="ctr"/>
                </a:tc>
                <a:tc>
                  <a:txBody>
                    <a:bodyPr/>
                    <a:lstStyle/>
                    <a:p>
                      <a:pPr algn="r" fontAlgn="ctr"/>
                      <a:r>
                        <a:rPr lang="it-IT" sz="900" u="none" strike="noStrike">
                          <a:effectLst/>
                        </a:rPr>
                        <a:t>10 </a:t>
                      </a:r>
                      <a:endParaRPr lang="it-IT" sz="9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1768054790"/>
                  </a:ext>
                </a:extLst>
              </a:tr>
              <a:tr h="302512">
                <a:tc>
                  <a:txBody>
                    <a:bodyPr/>
                    <a:lstStyle/>
                    <a:p>
                      <a:pPr algn="ctr" fontAlgn="ctr"/>
                      <a:r>
                        <a:rPr lang="it-IT" sz="900" b="1" u="none" strike="noStrike" dirty="0">
                          <a:effectLst/>
                        </a:rPr>
                        <a:t>3</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800" b="1" u="none" strike="noStrike" dirty="0">
                          <a:effectLst/>
                        </a:rPr>
                        <a:t>Regimi di qualità dei prodotti agricoli e alimentari  </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14.140.522,79</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6.787.450,94</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14.140.522,79</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100%</a:t>
                      </a:r>
                      <a:endParaRPr lang="it-IT" sz="900" u="none" strike="noStrike" dirty="0">
                        <a:effectLst/>
                      </a:endParaRPr>
                    </a:p>
                  </a:txBody>
                  <a:tcPr marL="36000" marR="36000" marT="36000" marB="36000" anchor="ctr"/>
                </a:tc>
                <a:tc>
                  <a:txBody>
                    <a:bodyPr/>
                    <a:lstStyle/>
                    <a:p>
                      <a:pPr algn="r" fontAlgn="ctr"/>
                      <a:r>
                        <a:rPr lang="it-IT" sz="900" u="none" strike="noStrike" dirty="0">
                          <a:effectLst/>
                        </a:rPr>
                        <a:t>12.700.444,93</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89,82%</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0,00</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12.337.584,04</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87,25%</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1.802.938,75</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900" u="none" strike="noStrike" kern="1200">
                          <a:solidFill>
                            <a:schemeClr val="dk1"/>
                          </a:solidFill>
                          <a:effectLst/>
                          <a:latin typeface="+mn-lt"/>
                          <a:ea typeface="+mn-ea"/>
                          <a:cs typeface="+mn-cs"/>
                        </a:rPr>
                        <a:t>11.183.104,32</a:t>
                      </a:r>
                    </a:p>
                  </a:txBody>
                  <a:tcPr marL="0" marR="0" marT="0" marB="0" anchor="ctr"/>
                </a:tc>
                <a:tc>
                  <a:txBody>
                    <a:bodyPr/>
                    <a:lstStyle/>
                    <a:p>
                      <a:pPr marL="0" algn="r" defTabSz="914400" rtl="0" eaLnBrk="1" fontAlgn="ctr" latinLnBrk="0" hangingPunct="1"/>
                      <a:r>
                        <a:rPr lang="it-IT" sz="900" u="none" strike="noStrike" kern="1200">
                          <a:solidFill>
                            <a:schemeClr val="dk1"/>
                          </a:solidFill>
                          <a:effectLst/>
                          <a:latin typeface="+mn-lt"/>
                          <a:ea typeface="+mn-ea"/>
                          <a:cs typeface="+mn-cs"/>
                        </a:rPr>
                        <a:t>79,09%</a:t>
                      </a:r>
                    </a:p>
                  </a:txBody>
                  <a:tcPr marL="0" marR="0" marT="0" marB="0" anchor="ctr"/>
                </a:tc>
                <a:tc>
                  <a:txBody>
                    <a:bodyPr/>
                    <a:lstStyle/>
                    <a:p>
                      <a:pPr algn="r" fontAlgn="ctr"/>
                      <a:r>
                        <a:rPr lang="it-IT" sz="900" u="none" strike="noStrike">
                          <a:effectLst/>
                        </a:rPr>
                        <a:t>2.572 </a:t>
                      </a:r>
                      <a:endParaRPr lang="it-IT" sz="9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855911358"/>
                  </a:ext>
                </a:extLst>
              </a:tr>
              <a:tr h="302512">
                <a:tc>
                  <a:txBody>
                    <a:bodyPr/>
                    <a:lstStyle/>
                    <a:p>
                      <a:pPr algn="ctr" fontAlgn="ctr"/>
                      <a:r>
                        <a:rPr lang="it-IT" sz="900" b="1" u="none" strike="noStrike" dirty="0">
                          <a:effectLst/>
                        </a:rPr>
                        <a:t>4</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800" b="1" u="none" strike="noStrike" dirty="0">
                          <a:effectLst/>
                        </a:rPr>
                        <a:t>Investimenti in immobilizzazioni materiali     </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216.806.150,52</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104.066.952,25</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216.806.150,52</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100%</a:t>
                      </a:r>
                      <a:endParaRPr lang="it-IT" sz="900" u="none" strike="noStrike" dirty="0">
                        <a:effectLst/>
                      </a:endParaRPr>
                    </a:p>
                  </a:txBody>
                  <a:tcPr marL="36000" marR="36000" marT="36000" marB="36000" anchor="ctr"/>
                </a:tc>
                <a:tc>
                  <a:txBody>
                    <a:bodyPr/>
                    <a:lstStyle/>
                    <a:p>
                      <a:pPr algn="r" fontAlgn="ctr"/>
                      <a:r>
                        <a:rPr lang="it-IT" sz="900" u="none" strike="noStrike" dirty="0">
                          <a:effectLst/>
                        </a:rPr>
                        <a:t>203.735.734,00</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93,97%</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467.142,09</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201.291.977,57</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92,84%</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15.514.172,95</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900" u="none" strike="noStrike" kern="1200" dirty="0">
                          <a:solidFill>
                            <a:schemeClr val="dk1"/>
                          </a:solidFill>
                          <a:effectLst/>
                          <a:latin typeface="+mn-lt"/>
                          <a:ea typeface="+mn-ea"/>
                          <a:cs typeface="+mn-cs"/>
                        </a:rPr>
                        <a:t>152.766.826,04</a:t>
                      </a:r>
                    </a:p>
                  </a:txBody>
                  <a:tcPr marL="0" marR="0" marT="0" marB="0" anchor="ctr"/>
                </a:tc>
                <a:tc>
                  <a:txBody>
                    <a:bodyPr/>
                    <a:lstStyle/>
                    <a:p>
                      <a:pPr marL="0" algn="r" defTabSz="914400" rtl="0" eaLnBrk="1" fontAlgn="ctr" latinLnBrk="0" hangingPunct="1"/>
                      <a:r>
                        <a:rPr lang="it-IT" sz="900" u="none" strike="noStrike" kern="1200">
                          <a:solidFill>
                            <a:schemeClr val="dk1"/>
                          </a:solidFill>
                          <a:effectLst/>
                          <a:latin typeface="+mn-lt"/>
                          <a:ea typeface="+mn-ea"/>
                          <a:cs typeface="+mn-cs"/>
                        </a:rPr>
                        <a:t>70,46%</a:t>
                      </a:r>
                    </a:p>
                  </a:txBody>
                  <a:tcPr marL="0" marR="0" marT="0" marB="0" anchor="ctr"/>
                </a:tc>
                <a:tc>
                  <a:txBody>
                    <a:bodyPr/>
                    <a:lstStyle/>
                    <a:p>
                      <a:pPr algn="r" fontAlgn="ctr"/>
                      <a:r>
                        <a:rPr lang="it-IT" sz="900" u="none" strike="noStrike">
                          <a:effectLst/>
                        </a:rPr>
                        <a:t>1.914 </a:t>
                      </a:r>
                      <a:endParaRPr lang="it-IT" sz="9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376341290"/>
                  </a:ext>
                </a:extLst>
              </a:tr>
              <a:tr h="652838">
                <a:tc>
                  <a:txBody>
                    <a:bodyPr/>
                    <a:lstStyle/>
                    <a:p>
                      <a:pPr algn="ctr" fontAlgn="ctr"/>
                      <a:r>
                        <a:rPr lang="it-IT" sz="900" b="1" u="none" strike="noStrike" dirty="0">
                          <a:effectLst/>
                        </a:rPr>
                        <a:t>5</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800" b="1" u="none" strike="noStrike" dirty="0">
                          <a:effectLst/>
                        </a:rPr>
                        <a:t>Ripristino del potenziale produttivo agricolo danneggiato da calamità naturali e da eventi catastrofici e introduzione di adeguate misure di prevenzione</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4.777.285,47</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2.293.097,03</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4.777.285,47</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100%</a:t>
                      </a:r>
                      <a:endParaRPr lang="it-IT" sz="900" u="none" strike="noStrike" dirty="0">
                        <a:effectLst/>
                      </a:endParaRPr>
                    </a:p>
                  </a:txBody>
                  <a:tcPr marL="36000" marR="36000" marT="36000" marB="36000" anchor="ctr"/>
                </a:tc>
                <a:tc>
                  <a:txBody>
                    <a:bodyPr/>
                    <a:lstStyle/>
                    <a:p>
                      <a:pPr algn="r" fontAlgn="ctr"/>
                      <a:r>
                        <a:rPr lang="it-IT" sz="900" u="none" strike="noStrike" dirty="0">
                          <a:effectLst/>
                        </a:rPr>
                        <a:t>1.377.285,47</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28,83%</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1.204.774,22</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2.582.059,69</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54,05%</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2.195.225,78</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900" u="none" strike="noStrike" kern="1200" dirty="0">
                          <a:solidFill>
                            <a:schemeClr val="dk1"/>
                          </a:solidFill>
                          <a:effectLst/>
                          <a:latin typeface="+mn-lt"/>
                          <a:ea typeface="+mn-ea"/>
                          <a:cs typeface="+mn-cs"/>
                        </a:rPr>
                        <a:t>1.743.537,45</a:t>
                      </a:r>
                    </a:p>
                  </a:txBody>
                  <a:tcPr marL="0" marR="0" marT="0" marB="0" anchor="ctr"/>
                </a:tc>
                <a:tc>
                  <a:txBody>
                    <a:bodyPr/>
                    <a:lstStyle/>
                    <a:p>
                      <a:pPr marL="0" algn="r" defTabSz="914400" rtl="0" eaLnBrk="1" fontAlgn="ctr" latinLnBrk="0" hangingPunct="1"/>
                      <a:r>
                        <a:rPr lang="it-IT" sz="900" u="none" strike="noStrike" kern="1200">
                          <a:solidFill>
                            <a:schemeClr val="dk1"/>
                          </a:solidFill>
                          <a:effectLst/>
                          <a:latin typeface="+mn-lt"/>
                          <a:ea typeface="+mn-ea"/>
                          <a:cs typeface="+mn-cs"/>
                        </a:rPr>
                        <a:t>36,50%</a:t>
                      </a:r>
                    </a:p>
                  </a:txBody>
                  <a:tcPr marL="0" marR="0" marT="0" marB="0" anchor="ctr"/>
                </a:tc>
                <a:tc>
                  <a:txBody>
                    <a:bodyPr/>
                    <a:lstStyle/>
                    <a:p>
                      <a:pPr algn="r" fontAlgn="ctr"/>
                      <a:r>
                        <a:rPr lang="it-IT" sz="900" u="none" strike="noStrike">
                          <a:effectLst/>
                        </a:rPr>
                        <a:t>15 </a:t>
                      </a:r>
                      <a:endParaRPr lang="it-IT" sz="9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2563691830"/>
                  </a:ext>
                </a:extLst>
              </a:tr>
              <a:tr h="302512">
                <a:tc>
                  <a:txBody>
                    <a:bodyPr/>
                    <a:lstStyle/>
                    <a:p>
                      <a:pPr algn="ctr" fontAlgn="ctr"/>
                      <a:r>
                        <a:rPr lang="it-IT" sz="900" b="1" u="none" strike="noStrike" dirty="0">
                          <a:effectLst/>
                        </a:rPr>
                        <a:t>6</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800" b="1" u="none" strike="noStrike" dirty="0">
                          <a:effectLst/>
                        </a:rPr>
                        <a:t>Sviluppo delle aziende agricole e delle imprese   </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56.369.890,17</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27.057.547,28</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56.369.890,17</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100%</a:t>
                      </a:r>
                      <a:endParaRPr lang="it-IT" sz="900" u="none" strike="noStrike" dirty="0">
                        <a:effectLst/>
                      </a:endParaRPr>
                    </a:p>
                  </a:txBody>
                  <a:tcPr marL="36000" marR="36000" marT="36000" marB="36000" anchor="ctr"/>
                </a:tc>
                <a:tc>
                  <a:txBody>
                    <a:bodyPr/>
                    <a:lstStyle/>
                    <a:p>
                      <a:pPr algn="r" fontAlgn="ctr"/>
                      <a:r>
                        <a:rPr lang="it-IT" sz="900" u="none" strike="noStrike" dirty="0">
                          <a:effectLst/>
                        </a:rPr>
                        <a:t>46.129.203,97</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81,83%</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80.000,00</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46.121.203,85</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81,82%</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10.248.686,32</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900" u="none" strike="noStrike" kern="1200" dirty="0">
                          <a:solidFill>
                            <a:schemeClr val="dk1"/>
                          </a:solidFill>
                          <a:effectLst/>
                          <a:latin typeface="+mn-lt"/>
                          <a:ea typeface="+mn-ea"/>
                          <a:cs typeface="+mn-cs"/>
                        </a:rPr>
                        <a:t>32.376.775,04</a:t>
                      </a:r>
                    </a:p>
                  </a:txBody>
                  <a:tcPr marL="0" marR="0" marT="0" marB="0" anchor="ctr"/>
                </a:tc>
                <a:tc>
                  <a:txBody>
                    <a:bodyPr/>
                    <a:lstStyle/>
                    <a:p>
                      <a:pPr marL="0" algn="r" defTabSz="914400" rtl="0" eaLnBrk="1" fontAlgn="ctr" latinLnBrk="0" hangingPunct="1"/>
                      <a:r>
                        <a:rPr lang="it-IT" sz="900" u="none" strike="noStrike" kern="1200">
                          <a:solidFill>
                            <a:schemeClr val="dk1"/>
                          </a:solidFill>
                          <a:effectLst/>
                          <a:latin typeface="+mn-lt"/>
                          <a:ea typeface="+mn-ea"/>
                          <a:cs typeface="+mn-cs"/>
                        </a:rPr>
                        <a:t>57,44%</a:t>
                      </a:r>
                    </a:p>
                  </a:txBody>
                  <a:tcPr marL="0" marR="0" marT="0" marB="0" anchor="ctr"/>
                </a:tc>
                <a:tc rowSpan="2">
                  <a:txBody>
                    <a:bodyPr/>
                    <a:lstStyle/>
                    <a:p>
                      <a:pPr algn="r" fontAlgn="ctr"/>
                      <a:r>
                        <a:rPr lang="it-IT" sz="900" u="none" strike="noStrike">
                          <a:effectLst/>
                        </a:rPr>
                        <a:t>1.214 </a:t>
                      </a:r>
                      <a:endParaRPr lang="it-IT" sz="9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2830061439"/>
                  </a:ext>
                </a:extLst>
              </a:tr>
              <a:tr h="348430">
                <a:tc>
                  <a:txBody>
                    <a:bodyPr/>
                    <a:lstStyle/>
                    <a:p>
                      <a:pPr algn="ctr" fontAlgn="ctr"/>
                      <a:r>
                        <a:rPr lang="it-IT" sz="900" b="1" u="none" strike="noStrike" dirty="0">
                          <a:effectLst/>
                        </a:rPr>
                        <a:t>6 EURI</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800" b="1" u="none" strike="noStrike" dirty="0">
                          <a:effectLst/>
                        </a:rPr>
                        <a:t>Sviluppo delle aziende agricole e delle imprese   </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13.130.043,08</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13.130.043,08</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13.130.043,08</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100%</a:t>
                      </a:r>
                      <a:endParaRPr lang="it-IT" sz="900" u="none" strike="noStrike" dirty="0">
                        <a:effectLst/>
                      </a:endParaRPr>
                    </a:p>
                  </a:txBody>
                  <a:tcPr marL="36000" marR="36000" marT="36000" marB="36000" anchor="ctr"/>
                </a:tc>
                <a:tc>
                  <a:txBody>
                    <a:bodyPr/>
                    <a:lstStyle/>
                    <a:p>
                      <a:pPr algn="r" fontAlgn="ctr"/>
                      <a:r>
                        <a:rPr lang="it-IT" sz="900" u="none" strike="noStrike" dirty="0">
                          <a:effectLst/>
                        </a:rPr>
                        <a:t>13.130.000,00</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100,00%</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0,00</a:t>
                      </a:r>
                      <a:endParaRPr lang="it-IT" sz="900" b="1" i="0" u="none" strike="noStrike">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13.130.000,00</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100,00%</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43,08</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900" u="none" strike="noStrike" kern="1200" dirty="0">
                          <a:solidFill>
                            <a:schemeClr val="dk1"/>
                          </a:solidFill>
                          <a:effectLst/>
                          <a:latin typeface="+mn-lt"/>
                          <a:ea typeface="+mn-ea"/>
                          <a:cs typeface="+mn-cs"/>
                        </a:rPr>
                        <a:t>6.345.000,00</a:t>
                      </a:r>
                    </a:p>
                  </a:txBody>
                  <a:tcPr marL="0" marR="0" marT="0" marB="0" anchor="ctr"/>
                </a:tc>
                <a:tc>
                  <a:txBody>
                    <a:bodyPr/>
                    <a:lstStyle/>
                    <a:p>
                      <a:pPr marL="0" algn="r" defTabSz="914400" rtl="0" eaLnBrk="1" fontAlgn="ctr" latinLnBrk="0" hangingPunct="1"/>
                      <a:r>
                        <a:rPr lang="it-IT" sz="900" u="none" strike="noStrike" kern="1200">
                          <a:solidFill>
                            <a:schemeClr val="dk1"/>
                          </a:solidFill>
                          <a:effectLst/>
                          <a:latin typeface="+mn-lt"/>
                          <a:ea typeface="+mn-ea"/>
                          <a:cs typeface="+mn-cs"/>
                        </a:rPr>
                        <a:t>48,32%</a:t>
                      </a:r>
                    </a:p>
                  </a:txBody>
                  <a:tcPr marL="0" marR="0" marT="0" marB="0" anchor="ctr"/>
                </a:tc>
                <a:tc vMerge="1">
                  <a:txBody>
                    <a:bodyPr/>
                    <a:lstStyle/>
                    <a:p>
                      <a:endParaRPr lang="it-IT"/>
                    </a:p>
                  </a:txBody>
                  <a:tcPr/>
                </a:tc>
                <a:extLst>
                  <a:ext uri="{0D108BD9-81ED-4DB2-BD59-A6C34878D82A}">
                    <a16:rowId xmlns:a16="http://schemas.microsoft.com/office/drawing/2014/main" xmlns="" val="1815253269"/>
                  </a:ext>
                </a:extLst>
              </a:tr>
              <a:tr h="302512">
                <a:tc>
                  <a:txBody>
                    <a:bodyPr/>
                    <a:lstStyle/>
                    <a:p>
                      <a:pPr algn="ctr" fontAlgn="ctr"/>
                      <a:r>
                        <a:rPr lang="it-IT" sz="900" b="1" u="none" strike="noStrike" dirty="0">
                          <a:effectLst/>
                        </a:rPr>
                        <a:t>7</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800" b="1" u="none" strike="noStrike" dirty="0">
                          <a:effectLst/>
                        </a:rPr>
                        <a:t>Servizi di base e rinnovamento dei villaggi nelle zone rurali    </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35.448.527,72</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17.015.293,31</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35.448.527,72</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100%</a:t>
                      </a:r>
                      <a:endParaRPr lang="it-IT" sz="900" u="none" strike="noStrike" dirty="0">
                        <a:effectLst/>
                      </a:endParaRPr>
                    </a:p>
                  </a:txBody>
                  <a:tcPr marL="36000" marR="36000" marT="36000" marB="36000" anchor="ctr"/>
                </a:tc>
                <a:tc>
                  <a:txBody>
                    <a:bodyPr/>
                    <a:lstStyle/>
                    <a:p>
                      <a:pPr algn="r" fontAlgn="ctr"/>
                      <a:r>
                        <a:rPr lang="it-IT" sz="900" u="none" strike="noStrike">
                          <a:effectLst/>
                        </a:rPr>
                        <a:t>25.519.282,19</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71,99%</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9.920.721,19</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35.387.608,60</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99,83%</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60.919,12</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900" u="none" strike="noStrike" kern="1200" dirty="0">
                          <a:solidFill>
                            <a:schemeClr val="dk1"/>
                          </a:solidFill>
                          <a:effectLst/>
                          <a:latin typeface="+mn-lt"/>
                          <a:ea typeface="+mn-ea"/>
                          <a:cs typeface="+mn-cs"/>
                        </a:rPr>
                        <a:t>26.898.219,19</a:t>
                      </a:r>
                    </a:p>
                  </a:txBody>
                  <a:tcPr marL="0" marR="0" marT="0" marB="0" anchor="ctr"/>
                </a:tc>
                <a:tc>
                  <a:txBody>
                    <a:bodyPr/>
                    <a:lstStyle/>
                    <a:p>
                      <a:pPr marL="0" algn="r" defTabSz="914400" rtl="0" eaLnBrk="1" fontAlgn="ctr" latinLnBrk="0" hangingPunct="1"/>
                      <a:r>
                        <a:rPr lang="it-IT" sz="900" u="none" strike="noStrike" kern="1200">
                          <a:solidFill>
                            <a:schemeClr val="dk1"/>
                          </a:solidFill>
                          <a:effectLst/>
                          <a:latin typeface="+mn-lt"/>
                          <a:ea typeface="+mn-ea"/>
                          <a:cs typeface="+mn-cs"/>
                        </a:rPr>
                        <a:t>75,88%</a:t>
                      </a:r>
                    </a:p>
                  </a:txBody>
                  <a:tcPr marL="0" marR="0" marT="0" marB="0" anchor="ctr"/>
                </a:tc>
                <a:tc>
                  <a:txBody>
                    <a:bodyPr/>
                    <a:lstStyle/>
                    <a:p>
                      <a:pPr algn="r" fontAlgn="ctr"/>
                      <a:r>
                        <a:rPr lang="it-IT" sz="900" u="none" strike="noStrike">
                          <a:effectLst/>
                        </a:rPr>
                        <a:t>56 </a:t>
                      </a:r>
                      <a:endParaRPr lang="it-IT" sz="9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1943579521"/>
                  </a:ext>
                </a:extLst>
              </a:tr>
              <a:tr h="536063">
                <a:tc>
                  <a:txBody>
                    <a:bodyPr/>
                    <a:lstStyle/>
                    <a:p>
                      <a:pPr algn="ctr" fontAlgn="ctr"/>
                      <a:r>
                        <a:rPr lang="it-IT" sz="900" b="1" u="none" strike="noStrike" dirty="0">
                          <a:effectLst/>
                        </a:rPr>
                        <a:t>8</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800" b="1" u="none" strike="noStrike" dirty="0">
                          <a:effectLst/>
                        </a:rPr>
                        <a:t>Investimenti nello sviluppo delle aree forestali e nel miglioramento della redditività delle foreste </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9.243.273,23</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4.436.771,15</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9.243.273,23</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100%</a:t>
                      </a:r>
                      <a:endParaRPr lang="it-IT" sz="900" u="none" strike="noStrike" dirty="0">
                        <a:effectLst/>
                      </a:endParaRPr>
                    </a:p>
                  </a:txBody>
                  <a:tcPr marL="36000" marR="36000" marT="36000" marB="36000" anchor="ctr"/>
                </a:tc>
                <a:tc>
                  <a:txBody>
                    <a:bodyPr/>
                    <a:lstStyle/>
                    <a:p>
                      <a:pPr algn="r" fontAlgn="ctr"/>
                      <a:r>
                        <a:rPr lang="it-IT" sz="900" u="none" strike="noStrike" dirty="0">
                          <a:effectLst/>
                        </a:rPr>
                        <a:t>3.872.131,34</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41,89%</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4.791.894,62</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8.633.718,97</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93,41%</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609.554,26</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900" u="none" strike="noStrike" kern="1200">
                          <a:solidFill>
                            <a:schemeClr val="dk1"/>
                          </a:solidFill>
                          <a:effectLst/>
                          <a:latin typeface="+mn-lt"/>
                          <a:ea typeface="+mn-ea"/>
                          <a:cs typeface="+mn-cs"/>
                        </a:rPr>
                        <a:t>7.209.878,12</a:t>
                      </a:r>
                    </a:p>
                  </a:txBody>
                  <a:tcPr marL="0" marR="0" marT="0" marB="0" anchor="ctr"/>
                </a:tc>
                <a:tc>
                  <a:txBody>
                    <a:bodyPr/>
                    <a:lstStyle/>
                    <a:p>
                      <a:pPr marL="0" algn="r" defTabSz="914400" rtl="0" eaLnBrk="1" fontAlgn="ctr" latinLnBrk="0" hangingPunct="1"/>
                      <a:r>
                        <a:rPr lang="it-IT" sz="900" u="none" strike="noStrike" kern="1200" dirty="0">
                          <a:solidFill>
                            <a:schemeClr val="dk1"/>
                          </a:solidFill>
                          <a:effectLst/>
                          <a:latin typeface="+mn-lt"/>
                          <a:ea typeface="+mn-ea"/>
                          <a:cs typeface="+mn-cs"/>
                        </a:rPr>
                        <a:t>78,00%</a:t>
                      </a:r>
                    </a:p>
                  </a:txBody>
                  <a:tcPr marL="0" marR="0" marT="0" marB="0" anchor="ctr"/>
                </a:tc>
                <a:tc>
                  <a:txBody>
                    <a:bodyPr/>
                    <a:lstStyle/>
                    <a:p>
                      <a:pPr algn="r" fontAlgn="ctr"/>
                      <a:r>
                        <a:rPr lang="it-IT" sz="900" u="none" strike="noStrike">
                          <a:effectLst/>
                        </a:rPr>
                        <a:t>2.138 </a:t>
                      </a:r>
                      <a:endParaRPr lang="it-IT" sz="9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824195343"/>
                  </a:ext>
                </a:extLst>
              </a:tr>
              <a:tr h="419288">
                <a:tc>
                  <a:txBody>
                    <a:bodyPr/>
                    <a:lstStyle/>
                    <a:p>
                      <a:pPr algn="ctr" fontAlgn="ctr"/>
                      <a:r>
                        <a:rPr lang="it-IT" sz="900" b="1" u="none" strike="noStrike" dirty="0">
                          <a:effectLst/>
                        </a:rPr>
                        <a:t>10.2</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800" b="1" u="none" strike="noStrike" dirty="0">
                          <a:effectLst/>
                        </a:rPr>
                        <a:t>Conservazione e uso sostenibile delle risorse genetiche vegetali in agricoltura</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471.412,32</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226.277,91</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471.412,32</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100%</a:t>
                      </a:r>
                      <a:endParaRPr lang="it-IT" sz="900" u="none" strike="noStrike" dirty="0">
                        <a:effectLst/>
                      </a:endParaRPr>
                    </a:p>
                  </a:txBody>
                  <a:tcPr marL="36000" marR="36000" marT="36000" marB="36000" anchor="ctr"/>
                </a:tc>
                <a:tc>
                  <a:txBody>
                    <a:bodyPr/>
                    <a:lstStyle/>
                    <a:p>
                      <a:pPr algn="r" fontAlgn="ctr"/>
                      <a:r>
                        <a:rPr lang="it-IT" sz="900" u="none" strike="noStrike">
                          <a:effectLst/>
                        </a:rPr>
                        <a:t>471.412,32</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100,00%</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0,00</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471.412,32</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100,00%</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0,00</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900" u="none" strike="noStrike" kern="1200">
                          <a:solidFill>
                            <a:schemeClr val="dk1"/>
                          </a:solidFill>
                          <a:effectLst/>
                          <a:latin typeface="+mn-lt"/>
                          <a:ea typeface="+mn-ea"/>
                          <a:cs typeface="+mn-cs"/>
                        </a:rPr>
                        <a:t>0,00</a:t>
                      </a:r>
                    </a:p>
                  </a:txBody>
                  <a:tcPr marL="0" marR="0" marT="0" marB="0" anchor="ctr"/>
                </a:tc>
                <a:tc>
                  <a:txBody>
                    <a:bodyPr/>
                    <a:lstStyle/>
                    <a:p>
                      <a:pPr marL="0" algn="r" defTabSz="914400" rtl="0" eaLnBrk="1" fontAlgn="ctr" latinLnBrk="0" hangingPunct="1"/>
                      <a:r>
                        <a:rPr lang="it-IT" sz="900" u="none" strike="noStrike" kern="1200" dirty="0">
                          <a:solidFill>
                            <a:schemeClr val="dk1"/>
                          </a:solidFill>
                          <a:effectLst/>
                          <a:latin typeface="+mn-lt"/>
                          <a:ea typeface="+mn-ea"/>
                          <a:cs typeface="+mn-cs"/>
                        </a:rPr>
                        <a:t>0,00%</a:t>
                      </a:r>
                    </a:p>
                  </a:txBody>
                  <a:tcPr marL="0" marR="0" marT="0" marB="0" anchor="ctr"/>
                </a:tc>
                <a:tc>
                  <a:txBody>
                    <a:bodyPr/>
                    <a:lstStyle/>
                    <a:p>
                      <a:pPr algn="l" fontAlgn="ctr"/>
                      <a:r>
                        <a:rPr lang="it-IT" sz="900" u="none" strike="noStrike" dirty="0">
                          <a:effectLst/>
                        </a:rPr>
                        <a:t> </a:t>
                      </a:r>
                      <a:endParaRPr lang="it-IT" sz="900" b="1"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1916969658"/>
                  </a:ext>
                </a:extLst>
              </a:tr>
              <a:tr h="210601">
                <a:tc>
                  <a:txBody>
                    <a:bodyPr/>
                    <a:lstStyle/>
                    <a:p>
                      <a:pPr algn="ctr" fontAlgn="ctr"/>
                      <a:r>
                        <a:rPr lang="it-IT" sz="900" b="1" u="none" strike="noStrike" dirty="0">
                          <a:effectLst/>
                        </a:rPr>
                        <a:t>16</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800" b="1" u="none" strike="noStrike" dirty="0">
                          <a:effectLst/>
                        </a:rPr>
                        <a:t>Cooperazione</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5.533.108,49</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2.655.892,08</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5.533.108,49</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100%</a:t>
                      </a:r>
                      <a:endParaRPr lang="it-IT" sz="900" u="none" strike="noStrike" dirty="0">
                        <a:effectLst/>
                      </a:endParaRPr>
                    </a:p>
                  </a:txBody>
                  <a:tcPr marL="36000" marR="36000" marT="36000" marB="36000" anchor="ctr"/>
                </a:tc>
                <a:tc>
                  <a:txBody>
                    <a:bodyPr/>
                    <a:lstStyle/>
                    <a:p>
                      <a:pPr algn="r" fontAlgn="ctr"/>
                      <a:r>
                        <a:rPr lang="it-IT" sz="900" u="none" strike="noStrike">
                          <a:effectLst/>
                        </a:rPr>
                        <a:t>3.964.487,80</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71,65%</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1.595.899,11</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5.511.548,07</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99,61%</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21.560,42</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900" u="none" strike="noStrike" kern="1200">
                          <a:solidFill>
                            <a:schemeClr val="dk1"/>
                          </a:solidFill>
                          <a:effectLst/>
                          <a:latin typeface="+mn-lt"/>
                          <a:ea typeface="+mn-ea"/>
                          <a:cs typeface="+mn-cs"/>
                        </a:rPr>
                        <a:t>3.178.201,12</a:t>
                      </a:r>
                    </a:p>
                  </a:txBody>
                  <a:tcPr marL="0" marR="0" marT="0" marB="0" anchor="ctr"/>
                </a:tc>
                <a:tc>
                  <a:txBody>
                    <a:bodyPr/>
                    <a:lstStyle/>
                    <a:p>
                      <a:pPr marL="0" algn="r" defTabSz="914400" rtl="0" eaLnBrk="1" fontAlgn="ctr" latinLnBrk="0" hangingPunct="1"/>
                      <a:r>
                        <a:rPr lang="it-IT" sz="900" u="none" strike="noStrike" kern="1200" dirty="0">
                          <a:solidFill>
                            <a:schemeClr val="dk1"/>
                          </a:solidFill>
                          <a:effectLst/>
                          <a:latin typeface="+mn-lt"/>
                          <a:ea typeface="+mn-ea"/>
                          <a:cs typeface="+mn-cs"/>
                        </a:rPr>
                        <a:t>57,44%</a:t>
                      </a:r>
                    </a:p>
                  </a:txBody>
                  <a:tcPr marL="0" marR="0" marT="0" marB="0" anchor="ctr"/>
                </a:tc>
                <a:tc>
                  <a:txBody>
                    <a:bodyPr/>
                    <a:lstStyle/>
                    <a:p>
                      <a:pPr algn="r" fontAlgn="ctr"/>
                      <a:r>
                        <a:rPr lang="it-IT" sz="900" u="none" strike="noStrike" dirty="0">
                          <a:effectLst/>
                        </a:rPr>
                        <a:t>41 </a:t>
                      </a:r>
                      <a:endParaRPr lang="it-IT" sz="900" b="1"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764171113"/>
                  </a:ext>
                </a:extLst>
              </a:tr>
              <a:tr h="302512">
                <a:tc>
                  <a:txBody>
                    <a:bodyPr/>
                    <a:lstStyle/>
                    <a:p>
                      <a:pPr algn="ctr" fontAlgn="ctr"/>
                      <a:r>
                        <a:rPr lang="it-IT" sz="900" b="1" u="none" strike="noStrike" dirty="0">
                          <a:effectLst/>
                        </a:rPr>
                        <a:t>19</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800" b="1" u="none" strike="noStrike" dirty="0">
                          <a:effectLst/>
                        </a:rPr>
                        <a:t>Sostegno per lo sviluppo locale LEADER </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37.229.166,67</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17.870.000,00</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37.229.166,67</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100%</a:t>
                      </a:r>
                      <a:endParaRPr lang="it-IT" sz="900" u="none" strike="noStrike" dirty="0">
                        <a:effectLst/>
                      </a:endParaRPr>
                    </a:p>
                  </a:txBody>
                  <a:tcPr marL="36000" marR="36000" marT="36000" marB="36000" anchor="ctr"/>
                </a:tc>
                <a:tc>
                  <a:txBody>
                    <a:bodyPr/>
                    <a:lstStyle/>
                    <a:p>
                      <a:pPr algn="r" fontAlgn="ctr"/>
                      <a:r>
                        <a:rPr lang="it-IT" sz="900" u="none" strike="noStrike">
                          <a:effectLst/>
                        </a:rPr>
                        <a:t>35.504.659,81</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95,37%</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13.478,68</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35.324.505,86</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94,88%</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1.904.660,81</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900" u="none" strike="noStrike" kern="1200">
                          <a:solidFill>
                            <a:schemeClr val="dk1"/>
                          </a:solidFill>
                          <a:effectLst/>
                          <a:latin typeface="+mn-lt"/>
                          <a:ea typeface="+mn-ea"/>
                          <a:cs typeface="+mn-cs"/>
                        </a:rPr>
                        <a:t>22.230.109,08</a:t>
                      </a:r>
                    </a:p>
                  </a:txBody>
                  <a:tcPr marL="0" marR="0" marT="0" marB="0" anchor="ctr"/>
                </a:tc>
                <a:tc>
                  <a:txBody>
                    <a:bodyPr/>
                    <a:lstStyle/>
                    <a:p>
                      <a:pPr marL="0" algn="r" defTabSz="914400" rtl="0" eaLnBrk="1" fontAlgn="ctr" latinLnBrk="0" hangingPunct="1"/>
                      <a:r>
                        <a:rPr lang="it-IT" sz="900" u="none" strike="noStrike" kern="1200" dirty="0">
                          <a:solidFill>
                            <a:schemeClr val="dk1"/>
                          </a:solidFill>
                          <a:effectLst/>
                          <a:latin typeface="+mn-lt"/>
                          <a:ea typeface="+mn-ea"/>
                          <a:cs typeface="+mn-cs"/>
                        </a:rPr>
                        <a:t>59,71%</a:t>
                      </a:r>
                    </a:p>
                  </a:txBody>
                  <a:tcPr marL="0" marR="0" marT="0" marB="0" anchor="ctr"/>
                </a:tc>
                <a:tc>
                  <a:txBody>
                    <a:bodyPr/>
                    <a:lstStyle/>
                    <a:p>
                      <a:pPr algn="r" fontAlgn="ctr"/>
                      <a:r>
                        <a:rPr lang="it-IT" sz="900" u="none" strike="noStrike">
                          <a:effectLst/>
                        </a:rPr>
                        <a:t>213 </a:t>
                      </a:r>
                      <a:endParaRPr lang="it-IT" sz="900" b="1" i="0" u="none" strike="noStrike">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2830706142"/>
                  </a:ext>
                </a:extLst>
              </a:tr>
              <a:tr h="210601">
                <a:tc>
                  <a:txBody>
                    <a:bodyPr/>
                    <a:lstStyle/>
                    <a:p>
                      <a:pPr algn="ctr" fontAlgn="ctr"/>
                      <a:r>
                        <a:rPr lang="it-IT" sz="900" b="1" u="none" strike="noStrike" dirty="0">
                          <a:effectLst/>
                        </a:rPr>
                        <a:t>20</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800" b="1" u="none" strike="noStrike" dirty="0">
                          <a:effectLst/>
                        </a:rPr>
                        <a:t>Assistenza tecnica</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17.303.817,40</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8.305.832,35</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17.303.817,40</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100%</a:t>
                      </a:r>
                      <a:endParaRPr lang="it-IT" sz="900" u="none" strike="noStrike" dirty="0">
                        <a:effectLst/>
                      </a:endParaRPr>
                    </a:p>
                  </a:txBody>
                  <a:tcPr marL="36000" marR="36000" marT="36000" marB="36000" anchor="ctr"/>
                </a:tc>
                <a:tc>
                  <a:txBody>
                    <a:bodyPr/>
                    <a:lstStyle/>
                    <a:p>
                      <a:pPr algn="r" fontAlgn="ctr"/>
                      <a:r>
                        <a:rPr lang="it-IT" sz="900" u="none" strike="noStrike">
                          <a:effectLst/>
                        </a:rPr>
                        <a:t>15.536.923,62</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89,79%</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130.279,66</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15.529.433,07</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89,75%</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1.774.384,33</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900" u="none" strike="noStrike" kern="1200">
                          <a:solidFill>
                            <a:schemeClr val="dk1"/>
                          </a:solidFill>
                          <a:effectLst/>
                          <a:latin typeface="+mn-lt"/>
                          <a:ea typeface="+mn-ea"/>
                          <a:cs typeface="+mn-cs"/>
                        </a:rPr>
                        <a:t>11.779.245,36</a:t>
                      </a:r>
                    </a:p>
                  </a:txBody>
                  <a:tcPr marL="0" marR="0" marT="0" marB="0" anchor="ctr"/>
                </a:tc>
                <a:tc>
                  <a:txBody>
                    <a:bodyPr/>
                    <a:lstStyle/>
                    <a:p>
                      <a:pPr marL="0" algn="r" defTabSz="914400" rtl="0" eaLnBrk="1" fontAlgn="ctr" latinLnBrk="0" hangingPunct="1"/>
                      <a:r>
                        <a:rPr lang="it-IT" sz="900" u="none" strike="noStrike" kern="1200" dirty="0">
                          <a:solidFill>
                            <a:schemeClr val="dk1"/>
                          </a:solidFill>
                          <a:effectLst/>
                          <a:latin typeface="+mn-lt"/>
                          <a:ea typeface="+mn-ea"/>
                          <a:cs typeface="+mn-cs"/>
                        </a:rPr>
                        <a:t>68,07%</a:t>
                      </a:r>
                    </a:p>
                  </a:txBody>
                  <a:tcPr marL="0" marR="0" marT="0" marB="0" anchor="ctr"/>
                </a:tc>
                <a:tc>
                  <a:txBody>
                    <a:bodyPr/>
                    <a:lstStyle/>
                    <a:p>
                      <a:pPr algn="r" fontAlgn="ctr"/>
                      <a:r>
                        <a:rPr lang="it-IT" sz="900" u="none" strike="noStrike" dirty="0">
                          <a:effectLst/>
                        </a:rPr>
                        <a:t>11 </a:t>
                      </a:r>
                      <a:endParaRPr lang="it-IT" sz="900" b="1"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3777807677"/>
                  </a:ext>
                </a:extLst>
              </a:tr>
              <a:tr h="302512">
                <a:tc>
                  <a:txBody>
                    <a:bodyPr/>
                    <a:lstStyle/>
                    <a:p>
                      <a:pPr algn="ctr" fontAlgn="ctr"/>
                      <a:r>
                        <a:rPr lang="it-IT" sz="900" b="1" u="none" strike="noStrike" dirty="0">
                          <a:effectLst/>
                        </a:rPr>
                        <a:t>21</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800" b="1" u="none" strike="noStrike" dirty="0">
                          <a:effectLst/>
                        </a:rPr>
                        <a:t>Sostegno temporaneo agricoltori colpiti da </a:t>
                      </a:r>
                      <a:r>
                        <a:rPr lang="it-IT" sz="800" b="1" u="none" strike="noStrike" dirty="0" err="1">
                          <a:effectLst/>
                        </a:rPr>
                        <a:t>Covid</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6.175.891,25</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2.964.427,80</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6.175.891,25</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100%</a:t>
                      </a:r>
                      <a:endParaRPr lang="it-IT" sz="900" u="none" strike="noStrike" dirty="0">
                        <a:effectLst/>
                      </a:endParaRPr>
                    </a:p>
                  </a:txBody>
                  <a:tcPr marL="36000" marR="36000" marT="36000" marB="36000" anchor="ctr"/>
                </a:tc>
                <a:tc>
                  <a:txBody>
                    <a:bodyPr/>
                    <a:lstStyle/>
                    <a:p>
                      <a:pPr algn="r" fontAlgn="ctr"/>
                      <a:r>
                        <a:rPr lang="it-IT" sz="900" u="none" strike="noStrike">
                          <a:effectLst/>
                        </a:rPr>
                        <a:t>6.162.705,52</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99,79%</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0,00</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6.162.705,52</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99,79%</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13.185,73</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900" u="none" strike="noStrike" kern="1200">
                          <a:solidFill>
                            <a:schemeClr val="dk1"/>
                          </a:solidFill>
                          <a:effectLst/>
                          <a:latin typeface="+mn-lt"/>
                          <a:ea typeface="+mn-ea"/>
                          <a:cs typeface="+mn-cs"/>
                        </a:rPr>
                        <a:t>6.162.705,52</a:t>
                      </a:r>
                    </a:p>
                  </a:txBody>
                  <a:tcPr marL="0" marR="0" marT="0" marB="0" anchor="ctr"/>
                </a:tc>
                <a:tc>
                  <a:txBody>
                    <a:bodyPr/>
                    <a:lstStyle/>
                    <a:p>
                      <a:pPr marL="0" algn="r" defTabSz="914400" rtl="0" eaLnBrk="1" fontAlgn="ctr" latinLnBrk="0" hangingPunct="1"/>
                      <a:r>
                        <a:rPr lang="it-IT" sz="900" u="none" strike="noStrike" kern="1200" dirty="0">
                          <a:solidFill>
                            <a:schemeClr val="dk1"/>
                          </a:solidFill>
                          <a:effectLst/>
                          <a:latin typeface="+mn-lt"/>
                          <a:ea typeface="+mn-ea"/>
                          <a:cs typeface="+mn-cs"/>
                        </a:rPr>
                        <a:t>99,79%</a:t>
                      </a:r>
                    </a:p>
                  </a:txBody>
                  <a:tcPr marL="0" marR="0" marT="0" marB="0" anchor="ctr"/>
                </a:tc>
                <a:tc>
                  <a:txBody>
                    <a:bodyPr/>
                    <a:lstStyle/>
                    <a:p>
                      <a:pPr algn="r" fontAlgn="ctr"/>
                      <a:r>
                        <a:rPr lang="it-IT" sz="900" u="none" strike="noStrike" dirty="0">
                          <a:effectLst/>
                        </a:rPr>
                        <a:t>1.522 </a:t>
                      </a:r>
                      <a:endParaRPr lang="it-IT" sz="900" b="1"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817267698"/>
                  </a:ext>
                </a:extLst>
              </a:tr>
              <a:tr h="348430">
                <a:tc>
                  <a:txBody>
                    <a:bodyPr/>
                    <a:lstStyle/>
                    <a:p>
                      <a:pPr algn="ctr" fontAlgn="ctr"/>
                      <a:r>
                        <a:rPr lang="it-IT" sz="900" b="1" u="none" strike="noStrike" dirty="0">
                          <a:effectLst/>
                        </a:rPr>
                        <a:t>113</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ctr"/>
                      <a:r>
                        <a:rPr lang="it-IT" sz="800" b="1" u="none" strike="noStrike" dirty="0">
                          <a:effectLst/>
                        </a:rPr>
                        <a:t>Prepensionamento</a:t>
                      </a:r>
                      <a:endParaRPr lang="it-IT" sz="8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191.569,69</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91.953,45</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191.569,69</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100%</a:t>
                      </a:r>
                      <a:endParaRPr lang="it-IT" sz="900" u="none" strike="noStrike" dirty="0">
                        <a:effectLst/>
                      </a:endParaRPr>
                    </a:p>
                  </a:txBody>
                  <a:tcPr marL="36000" marR="36000" marT="36000" marB="36000" anchor="ctr"/>
                </a:tc>
                <a:tc>
                  <a:txBody>
                    <a:bodyPr/>
                    <a:lstStyle/>
                    <a:p>
                      <a:pPr algn="r" fontAlgn="ctr"/>
                      <a:r>
                        <a:rPr lang="it-IT" sz="900" u="none" strike="noStrike" dirty="0">
                          <a:effectLst/>
                        </a:rPr>
                        <a:t>0,00</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0,00%</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191.569,67</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a:effectLst/>
                        </a:rPr>
                        <a:t>191.569,67</a:t>
                      </a:r>
                      <a:endParaRPr lang="it-IT" sz="900" b="1" i="0" u="none" strike="noStrike">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100,00%</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fontAlgn="ctr"/>
                      <a:r>
                        <a:rPr lang="it-IT" sz="900" u="none" strike="noStrike" dirty="0">
                          <a:effectLst/>
                        </a:rPr>
                        <a:t>0,02</a:t>
                      </a:r>
                      <a:endParaRPr lang="it-IT" sz="9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marL="0" algn="r" defTabSz="914400" rtl="0" eaLnBrk="1" fontAlgn="ctr" latinLnBrk="0" hangingPunct="1"/>
                      <a:r>
                        <a:rPr lang="it-IT" sz="900" u="none" strike="noStrike" kern="1200">
                          <a:solidFill>
                            <a:schemeClr val="dk1"/>
                          </a:solidFill>
                          <a:effectLst/>
                          <a:latin typeface="+mn-lt"/>
                          <a:ea typeface="+mn-ea"/>
                          <a:cs typeface="+mn-cs"/>
                        </a:rPr>
                        <a:t>191.569,67</a:t>
                      </a:r>
                    </a:p>
                  </a:txBody>
                  <a:tcPr marL="0" marR="0" marT="0" marB="0" anchor="ctr"/>
                </a:tc>
                <a:tc>
                  <a:txBody>
                    <a:bodyPr/>
                    <a:lstStyle/>
                    <a:p>
                      <a:pPr marL="0" algn="r" defTabSz="914400" rtl="0" eaLnBrk="1" fontAlgn="ctr" latinLnBrk="0" hangingPunct="1"/>
                      <a:r>
                        <a:rPr lang="it-IT" sz="900" u="none" strike="noStrike" kern="1200" dirty="0">
                          <a:solidFill>
                            <a:schemeClr val="dk1"/>
                          </a:solidFill>
                          <a:effectLst/>
                          <a:latin typeface="+mn-lt"/>
                          <a:ea typeface="+mn-ea"/>
                          <a:cs typeface="+mn-cs"/>
                        </a:rPr>
                        <a:t>100,00%</a:t>
                      </a:r>
                    </a:p>
                  </a:txBody>
                  <a:tcPr marL="0" marR="0" marT="0" marB="0" anchor="ctr"/>
                </a:tc>
                <a:tc>
                  <a:txBody>
                    <a:bodyPr/>
                    <a:lstStyle/>
                    <a:p>
                      <a:pPr algn="r" fontAlgn="ctr"/>
                      <a:r>
                        <a:rPr lang="it-IT" sz="900" u="none" strike="noStrike" dirty="0">
                          <a:effectLst/>
                        </a:rPr>
                        <a:t>60 </a:t>
                      </a:r>
                      <a:endParaRPr lang="it-IT" sz="900" b="1"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2336722424"/>
                  </a:ext>
                </a:extLst>
              </a:tr>
              <a:tr h="386001">
                <a:tc>
                  <a:txBody>
                    <a:bodyPr/>
                    <a:lstStyle/>
                    <a:p>
                      <a:pPr algn="ctr" fontAlgn="ctr"/>
                      <a:r>
                        <a:rPr lang="it-IT" sz="1200" b="1" u="none" strike="noStrike" dirty="0">
                          <a:effectLst/>
                        </a:rPr>
                        <a:t>TOT</a:t>
                      </a:r>
                      <a:endParaRPr lang="it-IT" sz="12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l" fontAlgn="b"/>
                      <a:r>
                        <a:rPr lang="it-IT" sz="1100" b="1" u="none" strike="noStrike" dirty="0">
                          <a:effectLst/>
                        </a:rPr>
                        <a:t> </a:t>
                      </a:r>
                      <a:endParaRPr lang="it-IT" sz="1100" b="1" i="0" u="none" strike="noStrike" dirty="0">
                        <a:solidFill>
                          <a:srgbClr val="000000"/>
                        </a:solidFill>
                        <a:effectLst/>
                        <a:latin typeface="Calibri" panose="020F0502020204030204" pitchFamily="34" charset="0"/>
                      </a:endParaRPr>
                    </a:p>
                  </a:txBody>
                  <a:tcPr marL="36000" marR="36000" marT="36000" marB="36000" anchor="b"/>
                </a:tc>
                <a:tc>
                  <a:txBody>
                    <a:bodyPr/>
                    <a:lstStyle/>
                    <a:p>
                      <a:pPr algn="r" rtl="0" fontAlgn="ctr"/>
                      <a:r>
                        <a:rPr lang="it-IT" sz="1100" b="1" i="0" u="none" strike="noStrike" dirty="0">
                          <a:solidFill>
                            <a:srgbClr val="000000"/>
                          </a:solidFill>
                          <a:effectLst/>
                          <a:latin typeface="Calibri" panose="020F0502020204030204" pitchFamily="34" charset="0"/>
                        </a:rPr>
                        <a:t>420.901.303,52</a:t>
                      </a:r>
                    </a:p>
                  </a:txBody>
                  <a:tcPr marL="7620" marR="7620" marT="7620" marB="0" anchor="ctr"/>
                </a:tc>
                <a:tc>
                  <a:txBody>
                    <a:bodyPr/>
                    <a:lstStyle/>
                    <a:p>
                      <a:pPr algn="r" rtl="0" fontAlgn="ctr"/>
                      <a:r>
                        <a:rPr lang="it-IT" sz="1100" b="1" i="0" u="none" strike="noStrike" dirty="0">
                          <a:solidFill>
                            <a:srgbClr val="000000"/>
                          </a:solidFill>
                          <a:effectLst/>
                          <a:latin typeface="Calibri" panose="020F0502020204030204" pitchFamily="34" charset="0"/>
                        </a:rPr>
                        <a:t>208.860.248,10</a:t>
                      </a:r>
                    </a:p>
                  </a:txBody>
                  <a:tcPr marL="7620" marR="7620" marT="7620" marB="0" anchor="ctr"/>
                </a:tc>
                <a:tc>
                  <a:txBody>
                    <a:bodyPr/>
                    <a:lstStyle/>
                    <a:p>
                      <a:pPr algn="r" rtl="0" fontAlgn="ctr"/>
                      <a:r>
                        <a:rPr lang="it-IT" sz="1100" b="1" i="0" u="none" strike="noStrike" dirty="0">
                          <a:solidFill>
                            <a:srgbClr val="000000"/>
                          </a:solidFill>
                          <a:effectLst/>
                          <a:latin typeface="Calibri" panose="020F0502020204030204" pitchFamily="34" charset="0"/>
                        </a:rPr>
                        <a:t>420.901.303,52</a:t>
                      </a:r>
                    </a:p>
                  </a:txBody>
                  <a:tcPr marL="7620" marR="7620" marT="7620" marB="0" anchor="ctr"/>
                </a:tc>
                <a:tc>
                  <a:txBody>
                    <a:bodyPr/>
                    <a:lstStyle/>
                    <a:p>
                      <a:pPr algn="r" rtl="0" fontAlgn="ctr"/>
                      <a:r>
                        <a:rPr lang="it-IT" sz="1100" b="1" i="0" u="none" strike="noStrike" dirty="0">
                          <a:solidFill>
                            <a:srgbClr val="000000"/>
                          </a:solidFill>
                          <a:effectLst/>
                          <a:latin typeface="Calibri" panose="020F0502020204030204" pitchFamily="34" charset="0"/>
                        </a:rPr>
                        <a:t>100%</a:t>
                      </a:r>
                    </a:p>
                  </a:txBody>
                  <a:tcPr marL="7620" marR="7620" marT="7620" marB="0" anchor="ctr"/>
                </a:tc>
                <a:tc>
                  <a:txBody>
                    <a:bodyPr/>
                    <a:lstStyle/>
                    <a:p>
                      <a:pPr algn="r" rtl="0" fontAlgn="ctr"/>
                      <a:r>
                        <a:rPr lang="it-IT" sz="1100" b="1" i="0" u="none" strike="noStrike" dirty="0">
                          <a:solidFill>
                            <a:srgbClr val="000000"/>
                          </a:solidFill>
                          <a:effectLst/>
                          <a:latin typeface="Calibri" panose="020F0502020204030204" pitchFamily="34" charset="0"/>
                        </a:rPr>
                        <a:t>372.584.059,23</a:t>
                      </a:r>
                    </a:p>
                  </a:txBody>
                  <a:tcPr marL="7620" marR="7620" marT="7620" marB="0" anchor="ctr"/>
                </a:tc>
                <a:tc>
                  <a:txBody>
                    <a:bodyPr/>
                    <a:lstStyle/>
                    <a:p>
                      <a:pPr algn="r" rtl="0" fontAlgn="ctr"/>
                      <a:r>
                        <a:rPr lang="it-IT" sz="1100" b="1" i="0" u="none" strike="noStrike" dirty="0">
                          <a:solidFill>
                            <a:srgbClr val="000000"/>
                          </a:solidFill>
                          <a:effectLst/>
                          <a:latin typeface="Calibri" panose="020F0502020204030204" pitchFamily="34" charset="0"/>
                        </a:rPr>
                        <a:t>88,52%</a:t>
                      </a:r>
                    </a:p>
                  </a:txBody>
                  <a:tcPr marL="7620" marR="7620" marT="7620" marB="0" anchor="ctr"/>
                </a:tc>
                <a:tc>
                  <a:txBody>
                    <a:bodyPr/>
                    <a:lstStyle/>
                    <a:p>
                      <a:pPr algn="r" rtl="0" fontAlgn="ctr"/>
                      <a:r>
                        <a:rPr lang="it-IT" sz="1100" b="1" i="0" u="none" strike="noStrike" dirty="0">
                          <a:solidFill>
                            <a:srgbClr val="000000"/>
                          </a:solidFill>
                          <a:effectLst/>
                          <a:latin typeface="Calibri" panose="020F0502020204030204" pitchFamily="34" charset="0"/>
                        </a:rPr>
                        <a:t>18.405.259,18</a:t>
                      </a:r>
                    </a:p>
                  </a:txBody>
                  <a:tcPr marL="7620" marR="7620" marT="7620" marB="0" anchor="ctr"/>
                </a:tc>
                <a:tc>
                  <a:txBody>
                    <a:bodyPr/>
                    <a:lstStyle/>
                    <a:p>
                      <a:pPr algn="r" rtl="0" fontAlgn="ctr"/>
                      <a:r>
                        <a:rPr lang="it-IT" sz="1100" b="1" i="0" u="none" strike="noStrike" dirty="0">
                          <a:solidFill>
                            <a:srgbClr val="000000"/>
                          </a:solidFill>
                          <a:effectLst/>
                          <a:latin typeface="Calibri" panose="020F0502020204030204" pitchFamily="34" charset="0"/>
                        </a:rPr>
                        <a:t>386.702.568,64</a:t>
                      </a:r>
                    </a:p>
                  </a:txBody>
                  <a:tcPr marL="7620" marR="7620" marT="7620" marB="0" anchor="ctr"/>
                </a:tc>
                <a:tc>
                  <a:txBody>
                    <a:bodyPr/>
                    <a:lstStyle/>
                    <a:p>
                      <a:pPr algn="r" rtl="0" fontAlgn="ctr"/>
                      <a:r>
                        <a:rPr lang="it-IT" sz="1100" b="1" i="0" u="none" strike="noStrike" dirty="0">
                          <a:solidFill>
                            <a:srgbClr val="000000"/>
                          </a:solidFill>
                          <a:effectLst/>
                          <a:latin typeface="Calibri" panose="020F0502020204030204" pitchFamily="34" charset="0"/>
                        </a:rPr>
                        <a:t>91,87%</a:t>
                      </a:r>
                    </a:p>
                  </a:txBody>
                  <a:tcPr marL="7620" marR="7620" marT="7620" marB="0" anchor="ctr"/>
                </a:tc>
                <a:tc>
                  <a:txBody>
                    <a:bodyPr/>
                    <a:lstStyle/>
                    <a:p>
                      <a:pPr algn="r" rtl="0" fontAlgn="ctr"/>
                      <a:r>
                        <a:rPr lang="it-IT" sz="1100" b="1" i="0" u="none" strike="noStrike" dirty="0">
                          <a:solidFill>
                            <a:srgbClr val="000000"/>
                          </a:solidFill>
                          <a:effectLst/>
                          <a:latin typeface="Calibri" panose="020F0502020204030204" pitchFamily="34" charset="0"/>
                        </a:rPr>
                        <a:t>34.198.734,88</a:t>
                      </a:r>
                    </a:p>
                  </a:txBody>
                  <a:tcPr marL="7620" marR="7620" marT="7620" marB="0" anchor="ctr"/>
                </a:tc>
                <a:tc>
                  <a:txBody>
                    <a:bodyPr/>
                    <a:lstStyle/>
                    <a:p>
                      <a:pPr algn="r" rtl="0" fontAlgn="ctr"/>
                      <a:r>
                        <a:rPr lang="it-IT" sz="1100" b="1" i="0" u="none" strike="noStrike" dirty="0">
                          <a:solidFill>
                            <a:srgbClr val="000000"/>
                          </a:solidFill>
                          <a:effectLst/>
                          <a:latin typeface="Calibri" panose="020F0502020204030204" pitchFamily="34" charset="0"/>
                        </a:rPr>
                        <a:t>286.062.975,38</a:t>
                      </a:r>
                    </a:p>
                  </a:txBody>
                  <a:tcPr marL="7620" marR="7620" marT="7620" marB="0" anchor="ctr"/>
                </a:tc>
                <a:tc>
                  <a:txBody>
                    <a:bodyPr/>
                    <a:lstStyle/>
                    <a:p>
                      <a:pPr algn="r" rtl="0" fontAlgn="ctr"/>
                      <a:r>
                        <a:rPr lang="it-IT" sz="1100" b="1" i="0" u="none" strike="noStrike" dirty="0">
                          <a:solidFill>
                            <a:srgbClr val="000000"/>
                          </a:solidFill>
                          <a:effectLst/>
                          <a:latin typeface="Calibri" panose="020F0502020204030204" pitchFamily="34" charset="0"/>
                        </a:rPr>
                        <a:t>67,96%</a:t>
                      </a:r>
                    </a:p>
                  </a:txBody>
                  <a:tcPr marL="7620" marR="7620" marT="7620" marB="0" anchor="ctr"/>
                </a:tc>
                <a:tc>
                  <a:txBody>
                    <a:bodyPr/>
                    <a:lstStyle/>
                    <a:p>
                      <a:pPr algn="r" rtl="0" fontAlgn="ctr"/>
                      <a:r>
                        <a:rPr lang="it-IT" sz="1100" b="1" i="0" u="none" strike="noStrike" dirty="0">
                          <a:solidFill>
                            <a:srgbClr val="000000"/>
                          </a:solidFill>
                          <a:effectLst/>
                          <a:latin typeface="Calibri" panose="020F0502020204030204" pitchFamily="34" charset="0"/>
                        </a:rPr>
                        <a:t>9.803</a:t>
                      </a:r>
                    </a:p>
                  </a:txBody>
                  <a:tcPr marL="7620" marR="7620" marT="7620" marB="0" anchor="ctr"/>
                </a:tc>
                <a:extLst>
                  <a:ext uri="{0D108BD9-81ED-4DB2-BD59-A6C34878D82A}">
                    <a16:rowId xmlns:a16="http://schemas.microsoft.com/office/drawing/2014/main" xmlns="" val="4275660055"/>
                  </a:ext>
                </a:extLst>
              </a:tr>
            </a:tbl>
          </a:graphicData>
        </a:graphic>
      </p:graphicFrame>
    </p:spTree>
    <p:extLst>
      <p:ext uri="{BB962C8B-B14F-4D97-AF65-F5344CB8AC3E}">
        <p14:creationId xmlns:p14="http://schemas.microsoft.com/office/powerpoint/2010/main" val="2316785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a:extLst>
              <a:ext uri="{FF2B5EF4-FFF2-40B4-BE49-F238E27FC236}">
                <a16:creationId xmlns:a16="http://schemas.microsoft.com/office/drawing/2014/main" xmlns="" id="{12D85020-1786-593C-2585-7EB4A3ACADDE}"/>
              </a:ext>
            </a:extLst>
          </p:cNvPr>
          <p:cNvSpPr txBox="1"/>
          <p:nvPr/>
        </p:nvSpPr>
        <p:spPr>
          <a:xfrm>
            <a:off x="0" y="141514"/>
            <a:ext cx="12192000" cy="400110"/>
          </a:xfrm>
          <a:prstGeom prst="rect">
            <a:avLst/>
          </a:prstGeom>
          <a:noFill/>
        </p:spPr>
        <p:txBody>
          <a:bodyPr wrap="square" rtlCol="0">
            <a:spAutoFit/>
          </a:bodyPr>
          <a:lstStyle/>
          <a:p>
            <a:r>
              <a:rPr lang="it-IT" sz="20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2.7 Stato di attuazione delle Misure connesse a superfici o animali al </a:t>
            </a:r>
            <a:r>
              <a:rPr lang="it-IT" sz="20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28</a:t>
            </a:r>
            <a:r>
              <a:rPr kumimoji="0" lang="it-IT" sz="20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/11/202</a:t>
            </a:r>
            <a:r>
              <a:rPr lang="it-IT" sz="20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4</a:t>
            </a:r>
            <a:r>
              <a:rPr kumimoji="0" lang="it-IT" sz="20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it-IT" sz="16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it-IT" sz="1600" b="1" i="0" u="none" strike="noStrike" kern="1200" cap="none" spc="0" normalizeH="0" baseline="0" noProof="0" dirty="0" err="1">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dec</a:t>
            </a:r>
            <a:r>
              <a:rPr kumimoji="0" lang="it-IT" sz="16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725)</a:t>
            </a:r>
            <a:endParaRPr lang="it-IT" sz="20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ella 2">
            <a:extLst>
              <a:ext uri="{FF2B5EF4-FFF2-40B4-BE49-F238E27FC236}">
                <a16:creationId xmlns:a16="http://schemas.microsoft.com/office/drawing/2014/main" xmlns="" id="{A3DBED2A-3A9E-7CB8-D9F5-867AF99C4C07}"/>
              </a:ext>
            </a:extLst>
          </p:cNvPr>
          <p:cNvGraphicFramePr>
            <a:graphicFrameLocks noGrp="1"/>
          </p:cNvGraphicFramePr>
          <p:nvPr>
            <p:extLst/>
          </p:nvPr>
        </p:nvGraphicFramePr>
        <p:xfrm>
          <a:off x="451795" y="740978"/>
          <a:ext cx="10971987" cy="5187868"/>
        </p:xfrm>
        <a:graphic>
          <a:graphicData uri="http://schemas.openxmlformats.org/drawingml/2006/table">
            <a:tbl>
              <a:tblPr/>
              <a:tblGrid>
                <a:gridCol w="2479969">
                  <a:extLst>
                    <a:ext uri="{9D8B030D-6E8A-4147-A177-3AD203B41FA5}">
                      <a16:colId xmlns:a16="http://schemas.microsoft.com/office/drawing/2014/main" xmlns="" val="246802164"/>
                    </a:ext>
                  </a:extLst>
                </a:gridCol>
                <a:gridCol w="1277560">
                  <a:extLst>
                    <a:ext uri="{9D8B030D-6E8A-4147-A177-3AD203B41FA5}">
                      <a16:colId xmlns:a16="http://schemas.microsoft.com/office/drawing/2014/main" xmlns="" val="1748050386"/>
                    </a:ext>
                  </a:extLst>
                </a:gridCol>
                <a:gridCol w="1217440">
                  <a:extLst>
                    <a:ext uri="{9D8B030D-6E8A-4147-A177-3AD203B41FA5}">
                      <a16:colId xmlns:a16="http://schemas.microsoft.com/office/drawing/2014/main" xmlns="" val="98164225"/>
                    </a:ext>
                  </a:extLst>
                </a:gridCol>
                <a:gridCol w="1217440">
                  <a:extLst>
                    <a:ext uri="{9D8B030D-6E8A-4147-A177-3AD203B41FA5}">
                      <a16:colId xmlns:a16="http://schemas.microsoft.com/office/drawing/2014/main" xmlns="" val="348040047"/>
                    </a:ext>
                  </a:extLst>
                </a:gridCol>
                <a:gridCol w="526054">
                  <a:extLst>
                    <a:ext uri="{9D8B030D-6E8A-4147-A177-3AD203B41FA5}">
                      <a16:colId xmlns:a16="http://schemas.microsoft.com/office/drawing/2014/main" xmlns="" val="1493443682"/>
                    </a:ext>
                  </a:extLst>
                </a:gridCol>
                <a:gridCol w="1217440">
                  <a:extLst>
                    <a:ext uri="{9D8B030D-6E8A-4147-A177-3AD203B41FA5}">
                      <a16:colId xmlns:a16="http://schemas.microsoft.com/office/drawing/2014/main" xmlns="" val="651793030"/>
                    </a:ext>
                  </a:extLst>
                </a:gridCol>
                <a:gridCol w="691385">
                  <a:extLst>
                    <a:ext uri="{9D8B030D-6E8A-4147-A177-3AD203B41FA5}">
                      <a16:colId xmlns:a16="http://schemas.microsoft.com/office/drawing/2014/main" xmlns="" val="648049522"/>
                    </a:ext>
                  </a:extLst>
                </a:gridCol>
                <a:gridCol w="1217440">
                  <a:extLst>
                    <a:ext uri="{9D8B030D-6E8A-4147-A177-3AD203B41FA5}">
                      <a16:colId xmlns:a16="http://schemas.microsoft.com/office/drawing/2014/main" xmlns="" val="2343589636"/>
                    </a:ext>
                  </a:extLst>
                </a:gridCol>
                <a:gridCol w="1127259">
                  <a:extLst>
                    <a:ext uri="{9D8B030D-6E8A-4147-A177-3AD203B41FA5}">
                      <a16:colId xmlns:a16="http://schemas.microsoft.com/office/drawing/2014/main" xmlns="" val="1678161757"/>
                    </a:ext>
                  </a:extLst>
                </a:gridCol>
              </a:tblGrid>
              <a:tr h="1274176">
                <a:tc>
                  <a:txBody>
                    <a:bodyPr/>
                    <a:lstStyle/>
                    <a:p>
                      <a:pPr algn="ctr" rtl="0" fontAlgn="ctr"/>
                      <a:r>
                        <a:rPr lang="it-IT" sz="1400" b="1" i="0" u="none" strike="noStrike" dirty="0">
                          <a:solidFill>
                            <a:srgbClr val="000000"/>
                          </a:solidFill>
                          <a:effectLst/>
                          <a:latin typeface="Calibri" panose="020F0502020204030204" pitchFamily="34" charset="0"/>
                        </a:rPr>
                        <a:t>MISURA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it-IT" sz="1400" b="1" i="0" u="none" strike="noStrike" dirty="0">
                          <a:solidFill>
                            <a:srgbClr val="000000"/>
                          </a:solidFill>
                          <a:effectLst/>
                          <a:latin typeface="Calibri" panose="020F0502020204030204" pitchFamily="34" charset="0"/>
                        </a:rPr>
                        <a:t>Programmato (PSR Versione 13)   Spesa pubblica </a:t>
                      </a:r>
                      <a:br>
                        <a:rPr lang="it-IT" sz="1400" b="1" i="0" u="none" strike="noStrike" dirty="0">
                          <a:solidFill>
                            <a:srgbClr val="000000"/>
                          </a:solidFill>
                          <a:effectLst/>
                          <a:latin typeface="Calibri" panose="020F0502020204030204" pitchFamily="34" charset="0"/>
                        </a:rPr>
                      </a:br>
                      <a:r>
                        <a:rPr lang="it-IT" sz="1400" b="1" i="0" u="none" strike="noStrike" dirty="0">
                          <a:solidFill>
                            <a:srgbClr val="000000"/>
                          </a:solidFill>
                          <a:effectLst/>
                          <a:latin typeface="Calibri" panose="020F0502020204030204" pitchFamily="34" charset="0"/>
                        </a:rPr>
                        <a:t>(a)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it-IT" sz="1400" b="1" i="0" u="none" strike="noStrike" dirty="0">
                          <a:solidFill>
                            <a:srgbClr val="000000"/>
                          </a:solidFill>
                          <a:effectLst/>
                          <a:latin typeface="Calibri" panose="020F0502020204030204" pitchFamily="34" charset="0"/>
                        </a:rPr>
                        <a:t>Programmato   (PSR Versione 13)  FEASR + EURI</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it-IT" sz="1400" b="1" i="0" u="none" strike="noStrike" dirty="0">
                          <a:solidFill>
                            <a:srgbClr val="000000"/>
                          </a:solidFill>
                          <a:effectLst/>
                          <a:latin typeface="Calibri" panose="020F0502020204030204" pitchFamily="34" charset="0"/>
                        </a:rPr>
                        <a:t>Impegnato da Bandi</a:t>
                      </a:r>
                      <a:br>
                        <a:rPr lang="it-IT" sz="1400" b="1" i="0" u="none" strike="noStrike" dirty="0">
                          <a:solidFill>
                            <a:srgbClr val="000000"/>
                          </a:solidFill>
                          <a:effectLst/>
                          <a:latin typeface="Calibri" panose="020F0502020204030204" pitchFamily="34" charset="0"/>
                        </a:rPr>
                      </a:br>
                      <a:r>
                        <a:rPr lang="it-IT" sz="1400" b="1" i="0" u="none" strike="noStrike" dirty="0">
                          <a:solidFill>
                            <a:srgbClr val="000000"/>
                          </a:solidFill>
                          <a:effectLst/>
                          <a:latin typeface="Calibri" panose="020F0502020204030204" pitchFamily="34" charset="0"/>
                        </a:rPr>
                        <a:t>(b)</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it-IT" sz="1400" b="1" i="0" u="none" strike="noStrike" dirty="0">
                          <a:solidFill>
                            <a:srgbClr val="000000"/>
                          </a:solidFill>
                          <a:effectLst/>
                          <a:latin typeface="Calibri" panose="020F0502020204030204" pitchFamily="34" charset="0"/>
                        </a:rPr>
                        <a:t>(b/a)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it-IT" sz="1400" b="1" i="0" u="none" strike="noStrike" dirty="0">
                          <a:solidFill>
                            <a:srgbClr val="000000"/>
                          </a:solidFill>
                          <a:effectLst/>
                          <a:latin typeface="Calibri" panose="020F0502020204030204" pitchFamily="34" charset="0"/>
                        </a:rPr>
                        <a:t>Richiesto*</a:t>
                      </a:r>
                      <a:br>
                        <a:rPr lang="it-IT" sz="1400" b="1" i="0" u="none" strike="noStrike" dirty="0">
                          <a:solidFill>
                            <a:srgbClr val="000000"/>
                          </a:solidFill>
                          <a:effectLst/>
                          <a:latin typeface="Calibri" panose="020F0502020204030204" pitchFamily="34" charset="0"/>
                        </a:rPr>
                      </a:br>
                      <a:r>
                        <a:rPr lang="it-IT" sz="1400" b="1" i="0" u="none" strike="noStrike" dirty="0">
                          <a:solidFill>
                            <a:srgbClr val="000000"/>
                          </a:solidFill>
                          <a:effectLst/>
                          <a:latin typeface="Calibri" panose="020F0502020204030204" pitchFamily="34" charset="0"/>
                        </a:rPr>
                        <a:t>(c)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it-IT" sz="1400" b="1" i="0" u="none" strike="noStrike" dirty="0">
                          <a:solidFill>
                            <a:srgbClr val="000000"/>
                          </a:solidFill>
                          <a:effectLst/>
                          <a:latin typeface="Calibri" panose="020F0502020204030204" pitchFamily="34" charset="0"/>
                        </a:rPr>
                        <a:t>(c/a)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it-IT" sz="1400" b="1" i="0" u="none" strike="noStrike" dirty="0">
                          <a:solidFill>
                            <a:srgbClr val="000000"/>
                          </a:solidFill>
                          <a:effectLst/>
                          <a:latin typeface="Calibri" panose="020F0502020204030204" pitchFamily="34" charset="0"/>
                        </a:rPr>
                        <a:t>Importo pagato al Decreto 725</a:t>
                      </a:r>
                      <a:br>
                        <a:rPr lang="it-IT" sz="1400" b="1" i="0" u="none" strike="noStrike" dirty="0">
                          <a:solidFill>
                            <a:srgbClr val="000000"/>
                          </a:solidFill>
                          <a:effectLst/>
                          <a:latin typeface="Calibri" panose="020F0502020204030204" pitchFamily="34" charset="0"/>
                        </a:rPr>
                      </a:br>
                      <a:r>
                        <a:rPr lang="it-IT" sz="1400" b="1" i="0" u="none" strike="noStrike" dirty="0">
                          <a:solidFill>
                            <a:srgbClr val="000000"/>
                          </a:solidFill>
                          <a:effectLst/>
                          <a:latin typeface="Calibri" panose="020F0502020204030204" pitchFamily="34" charset="0"/>
                        </a:rPr>
                        <a:t>(d)</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rtl="0" fontAlgn="ctr"/>
                      <a:r>
                        <a:rPr lang="it-IT" sz="1400" b="1" i="0" u="none" strike="noStrike" dirty="0">
                          <a:solidFill>
                            <a:srgbClr val="000000"/>
                          </a:solidFill>
                          <a:effectLst/>
                          <a:latin typeface="Calibri" panose="020F0502020204030204" pitchFamily="34" charset="0"/>
                        </a:rPr>
                        <a:t>% Pagato su programmato (d/a)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xmlns="" val="2817917609"/>
                  </a:ext>
                </a:extLst>
              </a:tr>
              <a:tr h="243163">
                <a:tc>
                  <a:txBody>
                    <a:bodyPr/>
                    <a:lstStyle/>
                    <a:p>
                      <a:pPr algn="l" rtl="0" fontAlgn="ctr"/>
                      <a:r>
                        <a:rPr lang="it-IT" sz="1050" b="1" i="0" u="none" strike="noStrike" dirty="0">
                          <a:solidFill>
                            <a:srgbClr val="000000"/>
                          </a:solidFill>
                          <a:effectLst/>
                          <a:latin typeface="Calibri" panose="020F0502020204030204" pitchFamily="34" charset="0"/>
                        </a:rPr>
                        <a:t>M 10.1.1 - Produzione integrata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28.692.546,38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13.772.422,26</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28.692.546,38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32.278.795,58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112,5%</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dirty="0">
                          <a:solidFill>
                            <a:srgbClr val="000000"/>
                          </a:solidFill>
                          <a:effectLst/>
                          <a:latin typeface="Calibri" panose="020F0502020204030204" pitchFamily="34" charset="0"/>
                          <a:ea typeface="+mn-ea"/>
                          <a:cs typeface="+mn-cs"/>
                        </a:rPr>
                        <a:t>28.692.546,38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a:solidFill>
                            <a:srgbClr val="000000"/>
                          </a:solidFill>
                          <a:effectLst/>
                          <a:latin typeface="Calibri" panose="020F0502020204030204" pitchFamily="34" charset="0"/>
                          <a:ea typeface="+mn-ea"/>
                          <a:cs typeface="+mn-cs"/>
                        </a:rPr>
                        <a:t>100,00%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xmlns="" val="3356855805"/>
                  </a:ext>
                </a:extLst>
              </a:tr>
              <a:tr h="457147">
                <a:tc>
                  <a:txBody>
                    <a:bodyPr/>
                    <a:lstStyle/>
                    <a:p>
                      <a:pPr algn="l" rtl="0" fontAlgn="ctr"/>
                      <a:r>
                        <a:rPr lang="it-IT" sz="1050" b="1" i="0" u="none" strike="noStrike" dirty="0">
                          <a:solidFill>
                            <a:srgbClr val="000000"/>
                          </a:solidFill>
                          <a:effectLst/>
                          <a:latin typeface="Calibri" panose="020F0502020204030204" pitchFamily="34" charset="0"/>
                        </a:rPr>
                        <a:t>M 10.1.2 - Miglioramento prati pascoli</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46.748.016,23</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22.439.047,79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46.748.016,23</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56.287.996,76</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120,4%</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dirty="0">
                          <a:solidFill>
                            <a:srgbClr val="000000"/>
                          </a:solidFill>
                          <a:effectLst/>
                          <a:latin typeface="Calibri" panose="020F0502020204030204" pitchFamily="34" charset="0"/>
                          <a:ea typeface="+mn-ea"/>
                          <a:cs typeface="+mn-cs"/>
                        </a:rPr>
                        <a:t>46.748.016,23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a:solidFill>
                            <a:srgbClr val="000000"/>
                          </a:solidFill>
                          <a:effectLst/>
                          <a:latin typeface="Calibri" panose="020F0502020204030204" pitchFamily="34" charset="0"/>
                          <a:ea typeface="+mn-ea"/>
                          <a:cs typeface="+mn-cs"/>
                        </a:rPr>
                        <a:t>100,00%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xmlns="" val="2432693016"/>
                  </a:ext>
                </a:extLst>
              </a:tr>
              <a:tr h="243163">
                <a:tc>
                  <a:txBody>
                    <a:bodyPr/>
                    <a:lstStyle/>
                    <a:p>
                      <a:pPr algn="l" rtl="0" fontAlgn="ctr"/>
                      <a:r>
                        <a:rPr lang="it-IT" sz="1050" b="1" i="0" u="none" strike="noStrike">
                          <a:solidFill>
                            <a:srgbClr val="000000"/>
                          </a:solidFill>
                          <a:effectLst/>
                          <a:latin typeface="Calibri" panose="020F0502020204030204" pitchFamily="34" charset="0"/>
                        </a:rPr>
                        <a:t>M 10.1.3 - Conservazione del suolo</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9.378.864,18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4.501.854,81</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9.378.864,18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10.834.432,40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115,5%</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dirty="0">
                          <a:solidFill>
                            <a:srgbClr val="000000"/>
                          </a:solidFill>
                          <a:effectLst/>
                          <a:latin typeface="Calibri" panose="020F0502020204030204" pitchFamily="34" charset="0"/>
                          <a:ea typeface="+mn-ea"/>
                          <a:cs typeface="+mn-cs"/>
                        </a:rPr>
                        <a:t>9.378.864,18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a:solidFill>
                            <a:srgbClr val="000000"/>
                          </a:solidFill>
                          <a:effectLst/>
                          <a:latin typeface="Calibri" panose="020F0502020204030204" pitchFamily="34" charset="0"/>
                          <a:ea typeface="+mn-ea"/>
                          <a:cs typeface="+mn-cs"/>
                        </a:rPr>
                        <a:t>100,00%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xmlns="" val="3358350088"/>
                  </a:ext>
                </a:extLst>
              </a:tr>
              <a:tr h="457147">
                <a:tc>
                  <a:txBody>
                    <a:bodyPr/>
                    <a:lstStyle/>
                    <a:p>
                      <a:pPr algn="l" rtl="0" fontAlgn="ctr"/>
                      <a:r>
                        <a:rPr lang="it-IT" sz="1050" b="1" i="0" u="none" strike="noStrike">
                          <a:solidFill>
                            <a:srgbClr val="000000"/>
                          </a:solidFill>
                          <a:effectLst/>
                          <a:latin typeface="Calibri" panose="020F0502020204030204" pitchFamily="34" charset="0"/>
                        </a:rPr>
                        <a:t>M 10.1.4 - Incremento di sostanza organica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18.966.112,13</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9.103.733,82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18.966.112,13</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100%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21.098.064,45</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111,2%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a:solidFill>
                            <a:srgbClr val="000000"/>
                          </a:solidFill>
                          <a:effectLst/>
                          <a:latin typeface="Calibri" panose="020F0502020204030204" pitchFamily="34" charset="0"/>
                          <a:ea typeface="+mn-ea"/>
                          <a:cs typeface="+mn-cs"/>
                        </a:rPr>
                        <a:t>16.371.646,97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dirty="0">
                          <a:solidFill>
                            <a:srgbClr val="000000"/>
                          </a:solidFill>
                          <a:effectLst/>
                          <a:latin typeface="Calibri" panose="020F0502020204030204" pitchFamily="34" charset="0"/>
                          <a:ea typeface="+mn-ea"/>
                          <a:cs typeface="+mn-cs"/>
                        </a:rPr>
                        <a:t>86,32%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xmlns="" val="2823045677"/>
                  </a:ext>
                </a:extLst>
              </a:tr>
              <a:tr h="457147">
                <a:tc>
                  <a:txBody>
                    <a:bodyPr/>
                    <a:lstStyle/>
                    <a:p>
                      <a:pPr algn="l" rtl="0" fontAlgn="ctr"/>
                      <a:r>
                        <a:rPr lang="it-IT" sz="1050" b="1" i="0" u="none" strike="noStrike" dirty="0">
                          <a:solidFill>
                            <a:srgbClr val="000000"/>
                          </a:solidFill>
                          <a:effectLst/>
                          <a:latin typeface="Calibri" panose="020F0502020204030204" pitchFamily="34" charset="0"/>
                        </a:rPr>
                        <a:t>M 11.1 - Agricoltura biologica - Introduzione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24.644.059,74</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11.829.148,68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24.644.059,74</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26.209.383,15</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106,4%</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a:solidFill>
                            <a:srgbClr val="000000"/>
                          </a:solidFill>
                          <a:effectLst/>
                          <a:latin typeface="Calibri" panose="020F0502020204030204" pitchFamily="34" charset="0"/>
                          <a:ea typeface="+mn-ea"/>
                          <a:cs typeface="+mn-cs"/>
                        </a:rPr>
                        <a:t>24.641.703,62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dirty="0">
                          <a:solidFill>
                            <a:srgbClr val="000000"/>
                          </a:solidFill>
                          <a:effectLst/>
                          <a:latin typeface="Calibri" panose="020F0502020204030204" pitchFamily="34" charset="0"/>
                          <a:ea typeface="+mn-ea"/>
                          <a:cs typeface="+mn-cs"/>
                        </a:rPr>
                        <a:t>99,99%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xmlns="" val="396043571"/>
                  </a:ext>
                </a:extLst>
              </a:tr>
              <a:tr h="457147">
                <a:tc>
                  <a:txBody>
                    <a:bodyPr/>
                    <a:lstStyle/>
                    <a:p>
                      <a:pPr algn="l" rtl="0" fontAlgn="ctr"/>
                      <a:r>
                        <a:rPr lang="it-IT" sz="1050" b="1" i="0" u="none" strike="noStrike">
                          <a:solidFill>
                            <a:srgbClr val="000000"/>
                          </a:solidFill>
                          <a:effectLst/>
                          <a:latin typeface="Calibri" panose="020F0502020204030204" pitchFamily="34" charset="0"/>
                        </a:rPr>
                        <a:t>M 11.2 - Agricoltura biologica - Mantenimento</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26.493.261,99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12.716.765,76</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26.493.261,99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28.800.500,52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108,7%</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a:solidFill>
                            <a:srgbClr val="000000"/>
                          </a:solidFill>
                          <a:effectLst/>
                          <a:latin typeface="Calibri" panose="020F0502020204030204" pitchFamily="34" charset="0"/>
                          <a:ea typeface="+mn-ea"/>
                          <a:cs typeface="+mn-cs"/>
                        </a:rPr>
                        <a:t>22.545.667,53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dirty="0">
                          <a:solidFill>
                            <a:srgbClr val="000000"/>
                          </a:solidFill>
                          <a:effectLst/>
                          <a:latin typeface="Calibri" panose="020F0502020204030204" pitchFamily="34" charset="0"/>
                          <a:ea typeface="+mn-ea"/>
                          <a:cs typeface="+mn-cs"/>
                        </a:rPr>
                        <a:t>85,10%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xmlns="" val="13107197"/>
                  </a:ext>
                </a:extLst>
              </a:tr>
              <a:tr h="457147">
                <a:tc>
                  <a:txBody>
                    <a:bodyPr/>
                    <a:lstStyle/>
                    <a:p>
                      <a:pPr algn="l" rtl="0" fontAlgn="ctr"/>
                      <a:r>
                        <a:rPr lang="it-IT" sz="1050" b="1" i="0" u="none" strike="noStrike">
                          <a:solidFill>
                            <a:srgbClr val="000000"/>
                          </a:solidFill>
                          <a:effectLst/>
                          <a:latin typeface="Calibri" panose="020F0502020204030204" pitchFamily="34" charset="0"/>
                        </a:rPr>
                        <a:t>M 11.1 - Agricoltura biologica - Introduzione  EURI</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1.600.000,00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1.600.000,00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1.600.000,00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1.819.530,26</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113,7%</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a:solidFill>
                            <a:srgbClr val="000000"/>
                          </a:solidFill>
                          <a:effectLst/>
                          <a:latin typeface="Calibri" panose="020F0502020204030204" pitchFamily="34" charset="0"/>
                          <a:ea typeface="+mn-ea"/>
                          <a:cs typeface="+mn-cs"/>
                        </a:rPr>
                        <a:t>1.591.863,59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dirty="0">
                          <a:solidFill>
                            <a:srgbClr val="000000"/>
                          </a:solidFill>
                          <a:effectLst/>
                          <a:latin typeface="Calibri" panose="020F0502020204030204" pitchFamily="34" charset="0"/>
                          <a:ea typeface="+mn-ea"/>
                          <a:cs typeface="+mn-cs"/>
                        </a:rPr>
                        <a:t>99,49%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xmlns="" val="325640763"/>
                  </a:ext>
                </a:extLst>
              </a:tr>
              <a:tr h="457147">
                <a:tc>
                  <a:txBody>
                    <a:bodyPr/>
                    <a:lstStyle/>
                    <a:p>
                      <a:pPr algn="l" rtl="0" fontAlgn="ctr"/>
                      <a:r>
                        <a:rPr lang="it-IT" sz="1050" b="1" i="0" u="none" strike="noStrike">
                          <a:solidFill>
                            <a:srgbClr val="000000"/>
                          </a:solidFill>
                          <a:effectLst/>
                          <a:latin typeface="Calibri" panose="020F0502020204030204" pitchFamily="34" charset="0"/>
                        </a:rPr>
                        <a:t>M 11.2 - Agricoltura biologica - Mantenimento EURI</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8.334.500,00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8.334.500,00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8.334.500,00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9.126.031,98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109,5%</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a:solidFill>
                            <a:srgbClr val="000000"/>
                          </a:solidFill>
                          <a:effectLst/>
                          <a:latin typeface="Calibri" panose="020F0502020204030204" pitchFamily="34" charset="0"/>
                          <a:ea typeface="+mn-ea"/>
                          <a:cs typeface="+mn-cs"/>
                        </a:rPr>
                        <a:t>8.026.587,43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dirty="0">
                          <a:solidFill>
                            <a:srgbClr val="000000"/>
                          </a:solidFill>
                          <a:effectLst/>
                          <a:latin typeface="Calibri" panose="020F0502020204030204" pitchFamily="34" charset="0"/>
                          <a:ea typeface="+mn-ea"/>
                          <a:cs typeface="+mn-cs"/>
                        </a:rPr>
                        <a:t>96,31%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xmlns="" val="3905622170"/>
                  </a:ext>
                </a:extLst>
              </a:tr>
              <a:tr h="399124">
                <a:tc>
                  <a:txBody>
                    <a:bodyPr/>
                    <a:lstStyle/>
                    <a:p>
                      <a:pPr algn="l" rtl="0" fontAlgn="ctr"/>
                      <a:r>
                        <a:rPr lang="it-IT" sz="1050" b="1" i="0" u="none" strike="noStrike">
                          <a:solidFill>
                            <a:srgbClr val="000000"/>
                          </a:solidFill>
                          <a:effectLst/>
                          <a:latin typeface="Calibri" panose="020F0502020204030204" pitchFamily="34" charset="0"/>
                        </a:rPr>
                        <a:t>M 13 Pagamenti compensativi per le zone montane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52.924.244,67</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25.403.637,44</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52.924.244,67</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100%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a:solidFill>
                            <a:srgbClr val="000000"/>
                          </a:solidFill>
                          <a:effectLst/>
                          <a:latin typeface="Calibri" panose="020F0502020204030204" pitchFamily="34" charset="0"/>
                        </a:rPr>
                        <a:t>55.794.143,88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050" b="0" i="0" u="none" strike="noStrike" dirty="0">
                          <a:solidFill>
                            <a:srgbClr val="000000"/>
                          </a:solidFill>
                          <a:effectLst/>
                          <a:latin typeface="Calibri" panose="020F0502020204030204" pitchFamily="34" charset="0"/>
                        </a:rPr>
                        <a:t>105,4%</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a:solidFill>
                            <a:srgbClr val="000000"/>
                          </a:solidFill>
                          <a:effectLst/>
                          <a:latin typeface="Calibri" panose="020F0502020204030204" pitchFamily="34" charset="0"/>
                          <a:ea typeface="+mn-ea"/>
                          <a:cs typeface="+mn-cs"/>
                        </a:rPr>
                        <a:t>52.914.294,28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050" b="0" i="0" u="none" strike="noStrike" kern="1200" dirty="0">
                          <a:solidFill>
                            <a:srgbClr val="000000"/>
                          </a:solidFill>
                          <a:effectLst/>
                          <a:latin typeface="Calibri" panose="020F0502020204030204" pitchFamily="34" charset="0"/>
                          <a:ea typeface="+mn-ea"/>
                          <a:cs typeface="+mn-cs"/>
                        </a:rPr>
                        <a:t>99,98%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xmlns="" val="2448968250"/>
                  </a:ext>
                </a:extLst>
              </a:tr>
              <a:tr h="278045">
                <a:tc>
                  <a:txBody>
                    <a:bodyPr/>
                    <a:lstStyle/>
                    <a:p>
                      <a:pPr algn="l" rtl="0" fontAlgn="ctr"/>
                      <a:r>
                        <a:rPr lang="it-IT" sz="1400" b="1" i="0" u="none" strike="noStrike" dirty="0">
                          <a:solidFill>
                            <a:srgbClr val="000000"/>
                          </a:solidFill>
                          <a:effectLst/>
                          <a:latin typeface="Calibri" panose="020F0502020204030204" pitchFamily="34" charset="0"/>
                        </a:rPr>
                        <a:t>TOTALE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400" b="1" i="0" u="none" strike="noStrike">
                          <a:solidFill>
                            <a:srgbClr val="000000"/>
                          </a:solidFill>
                          <a:effectLst/>
                          <a:latin typeface="Calibri" panose="020F0502020204030204" pitchFamily="34" charset="0"/>
                        </a:rPr>
                        <a:t>217.781.605,32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400" b="1" i="0" u="none" strike="noStrike">
                          <a:solidFill>
                            <a:srgbClr val="000000"/>
                          </a:solidFill>
                          <a:effectLst/>
                          <a:latin typeface="Calibri" panose="020F0502020204030204" pitchFamily="34" charset="0"/>
                        </a:rPr>
                        <a:t>109.701.110,55</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400" b="1" i="0" u="none" strike="noStrike">
                          <a:solidFill>
                            <a:srgbClr val="000000"/>
                          </a:solidFill>
                          <a:effectLst/>
                          <a:latin typeface="Calibri" panose="020F0502020204030204" pitchFamily="34" charset="0"/>
                        </a:rPr>
                        <a:t>217.781.605,32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r" rtl="0" fontAlgn="ctr"/>
                      <a:r>
                        <a:rPr lang="it-IT" sz="1400" b="1" i="0" u="none" strike="noStrike">
                          <a:solidFill>
                            <a:srgbClr val="000000"/>
                          </a:solidFill>
                          <a:effectLst/>
                          <a:latin typeface="Calibri" panose="020F0502020204030204" pitchFamily="34" charset="0"/>
                        </a:rPr>
                        <a:t>100%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400" b="1" i="0" u="none" strike="noStrike" kern="1200" dirty="0">
                          <a:solidFill>
                            <a:srgbClr val="000000"/>
                          </a:solidFill>
                          <a:effectLst/>
                          <a:latin typeface="Calibri" panose="020F0502020204030204" pitchFamily="34" charset="0"/>
                          <a:ea typeface="+mn-ea"/>
                          <a:cs typeface="+mn-cs"/>
                        </a:rPr>
                        <a:t>242.248.878,98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400" b="1" i="0" u="none" strike="noStrike" kern="1200" dirty="0">
                          <a:solidFill>
                            <a:srgbClr val="000000"/>
                          </a:solidFill>
                          <a:effectLst/>
                          <a:latin typeface="Calibri" panose="020F0502020204030204" pitchFamily="34" charset="0"/>
                          <a:ea typeface="+mn-ea"/>
                          <a:cs typeface="+mn-cs"/>
                        </a:rPr>
                        <a:t>108,0%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400" b="1" i="0" u="none" strike="noStrike" kern="1200" dirty="0">
                          <a:solidFill>
                            <a:srgbClr val="000000"/>
                          </a:solidFill>
                          <a:effectLst/>
                          <a:latin typeface="Calibri" panose="020F0502020204030204" pitchFamily="34" charset="0"/>
                          <a:ea typeface="+mn-ea"/>
                          <a:cs typeface="+mn-cs"/>
                        </a:rPr>
                        <a:t>210.911.190,21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algn="r" defTabSz="914400" rtl="0" eaLnBrk="1" fontAlgn="ctr" latinLnBrk="0" hangingPunct="1"/>
                      <a:r>
                        <a:rPr lang="it-IT" sz="1400" b="1" i="0" u="none" strike="noStrike" kern="1200" dirty="0">
                          <a:solidFill>
                            <a:srgbClr val="000000"/>
                          </a:solidFill>
                          <a:effectLst/>
                          <a:latin typeface="Calibri" panose="020F0502020204030204" pitchFamily="34" charset="0"/>
                          <a:ea typeface="+mn-ea"/>
                          <a:cs typeface="+mn-cs"/>
                        </a:rPr>
                        <a:t>96,85%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xmlns="" val="2120640969"/>
                  </a:ext>
                </a:extLst>
              </a:tr>
            </a:tbl>
          </a:graphicData>
        </a:graphic>
      </p:graphicFrame>
      <p:sp>
        <p:nvSpPr>
          <p:cNvPr id="4" name="CasellaDiTesto 3">
            <a:extLst>
              <a:ext uri="{FF2B5EF4-FFF2-40B4-BE49-F238E27FC236}">
                <a16:creationId xmlns:a16="http://schemas.microsoft.com/office/drawing/2014/main" xmlns="" id="{5FB9F62F-3347-EE38-D990-689C79BF7E00}"/>
              </a:ext>
            </a:extLst>
          </p:cNvPr>
          <p:cNvSpPr txBox="1"/>
          <p:nvPr/>
        </p:nvSpPr>
        <p:spPr>
          <a:xfrm>
            <a:off x="8083494" y="5896738"/>
            <a:ext cx="3521279" cy="261610"/>
          </a:xfrm>
          <a:prstGeom prst="rect">
            <a:avLst/>
          </a:prstGeom>
          <a:noFill/>
        </p:spPr>
        <p:txBody>
          <a:bodyPr wrap="square">
            <a:spAutoFit/>
          </a:bodyPr>
          <a:lstStyle/>
          <a:p>
            <a:r>
              <a:rPr lang="it-IT" sz="1100" b="0" i="0" u="none" strike="noStrike" dirty="0">
                <a:effectLst/>
              </a:rPr>
              <a:t>* compreso il richiesto Campagna 2024 per la 10.1 e 11.2</a:t>
            </a:r>
            <a:r>
              <a:rPr lang="it-IT" sz="1100" dirty="0"/>
              <a:t> </a:t>
            </a:r>
          </a:p>
        </p:txBody>
      </p:sp>
    </p:spTree>
    <p:extLst>
      <p:ext uri="{BB962C8B-B14F-4D97-AF65-F5344CB8AC3E}">
        <p14:creationId xmlns:p14="http://schemas.microsoft.com/office/powerpoint/2010/main" val="4282545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Nuvola 28"/>
          <p:cNvSpPr/>
          <p:nvPr/>
        </p:nvSpPr>
        <p:spPr>
          <a:xfrm>
            <a:off x="7981020" y="3657601"/>
            <a:ext cx="3770426" cy="2503508"/>
          </a:xfrm>
          <a:prstGeom prst="cloud">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3">
            <a:extLst>
              <a:ext uri="{FF2B5EF4-FFF2-40B4-BE49-F238E27FC236}">
                <a16:creationId xmlns:a16="http://schemas.microsoft.com/office/drawing/2014/main" xmlns="" id="{E9841177-774E-4201-995D-3B41CC423934}"/>
              </a:ext>
            </a:extLst>
          </p:cNvPr>
          <p:cNvSpPr txBox="1"/>
          <p:nvPr/>
        </p:nvSpPr>
        <p:spPr>
          <a:xfrm>
            <a:off x="638982" y="304167"/>
            <a:ext cx="11664079" cy="830997"/>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2.8 Avanzamento procedurale – Bandi emessi nel </a:t>
            </a:r>
            <a:r>
              <a:rPr lang="it-IT" sz="2400" b="1"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2024 </a:t>
            </a:r>
            <a:endPar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a:t>
            </a:r>
          </a:p>
        </p:txBody>
      </p:sp>
      <p:cxnSp>
        <p:nvCxnSpPr>
          <p:cNvPr id="12" name="Connettore 1 11"/>
          <p:cNvCxnSpPr/>
          <p:nvPr/>
        </p:nvCxnSpPr>
        <p:spPr>
          <a:xfrm>
            <a:off x="674920" y="893804"/>
            <a:ext cx="8868127" cy="21515"/>
          </a:xfrm>
          <a:prstGeom prst="line">
            <a:avLst/>
          </a:prstGeom>
          <a:ln>
            <a:solidFill>
              <a:schemeClr val="accent5">
                <a:lumMod val="50000"/>
              </a:schemeClr>
            </a:solidFill>
          </a:ln>
        </p:spPr>
        <p:style>
          <a:lnRef idx="3">
            <a:schemeClr val="accent5"/>
          </a:lnRef>
          <a:fillRef idx="0">
            <a:schemeClr val="accent5"/>
          </a:fillRef>
          <a:effectRef idx="2">
            <a:schemeClr val="accent5"/>
          </a:effectRef>
          <a:fontRef idx="minor">
            <a:schemeClr val="tx1"/>
          </a:fontRef>
        </p:style>
      </p:cxnSp>
      <p:graphicFrame>
        <p:nvGraphicFramePr>
          <p:cNvPr id="8" name="Diagramma 7"/>
          <p:cNvGraphicFramePr/>
          <p:nvPr>
            <p:extLst>
              <p:ext uri="{D42A27DB-BD31-4B8C-83A1-F6EECF244321}">
                <p14:modId xmlns:p14="http://schemas.microsoft.com/office/powerpoint/2010/main" val="424022173"/>
              </p:ext>
            </p:extLst>
          </p:nvPr>
        </p:nvGraphicFramePr>
        <p:xfrm>
          <a:off x="179298" y="872536"/>
          <a:ext cx="7014283" cy="52797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 name="Parentesi graffa chiusa 33"/>
          <p:cNvSpPr/>
          <p:nvPr/>
        </p:nvSpPr>
        <p:spPr>
          <a:xfrm>
            <a:off x="7330429" y="1396272"/>
            <a:ext cx="650591" cy="4404802"/>
          </a:xfrm>
          <a:prstGeom prst="rightBrace">
            <a:avLst>
              <a:gd name="adj1" fmla="val 8333"/>
              <a:gd name="adj2" fmla="val 2472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3" name="Rettangolo 2"/>
          <p:cNvSpPr/>
          <p:nvPr/>
        </p:nvSpPr>
        <p:spPr>
          <a:xfrm>
            <a:off x="8083454" y="2271811"/>
            <a:ext cx="3667992" cy="369332"/>
          </a:xfrm>
          <a:prstGeom prst="rect">
            <a:avLst/>
          </a:prstGeom>
        </p:spPr>
        <p:txBody>
          <a:bodyPr wrap="none">
            <a:spAutoFit/>
          </a:bodyPr>
          <a:lstStyle/>
          <a:p>
            <a:r>
              <a:rPr lang="it-IT" b="1" dirty="0" smtClean="0">
                <a:solidFill>
                  <a:schemeClr val="accent1">
                    <a:lumMod val="75000"/>
                  </a:schemeClr>
                </a:solidFill>
                <a:latin typeface="Arial" panose="020B0604020202020204" pitchFamily="34" charset="0"/>
              </a:rPr>
              <a:t>€ 17.600.000,00 (Fondi ordinari</a:t>
            </a:r>
            <a:r>
              <a:rPr lang="it-IT" dirty="0" smtClean="0">
                <a:solidFill>
                  <a:schemeClr val="accent1">
                    <a:lumMod val="75000"/>
                  </a:schemeClr>
                </a:solidFill>
              </a:rPr>
              <a:t> )</a:t>
            </a:r>
            <a:endParaRPr lang="it-IT" dirty="0">
              <a:solidFill>
                <a:schemeClr val="accent1">
                  <a:lumMod val="75000"/>
                </a:schemeClr>
              </a:solidFill>
            </a:endParaRPr>
          </a:p>
        </p:txBody>
      </p:sp>
      <p:sp>
        <p:nvSpPr>
          <p:cNvPr id="5" name="CasellaDiTesto 4"/>
          <p:cNvSpPr txBox="1"/>
          <p:nvPr/>
        </p:nvSpPr>
        <p:spPr>
          <a:xfrm>
            <a:off x="8117866" y="4231230"/>
            <a:ext cx="3496733" cy="1200329"/>
          </a:xfrm>
          <a:prstGeom prst="rect">
            <a:avLst/>
          </a:prstGeom>
          <a:noFill/>
        </p:spPr>
        <p:txBody>
          <a:bodyPr wrap="square" rtlCol="0">
            <a:spAutoFit/>
          </a:bodyPr>
          <a:lstStyle/>
          <a:p>
            <a:pPr algn="ctr"/>
            <a:r>
              <a:rPr lang="it-IT" b="1" dirty="0" smtClean="0">
                <a:solidFill>
                  <a:srgbClr val="FFCCFF"/>
                </a:solidFill>
                <a:latin typeface="Arial" panose="020B0604020202020204" pitchFamily="34" charset="0"/>
              </a:rPr>
              <a:t>Dicembre 2024 </a:t>
            </a:r>
          </a:p>
          <a:p>
            <a:pPr algn="ctr"/>
            <a:r>
              <a:rPr lang="it-IT" b="1" dirty="0" smtClean="0">
                <a:solidFill>
                  <a:srgbClr val="FFCCFF"/>
                </a:solidFill>
                <a:latin typeface="Arial" panose="020B0604020202020204" pitchFamily="34" charset="0"/>
              </a:rPr>
              <a:t>Ultimo Bando M 6.1 Giovani </a:t>
            </a:r>
            <a:endParaRPr lang="it-IT" b="1" dirty="0">
              <a:solidFill>
                <a:srgbClr val="FFCCFF"/>
              </a:solidFill>
              <a:latin typeface="Arial" panose="020B0604020202020204" pitchFamily="34" charset="0"/>
            </a:endParaRPr>
          </a:p>
          <a:p>
            <a:pPr algn="ctr"/>
            <a:r>
              <a:rPr lang="it-IT" b="1" dirty="0">
                <a:solidFill>
                  <a:schemeClr val="bg1"/>
                </a:solidFill>
                <a:latin typeface="Arial" panose="020B0604020202020204" pitchFamily="34" charset="0"/>
              </a:rPr>
              <a:t>Dotazione </a:t>
            </a:r>
            <a:r>
              <a:rPr lang="it-IT" b="1" dirty="0" smtClean="0">
                <a:solidFill>
                  <a:schemeClr val="bg1"/>
                </a:solidFill>
                <a:latin typeface="Arial" panose="020B0604020202020204" pitchFamily="34" charset="0"/>
              </a:rPr>
              <a:t>finanziaria iniziale </a:t>
            </a:r>
          </a:p>
          <a:p>
            <a:pPr algn="ctr"/>
            <a:r>
              <a:rPr lang="it-IT" b="1" dirty="0" smtClean="0">
                <a:solidFill>
                  <a:schemeClr val="bg1"/>
                </a:solidFill>
                <a:latin typeface="Arial" panose="020B0604020202020204" pitchFamily="34" charset="0"/>
              </a:rPr>
              <a:t>€ 1,5 Milioni</a:t>
            </a:r>
            <a:endParaRPr lang="it-IT" b="1" dirty="0">
              <a:solidFill>
                <a:schemeClr val="bg1"/>
              </a:solidFill>
              <a:latin typeface="Arial" panose="020B0604020202020204" pitchFamily="34" charset="0"/>
            </a:endParaRPr>
          </a:p>
        </p:txBody>
      </p:sp>
    </p:spTree>
    <p:extLst>
      <p:ext uri="{BB962C8B-B14F-4D97-AF65-F5344CB8AC3E}">
        <p14:creationId xmlns:p14="http://schemas.microsoft.com/office/powerpoint/2010/main" val="2680719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3">
            <a:extLst>
              <a:ext uri="{FF2B5EF4-FFF2-40B4-BE49-F238E27FC236}">
                <a16:creationId xmlns:a16="http://schemas.microsoft.com/office/drawing/2014/main" xmlns="" id="{E9841177-774E-4201-995D-3B41CC423934}"/>
              </a:ext>
            </a:extLst>
          </p:cNvPr>
          <p:cNvSpPr txBox="1"/>
          <p:nvPr/>
        </p:nvSpPr>
        <p:spPr>
          <a:xfrm>
            <a:off x="638983" y="304167"/>
            <a:ext cx="10999740" cy="830997"/>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2.8 Avanzamento procedurale – Bandi emessi nel </a:t>
            </a:r>
            <a:r>
              <a:rPr lang="it-IT" sz="2400" b="1"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periodo 2014-2024 </a:t>
            </a:r>
            <a:endPar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a:t>
            </a:r>
          </a:p>
        </p:txBody>
      </p:sp>
      <p:graphicFrame>
        <p:nvGraphicFramePr>
          <p:cNvPr id="7" name="Tabella 6"/>
          <p:cNvGraphicFramePr>
            <a:graphicFrameLocks noGrp="1"/>
          </p:cNvGraphicFramePr>
          <p:nvPr>
            <p:extLst>
              <p:ext uri="{D42A27DB-BD31-4B8C-83A1-F6EECF244321}">
                <p14:modId xmlns:p14="http://schemas.microsoft.com/office/powerpoint/2010/main" val="64046070"/>
              </p:ext>
            </p:extLst>
          </p:nvPr>
        </p:nvGraphicFramePr>
        <p:xfrm>
          <a:off x="904461" y="1003857"/>
          <a:ext cx="10225995" cy="5853742"/>
        </p:xfrm>
        <a:graphic>
          <a:graphicData uri="http://schemas.openxmlformats.org/drawingml/2006/table">
            <a:tbl>
              <a:tblPr/>
              <a:tblGrid>
                <a:gridCol w="704526">
                  <a:extLst>
                    <a:ext uri="{9D8B030D-6E8A-4147-A177-3AD203B41FA5}">
                      <a16:colId xmlns:a16="http://schemas.microsoft.com/office/drawing/2014/main" xmlns="" val="3923148069"/>
                    </a:ext>
                  </a:extLst>
                </a:gridCol>
                <a:gridCol w="7164523">
                  <a:extLst>
                    <a:ext uri="{9D8B030D-6E8A-4147-A177-3AD203B41FA5}">
                      <a16:colId xmlns:a16="http://schemas.microsoft.com/office/drawing/2014/main" xmlns="" val="3301944093"/>
                    </a:ext>
                  </a:extLst>
                </a:gridCol>
                <a:gridCol w="2356946">
                  <a:extLst>
                    <a:ext uri="{9D8B030D-6E8A-4147-A177-3AD203B41FA5}">
                      <a16:colId xmlns:a16="http://schemas.microsoft.com/office/drawing/2014/main" xmlns="" val="2457818398"/>
                    </a:ext>
                  </a:extLst>
                </a:gridCol>
              </a:tblGrid>
              <a:tr h="414527">
                <a:tc>
                  <a:txBody>
                    <a:bodyPr/>
                    <a:lstStyle/>
                    <a:p>
                      <a:pPr algn="ctr" fontAlgn="ctr"/>
                      <a:r>
                        <a:rPr lang="it-IT" sz="1600" b="1" i="0" u="none" strike="noStrike" dirty="0">
                          <a:solidFill>
                            <a:srgbClr val="FFFFFF"/>
                          </a:solidFill>
                          <a:effectLst/>
                          <a:latin typeface="Calibri" panose="020F0502020204030204" pitchFamily="34" charset="0"/>
                        </a:rPr>
                        <a:t>Misura</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0070C0"/>
                    </a:solidFill>
                  </a:tcPr>
                </a:tc>
                <a:tc>
                  <a:txBody>
                    <a:bodyPr/>
                    <a:lstStyle/>
                    <a:p>
                      <a:pPr algn="ctr" fontAlgn="ctr"/>
                      <a:r>
                        <a:rPr lang="it-IT" sz="1600" b="1" i="0" u="none" strike="noStrike" dirty="0">
                          <a:solidFill>
                            <a:srgbClr val="FFFFFF"/>
                          </a:solidFill>
                          <a:effectLst/>
                          <a:latin typeface="Calibri" panose="020F0502020204030204" pitchFamily="34" charset="0"/>
                        </a:rPr>
                        <a:t>Descrizione</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0070C0"/>
                    </a:solidFill>
                  </a:tcPr>
                </a:tc>
                <a:tc>
                  <a:txBody>
                    <a:bodyPr/>
                    <a:lstStyle/>
                    <a:p>
                      <a:pPr algn="ctr" fontAlgn="ctr"/>
                      <a:r>
                        <a:rPr lang="it-IT" sz="1600" b="1" i="0" u="none" strike="noStrike" dirty="0" err="1">
                          <a:solidFill>
                            <a:srgbClr val="FFFFFF"/>
                          </a:solidFill>
                          <a:effectLst/>
                          <a:latin typeface="Calibri" panose="020F0502020204030204" pitchFamily="34" charset="0"/>
                        </a:rPr>
                        <a:t>N.bandi</a:t>
                      </a:r>
                      <a:r>
                        <a:rPr lang="it-IT" sz="1600" b="1" i="0" u="none" strike="noStrike" dirty="0">
                          <a:solidFill>
                            <a:srgbClr val="FFFFFF"/>
                          </a:solidFill>
                          <a:effectLst/>
                          <a:latin typeface="Calibri" panose="020F0502020204030204" pitchFamily="34" charset="0"/>
                        </a:rPr>
                        <a:t> </a:t>
                      </a:r>
                      <a:r>
                        <a:rPr lang="it-IT" sz="1600" b="1" i="0" u="none" strike="noStrike" dirty="0" smtClean="0">
                          <a:solidFill>
                            <a:srgbClr val="FFFFFF"/>
                          </a:solidFill>
                          <a:effectLst/>
                          <a:latin typeface="Calibri" panose="020F0502020204030204" pitchFamily="34" charset="0"/>
                        </a:rPr>
                        <a:t>emessi</a:t>
                      </a:r>
                      <a:r>
                        <a:rPr lang="it-IT" sz="1600" b="1" i="0" u="none" strike="noStrike" baseline="0" dirty="0" smtClean="0">
                          <a:solidFill>
                            <a:srgbClr val="FFFFFF"/>
                          </a:solidFill>
                          <a:effectLst/>
                          <a:latin typeface="Calibri" panose="020F0502020204030204" pitchFamily="34" charset="0"/>
                        </a:rPr>
                        <a:t> </a:t>
                      </a:r>
                      <a:r>
                        <a:rPr lang="it-IT" sz="1600" b="1" i="0" u="none" strike="noStrike" dirty="0" smtClean="0">
                          <a:solidFill>
                            <a:srgbClr val="FFFFFF"/>
                          </a:solidFill>
                          <a:effectLst/>
                          <a:latin typeface="Calibri" panose="020F0502020204030204" pitchFamily="34" charset="0"/>
                        </a:rPr>
                        <a:t>nel </a:t>
                      </a:r>
                      <a:r>
                        <a:rPr lang="it-IT" sz="1600" b="1" i="0" u="none" strike="noStrike" dirty="0">
                          <a:solidFill>
                            <a:srgbClr val="FFFFFF"/>
                          </a:solidFill>
                          <a:effectLst/>
                          <a:latin typeface="Calibri" panose="020F0502020204030204" pitchFamily="34" charset="0"/>
                        </a:rPr>
                        <a:t>periodo 2014-2024</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0070C0"/>
                    </a:solidFill>
                  </a:tcPr>
                </a:tc>
                <a:extLst>
                  <a:ext uri="{0D108BD9-81ED-4DB2-BD59-A6C34878D82A}">
                    <a16:rowId xmlns:a16="http://schemas.microsoft.com/office/drawing/2014/main" xmlns="" val="720136940"/>
                  </a:ext>
                </a:extLst>
              </a:tr>
              <a:tr h="259077">
                <a:tc>
                  <a:txBody>
                    <a:bodyPr/>
                    <a:lstStyle/>
                    <a:p>
                      <a:pPr algn="ctr" fontAlgn="ctr"/>
                      <a:r>
                        <a:rPr lang="it-IT" sz="1400" b="0" i="0" u="none" strike="noStrike">
                          <a:solidFill>
                            <a:srgbClr val="000000"/>
                          </a:solidFill>
                          <a:effectLst/>
                          <a:latin typeface="Calibri" panose="020F0502020204030204" pitchFamily="34" charset="0"/>
                        </a:rPr>
                        <a:t>1</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D6DCE4"/>
                    </a:solidFill>
                  </a:tcPr>
                </a:tc>
                <a:tc>
                  <a:txBody>
                    <a:bodyPr/>
                    <a:lstStyle/>
                    <a:p>
                      <a:pPr algn="l" fontAlgn="ctr"/>
                      <a:r>
                        <a:rPr lang="it-IT" sz="1400" b="0" i="0" u="none" strike="noStrike" dirty="0">
                          <a:solidFill>
                            <a:srgbClr val="000000"/>
                          </a:solidFill>
                          <a:effectLst/>
                          <a:latin typeface="Calibri" panose="020F0502020204030204" pitchFamily="34" charset="0"/>
                        </a:rPr>
                        <a:t>Trasferimento di conoscenze e azioni di informazione</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D6DCE4"/>
                    </a:solidFill>
                  </a:tcPr>
                </a:tc>
                <a:tc>
                  <a:txBody>
                    <a:bodyPr/>
                    <a:lstStyle/>
                    <a:p>
                      <a:pPr algn="ctr" fontAlgn="ctr"/>
                      <a:r>
                        <a:rPr lang="it-IT" sz="1400" b="0" i="0" u="none" strike="noStrike">
                          <a:solidFill>
                            <a:srgbClr val="000000"/>
                          </a:solidFill>
                          <a:effectLst/>
                          <a:latin typeface="Calibri" panose="020F0502020204030204" pitchFamily="34" charset="0"/>
                        </a:rPr>
                        <a:t>7</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xmlns="" val="1079922175"/>
                  </a:ext>
                </a:extLst>
              </a:tr>
              <a:tr h="259077">
                <a:tc>
                  <a:txBody>
                    <a:bodyPr/>
                    <a:lstStyle/>
                    <a:p>
                      <a:pPr algn="ctr" fontAlgn="ctr"/>
                      <a:r>
                        <a:rPr lang="it-IT" sz="1400" b="0" i="0" u="none" strike="noStrike">
                          <a:solidFill>
                            <a:srgbClr val="000000"/>
                          </a:solidFill>
                          <a:effectLst/>
                          <a:latin typeface="Calibri" panose="020F0502020204030204" pitchFamily="34" charset="0"/>
                        </a:rPr>
                        <a:t>2</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l" fontAlgn="ctr"/>
                      <a:r>
                        <a:rPr lang="it-IT" sz="1400" b="0" i="0" u="none" strike="noStrike" dirty="0">
                          <a:solidFill>
                            <a:srgbClr val="000000"/>
                          </a:solidFill>
                          <a:effectLst/>
                          <a:latin typeface="Calibri" panose="020F0502020204030204" pitchFamily="34" charset="0"/>
                        </a:rPr>
                        <a:t>Servizi di consulenza, di sostituzione e di assistenza alla gestione delle aziende agricole   </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ctr"/>
                      <a:r>
                        <a:rPr lang="it-IT" sz="1400" b="0" i="0" u="none" strike="noStrike">
                          <a:solidFill>
                            <a:srgbClr val="000000"/>
                          </a:solidFill>
                          <a:effectLst/>
                          <a:latin typeface="Calibri" panose="020F0502020204030204" pitchFamily="34" charset="0"/>
                        </a:rPr>
                        <a:t>1</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xmlns="" val="96552601"/>
                  </a:ext>
                </a:extLst>
              </a:tr>
              <a:tr h="259077">
                <a:tc>
                  <a:txBody>
                    <a:bodyPr/>
                    <a:lstStyle/>
                    <a:p>
                      <a:pPr algn="ctr" fontAlgn="ctr"/>
                      <a:r>
                        <a:rPr lang="it-IT" sz="1400" b="0" i="0" u="none" strike="noStrike">
                          <a:solidFill>
                            <a:srgbClr val="000000"/>
                          </a:solidFill>
                          <a:effectLst/>
                          <a:latin typeface="Calibri" panose="020F0502020204030204" pitchFamily="34" charset="0"/>
                        </a:rPr>
                        <a:t>3</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D6DCE4"/>
                    </a:solidFill>
                  </a:tcPr>
                </a:tc>
                <a:tc>
                  <a:txBody>
                    <a:bodyPr/>
                    <a:lstStyle/>
                    <a:p>
                      <a:pPr algn="l" fontAlgn="ctr"/>
                      <a:r>
                        <a:rPr lang="it-IT" sz="1400" b="0" i="0" u="none" strike="noStrike" dirty="0">
                          <a:solidFill>
                            <a:srgbClr val="000000"/>
                          </a:solidFill>
                          <a:effectLst/>
                          <a:latin typeface="Calibri" panose="020F0502020204030204" pitchFamily="34" charset="0"/>
                        </a:rPr>
                        <a:t>Regimi di qualità dei prodotti agricoli e alimentari  </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D6DCE4"/>
                    </a:solidFill>
                  </a:tcPr>
                </a:tc>
                <a:tc>
                  <a:txBody>
                    <a:bodyPr/>
                    <a:lstStyle/>
                    <a:p>
                      <a:pPr algn="ctr" fontAlgn="ctr"/>
                      <a:r>
                        <a:rPr lang="it-IT" sz="1400" b="0" i="0" u="none" strike="noStrike">
                          <a:solidFill>
                            <a:srgbClr val="000000"/>
                          </a:solidFill>
                          <a:effectLst/>
                          <a:latin typeface="Calibri" panose="020F0502020204030204" pitchFamily="34" charset="0"/>
                        </a:rPr>
                        <a:t>17</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xmlns="" val="142233378"/>
                  </a:ext>
                </a:extLst>
              </a:tr>
              <a:tr h="259077">
                <a:tc>
                  <a:txBody>
                    <a:bodyPr/>
                    <a:lstStyle/>
                    <a:p>
                      <a:pPr algn="ctr" fontAlgn="ctr"/>
                      <a:r>
                        <a:rPr lang="it-IT" sz="1400" b="0" i="0" u="none" strike="noStrike">
                          <a:solidFill>
                            <a:srgbClr val="000000"/>
                          </a:solidFill>
                          <a:effectLst/>
                          <a:latin typeface="Calibri" panose="020F0502020204030204" pitchFamily="34" charset="0"/>
                        </a:rPr>
                        <a:t>4</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l" fontAlgn="ctr"/>
                      <a:r>
                        <a:rPr lang="it-IT" sz="1400" b="0" i="0" u="none" strike="noStrike" dirty="0">
                          <a:solidFill>
                            <a:srgbClr val="000000"/>
                          </a:solidFill>
                          <a:effectLst/>
                          <a:latin typeface="Calibri" panose="020F0502020204030204" pitchFamily="34" charset="0"/>
                        </a:rPr>
                        <a:t>Investimenti in immobilizzazioni materiali</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ctr"/>
                      <a:r>
                        <a:rPr lang="it-IT" sz="1400" b="0" i="0" u="none" strike="noStrike">
                          <a:solidFill>
                            <a:srgbClr val="000000"/>
                          </a:solidFill>
                          <a:effectLst/>
                          <a:latin typeface="Calibri" panose="020F0502020204030204" pitchFamily="34" charset="0"/>
                        </a:rPr>
                        <a:t>46</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xmlns="" val="1914649832"/>
                  </a:ext>
                </a:extLst>
              </a:tr>
              <a:tr h="471895">
                <a:tc>
                  <a:txBody>
                    <a:bodyPr/>
                    <a:lstStyle/>
                    <a:p>
                      <a:pPr algn="ctr" fontAlgn="ctr"/>
                      <a:r>
                        <a:rPr lang="it-IT" sz="1400" b="0" i="0" u="none" strike="noStrike">
                          <a:solidFill>
                            <a:srgbClr val="000000"/>
                          </a:solidFill>
                          <a:effectLst/>
                          <a:latin typeface="Calibri" panose="020F0502020204030204" pitchFamily="34" charset="0"/>
                        </a:rPr>
                        <a:t>5</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D6DCE4"/>
                    </a:solidFill>
                  </a:tcPr>
                </a:tc>
                <a:tc>
                  <a:txBody>
                    <a:bodyPr/>
                    <a:lstStyle/>
                    <a:p>
                      <a:pPr algn="l" fontAlgn="ctr"/>
                      <a:r>
                        <a:rPr lang="it-IT" sz="1400" b="0" i="0" u="none" strike="noStrike" dirty="0">
                          <a:solidFill>
                            <a:srgbClr val="000000"/>
                          </a:solidFill>
                          <a:effectLst/>
                          <a:latin typeface="Calibri" panose="020F0502020204030204" pitchFamily="34" charset="0"/>
                        </a:rPr>
                        <a:t>Ripristino del potenziale produttivo agricolo danneggiato da calamità naturali e da eventi catastrofici e introduzione di adeguate misure di prevenzione </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D6DCE4"/>
                    </a:solidFill>
                  </a:tcPr>
                </a:tc>
                <a:tc>
                  <a:txBody>
                    <a:bodyPr/>
                    <a:lstStyle/>
                    <a:p>
                      <a:pPr algn="ctr" fontAlgn="ctr"/>
                      <a:r>
                        <a:rPr lang="it-IT" sz="1400" b="0" i="0" u="none" strike="noStrike" dirty="0">
                          <a:solidFill>
                            <a:srgbClr val="000000"/>
                          </a:solidFill>
                          <a:effectLst/>
                          <a:latin typeface="Calibri" panose="020F0502020204030204" pitchFamily="34" charset="0"/>
                        </a:rPr>
                        <a:t>1</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xmlns="" val="4290901562"/>
                  </a:ext>
                </a:extLst>
              </a:tr>
              <a:tr h="259077">
                <a:tc>
                  <a:txBody>
                    <a:bodyPr/>
                    <a:lstStyle/>
                    <a:p>
                      <a:pPr algn="ctr" fontAlgn="ctr"/>
                      <a:r>
                        <a:rPr lang="it-IT" sz="1400" b="0" i="0" u="none" strike="noStrike">
                          <a:solidFill>
                            <a:srgbClr val="000000"/>
                          </a:solidFill>
                          <a:effectLst/>
                          <a:latin typeface="Calibri" panose="020F0502020204030204" pitchFamily="34" charset="0"/>
                        </a:rPr>
                        <a:t>6</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Sviluppo delle aziende agricole e delle imprese   </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ctr"/>
                      <a:r>
                        <a:rPr lang="it-IT" sz="1400" b="0" i="0" u="none" strike="noStrike" dirty="0">
                          <a:solidFill>
                            <a:srgbClr val="000000"/>
                          </a:solidFill>
                          <a:effectLst/>
                          <a:latin typeface="Calibri" panose="020F0502020204030204" pitchFamily="34" charset="0"/>
                        </a:rPr>
                        <a:t>5</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xmlns="" val="982889801"/>
                  </a:ext>
                </a:extLst>
              </a:tr>
              <a:tr h="259077">
                <a:tc>
                  <a:txBody>
                    <a:bodyPr/>
                    <a:lstStyle/>
                    <a:p>
                      <a:pPr algn="ctr" fontAlgn="ctr"/>
                      <a:r>
                        <a:rPr lang="it-IT" sz="1400" b="1" i="0" u="none" strike="noStrike">
                          <a:solidFill>
                            <a:srgbClr val="FFFFFF"/>
                          </a:solidFill>
                          <a:effectLst/>
                          <a:latin typeface="Calibri" panose="020F0502020204030204" pitchFamily="34" charset="0"/>
                        </a:rPr>
                        <a:t>6 EURI</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0070C0"/>
                    </a:solidFill>
                  </a:tcPr>
                </a:tc>
                <a:tc>
                  <a:txBody>
                    <a:bodyPr/>
                    <a:lstStyle/>
                    <a:p>
                      <a:pPr algn="l" fontAlgn="ctr"/>
                      <a:r>
                        <a:rPr lang="it-IT" sz="1400" b="1" i="0" u="none" strike="noStrike">
                          <a:solidFill>
                            <a:srgbClr val="FFFFFF"/>
                          </a:solidFill>
                          <a:effectLst/>
                          <a:latin typeface="Calibri" panose="020F0502020204030204" pitchFamily="34" charset="0"/>
                        </a:rPr>
                        <a:t>M6 EURI</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0070C0"/>
                    </a:solidFill>
                  </a:tcPr>
                </a:tc>
                <a:tc>
                  <a:txBody>
                    <a:bodyPr/>
                    <a:lstStyle/>
                    <a:p>
                      <a:pPr algn="ctr" fontAlgn="ctr"/>
                      <a:r>
                        <a:rPr lang="it-IT" sz="1400" b="1" i="0" u="none" strike="noStrike" dirty="0">
                          <a:solidFill>
                            <a:srgbClr val="FFFFFF"/>
                          </a:solidFill>
                          <a:effectLst/>
                          <a:latin typeface="Calibri" panose="020F0502020204030204" pitchFamily="34" charset="0"/>
                        </a:rPr>
                        <a:t>1</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0070C0"/>
                    </a:solidFill>
                  </a:tcPr>
                </a:tc>
                <a:extLst>
                  <a:ext uri="{0D108BD9-81ED-4DB2-BD59-A6C34878D82A}">
                    <a16:rowId xmlns:a16="http://schemas.microsoft.com/office/drawing/2014/main" xmlns="" val="2361968387"/>
                  </a:ext>
                </a:extLst>
              </a:tr>
              <a:tr h="259077">
                <a:tc>
                  <a:txBody>
                    <a:bodyPr/>
                    <a:lstStyle/>
                    <a:p>
                      <a:pPr algn="ctr" fontAlgn="ctr"/>
                      <a:r>
                        <a:rPr lang="it-IT" sz="1400" b="0" i="0" u="none" strike="noStrike">
                          <a:solidFill>
                            <a:srgbClr val="000000"/>
                          </a:solidFill>
                          <a:effectLst/>
                          <a:latin typeface="Calibri" panose="020F0502020204030204" pitchFamily="34" charset="0"/>
                        </a:rPr>
                        <a:t>7</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D6DCE4"/>
                    </a:solidFill>
                  </a:tcPr>
                </a:tc>
                <a:tc>
                  <a:txBody>
                    <a:bodyPr/>
                    <a:lstStyle/>
                    <a:p>
                      <a:pPr algn="l" fontAlgn="ctr"/>
                      <a:r>
                        <a:rPr lang="it-IT" sz="1400" b="0" i="0" u="none" strike="noStrike" dirty="0">
                          <a:solidFill>
                            <a:srgbClr val="000000"/>
                          </a:solidFill>
                          <a:effectLst/>
                          <a:latin typeface="Calibri" panose="020F0502020204030204" pitchFamily="34" charset="0"/>
                        </a:rPr>
                        <a:t>Servizi di base e rinnovamento dei villaggi nelle zone rurali    </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D6DCE4"/>
                    </a:solidFill>
                  </a:tcPr>
                </a:tc>
                <a:tc>
                  <a:txBody>
                    <a:bodyPr/>
                    <a:lstStyle/>
                    <a:p>
                      <a:pPr algn="ctr" fontAlgn="ctr"/>
                      <a:r>
                        <a:rPr lang="it-IT" sz="1400" b="0" i="0" u="none" strike="noStrike" dirty="0">
                          <a:solidFill>
                            <a:srgbClr val="000000"/>
                          </a:solidFill>
                          <a:effectLst/>
                          <a:latin typeface="Calibri" panose="020F0502020204030204" pitchFamily="34" charset="0"/>
                        </a:rPr>
                        <a:t>7</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xmlns="" val="2466368610"/>
                  </a:ext>
                </a:extLst>
              </a:tr>
              <a:tr h="444135">
                <a:tc>
                  <a:txBody>
                    <a:bodyPr/>
                    <a:lstStyle/>
                    <a:p>
                      <a:pPr algn="ctr" fontAlgn="ctr"/>
                      <a:r>
                        <a:rPr lang="it-IT" sz="1400" b="0" i="0" u="none" strike="noStrike">
                          <a:solidFill>
                            <a:srgbClr val="000000"/>
                          </a:solidFill>
                          <a:effectLst/>
                          <a:latin typeface="Calibri" panose="020F0502020204030204" pitchFamily="34" charset="0"/>
                        </a:rPr>
                        <a:t>8</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Investimenti nello sviluppo delle aree forestali e nel miglioramento della redditività delle foreste </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ctr"/>
                      <a:r>
                        <a:rPr lang="it-IT" sz="1400" b="0" i="0" u="none" strike="noStrike" dirty="0">
                          <a:solidFill>
                            <a:srgbClr val="000000"/>
                          </a:solidFill>
                          <a:effectLst/>
                          <a:latin typeface="Calibri" panose="020F0502020204030204" pitchFamily="34" charset="0"/>
                        </a:rPr>
                        <a:t>14</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xmlns="" val="995645774"/>
                  </a:ext>
                </a:extLst>
              </a:tr>
              <a:tr h="259077">
                <a:tc>
                  <a:txBody>
                    <a:bodyPr/>
                    <a:lstStyle/>
                    <a:p>
                      <a:pPr algn="ctr" fontAlgn="ctr"/>
                      <a:r>
                        <a:rPr lang="it-IT" sz="1400" b="0" i="0" u="none" strike="noStrike">
                          <a:solidFill>
                            <a:srgbClr val="000000"/>
                          </a:solidFill>
                          <a:effectLst/>
                          <a:latin typeface="Calibri" panose="020F0502020204030204" pitchFamily="34" charset="0"/>
                        </a:rPr>
                        <a:t>10</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D6DCE4"/>
                    </a:solidFill>
                  </a:tcPr>
                </a:tc>
                <a:tc>
                  <a:txBody>
                    <a:bodyPr/>
                    <a:lstStyle/>
                    <a:p>
                      <a:pPr algn="l" fontAlgn="ctr"/>
                      <a:r>
                        <a:rPr lang="it-IT" sz="1400" b="0" i="0" u="none" strike="noStrike">
                          <a:solidFill>
                            <a:srgbClr val="000000"/>
                          </a:solidFill>
                          <a:effectLst/>
                          <a:latin typeface="Calibri" panose="020F0502020204030204" pitchFamily="34" charset="0"/>
                        </a:rPr>
                        <a:t>Pagamenti agro-climatico-ambientali  </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D6DCE4"/>
                    </a:solidFill>
                  </a:tcPr>
                </a:tc>
                <a:tc>
                  <a:txBody>
                    <a:bodyPr/>
                    <a:lstStyle/>
                    <a:p>
                      <a:pPr algn="ctr" fontAlgn="ctr"/>
                      <a:r>
                        <a:rPr lang="it-IT" sz="1400" b="0" i="0" u="none" strike="noStrike" dirty="0">
                          <a:solidFill>
                            <a:srgbClr val="000000"/>
                          </a:solidFill>
                          <a:effectLst/>
                          <a:latin typeface="Calibri" panose="020F0502020204030204" pitchFamily="34" charset="0"/>
                        </a:rPr>
                        <a:t>35</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xmlns="" val="1809211898"/>
                  </a:ext>
                </a:extLst>
              </a:tr>
              <a:tr h="259077">
                <a:tc>
                  <a:txBody>
                    <a:bodyPr/>
                    <a:lstStyle/>
                    <a:p>
                      <a:pPr algn="ctr" fontAlgn="ctr"/>
                      <a:r>
                        <a:rPr lang="it-IT" sz="1400" b="0" i="0" u="none" strike="noStrike">
                          <a:solidFill>
                            <a:srgbClr val="000000"/>
                          </a:solidFill>
                          <a:effectLst/>
                          <a:latin typeface="Calibri" panose="020F0502020204030204" pitchFamily="34" charset="0"/>
                        </a:rPr>
                        <a:t>11</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Agricoltura biologica  </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ctr"/>
                      <a:r>
                        <a:rPr lang="it-IT" sz="1400" b="0" i="0" u="none" strike="noStrike" dirty="0">
                          <a:solidFill>
                            <a:srgbClr val="000000"/>
                          </a:solidFill>
                          <a:effectLst/>
                          <a:latin typeface="Calibri" panose="020F0502020204030204" pitchFamily="34" charset="0"/>
                        </a:rPr>
                        <a:t>21</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xmlns="" val="2067737664"/>
                  </a:ext>
                </a:extLst>
              </a:tr>
              <a:tr h="259077">
                <a:tc>
                  <a:txBody>
                    <a:bodyPr/>
                    <a:lstStyle/>
                    <a:p>
                      <a:pPr algn="ctr" fontAlgn="ctr"/>
                      <a:r>
                        <a:rPr lang="it-IT" sz="1400" b="1" i="0" u="none" strike="noStrike">
                          <a:solidFill>
                            <a:srgbClr val="FFFFFF"/>
                          </a:solidFill>
                          <a:effectLst/>
                          <a:latin typeface="Calibri" panose="020F0502020204030204" pitchFamily="34" charset="0"/>
                        </a:rPr>
                        <a:t>11 EURI</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0070C0"/>
                    </a:solidFill>
                  </a:tcPr>
                </a:tc>
                <a:tc>
                  <a:txBody>
                    <a:bodyPr/>
                    <a:lstStyle/>
                    <a:p>
                      <a:pPr algn="l" fontAlgn="ctr"/>
                      <a:r>
                        <a:rPr lang="it-IT" sz="1400" b="1" i="0" u="none" strike="noStrike">
                          <a:solidFill>
                            <a:srgbClr val="FFFFFF"/>
                          </a:solidFill>
                          <a:effectLst/>
                          <a:latin typeface="Calibri" panose="020F0502020204030204" pitchFamily="34" charset="0"/>
                        </a:rPr>
                        <a:t>M11 EURI</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0070C0"/>
                    </a:solidFill>
                  </a:tcPr>
                </a:tc>
                <a:tc>
                  <a:txBody>
                    <a:bodyPr/>
                    <a:lstStyle/>
                    <a:p>
                      <a:pPr algn="ctr" fontAlgn="ctr"/>
                      <a:r>
                        <a:rPr lang="it-IT" sz="1400" b="1" i="0" u="none" strike="noStrike" dirty="0">
                          <a:solidFill>
                            <a:srgbClr val="FFFFFF"/>
                          </a:solidFill>
                          <a:effectLst/>
                          <a:latin typeface="Calibri" panose="020F0502020204030204" pitchFamily="34" charset="0"/>
                        </a:rPr>
                        <a:t>2</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0070C0"/>
                    </a:solidFill>
                  </a:tcPr>
                </a:tc>
                <a:extLst>
                  <a:ext uri="{0D108BD9-81ED-4DB2-BD59-A6C34878D82A}">
                    <a16:rowId xmlns:a16="http://schemas.microsoft.com/office/drawing/2014/main" xmlns="" val="4291949170"/>
                  </a:ext>
                </a:extLst>
              </a:tr>
              <a:tr h="259077">
                <a:tc>
                  <a:txBody>
                    <a:bodyPr/>
                    <a:lstStyle/>
                    <a:p>
                      <a:pPr algn="ctr" fontAlgn="ctr"/>
                      <a:r>
                        <a:rPr lang="it-IT" sz="1400" b="0" i="0" u="none" strike="noStrike">
                          <a:solidFill>
                            <a:srgbClr val="000000"/>
                          </a:solidFill>
                          <a:effectLst/>
                          <a:latin typeface="Calibri" panose="020F0502020204030204" pitchFamily="34" charset="0"/>
                        </a:rPr>
                        <a:t>13</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D6DCE4"/>
                    </a:solidFill>
                  </a:tcPr>
                </a:tc>
                <a:tc>
                  <a:txBody>
                    <a:bodyPr/>
                    <a:lstStyle/>
                    <a:p>
                      <a:pPr algn="l" fontAlgn="ctr"/>
                      <a:r>
                        <a:rPr lang="it-IT" sz="1400" b="0" i="0" u="none" strike="noStrike">
                          <a:solidFill>
                            <a:srgbClr val="000000"/>
                          </a:solidFill>
                          <a:effectLst/>
                          <a:latin typeface="Calibri" panose="020F0502020204030204" pitchFamily="34" charset="0"/>
                        </a:rPr>
                        <a:t>Indennità a favore di zone soggette a vincoli naturali o ad altri vincoli specifici  </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D6DCE4"/>
                    </a:solidFill>
                  </a:tcPr>
                </a:tc>
                <a:tc>
                  <a:txBody>
                    <a:bodyPr/>
                    <a:lstStyle/>
                    <a:p>
                      <a:pPr algn="ctr" fontAlgn="ctr"/>
                      <a:r>
                        <a:rPr lang="it-IT" sz="1400" b="0" i="0" u="none" strike="noStrike" dirty="0">
                          <a:solidFill>
                            <a:srgbClr val="000000"/>
                          </a:solidFill>
                          <a:effectLst/>
                          <a:latin typeface="Calibri" panose="020F0502020204030204" pitchFamily="34" charset="0"/>
                        </a:rPr>
                        <a:t>7</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xmlns="" val="1765756694"/>
                  </a:ext>
                </a:extLst>
              </a:tr>
              <a:tr h="259077">
                <a:tc>
                  <a:txBody>
                    <a:bodyPr/>
                    <a:lstStyle/>
                    <a:p>
                      <a:pPr algn="ctr" fontAlgn="ctr"/>
                      <a:r>
                        <a:rPr lang="it-IT" sz="1400" b="0" i="0" u="none" strike="noStrike">
                          <a:solidFill>
                            <a:srgbClr val="000000"/>
                          </a:solidFill>
                          <a:effectLst/>
                          <a:latin typeface="Calibri" panose="020F0502020204030204" pitchFamily="34" charset="0"/>
                        </a:rPr>
                        <a:t>16</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Cooperazione</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ctr"/>
                      <a:r>
                        <a:rPr lang="it-IT" sz="1400" b="0" i="0" u="none" strike="noStrike" dirty="0">
                          <a:solidFill>
                            <a:srgbClr val="000000"/>
                          </a:solidFill>
                          <a:effectLst/>
                          <a:latin typeface="Calibri" panose="020F0502020204030204" pitchFamily="34" charset="0"/>
                        </a:rPr>
                        <a:t>4</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xmlns="" val="2367954315"/>
                  </a:ext>
                </a:extLst>
              </a:tr>
              <a:tr h="259077">
                <a:tc>
                  <a:txBody>
                    <a:bodyPr/>
                    <a:lstStyle/>
                    <a:p>
                      <a:pPr algn="ctr" fontAlgn="ctr"/>
                      <a:r>
                        <a:rPr lang="it-IT" sz="1400" b="0" i="0" u="none" strike="noStrike">
                          <a:solidFill>
                            <a:srgbClr val="000000"/>
                          </a:solidFill>
                          <a:effectLst/>
                          <a:latin typeface="Calibri" panose="020F0502020204030204" pitchFamily="34" charset="0"/>
                        </a:rPr>
                        <a:t>19</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D6DCE4"/>
                    </a:solidFill>
                  </a:tcPr>
                </a:tc>
                <a:tc>
                  <a:txBody>
                    <a:bodyPr/>
                    <a:lstStyle/>
                    <a:p>
                      <a:pPr algn="l" fontAlgn="ctr"/>
                      <a:r>
                        <a:rPr lang="it-IT" sz="1400" b="0" i="0" u="none" strike="noStrike">
                          <a:solidFill>
                            <a:srgbClr val="000000"/>
                          </a:solidFill>
                          <a:effectLst/>
                          <a:latin typeface="Calibri" panose="020F0502020204030204" pitchFamily="34" charset="0"/>
                        </a:rPr>
                        <a:t>Sostegno per lo sviluppo locale LEADER </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D6DCE4"/>
                    </a:solidFill>
                  </a:tcPr>
                </a:tc>
                <a:tc>
                  <a:txBody>
                    <a:bodyPr/>
                    <a:lstStyle/>
                    <a:p>
                      <a:pPr algn="ctr" fontAlgn="ctr"/>
                      <a:r>
                        <a:rPr lang="it-IT" sz="1400" b="0" i="0" u="none" strike="noStrike">
                          <a:solidFill>
                            <a:srgbClr val="000000"/>
                          </a:solidFill>
                          <a:effectLst/>
                          <a:latin typeface="Calibri" panose="020F0502020204030204" pitchFamily="34" charset="0"/>
                        </a:rPr>
                        <a:t> </a:t>
                      </a:r>
                      <a:r>
                        <a:rPr lang="it-IT" sz="1400" b="0" i="0" u="none" strike="noStrike" smtClean="0">
                          <a:solidFill>
                            <a:srgbClr val="000000"/>
                          </a:solidFill>
                          <a:effectLst/>
                          <a:latin typeface="Calibri" panose="020F0502020204030204" pitchFamily="34" charset="0"/>
                        </a:rPr>
                        <a:t>63</a:t>
                      </a:r>
                      <a:endParaRPr lang="it-IT" sz="1400" b="0" i="0" u="none" strike="noStrike" dirty="0">
                        <a:solidFill>
                          <a:srgbClr val="000000"/>
                        </a:solidFill>
                        <a:effectLst/>
                        <a:latin typeface="Calibri" panose="020F0502020204030204" pitchFamily="34" charset="0"/>
                      </a:endParaRP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xmlns="" val="2400407816"/>
                  </a:ext>
                </a:extLst>
              </a:tr>
              <a:tr h="259077">
                <a:tc>
                  <a:txBody>
                    <a:bodyPr/>
                    <a:lstStyle/>
                    <a:p>
                      <a:pPr algn="ctr" fontAlgn="ctr"/>
                      <a:r>
                        <a:rPr lang="it-IT" sz="1400" b="0" i="0" u="none" strike="noStrike">
                          <a:solidFill>
                            <a:srgbClr val="000000"/>
                          </a:solidFill>
                          <a:effectLst/>
                          <a:latin typeface="Calibri" panose="020F0502020204030204" pitchFamily="34" charset="0"/>
                        </a:rPr>
                        <a:t>20</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Assistenza tecnica</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ctr"/>
                      <a:r>
                        <a:rPr lang="it-IT" sz="1400" b="0" i="0" u="none" strike="noStrike" dirty="0">
                          <a:solidFill>
                            <a:srgbClr val="000000"/>
                          </a:solidFill>
                          <a:effectLst/>
                          <a:latin typeface="Calibri" panose="020F0502020204030204" pitchFamily="34" charset="0"/>
                        </a:rPr>
                        <a:t>30</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xmlns="" val="3529709147"/>
                  </a:ext>
                </a:extLst>
              </a:tr>
              <a:tr h="259077">
                <a:tc>
                  <a:txBody>
                    <a:bodyPr/>
                    <a:lstStyle/>
                    <a:p>
                      <a:pPr algn="ctr" fontAlgn="ctr"/>
                      <a:r>
                        <a:rPr lang="it-IT" sz="1400" b="0" i="0" u="none" strike="noStrike">
                          <a:solidFill>
                            <a:srgbClr val="000000"/>
                          </a:solidFill>
                          <a:effectLst/>
                          <a:latin typeface="Calibri" panose="020F0502020204030204" pitchFamily="34" charset="0"/>
                        </a:rPr>
                        <a:t>21</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D6DCE4"/>
                    </a:solidFill>
                  </a:tcPr>
                </a:tc>
                <a:tc>
                  <a:txBody>
                    <a:bodyPr/>
                    <a:lstStyle/>
                    <a:p>
                      <a:pPr algn="l" fontAlgn="ctr"/>
                      <a:r>
                        <a:rPr lang="it-IT" sz="1400" b="0" i="0" u="none" strike="noStrike">
                          <a:solidFill>
                            <a:srgbClr val="000000"/>
                          </a:solidFill>
                          <a:effectLst/>
                          <a:latin typeface="Calibri" panose="020F0502020204030204" pitchFamily="34" charset="0"/>
                        </a:rPr>
                        <a:t>Sostegno tempraneo agricoltori colpiti da Covid</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D6DCE4"/>
                    </a:solidFill>
                  </a:tcPr>
                </a:tc>
                <a:tc>
                  <a:txBody>
                    <a:bodyPr/>
                    <a:lstStyle/>
                    <a:p>
                      <a:pPr algn="ctr" fontAlgn="ctr"/>
                      <a:r>
                        <a:rPr lang="it-IT" sz="1400" b="0" i="0" u="none" strike="noStrike" dirty="0">
                          <a:solidFill>
                            <a:srgbClr val="000000"/>
                          </a:solidFill>
                          <a:effectLst/>
                          <a:latin typeface="Calibri" panose="020F0502020204030204" pitchFamily="34" charset="0"/>
                        </a:rPr>
                        <a:t>2</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xmlns="" val="2279430797"/>
                  </a:ext>
                </a:extLst>
              </a:tr>
              <a:tr h="259077">
                <a:tc>
                  <a:txBody>
                    <a:bodyPr/>
                    <a:lstStyle/>
                    <a:p>
                      <a:pPr algn="ctr" fontAlgn="ctr"/>
                      <a:r>
                        <a:rPr lang="it-IT" sz="1400" b="0" i="0" u="none" strike="noStrike">
                          <a:solidFill>
                            <a:srgbClr val="000000"/>
                          </a:solidFill>
                          <a:effectLst/>
                          <a:latin typeface="Calibri" panose="020F0502020204030204" pitchFamily="34" charset="0"/>
                        </a:rPr>
                        <a:t>113</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l" fontAlgn="ctr"/>
                      <a:r>
                        <a:rPr lang="it-IT" sz="1400" b="0" i="0" u="none" strike="noStrike">
                          <a:solidFill>
                            <a:srgbClr val="000000"/>
                          </a:solidFill>
                          <a:effectLst/>
                          <a:latin typeface="Calibri" panose="020F0502020204030204" pitchFamily="34" charset="0"/>
                        </a:rPr>
                        <a:t>Prepensionamento</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tc>
                  <a:txBody>
                    <a:bodyPr/>
                    <a:lstStyle/>
                    <a:p>
                      <a:pPr algn="ctr" fontAlgn="ctr"/>
                      <a:r>
                        <a:rPr lang="it-IT" sz="1400" b="0" i="0" u="none" strike="noStrike" dirty="0">
                          <a:solidFill>
                            <a:srgbClr val="000000"/>
                          </a:solidFill>
                          <a:effectLst/>
                          <a:latin typeface="Calibri" panose="020F0502020204030204" pitchFamily="34" charset="0"/>
                        </a:rPr>
                        <a:t>/</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tcPr>
                </a:tc>
                <a:extLst>
                  <a:ext uri="{0D108BD9-81ED-4DB2-BD59-A6C34878D82A}">
                    <a16:rowId xmlns:a16="http://schemas.microsoft.com/office/drawing/2014/main" xmlns="" val="1162534099"/>
                  </a:ext>
                </a:extLst>
              </a:tr>
              <a:tr h="259077">
                <a:tc>
                  <a:txBody>
                    <a:bodyPr/>
                    <a:lstStyle/>
                    <a:p>
                      <a:pPr algn="l" fontAlgn="b"/>
                      <a:endParaRPr lang="it-IT" sz="1100" b="0" i="0" u="none" strike="noStrike">
                        <a:solidFill>
                          <a:srgbClr val="000000"/>
                        </a:solidFill>
                        <a:effectLst/>
                        <a:latin typeface="Calibri" panose="020F0502020204030204" pitchFamily="34" charset="0"/>
                      </a:endParaRPr>
                    </a:p>
                  </a:txBody>
                  <a:tcPr marL="0" marR="0" marT="0" marB="0" anchor="b">
                    <a:lnL>
                      <a:noFill/>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a:noFill/>
                    </a:lnB>
                  </a:tcPr>
                </a:tc>
                <a:tc>
                  <a:txBody>
                    <a:bodyPr/>
                    <a:lstStyle/>
                    <a:p>
                      <a:pPr algn="l" fontAlgn="ctr"/>
                      <a:r>
                        <a:rPr lang="it-IT" sz="2000" b="1" i="0" u="none" strike="noStrike" dirty="0">
                          <a:solidFill>
                            <a:srgbClr val="FFFFFF"/>
                          </a:solidFill>
                          <a:effectLst/>
                          <a:latin typeface="Calibri" panose="020F0502020204030204" pitchFamily="34" charset="0"/>
                        </a:rPr>
                        <a:t>Totale</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a:noFill/>
                    </a:lnB>
                    <a:solidFill>
                      <a:srgbClr val="0070C0"/>
                    </a:solidFill>
                  </a:tcPr>
                </a:tc>
                <a:tc>
                  <a:txBody>
                    <a:bodyPr/>
                    <a:lstStyle/>
                    <a:p>
                      <a:pPr algn="ctr" fontAlgn="ctr"/>
                      <a:r>
                        <a:rPr lang="it-IT" sz="2000" b="1" i="0" u="none" strike="noStrike" dirty="0">
                          <a:solidFill>
                            <a:srgbClr val="FFFFFF"/>
                          </a:solidFill>
                          <a:effectLst/>
                          <a:latin typeface="Calibri" panose="020F0502020204030204" pitchFamily="34" charset="0"/>
                        </a:rPr>
                        <a:t>200</a:t>
                      </a:r>
                    </a:p>
                  </a:txBody>
                  <a:tcPr marL="0" marR="0" marT="0" marB="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w="12700" cap="flat" cmpd="sng" algn="ctr">
                      <a:solidFill>
                        <a:srgbClr val="305496"/>
                      </a:solidFill>
                      <a:prstDash val="solid"/>
                      <a:round/>
                      <a:headEnd type="none" w="med" len="med"/>
                      <a:tailEnd type="none" w="med" len="med"/>
                    </a:lnB>
                    <a:solidFill>
                      <a:srgbClr val="0070C0"/>
                    </a:solidFill>
                  </a:tcPr>
                </a:tc>
                <a:extLst>
                  <a:ext uri="{0D108BD9-81ED-4DB2-BD59-A6C34878D82A}">
                    <a16:rowId xmlns:a16="http://schemas.microsoft.com/office/drawing/2014/main" xmlns="" val="2742768872"/>
                  </a:ext>
                </a:extLst>
              </a:tr>
            </a:tbl>
          </a:graphicData>
        </a:graphic>
      </p:graphicFrame>
    </p:spTree>
    <p:extLst>
      <p:ext uri="{BB962C8B-B14F-4D97-AF65-F5344CB8AC3E}">
        <p14:creationId xmlns:p14="http://schemas.microsoft.com/office/powerpoint/2010/main" val="3119292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3">
            <a:extLst>
              <a:ext uri="{FF2B5EF4-FFF2-40B4-BE49-F238E27FC236}">
                <a16:creationId xmlns:a16="http://schemas.microsoft.com/office/drawing/2014/main" xmlns="" id="{E9841177-774E-4201-995D-3B41CC423934}"/>
              </a:ext>
            </a:extLst>
          </p:cNvPr>
          <p:cNvSpPr txBox="1"/>
          <p:nvPr/>
        </p:nvSpPr>
        <p:spPr>
          <a:xfrm>
            <a:off x="631402" y="376406"/>
            <a:ext cx="11238865"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2.9 Performance Framework</a:t>
            </a:r>
          </a:p>
        </p:txBody>
      </p:sp>
      <p:cxnSp>
        <p:nvCxnSpPr>
          <p:cNvPr id="12" name="Connettore 1 11"/>
          <p:cNvCxnSpPr/>
          <p:nvPr/>
        </p:nvCxnSpPr>
        <p:spPr>
          <a:xfrm>
            <a:off x="674920" y="893804"/>
            <a:ext cx="8868127" cy="21515"/>
          </a:xfrm>
          <a:prstGeom prst="line">
            <a:avLst/>
          </a:prstGeom>
          <a:ln>
            <a:solidFill>
              <a:schemeClr val="accent5">
                <a:lumMod val="50000"/>
              </a:schemeClr>
            </a:solidFill>
          </a:ln>
        </p:spPr>
        <p:style>
          <a:lnRef idx="3">
            <a:schemeClr val="accent5"/>
          </a:lnRef>
          <a:fillRef idx="0">
            <a:schemeClr val="accent5"/>
          </a:fillRef>
          <a:effectRef idx="2">
            <a:schemeClr val="accent5"/>
          </a:effectRef>
          <a:fontRef idx="minor">
            <a:schemeClr val="tx1"/>
          </a:fontRef>
        </p:style>
      </p:cxnSp>
      <p:pic>
        <p:nvPicPr>
          <p:cNvPr id="10" name="Immagine 9"/>
          <p:cNvPicPr>
            <a:picLocks noChangeAspect="1"/>
          </p:cNvPicPr>
          <p:nvPr/>
        </p:nvPicPr>
        <p:blipFill>
          <a:blip r:embed="rId2"/>
          <a:stretch>
            <a:fillRect/>
          </a:stretch>
        </p:blipFill>
        <p:spPr>
          <a:xfrm>
            <a:off x="2980954" y="1950126"/>
            <a:ext cx="5426776" cy="3038995"/>
          </a:xfrm>
          <a:prstGeom prst="rect">
            <a:avLst/>
          </a:prstGeom>
        </p:spPr>
      </p:pic>
    </p:spTree>
    <p:extLst>
      <p:ext uri="{BB962C8B-B14F-4D97-AF65-F5344CB8AC3E}">
        <p14:creationId xmlns:p14="http://schemas.microsoft.com/office/powerpoint/2010/main" val="23266518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3">
            <a:extLst>
              <a:ext uri="{FF2B5EF4-FFF2-40B4-BE49-F238E27FC236}">
                <a16:creationId xmlns:a16="http://schemas.microsoft.com/office/drawing/2014/main" xmlns="" id="{E9841177-774E-4201-995D-3B41CC423934}"/>
              </a:ext>
            </a:extLst>
          </p:cNvPr>
          <p:cNvSpPr txBox="1"/>
          <p:nvPr/>
        </p:nvSpPr>
        <p:spPr>
          <a:xfrm>
            <a:off x="631402" y="376406"/>
            <a:ext cx="11238865"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2.9 Performance Framework - P2(i)</a:t>
            </a: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4054" y="2440262"/>
            <a:ext cx="430213" cy="430213"/>
          </a:xfrm>
          <a:prstGeom prst="rect">
            <a:avLst/>
          </a:prstGeom>
        </p:spPr>
      </p:pic>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23217" y="4161723"/>
            <a:ext cx="430213" cy="430213"/>
          </a:xfrm>
          <a:prstGeom prst="rect">
            <a:avLst/>
          </a:prstGeom>
        </p:spPr>
      </p:pic>
      <p:graphicFrame>
        <p:nvGraphicFramePr>
          <p:cNvPr id="2" name="Tabella 1"/>
          <p:cNvGraphicFramePr>
            <a:graphicFrameLocks noGrp="1"/>
          </p:cNvGraphicFramePr>
          <p:nvPr>
            <p:extLst>
              <p:ext uri="{D42A27DB-BD31-4B8C-83A1-F6EECF244321}">
                <p14:modId xmlns:p14="http://schemas.microsoft.com/office/powerpoint/2010/main" val="821795022"/>
              </p:ext>
            </p:extLst>
          </p:nvPr>
        </p:nvGraphicFramePr>
        <p:xfrm>
          <a:off x="362912" y="1064101"/>
          <a:ext cx="10739098" cy="3975037"/>
        </p:xfrm>
        <a:graphic>
          <a:graphicData uri="http://schemas.openxmlformats.org/drawingml/2006/table">
            <a:tbl>
              <a:tblPr/>
              <a:tblGrid>
                <a:gridCol w="1093141">
                  <a:extLst>
                    <a:ext uri="{9D8B030D-6E8A-4147-A177-3AD203B41FA5}">
                      <a16:colId xmlns:a16="http://schemas.microsoft.com/office/drawing/2014/main" xmlns="" val="3007952859"/>
                    </a:ext>
                  </a:extLst>
                </a:gridCol>
                <a:gridCol w="2489779">
                  <a:extLst>
                    <a:ext uri="{9D8B030D-6E8A-4147-A177-3AD203B41FA5}">
                      <a16:colId xmlns:a16="http://schemas.microsoft.com/office/drawing/2014/main" xmlns="" val="2813378705"/>
                    </a:ext>
                  </a:extLst>
                </a:gridCol>
                <a:gridCol w="1178210">
                  <a:extLst>
                    <a:ext uri="{9D8B030D-6E8A-4147-A177-3AD203B41FA5}">
                      <a16:colId xmlns:a16="http://schemas.microsoft.com/office/drawing/2014/main" xmlns="" val="2164867944"/>
                    </a:ext>
                  </a:extLst>
                </a:gridCol>
                <a:gridCol w="1265128">
                  <a:extLst>
                    <a:ext uri="{9D8B030D-6E8A-4147-A177-3AD203B41FA5}">
                      <a16:colId xmlns:a16="http://schemas.microsoft.com/office/drawing/2014/main" xmlns="" val="491961784"/>
                    </a:ext>
                  </a:extLst>
                </a:gridCol>
                <a:gridCol w="1168553">
                  <a:extLst>
                    <a:ext uri="{9D8B030D-6E8A-4147-A177-3AD203B41FA5}">
                      <a16:colId xmlns:a16="http://schemas.microsoft.com/office/drawing/2014/main" xmlns="" val="1557624466"/>
                    </a:ext>
                  </a:extLst>
                </a:gridCol>
                <a:gridCol w="1332729">
                  <a:extLst>
                    <a:ext uri="{9D8B030D-6E8A-4147-A177-3AD203B41FA5}">
                      <a16:colId xmlns:a16="http://schemas.microsoft.com/office/drawing/2014/main" xmlns="" val="3279618303"/>
                    </a:ext>
                  </a:extLst>
                </a:gridCol>
                <a:gridCol w="352319">
                  <a:extLst>
                    <a:ext uri="{9D8B030D-6E8A-4147-A177-3AD203B41FA5}">
                      <a16:colId xmlns:a16="http://schemas.microsoft.com/office/drawing/2014/main" xmlns="" val="2443330387"/>
                    </a:ext>
                  </a:extLst>
                </a:gridCol>
                <a:gridCol w="632742">
                  <a:extLst>
                    <a:ext uri="{9D8B030D-6E8A-4147-A177-3AD203B41FA5}">
                      <a16:colId xmlns:a16="http://schemas.microsoft.com/office/drawing/2014/main" xmlns="" val="128073065"/>
                    </a:ext>
                  </a:extLst>
                </a:gridCol>
                <a:gridCol w="1226497">
                  <a:extLst>
                    <a:ext uri="{9D8B030D-6E8A-4147-A177-3AD203B41FA5}">
                      <a16:colId xmlns:a16="http://schemas.microsoft.com/office/drawing/2014/main" xmlns="" val="3309186167"/>
                    </a:ext>
                  </a:extLst>
                </a:gridCol>
              </a:tblGrid>
              <a:tr h="193353">
                <a:tc gridSpan="2">
                  <a:txBody>
                    <a:bodyPr/>
                    <a:lstStyle/>
                    <a:p>
                      <a:pPr algn="l" fontAlgn="ctr"/>
                      <a:r>
                        <a:rPr lang="it-IT" sz="1200" b="1" i="0" u="none" strike="noStrike" dirty="0" smtClean="0">
                          <a:solidFill>
                            <a:srgbClr val="FFFFFF"/>
                          </a:solidFill>
                          <a:effectLst/>
                          <a:latin typeface="Tahoma" panose="020B0604030504040204" pitchFamily="34" charset="0"/>
                        </a:rPr>
                        <a:t>(</a:t>
                      </a:r>
                      <a:r>
                        <a:rPr lang="it-IT" sz="1200" b="1" i="0" u="none" strike="noStrike" dirty="0">
                          <a:solidFill>
                            <a:srgbClr val="FFFFFF"/>
                          </a:solidFill>
                          <a:effectLst/>
                          <a:latin typeface="Tahoma" panose="020B0604030504040204" pitchFamily="34" charset="0"/>
                        </a:rPr>
                        <a:t>PSR  </a:t>
                      </a:r>
                      <a:r>
                        <a:rPr lang="it-IT" sz="1200" b="1" i="0" u="none" strike="noStrike" dirty="0" smtClean="0">
                          <a:solidFill>
                            <a:srgbClr val="FFFFFF"/>
                          </a:solidFill>
                          <a:effectLst/>
                          <a:latin typeface="Tahoma" panose="020B0604030504040204" pitchFamily="34" charset="0"/>
                        </a:rPr>
                        <a:t>V13.1</a:t>
                      </a:r>
                      <a:r>
                        <a:rPr lang="it-IT" sz="1200" b="1" i="0" u="none" strike="noStrike" dirty="0" smtClean="0">
                          <a:solidFill>
                            <a:schemeClr val="bg1"/>
                          </a:solidFill>
                          <a:effectLst/>
                          <a:latin typeface="Tahoma" panose="020B0604030504040204" pitchFamily="34" charset="0"/>
                        </a:rPr>
                        <a:t>)</a:t>
                      </a:r>
                      <a:endParaRPr lang="it-IT" sz="1200" b="1" i="0" u="none" strike="noStrike" dirty="0">
                        <a:solidFill>
                          <a:schemeClr val="bg1"/>
                        </a:solidFill>
                        <a:effectLst/>
                        <a:latin typeface="Tahoma" panose="020B0604030504040204" pitchFamily="34" charset="0"/>
                      </a:endParaRP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hMerge="1">
                  <a:txBody>
                    <a:bodyPr/>
                    <a:lstStyle/>
                    <a:p>
                      <a:pPr algn="l" fontAlgn="ctr"/>
                      <a:endParaRPr lang="it-IT" sz="1200" b="1" i="0" u="none" strike="noStrike" dirty="0">
                        <a:solidFill>
                          <a:srgbClr val="FFFFFF"/>
                        </a:solidFill>
                        <a:effectLst/>
                        <a:latin typeface="Tahoma" panose="020B0604030504040204" pitchFamily="34" charset="0"/>
                      </a:endParaRP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l" fontAlgn="ctr"/>
                      <a:r>
                        <a:rPr lang="it-IT" sz="1200" b="1" i="0" u="none" strike="noStrike">
                          <a:solidFill>
                            <a:srgbClr val="FFFFFF"/>
                          </a:solidFill>
                          <a:effectLst/>
                          <a:latin typeface="Tahoma" panose="020B0604030504040204" pitchFamily="34" charset="0"/>
                        </a:rPr>
                        <a:t> </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l" fontAlgn="ctr"/>
                      <a:r>
                        <a:rPr lang="it-IT" sz="1200" b="1" i="0" u="none" strike="noStrike" dirty="0">
                          <a:solidFill>
                            <a:srgbClr val="FFFFFF"/>
                          </a:solidFill>
                          <a:effectLst/>
                          <a:latin typeface="Tahoma" panose="020B0604030504040204" pitchFamily="34" charset="0"/>
                        </a:rPr>
                        <a:t> </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l" fontAlgn="ctr"/>
                      <a:r>
                        <a:rPr lang="it-IT" sz="1200" b="1" i="0" u="none" strike="noStrike">
                          <a:solidFill>
                            <a:srgbClr val="FFFFFF"/>
                          </a:solidFill>
                          <a:effectLst/>
                          <a:latin typeface="Tahoma" panose="020B0604030504040204" pitchFamily="34" charset="0"/>
                        </a:rPr>
                        <a:t> </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gridSpan="2">
                  <a:txBody>
                    <a:bodyPr/>
                    <a:lstStyle/>
                    <a:p>
                      <a:pPr algn="l" fontAlgn="ctr"/>
                      <a:r>
                        <a:rPr lang="it-IT" sz="1200" b="1" i="0" u="none" strike="noStrike" dirty="0">
                          <a:solidFill>
                            <a:srgbClr val="FFFFFF"/>
                          </a:solidFill>
                          <a:effectLst/>
                          <a:latin typeface="Tahoma" panose="020B0604030504040204" pitchFamily="34" charset="0"/>
                        </a:rPr>
                        <a:t> </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hMerge="1">
                  <a:txBody>
                    <a:bodyPr/>
                    <a:lstStyle/>
                    <a:p>
                      <a:endParaRPr lang="it-IT"/>
                    </a:p>
                  </a:txBody>
                  <a:tcPr/>
                </a:tc>
                <a:tc>
                  <a:txBody>
                    <a:bodyPr/>
                    <a:lstStyle/>
                    <a:p>
                      <a:pPr algn="l" fontAlgn="ctr"/>
                      <a:endParaRPr lang="it-IT" sz="1200" b="1" i="0" u="none" strike="noStrike" dirty="0">
                        <a:solidFill>
                          <a:srgbClr val="FFFFFF"/>
                        </a:solidFill>
                        <a:effectLst/>
                        <a:latin typeface="Tahoma" panose="020B0604030504040204" pitchFamily="34" charset="0"/>
                      </a:endParaRP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l" fontAlgn="ctr"/>
                      <a:r>
                        <a:rPr lang="it-IT" sz="1200" b="1" i="0" u="none" strike="noStrike">
                          <a:solidFill>
                            <a:srgbClr val="000000"/>
                          </a:solidFill>
                          <a:effectLst/>
                          <a:latin typeface="Tahoma" panose="020B0604030504040204" pitchFamily="34" charset="0"/>
                        </a:rPr>
                        <a:t> </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extLst>
                  <a:ext uri="{0D108BD9-81ED-4DB2-BD59-A6C34878D82A}">
                    <a16:rowId xmlns:a16="http://schemas.microsoft.com/office/drawing/2014/main" xmlns="" val="2576589901"/>
                  </a:ext>
                </a:extLst>
              </a:tr>
              <a:tr h="381782">
                <a:tc rowSpan="2">
                  <a:txBody>
                    <a:bodyPr/>
                    <a:lstStyle/>
                    <a:p>
                      <a:pPr algn="ctr" fontAlgn="ctr"/>
                      <a:r>
                        <a:rPr lang="it-IT" sz="1200" b="1" i="0" u="none" strike="noStrike">
                          <a:solidFill>
                            <a:srgbClr val="FFFFFF"/>
                          </a:solidFill>
                          <a:effectLst/>
                          <a:latin typeface="Tahoma" panose="020B0604030504040204" pitchFamily="34" charset="0"/>
                        </a:rPr>
                        <a:t>Priorità</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200" b="1" i="0" u="none" strike="noStrike" dirty="0">
                          <a:solidFill>
                            <a:srgbClr val="FFFFFF"/>
                          </a:solidFill>
                          <a:effectLst/>
                          <a:latin typeface="Tahoma" panose="020B0604030504040204" pitchFamily="34" charset="0"/>
                        </a:rPr>
                        <a:t>Indicatore</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200" b="1" i="0" u="none" strike="noStrike">
                          <a:solidFill>
                            <a:srgbClr val="FFFFFF"/>
                          </a:solidFill>
                          <a:effectLst/>
                          <a:latin typeface="Tahoma" panose="020B0604030504040204" pitchFamily="34" charset="0"/>
                        </a:rPr>
                        <a:t>Valore obiettivo 2025</a:t>
                      </a:r>
                      <a:br>
                        <a:rPr lang="it-IT" sz="1200" b="1" i="0" u="none" strike="noStrike">
                          <a:solidFill>
                            <a:srgbClr val="FFFFFF"/>
                          </a:solidFill>
                          <a:effectLst/>
                          <a:latin typeface="Tahoma" panose="020B0604030504040204" pitchFamily="34" charset="0"/>
                        </a:rPr>
                      </a:br>
                      <a:r>
                        <a:rPr lang="it-IT" sz="1200" b="1" i="0" u="none" strike="noStrike">
                          <a:solidFill>
                            <a:srgbClr val="FFFFFF"/>
                          </a:solidFill>
                          <a:effectLst/>
                          <a:latin typeface="Tahoma" panose="020B0604030504040204" pitchFamily="34" charset="0"/>
                        </a:rPr>
                        <a:t>(a)</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200" b="1" i="0" u="none" strike="noStrike">
                          <a:solidFill>
                            <a:srgbClr val="FFFFFF"/>
                          </a:solidFill>
                          <a:effectLst/>
                          <a:latin typeface="Tahoma" panose="020B0604030504040204" pitchFamily="34" charset="0"/>
                        </a:rPr>
                        <a:t>Soglia 85%</a:t>
                      </a:r>
                      <a:br>
                        <a:rPr lang="it-IT" sz="1200" b="1" i="0" u="none" strike="noStrike">
                          <a:solidFill>
                            <a:srgbClr val="FFFFFF"/>
                          </a:solidFill>
                          <a:effectLst/>
                          <a:latin typeface="Tahoma" panose="020B0604030504040204" pitchFamily="34" charset="0"/>
                        </a:rPr>
                      </a:br>
                      <a:r>
                        <a:rPr lang="it-IT" sz="1200" b="1" i="0" u="none" strike="noStrike">
                          <a:solidFill>
                            <a:srgbClr val="FFFFFF"/>
                          </a:solidFill>
                          <a:effectLst/>
                          <a:latin typeface="Tahoma" panose="020B0604030504040204" pitchFamily="34" charset="0"/>
                        </a:rPr>
                        <a:t>(b)</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200" b="1" i="0" u="none" strike="noStrike">
                          <a:solidFill>
                            <a:srgbClr val="FFFFFF"/>
                          </a:solidFill>
                          <a:effectLst/>
                          <a:latin typeface="Tahoma" panose="020B0604030504040204" pitchFamily="34" charset="0"/>
                        </a:rPr>
                        <a:t>Soglia 65%</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gridSpan="3">
                  <a:txBody>
                    <a:bodyPr/>
                    <a:lstStyle/>
                    <a:p>
                      <a:pPr algn="ctr" fontAlgn="ctr"/>
                      <a:r>
                        <a:rPr lang="it-IT" sz="1200" b="1" i="0" u="none" strike="noStrike" dirty="0">
                          <a:solidFill>
                            <a:srgbClr val="FFFFFF"/>
                          </a:solidFill>
                          <a:effectLst/>
                          <a:latin typeface="Tahoma" panose="020B0604030504040204" pitchFamily="34" charset="0"/>
                        </a:rPr>
                        <a:t>Realizzazione al </a:t>
                      </a:r>
                      <a:r>
                        <a:rPr lang="it-IT" sz="1200" b="1" i="0" u="none" strike="noStrike" dirty="0" smtClean="0">
                          <a:solidFill>
                            <a:srgbClr val="FFFFFF"/>
                          </a:solidFill>
                          <a:effectLst/>
                          <a:latin typeface="Tahoma" panose="020B0604030504040204" pitchFamily="34" charset="0"/>
                        </a:rPr>
                        <a:t>28/11/2024 </a:t>
                      </a:r>
                      <a:r>
                        <a:rPr lang="it-IT" sz="1200" b="1" i="0" u="none" strike="noStrike" dirty="0">
                          <a:solidFill>
                            <a:srgbClr val="FFFFFF"/>
                          </a:solidFill>
                          <a:effectLst/>
                          <a:latin typeface="Tahoma" panose="020B0604030504040204" pitchFamily="34" charset="0"/>
                        </a:rPr>
                        <a:t>(Decreto </a:t>
                      </a:r>
                      <a:r>
                        <a:rPr lang="it-IT" sz="1200" b="1" i="0" u="none" strike="noStrike" dirty="0" smtClean="0">
                          <a:solidFill>
                            <a:srgbClr val="FFFFFF"/>
                          </a:solidFill>
                          <a:effectLst/>
                          <a:latin typeface="Tahoma" panose="020B0604030504040204" pitchFamily="34" charset="0"/>
                        </a:rPr>
                        <a:t>725)</a:t>
                      </a:r>
                      <a:endParaRPr lang="it-IT" sz="1200" b="1" i="0" u="none" strike="noStrike" dirty="0">
                        <a:solidFill>
                          <a:srgbClr val="FFFFFF"/>
                        </a:solidFill>
                        <a:effectLst/>
                        <a:latin typeface="Tahoma" panose="020B0604030504040204" pitchFamily="34" charset="0"/>
                      </a:endParaRP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hMerge="1">
                  <a:txBody>
                    <a:bodyPr/>
                    <a:lstStyle/>
                    <a:p>
                      <a:endParaRPr lang="it-IT"/>
                    </a:p>
                  </a:txBody>
                  <a:tcPr/>
                </a:tc>
                <a:tc hMerge="1">
                  <a:txBody>
                    <a:bodyPr/>
                    <a:lstStyle/>
                    <a:p>
                      <a:endParaRPr lang="it-IT"/>
                    </a:p>
                  </a:txBody>
                  <a:tcPr/>
                </a:tc>
                <a:tc>
                  <a:txBody>
                    <a:bodyPr/>
                    <a:lstStyle/>
                    <a:p>
                      <a:pPr algn="ctr" fontAlgn="ctr"/>
                      <a:r>
                        <a:rPr lang="el-GR" sz="1200" b="1" i="0" u="none" strike="noStrike">
                          <a:solidFill>
                            <a:srgbClr val="FFFFFF"/>
                          </a:solidFill>
                          <a:effectLst/>
                          <a:latin typeface="Tahoma" panose="020B0604030504040204" pitchFamily="34" charset="0"/>
                        </a:rPr>
                        <a:t>Δ </a:t>
                      </a:r>
                      <a:r>
                        <a:rPr lang="it-IT" sz="1200" b="1" i="0" u="none" strike="noStrike">
                          <a:solidFill>
                            <a:srgbClr val="FFFFFF"/>
                          </a:solidFill>
                          <a:effectLst/>
                          <a:latin typeface="Tahoma" panose="020B0604030504040204" pitchFamily="34" charset="0"/>
                        </a:rPr>
                        <a:t>soglia 85%</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extLst>
                  <a:ext uri="{0D108BD9-81ED-4DB2-BD59-A6C34878D82A}">
                    <a16:rowId xmlns:a16="http://schemas.microsoft.com/office/drawing/2014/main" xmlns="" val="2677154597"/>
                  </a:ext>
                </a:extLst>
              </a:tr>
              <a:tr h="381782">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ctr" fontAlgn="ctr"/>
                      <a:r>
                        <a:rPr lang="it-IT" sz="1200" b="1" i="0" u="none" strike="noStrike">
                          <a:solidFill>
                            <a:srgbClr val="FFFFFF"/>
                          </a:solidFill>
                          <a:effectLst/>
                          <a:latin typeface="Tahoma" panose="020B0604030504040204" pitchFamily="34" charset="0"/>
                        </a:rPr>
                        <a:t>(c)</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gridSpan="2">
                  <a:txBody>
                    <a:bodyPr/>
                    <a:lstStyle/>
                    <a:p>
                      <a:pPr algn="ctr" fontAlgn="ctr"/>
                      <a:r>
                        <a:rPr lang="it-IT" sz="1200" b="1" i="0" u="none" strike="noStrike" dirty="0">
                          <a:solidFill>
                            <a:srgbClr val="FFFFFF"/>
                          </a:solidFill>
                          <a:effectLst/>
                          <a:latin typeface="Tahoma" panose="020B0604030504040204" pitchFamily="34" charset="0"/>
                        </a:rPr>
                        <a:t>% (=c/a)</a:t>
                      </a:r>
                      <a:br>
                        <a:rPr lang="it-IT" sz="1200" b="1" i="0" u="none" strike="noStrike" dirty="0">
                          <a:solidFill>
                            <a:srgbClr val="FFFFFF"/>
                          </a:solidFill>
                          <a:effectLst/>
                          <a:latin typeface="Tahoma" panose="020B0604030504040204" pitchFamily="34" charset="0"/>
                        </a:rPr>
                      </a:br>
                      <a:endParaRPr lang="it-IT" sz="1200" b="1" i="0" u="none" strike="noStrike" dirty="0">
                        <a:solidFill>
                          <a:srgbClr val="FFFFFF"/>
                        </a:solidFill>
                        <a:effectLst/>
                        <a:latin typeface="Tahoma" panose="020B0604030504040204" pitchFamily="34" charset="0"/>
                      </a:endParaRP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hMerge="1">
                  <a:txBody>
                    <a:bodyPr/>
                    <a:lstStyle/>
                    <a:p>
                      <a:pPr algn="ctr" fontAlgn="ctr"/>
                      <a:endParaRPr lang="it-IT" sz="1200" b="1" i="0" u="none" strike="noStrike" dirty="0">
                        <a:solidFill>
                          <a:srgbClr val="FFFFFF"/>
                        </a:solidFill>
                        <a:effectLst/>
                        <a:latin typeface="Tahoma" panose="020B0604030504040204" pitchFamily="34" charset="0"/>
                      </a:endParaRP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ctr" fontAlgn="ctr"/>
                      <a:r>
                        <a:rPr lang="it-IT" sz="1200" b="1" i="0" u="none" strike="noStrike">
                          <a:solidFill>
                            <a:srgbClr val="FFFFFF"/>
                          </a:solidFill>
                          <a:effectLst/>
                          <a:latin typeface="Tahoma" panose="020B0604030504040204" pitchFamily="34" charset="0"/>
                        </a:rPr>
                        <a:t>(=c-b)</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extLst>
                  <a:ext uri="{0D108BD9-81ED-4DB2-BD59-A6C34878D82A}">
                    <a16:rowId xmlns:a16="http://schemas.microsoft.com/office/drawing/2014/main" xmlns="" val="126748760"/>
                  </a:ext>
                </a:extLst>
              </a:tr>
              <a:tr h="1317336">
                <a:tc rowSpan="3">
                  <a:txBody>
                    <a:bodyPr/>
                    <a:lstStyle/>
                    <a:p>
                      <a:pPr algn="ctr" fontAlgn="ctr"/>
                      <a:r>
                        <a:rPr lang="it-IT" sz="1200" b="1" i="0" u="none" strike="noStrike">
                          <a:solidFill>
                            <a:srgbClr val="000000"/>
                          </a:solidFill>
                          <a:effectLst/>
                          <a:latin typeface="Tahoma" panose="020B0604030504040204" pitchFamily="34" charset="0"/>
                        </a:rPr>
                        <a:t>P2</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200" b="0" i="0" u="none" strike="noStrike">
                          <a:solidFill>
                            <a:srgbClr val="000000"/>
                          </a:solidFill>
                          <a:effectLst/>
                          <a:latin typeface="Tahoma" panose="020B0604030504040204" pitchFamily="34" charset="0"/>
                        </a:rPr>
                        <a:t>Spesa pubblica totale P2 (€)</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dirty="0">
                          <a:solidFill>
                            <a:srgbClr val="000000"/>
                          </a:solidFill>
                          <a:effectLst/>
                          <a:latin typeface="Tahoma" panose="020B0604030504040204" pitchFamily="34" charset="0"/>
                        </a:rPr>
                        <a:t>193.724.340,47</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dirty="0">
                          <a:solidFill>
                            <a:srgbClr val="000000"/>
                          </a:solidFill>
                          <a:effectLst/>
                          <a:latin typeface="Tahoma" panose="020B0604030504040204" pitchFamily="34" charset="0"/>
                        </a:rPr>
                        <a:t>164.665.689,40</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r" fontAlgn="ctr"/>
                      <a:r>
                        <a:rPr lang="it-IT" sz="1100" b="1" i="0" u="none" strike="noStrike">
                          <a:solidFill>
                            <a:srgbClr val="000000"/>
                          </a:solidFill>
                          <a:effectLst/>
                          <a:latin typeface="Tahoma" panose="020B0604030504040204" pitchFamily="34" charset="0"/>
                        </a:rPr>
                        <a:t>125.920.821,31</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ECFF"/>
                    </a:solidFill>
                  </a:tcPr>
                </a:tc>
                <a:tc>
                  <a:txBody>
                    <a:bodyPr/>
                    <a:lstStyle/>
                    <a:p>
                      <a:pPr algn="l" fontAlgn="ctr"/>
                      <a:r>
                        <a:rPr lang="it-IT" sz="1100" b="1" i="0" u="none" strike="noStrike">
                          <a:solidFill>
                            <a:srgbClr val="000000"/>
                          </a:solidFill>
                          <a:effectLst/>
                          <a:latin typeface="Tahoma" panose="020B0604030504040204" pitchFamily="34" charset="0"/>
                        </a:rPr>
                        <a:t>  </a:t>
                      </a:r>
                      <a:r>
                        <a:rPr lang="it-IT" sz="1100" b="1" i="0" u="none" strike="noStrike" smtClean="0">
                          <a:solidFill>
                            <a:srgbClr val="000000"/>
                          </a:solidFill>
                          <a:effectLst/>
                          <a:latin typeface="Tahoma" panose="020B0604030504040204" pitchFamily="34" charset="0"/>
                        </a:rPr>
                        <a:t> 117.033.594,87 </a:t>
                      </a:r>
                      <a:endParaRPr lang="it-IT" sz="1100" b="1" i="0" u="none" strike="noStrike" dirty="0">
                        <a:solidFill>
                          <a:srgbClr val="000000"/>
                        </a:solidFill>
                        <a:effectLst/>
                        <a:latin typeface="Tahoma" panose="020B0604030504040204" pitchFamily="34" charset="0"/>
                      </a:endParaRP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gridSpan="2">
                  <a:txBody>
                    <a:bodyPr/>
                    <a:lstStyle/>
                    <a:p>
                      <a:pPr algn="r" fontAlgn="ctr"/>
                      <a:r>
                        <a:rPr lang="it-IT" sz="1100" b="1" i="0" u="none" strike="noStrike" dirty="0" smtClean="0">
                          <a:solidFill>
                            <a:srgbClr val="000000"/>
                          </a:solidFill>
                          <a:effectLst/>
                          <a:latin typeface="Tahoma" panose="020B0604030504040204" pitchFamily="34" charset="0"/>
                        </a:rPr>
                        <a:t>60,41%</a:t>
                      </a:r>
                      <a:endParaRPr lang="it-IT" sz="1100" b="1" i="0" u="none" strike="noStrike" dirty="0">
                        <a:solidFill>
                          <a:srgbClr val="000000"/>
                        </a:solidFill>
                        <a:effectLst/>
                        <a:latin typeface="Tahoma" panose="020B0604030504040204" pitchFamily="34" charset="0"/>
                      </a:endParaRP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hMerge="1">
                  <a:txBody>
                    <a:bodyPr/>
                    <a:lstStyle/>
                    <a:p>
                      <a:pPr algn="r" fontAlgn="ctr"/>
                      <a:endParaRPr lang="it-IT" sz="1100" b="1" i="0" u="none" strike="noStrike" dirty="0">
                        <a:solidFill>
                          <a:srgbClr val="000000"/>
                        </a:solidFill>
                        <a:effectLst/>
                        <a:latin typeface="Tahoma" panose="020B0604030504040204" pitchFamily="34" charset="0"/>
                      </a:endParaRP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100" b="1" i="0" u="none" strike="noStrike" dirty="0">
                          <a:solidFill>
                            <a:srgbClr val="FF0000"/>
                          </a:solidFill>
                          <a:effectLst/>
                          <a:latin typeface="Tahoma" panose="020B0604030504040204" pitchFamily="34" charset="0"/>
                        </a:rPr>
                        <a:t>-</a:t>
                      </a:r>
                      <a:r>
                        <a:rPr lang="it-IT" sz="1100" b="1" i="0" u="none" strike="noStrike" dirty="0" smtClean="0">
                          <a:solidFill>
                            <a:srgbClr val="FF0000"/>
                          </a:solidFill>
                          <a:effectLst/>
                          <a:latin typeface="Tahoma" panose="020B0604030504040204" pitchFamily="34" charset="0"/>
                        </a:rPr>
                        <a:t>47.632.095</a:t>
                      </a:r>
                      <a:endParaRPr lang="it-IT" sz="1100" b="1" i="0" u="none" strike="noStrike" dirty="0">
                        <a:solidFill>
                          <a:srgbClr val="FF0000"/>
                        </a:solidFill>
                        <a:effectLst/>
                        <a:latin typeface="Tahoma" panose="020B0604030504040204" pitchFamily="34" charset="0"/>
                      </a:endParaRP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1142244041"/>
                  </a:ext>
                </a:extLst>
              </a:tr>
              <a:tr h="343659">
                <a:tc vMerge="1">
                  <a:txBody>
                    <a:bodyPr/>
                    <a:lstStyle/>
                    <a:p>
                      <a:endParaRPr lang="it-IT"/>
                    </a:p>
                  </a:txBody>
                  <a:tcPr/>
                </a:tc>
                <a:tc rowSpan="2">
                  <a:txBody>
                    <a:bodyPr/>
                    <a:lstStyle/>
                    <a:p>
                      <a:pPr algn="l" fontAlgn="ctr"/>
                      <a:r>
                        <a:rPr lang="it-IT" sz="1200" b="0" i="0" u="none" strike="noStrike">
                          <a:solidFill>
                            <a:srgbClr val="000000"/>
                          </a:solidFill>
                          <a:effectLst/>
                          <a:latin typeface="Tahoma" panose="020B0604030504040204" pitchFamily="34" charset="0"/>
                        </a:rPr>
                        <a:t>Numero di aziende agricole che beneficiano di un sostegno del PSR per gli investimenti nella ristrutturazione o nell'ammodernamento (settore prioritario 2A) + aziende con piano di sviluppo aziendale/investimenti per giovani agricoltori sovvenzionati dal PSR (aspetto specifico 2B)</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a:solidFill>
                            <a:srgbClr val="000000"/>
                          </a:solidFill>
                          <a:effectLst/>
                          <a:latin typeface="Tahoma" panose="020B0604030504040204" pitchFamily="34" charset="0"/>
                        </a:rPr>
                        <a:t>540</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a:solidFill>
                            <a:srgbClr val="000000"/>
                          </a:solidFill>
                          <a:effectLst/>
                          <a:latin typeface="Tahoma" panose="020B0604030504040204" pitchFamily="34" charset="0"/>
                        </a:rPr>
                        <a:t>459</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r" fontAlgn="ctr"/>
                      <a:r>
                        <a:rPr lang="it-IT" sz="1100" b="1" i="0" u="none" strike="noStrike">
                          <a:solidFill>
                            <a:srgbClr val="000000"/>
                          </a:solidFill>
                          <a:effectLst/>
                          <a:latin typeface="Tahoma" panose="020B0604030504040204" pitchFamily="34" charset="0"/>
                        </a:rPr>
                        <a:t>298</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ECFF"/>
                    </a:solidFill>
                  </a:tcPr>
                </a:tc>
                <a:tc>
                  <a:txBody>
                    <a:bodyPr/>
                    <a:lstStyle/>
                    <a:p>
                      <a:pPr algn="l" fontAlgn="ctr"/>
                      <a:r>
                        <a:rPr lang="it-IT" sz="1100" b="1" i="0" u="none" strike="noStrike" dirty="0">
                          <a:solidFill>
                            <a:srgbClr val="000000"/>
                          </a:solidFill>
                          <a:effectLst/>
                          <a:latin typeface="Tahoma" panose="020B0604030504040204" pitchFamily="34" charset="0"/>
                        </a:rPr>
                        <a:t>                     </a:t>
                      </a:r>
                      <a:r>
                        <a:rPr lang="it-IT" sz="1100" b="1" i="0" u="none" strike="noStrike" dirty="0" smtClean="0">
                          <a:solidFill>
                            <a:srgbClr val="000000"/>
                          </a:solidFill>
                          <a:effectLst/>
                          <a:latin typeface="Tahoma" panose="020B0604030504040204" pitchFamily="34" charset="0"/>
                        </a:rPr>
                        <a:t>533 </a:t>
                      </a:r>
                      <a:endParaRPr lang="it-IT" sz="1100" b="1" i="0" u="none" strike="noStrike" dirty="0">
                        <a:solidFill>
                          <a:srgbClr val="000000"/>
                        </a:solidFill>
                        <a:effectLst/>
                        <a:latin typeface="Tahoma" panose="020B0604030504040204" pitchFamily="34" charset="0"/>
                      </a:endParaRP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gridSpan="2">
                  <a:txBody>
                    <a:bodyPr/>
                    <a:lstStyle/>
                    <a:p>
                      <a:pPr algn="r" fontAlgn="ctr"/>
                      <a:r>
                        <a:rPr lang="it-IT" sz="1100" b="1" i="0" u="none" strike="noStrike" dirty="0" smtClean="0">
                          <a:solidFill>
                            <a:srgbClr val="000000"/>
                          </a:solidFill>
                          <a:effectLst/>
                          <a:latin typeface="Tahoma" panose="020B0604030504040204" pitchFamily="34" charset="0"/>
                        </a:rPr>
                        <a:t>98,70%</a:t>
                      </a:r>
                      <a:endParaRPr lang="it-IT" sz="1100" b="1" i="0" u="none" strike="noStrike" dirty="0">
                        <a:solidFill>
                          <a:srgbClr val="000000"/>
                        </a:solidFill>
                        <a:effectLst/>
                        <a:latin typeface="Tahoma" panose="020B0604030504040204" pitchFamily="34" charset="0"/>
                      </a:endParaRP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hMerge="1">
                  <a:txBody>
                    <a:bodyPr/>
                    <a:lstStyle/>
                    <a:p>
                      <a:pPr algn="r" fontAlgn="ctr"/>
                      <a:endParaRPr lang="it-IT" sz="1100" b="1" i="0" u="none" strike="noStrike" dirty="0">
                        <a:solidFill>
                          <a:srgbClr val="000000"/>
                        </a:solidFill>
                        <a:effectLst/>
                        <a:latin typeface="Tahoma" panose="020B0604030504040204" pitchFamily="34" charset="0"/>
                      </a:endParaRP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100" b="1" i="0" u="none" strike="noStrike" dirty="0" smtClean="0">
                          <a:solidFill>
                            <a:srgbClr val="00B050"/>
                          </a:solidFill>
                          <a:effectLst/>
                          <a:latin typeface="Tahoma" panose="020B0604030504040204" pitchFamily="34" charset="0"/>
                        </a:rPr>
                        <a:t>74</a:t>
                      </a:r>
                      <a:endParaRPr lang="it-IT" sz="1100" b="1" i="0" u="none" strike="noStrike" dirty="0">
                        <a:solidFill>
                          <a:srgbClr val="00B050"/>
                        </a:solidFill>
                        <a:effectLst/>
                        <a:latin typeface="Tahoma" panose="020B0604030504040204" pitchFamily="34" charset="0"/>
                      </a:endParaRP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246630625"/>
                  </a:ext>
                </a:extLst>
              </a:tr>
              <a:tr h="1357125">
                <a:tc vMerge="1">
                  <a:txBody>
                    <a:bodyPr/>
                    <a:lstStyle/>
                    <a:p>
                      <a:endParaRPr lang="it-IT"/>
                    </a:p>
                  </a:txBody>
                  <a:tcPr/>
                </a:tc>
                <a:tc vMerge="1">
                  <a:txBody>
                    <a:bodyPr/>
                    <a:lstStyle/>
                    <a:p>
                      <a:endParaRPr lang="it-IT"/>
                    </a:p>
                  </a:txBody>
                  <a:tcPr/>
                </a:tc>
                <a:tc>
                  <a:txBody>
                    <a:bodyPr/>
                    <a:lstStyle/>
                    <a:p>
                      <a:pPr algn="r" fontAlgn="ctr"/>
                      <a:r>
                        <a:rPr lang="it-IT" sz="1100" b="1" i="0" u="none" strike="noStrike">
                          <a:solidFill>
                            <a:srgbClr val="000000"/>
                          </a:solidFill>
                          <a:effectLst/>
                          <a:latin typeface="Tahoma" panose="020B0604030504040204" pitchFamily="34" charset="0"/>
                        </a:rPr>
                        <a:t>797</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a:solidFill>
                            <a:srgbClr val="000000"/>
                          </a:solidFill>
                          <a:effectLst/>
                          <a:latin typeface="Tahoma" panose="020B0604030504040204" pitchFamily="34" charset="0"/>
                        </a:rPr>
                        <a:t>677</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r" fontAlgn="ctr"/>
                      <a:r>
                        <a:rPr lang="it-IT" sz="1100" b="1" i="0" u="none" strike="noStrike">
                          <a:solidFill>
                            <a:srgbClr val="000000"/>
                          </a:solidFill>
                          <a:effectLst/>
                          <a:latin typeface="Tahoma" panose="020B0604030504040204" pitchFamily="34" charset="0"/>
                        </a:rPr>
                        <a:t>518</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ECFF"/>
                    </a:solidFill>
                  </a:tcPr>
                </a:tc>
                <a:tc>
                  <a:txBody>
                    <a:bodyPr/>
                    <a:lstStyle/>
                    <a:p>
                      <a:pPr algn="l" fontAlgn="ctr"/>
                      <a:r>
                        <a:rPr lang="it-IT" sz="1100" b="1" i="0" u="none" strike="noStrike">
                          <a:solidFill>
                            <a:srgbClr val="000000"/>
                          </a:solidFill>
                          <a:effectLst/>
                          <a:latin typeface="Tahoma" panose="020B0604030504040204" pitchFamily="34" charset="0"/>
                        </a:rPr>
                        <a:t>                     578 </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gridSpan="2">
                  <a:txBody>
                    <a:bodyPr/>
                    <a:lstStyle/>
                    <a:p>
                      <a:pPr algn="r" fontAlgn="ctr"/>
                      <a:r>
                        <a:rPr lang="it-IT" sz="1100" b="1" i="0" u="none" strike="noStrike" dirty="0">
                          <a:solidFill>
                            <a:srgbClr val="000000"/>
                          </a:solidFill>
                          <a:effectLst/>
                          <a:latin typeface="Tahoma" panose="020B0604030504040204" pitchFamily="34" charset="0"/>
                        </a:rPr>
                        <a:t>72,52%</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hMerge="1">
                  <a:txBody>
                    <a:bodyPr/>
                    <a:lstStyle/>
                    <a:p>
                      <a:pPr algn="r" fontAlgn="ctr"/>
                      <a:endParaRPr lang="it-IT" sz="1100" b="1" i="0" u="none" strike="noStrike" dirty="0">
                        <a:solidFill>
                          <a:srgbClr val="000000"/>
                        </a:solidFill>
                        <a:effectLst/>
                        <a:latin typeface="Tahoma" panose="020B0604030504040204" pitchFamily="34" charset="0"/>
                      </a:endParaRP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100" b="1" i="0" u="none" strike="noStrike" dirty="0">
                          <a:solidFill>
                            <a:srgbClr val="FF0000"/>
                          </a:solidFill>
                          <a:effectLst/>
                          <a:latin typeface="Tahoma" panose="020B0604030504040204" pitchFamily="34" charset="0"/>
                        </a:rPr>
                        <a:t>-99</a:t>
                      </a:r>
                    </a:p>
                  </a:txBody>
                  <a:tcPr marL="4779" marR="4779" marT="4779"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1344451712"/>
                  </a:ext>
                </a:extLst>
              </a:tr>
            </a:tbl>
          </a:graphicData>
        </a:graphic>
      </p:graphicFrame>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23217" y="3230744"/>
            <a:ext cx="384175" cy="384175"/>
          </a:xfrm>
          <a:prstGeom prst="rect">
            <a:avLst/>
          </a:prstGeom>
        </p:spPr>
      </p:pic>
    </p:spTree>
    <p:extLst>
      <p:ext uri="{BB962C8B-B14F-4D97-AF65-F5344CB8AC3E}">
        <p14:creationId xmlns:p14="http://schemas.microsoft.com/office/powerpoint/2010/main" val="38833551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3">
            <a:extLst>
              <a:ext uri="{FF2B5EF4-FFF2-40B4-BE49-F238E27FC236}">
                <a16:creationId xmlns:a16="http://schemas.microsoft.com/office/drawing/2014/main" xmlns="" id="{E9841177-774E-4201-995D-3B41CC423934}"/>
              </a:ext>
            </a:extLst>
          </p:cNvPr>
          <p:cNvSpPr txBox="1"/>
          <p:nvPr/>
        </p:nvSpPr>
        <p:spPr>
          <a:xfrm>
            <a:off x="631402" y="247197"/>
            <a:ext cx="11238865"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2.9 Performance Framework - P2(ii)</a:t>
            </a:r>
          </a:p>
        </p:txBody>
      </p:sp>
      <p:graphicFrame>
        <p:nvGraphicFramePr>
          <p:cNvPr id="3" name="Tabella 2"/>
          <p:cNvGraphicFramePr>
            <a:graphicFrameLocks noGrp="1"/>
          </p:cNvGraphicFramePr>
          <p:nvPr>
            <p:extLst>
              <p:ext uri="{D42A27DB-BD31-4B8C-83A1-F6EECF244321}">
                <p14:modId xmlns:p14="http://schemas.microsoft.com/office/powerpoint/2010/main" val="1847167074"/>
              </p:ext>
            </p:extLst>
          </p:nvPr>
        </p:nvGraphicFramePr>
        <p:xfrm>
          <a:off x="631402" y="684479"/>
          <a:ext cx="11238865" cy="6149138"/>
        </p:xfrm>
        <a:graphic>
          <a:graphicData uri="http://schemas.openxmlformats.org/drawingml/2006/table">
            <a:tbl>
              <a:tblPr/>
              <a:tblGrid>
                <a:gridCol w="775017">
                  <a:extLst>
                    <a:ext uri="{9D8B030D-6E8A-4147-A177-3AD203B41FA5}">
                      <a16:colId xmlns:a16="http://schemas.microsoft.com/office/drawing/2014/main" xmlns="" val="1152758011"/>
                    </a:ext>
                  </a:extLst>
                </a:gridCol>
                <a:gridCol w="2048004">
                  <a:extLst>
                    <a:ext uri="{9D8B030D-6E8A-4147-A177-3AD203B41FA5}">
                      <a16:colId xmlns:a16="http://schemas.microsoft.com/office/drawing/2014/main" xmlns="" val="4054190968"/>
                    </a:ext>
                  </a:extLst>
                </a:gridCol>
                <a:gridCol w="913271">
                  <a:extLst>
                    <a:ext uri="{9D8B030D-6E8A-4147-A177-3AD203B41FA5}">
                      <a16:colId xmlns:a16="http://schemas.microsoft.com/office/drawing/2014/main" xmlns="" val="183057544"/>
                    </a:ext>
                  </a:extLst>
                </a:gridCol>
                <a:gridCol w="7502573">
                  <a:extLst>
                    <a:ext uri="{9D8B030D-6E8A-4147-A177-3AD203B41FA5}">
                      <a16:colId xmlns:a16="http://schemas.microsoft.com/office/drawing/2014/main" xmlns="" val="2642153849"/>
                    </a:ext>
                  </a:extLst>
                </a:gridCol>
              </a:tblGrid>
              <a:tr h="344957">
                <a:tc rowSpan="2">
                  <a:txBody>
                    <a:bodyPr/>
                    <a:lstStyle/>
                    <a:p>
                      <a:pPr algn="ctr" fontAlgn="ctr"/>
                      <a:r>
                        <a:rPr lang="it-IT" sz="1100" b="1" i="0" u="none" strike="noStrike" dirty="0">
                          <a:solidFill>
                            <a:srgbClr val="FFFFFF"/>
                          </a:solidFill>
                          <a:effectLst/>
                          <a:latin typeface="Tahoma" panose="020B0604030504040204" pitchFamily="34" charset="0"/>
                        </a:rPr>
                        <a:t>Priorità</a:t>
                      </a:r>
                    </a:p>
                  </a:txBody>
                  <a:tcPr marL="4554" marR="4554" marT="455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100" b="1" i="0" u="none" strike="noStrike">
                          <a:solidFill>
                            <a:srgbClr val="FFFFFF"/>
                          </a:solidFill>
                          <a:effectLst/>
                          <a:latin typeface="Tahoma" panose="020B0604030504040204" pitchFamily="34" charset="0"/>
                        </a:rPr>
                        <a:t>Indicatore</a:t>
                      </a:r>
                    </a:p>
                  </a:txBody>
                  <a:tcPr marL="4554" marR="4554" marT="455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ctr" fontAlgn="ctr"/>
                      <a:r>
                        <a:rPr lang="el-GR" sz="1100" b="1" i="0" u="none" strike="noStrike">
                          <a:solidFill>
                            <a:srgbClr val="FFFFFF"/>
                          </a:solidFill>
                          <a:effectLst/>
                          <a:latin typeface="Tahoma" panose="020B0604030504040204" pitchFamily="34" charset="0"/>
                        </a:rPr>
                        <a:t>Δ </a:t>
                      </a:r>
                      <a:r>
                        <a:rPr lang="it-IT" sz="1100" b="1" i="0" u="none" strike="noStrike">
                          <a:solidFill>
                            <a:srgbClr val="FFFFFF"/>
                          </a:solidFill>
                          <a:effectLst/>
                          <a:latin typeface="Tahoma" panose="020B0604030504040204" pitchFamily="34" charset="0"/>
                        </a:rPr>
                        <a:t>soglia 85%</a:t>
                      </a:r>
                    </a:p>
                  </a:txBody>
                  <a:tcPr marL="4554" marR="4554" marT="455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100" b="1" i="0" u="none" strike="noStrike" dirty="0">
                          <a:solidFill>
                            <a:srgbClr val="FFFFFF"/>
                          </a:solidFill>
                          <a:effectLst/>
                          <a:latin typeface="Tahoma" panose="020B0604030504040204" pitchFamily="34" charset="0"/>
                        </a:rPr>
                        <a:t>CONTRIBUTO DELLE MISURE AL RAGGIUNGIMENTO DEL TARGET AL 31.12.2025</a:t>
                      </a:r>
                      <a:br>
                        <a:rPr lang="it-IT" sz="1100" b="1" i="0" u="none" strike="noStrike" dirty="0">
                          <a:solidFill>
                            <a:srgbClr val="FFFFFF"/>
                          </a:solidFill>
                          <a:effectLst/>
                          <a:latin typeface="Tahoma" panose="020B0604030504040204" pitchFamily="34" charset="0"/>
                        </a:rPr>
                      </a:br>
                      <a:r>
                        <a:rPr lang="it-IT" sz="1100" b="1" i="0" u="none" strike="noStrike" dirty="0">
                          <a:solidFill>
                            <a:srgbClr val="FFFFFF"/>
                          </a:solidFill>
                          <a:effectLst/>
                          <a:latin typeface="Tahoma" panose="020B0604030504040204" pitchFamily="34" charset="0"/>
                        </a:rPr>
                        <a:t>(soglia 85%)</a:t>
                      </a:r>
                    </a:p>
                  </a:txBody>
                  <a:tcPr marL="4554" marR="4554" marT="455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extLst>
                  <a:ext uri="{0D108BD9-81ED-4DB2-BD59-A6C34878D82A}">
                    <a16:rowId xmlns:a16="http://schemas.microsoft.com/office/drawing/2014/main" xmlns="" val="3093103790"/>
                  </a:ext>
                </a:extLst>
              </a:tr>
              <a:tr h="174790">
                <a:tc vMerge="1">
                  <a:txBody>
                    <a:bodyPr/>
                    <a:lstStyle/>
                    <a:p>
                      <a:endParaRPr lang="it-IT"/>
                    </a:p>
                  </a:txBody>
                  <a:tcPr/>
                </a:tc>
                <a:tc vMerge="1">
                  <a:txBody>
                    <a:bodyPr/>
                    <a:lstStyle/>
                    <a:p>
                      <a:endParaRPr lang="it-IT"/>
                    </a:p>
                  </a:txBody>
                  <a:tcPr/>
                </a:tc>
                <a:tc>
                  <a:txBody>
                    <a:bodyPr/>
                    <a:lstStyle/>
                    <a:p>
                      <a:pPr algn="ctr" fontAlgn="ctr"/>
                      <a:r>
                        <a:rPr lang="it-IT" sz="1100" b="1" i="0" u="none" strike="noStrike">
                          <a:solidFill>
                            <a:srgbClr val="FFFFFF"/>
                          </a:solidFill>
                          <a:effectLst/>
                          <a:latin typeface="Tahoma" panose="020B0604030504040204" pitchFamily="34" charset="0"/>
                        </a:rPr>
                        <a:t>(=c-b)</a:t>
                      </a:r>
                    </a:p>
                  </a:txBody>
                  <a:tcPr marL="4554" marR="4554" marT="455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vMerge="1">
                  <a:txBody>
                    <a:bodyPr/>
                    <a:lstStyle/>
                    <a:p>
                      <a:endParaRPr lang="it-IT"/>
                    </a:p>
                  </a:txBody>
                  <a:tcPr/>
                </a:tc>
                <a:extLst>
                  <a:ext uri="{0D108BD9-81ED-4DB2-BD59-A6C34878D82A}">
                    <a16:rowId xmlns:a16="http://schemas.microsoft.com/office/drawing/2014/main" xmlns="" val="2302510601"/>
                  </a:ext>
                </a:extLst>
              </a:tr>
              <a:tr h="3578137">
                <a:tc rowSpan="3">
                  <a:txBody>
                    <a:bodyPr/>
                    <a:lstStyle/>
                    <a:p>
                      <a:pPr algn="ctr" fontAlgn="ctr"/>
                      <a:r>
                        <a:rPr lang="it-IT" sz="1100" b="1" i="0" u="none" strike="noStrike">
                          <a:solidFill>
                            <a:srgbClr val="000000"/>
                          </a:solidFill>
                          <a:effectLst/>
                          <a:latin typeface="Tahoma" panose="020B0604030504040204" pitchFamily="34" charset="0"/>
                        </a:rPr>
                        <a:t>P2</a:t>
                      </a:r>
                    </a:p>
                  </a:txBody>
                  <a:tcPr marL="4554" marR="4554" marT="455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100" b="0" i="0" u="none" strike="noStrike">
                          <a:solidFill>
                            <a:srgbClr val="000000"/>
                          </a:solidFill>
                          <a:effectLst/>
                          <a:latin typeface="Tahoma" panose="020B0604030504040204" pitchFamily="34" charset="0"/>
                        </a:rPr>
                        <a:t>Spesa pubblica totale P2 (€)</a:t>
                      </a:r>
                    </a:p>
                  </a:txBody>
                  <a:tcPr marL="4554" marR="4554" marT="455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dirty="0" smtClean="0">
                          <a:solidFill>
                            <a:srgbClr val="FF0000"/>
                          </a:solidFill>
                          <a:effectLst/>
                          <a:latin typeface="Tahoma" panose="020B0604030504040204" pitchFamily="34" charset="0"/>
                        </a:rPr>
                        <a:t>-47.632.095</a:t>
                      </a:r>
                      <a:endParaRPr lang="it-IT" sz="1100" b="1" i="0" u="none" strike="noStrike" dirty="0">
                        <a:solidFill>
                          <a:srgbClr val="FF0000"/>
                        </a:solidFill>
                        <a:effectLst/>
                        <a:latin typeface="Tahoma" panose="020B0604030504040204" pitchFamily="34" charset="0"/>
                      </a:endParaRPr>
                    </a:p>
                  </a:txBody>
                  <a:tcPr marL="4554" marR="4554" marT="455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fontAlgn="ctr"/>
                      <a:r>
                        <a:rPr lang="it-IT" sz="1100" b="0" i="0" u="none" strike="noStrike" dirty="0" smtClean="0">
                          <a:solidFill>
                            <a:srgbClr val="000000"/>
                          </a:solidFill>
                          <a:effectLst/>
                          <a:latin typeface="Tahoma" panose="020B0604030504040204" pitchFamily="34" charset="0"/>
                        </a:rPr>
                        <a:t>1</a:t>
                      </a:r>
                      <a:r>
                        <a:rPr lang="it-IT" sz="1100" b="0" i="0" u="none" strike="noStrike" dirty="0">
                          <a:solidFill>
                            <a:srgbClr val="000000"/>
                          </a:solidFill>
                          <a:effectLst/>
                          <a:latin typeface="Tahoma" panose="020B0604030504040204" pitchFamily="34" charset="0"/>
                        </a:rPr>
                        <a:t>)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4.3.2 </a:t>
                      </a:r>
                      <a:br>
                        <a:rPr lang="it-IT" sz="1100" b="0"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 - Bando Ed. 2018: pagamenti residui per</a:t>
                      </a:r>
                      <a:r>
                        <a:rPr lang="it-IT" sz="1100" b="1" i="0" u="none" strike="noStrike" dirty="0">
                          <a:solidFill>
                            <a:srgbClr val="000000"/>
                          </a:solidFill>
                          <a:effectLst/>
                          <a:latin typeface="Tahoma" panose="020B0604030504040204" pitchFamily="34" charset="0"/>
                        </a:rPr>
                        <a:t> 0,2 Mln</a:t>
                      </a:r>
                      <a:r>
                        <a:rPr lang="it-IT" sz="1100" b="0" i="0" u="none" strike="noStrike" dirty="0">
                          <a:solidFill>
                            <a:srgbClr val="000000"/>
                          </a:solidFill>
                          <a:effectLst/>
                          <a:latin typeface="Tahoma" panose="020B0604030504040204" pitchFamily="34" charset="0"/>
                        </a:rPr>
                        <a:t> </a:t>
                      </a:r>
                      <a:r>
                        <a:rPr lang="it-IT" sz="1100" b="1" i="0" u="none" strike="noStrike" dirty="0">
                          <a:solidFill>
                            <a:srgbClr val="000000"/>
                          </a:solidFill>
                          <a:effectLst/>
                          <a:latin typeface="Tahoma" panose="020B0604030504040204" pitchFamily="34" charset="0"/>
                        </a:rPr>
                        <a:t>€</a:t>
                      </a:r>
                      <a:r>
                        <a:rPr lang="it-IT" sz="1100" b="0" i="0" u="none" strike="noStrike" dirty="0">
                          <a:solidFill>
                            <a:srgbClr val="000000"/>
                          </a:solidFill>
                          <a:effectLst/>
                          <a:latin typeface="Tahoma" panose="020B0604030504040204" pitchFamily="34" charset="0"/>
                        </a:rPr>
                        <a:t>.</a:t>
                      </a:r>
                      <a:br>
                        <a:rPr lang="it-IT" sz="1100" b="0"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 - Bando Ed. 2021: Pagamenti residui per </a:t>
                      </a:r>
                      <a:r>
                        <a:rPr lang="it-IT" sz="1100" b="1" i="0" u="none" strike="noStrike" dirty="0">
                          <a:solidFill>
                            <a:srgbClr val="000000"/>
                          </a:solidFill>
                          <a:effectLst/>
                          <a:latin typeface="Tahoma" panose="020B0604030504040204" pitchFamily="34" charset="0"/>
                        </a:rPr>
                        <a:t>4,8 Mln €.</a:t>
                      </a:r>
                      <a:r>
                        <a:rPr lang="it-IT" sz="1100" b="0" i="0" u="none" strike="noStrike" dirty="0">
                          <a:solidFill>
                            <a:srgbClr val="00B0F0"/>
                          </a:solidFill>
                          <a:effectLst/>
                          <a:latin typeface="Tahoma" panose="020B0604030504040204" pitchFamily="34" charset="0"/>
                        </a:rPr>
                        <a:t/>
                      </a:r>
                      <a:br>
                        <a:rPr lang="it-IT" sz="1100" b="0" i="0" u="none" strike="noStrike" dirty="0">
                          <a:solidFill>
                            <a:srgbClr val="00B0F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2)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4.1 bando ed. 2017: pagamenti residui per</a:t>
                      </a:r>
                      <a:r>
                        <a:rPr lang="it-IT" sz="1100" b="1" i="0" u="none" strike="noStrike" dirty="0">
                          <a:solidFill>
                            <a:srgbClr val="000000"/>
                          </a:solidFill>
                          <a:effectLst/>
                          <a:latin typeface="Tahoma" panose="020B0604030504040204" pitchFamily="34" charset="0"/>
                        </a:rPr>
                        <a:t> 9 Mln €.</a:t>
                      </a:r>
                      <a:r>
                        <a:rPr lang="it-IT" sz="1100" b="0" i="0" u="none" strike="noStrike" dirty="0">
                          <a:solidFill>
                            <a:srgbClr val="2F75B5"/>
                          </a:solidFill>
                          <a:effectLst/>
                          <a:latin typeface="Tahoma" panose="020B0604030504040204" pitchFamily="34" charset="0"/>
                        </a:rPr>
                        <a:t/>
                      </a:r>
                      <a:br>
                        <a:rPr lang="it-IT" sz="1100" b="0" i="0" u="none" strike="noStrike" dirty="0">
                          <a:solidFill>
                            <a:srgbClr val="2F75B5"/>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3)</a:t>
                      </a:r>
                      <a:r>
                        <a:rPr lang="it-IT" sz="1100" b="0" i="0" u="none" strike="noStrike" dirty="0">
                          <a:solidFill>
                            <a:srgbClr val="2F75B5"/>
                          </a:solidFill>
                          <a:effectLst/>
                          <a:latin typeface="Tahoma" panose="020B0604030504040204" pitchFamily="34" charset="0"/>
                        </a:rPr>
                        <a:t>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4.1 - Bando ed. 2022: </a:t>
                      </a:r>
                      <a:r>
                        <a:rPr lang="it-IT" sz="1100" b="1" i="0" u="none" strike="noStrike" dirty="0">
                          <a:solidFill>
                            <a:srgbClr val="000000"/>
                          </a:solidFill>
                          <a:effectLst/>
                          <a:latin typeface="Tahoma" panose="020B0604030504040204" pitchFamily="34" charset="0"/>
                        </a:rPr>
                        <a:t>18 Mln € + </a:t>
                      </a:r>
                      <a:r>
                        <a:rPr lang="it-IT" sz="1100" b="0" i="0" u="none" strike="noStrike" dirty="0">
                          <a:solidFill>
                            <a:srgbClr val="000000"/>
                          </a:solidFill>
                          <a:effectLst/>
                          <a:latin typeface="Tahoma" panose="020B0604030504040204" pitchFamily="34" charset="0"/>
                        </a:rPr>
                        <a:t>ulteriori</a:t>
                      </a:r>
                      <a:r>
                        <a:rPr lang="it-IT" sz="1100" b="1" i="0" u="none" strike="noStrike" dirty="0">
                          <a:solidFill>
                            <a:srgbClr val="000000"/>
                          </a:solidFill>
                          <a:effectLst/>
                          <a:latin typeface="Tahoma" panose="020B0604030504040204" pitchFamily="34" charset="0"/>
                        </a:rPr>
                        <a:t> 20 Mln €</a:t>
                      </a:r>
                      <a:r>
                        <a:rPr lang="it-IT" sz="1100" b="0" i="0" u="none" strike="noStrike" dirty="0">
                          <a:solidFill>
                            <a:srgbClr val="000000"/>
                          </a:solidFill>
                          <a:effectLst/>
                          <a:latin typeface="Tahoma" panose="020B0604030504040204" pitchFamily="34" charset="0"/>
                        </a:rPr>
                        <a:t> per completamento istruttorie - Pubblicata graduatoria progetti sopra soglia, adottate concessioni per 16,6 </a:t>
                      </a:r>
                      <a:r>
                        <a:rPr lang="it-IT" sz="1100" b="0" i="0" u="none" strike="noStrike" dirty="0" err="1">
                          <a:solidFill>
                            <a:srgbClr val="000000"/>
                          </a:solidFill>
                          <a:effectLst/>
                          <a:latin typeface="Tahoma" panose="020B0604030504040204" pitchFamily="34" charset="0"/>
                        </a:rPr>
                        <a:t>Mil</a:t>
                      </a:r>
                      <a:r>
                        <a:rPr lang="it-IT" sz="1100" b="0" i="0" u="none" strike="noStrike" dirty="0">
                          <a:solidFill>
                            <a:srgbClr val="000000"/>
                          </a:solidFill>
                          <a:effectLst/>
                          <a:latin typeface="Tahoma" panose="020B0604030504040204" pitchFamily="34" charset="0"/>
                        </a:rPr>
                        <a:t> €. </a:t>
                      </a:r>
                      <a:r>
                        <a:rPr lang="it-IT" sz="1100" b="0" i="0" u="none" strike="noStrike" dirty="0">
                          <a:solidFill>
                            <a:srgbClr val="2F75B5"/>
                          </a:solidFill>
                          <a:effectLst/>
                          <a:latin typeface="Tahoma" panose="020B0604030504040204" pitchFamily="34" charset="0"/>
                        </a:rPr>
                        <a:t/>
                      </a:r>
                      <a:br>
                        <a:rPr lang="it-IT" sz="1100" b="0" i="0" u="none" strike="noStrike" dirty="0">
                          <a:solidFill>
                            <a:srgbClr val="2F75B5"/>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4)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4.1.1.3 “Sostegno agli investimenti -"Sisma-Neve: pagamenti residui per</a:t>
                      </a:r>
                      <a:r>
                        <a:rPr lang="it-IT" sz="1100" b="1" i="0" u="none" strike="noStrike" dirty="0">
                          <a:solidFill>
                            <a:srgbClr val="000000"/>
                          </a:solidFill>
                          <a:effectLst/>
                          <a:latin typeface="Tahoma" panose="020B0604030504040204" pitchFamily="34" charset="0"/>
                        </a:rPr>
                        <a:t> 2,5 Mln €.</a:t>
                      </a:r>
                      <a:r>
                        <a:rPr lang="it-IT" sz="1100" b="0" i="0" u="none" strike="noStrike" dirty="0">
                          <a:solidFill>
                            <a:srgbClr val="000000"/>
                          </a:solidFill>
                          <a:effectLst/>
                          <a:latin typeface="Tahoma" panose="020B0604030504040204" pitchFamily="34" charset="0"/>
                        </a:rPr>
                        <a:t/>
                      </a:r>
                      <a:br>
                        <a:rPr lang="it-IT" sz="1100" b="0"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5)</a:t>
                      </a:r>
                      <a:r>
                        <a:rPr lang="it-IT" sz="1100" b="1" i="0" u="none" strike="noStrike" dirty="0">
                          <a:solidFill>
                            <a:srgbClr val="000000"/>
                          </a:solidFill>
                          <a:effectLst/>
                          <a:latin typeface="Tahoma" panose="020B0604030504040204" pitchFamily="34" charset="0"/>
                        </a:rPr>
                        <a:t>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6.4: pagamenti residui per </a:t>
                      </a:r>
                      <a:r>
                        <a:rPr lang="it-IT" sz="1100" b="1" i="0" u="none" strike="noStrike" dirty="0">
                          <a:solidFill>
                            <a:srgbClr val="000000"/>
                          </a:solidFill>
                          <a:effectLst/>
                          <a:latin typeface="Tahoma" panose="020B0604030504040204" pitchFamily="34" charset="0"/>
                        </a:rPr>
                        <a:t>2,4 </a:t>
                      </a:r>
                      <a:r>
                        <a:rPr lang="it-IT" sz="1100" b="1" i="0" u="none" strike="noStrike" dirty="0" err="1">
                          <a:solidFill>
                            <a:srgbClr val="000000"/>
                          </a:solidFill>
                          <a:effectLst/>
                          <a:latin typeface="Tahoma" panose="020B0604030504040204" pitchFamily="34" charset="0"/>
                        </a:rPr>
                        <a:t>Mil</a:t>
                      </a:r>
                      <a:r>
                        <a:rPr lang="it-IT" sz="1100" b="1" i="0" u="none" strike="noStrike" dirty="0">
                          <a:solidFill>
                            <a:srgbClr val="000000"/>
                          </a:solidFill>
                          <a:effectLst/>
                          <a:latin typeface="Tahoma" panose="020B0604030504040204" pitchFamily="34" charset="0"/>
                        </a:rPr>
                        <a:t> €.</a:t>
                      </a:r>
                      <a:r>
                        <a:rPr lang="it-IT" sz="1100" b="0" i="0" u="none" strike="noStrike" dirty="0">
                          <a:solidFill>
                            <a:srgbClr val="2F75B5"/>
                          </a:solidFill>
                          <a:effectLst/>
                          <a:latin typeface="Tahoma" panose="020B0604030504040204" pitchFamily="34" charset="0"/>
                        </a:rPr>
                        <a:t/>
                      </a:r>
                      <a:br>
                        <a:rPr lang="it-IT" sz="1100" b="0" i="0" u="none" strike="noStrike" dirty="0">
                          <a:solidFill>
                            <a:srgbClr val="2F75B5"/>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6)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6.1- Pacchetto Giovani</a:t>
                      </a:r>
                      <a:r>
                        <a:rPr lang="it-IT" sz="1100" b="0" i="0" u="none" strike="noStrike" dirty="0">
                          <a:solidFill>
                            <a:srgbClr val="2F75B5"/>
                          </a:solidFill>
                          <a:effectLst/>
                          <a:latin typeface="Tahoma" panose="020B0604030504040204" pitchFamily="34" charset="0"/>
                        </a:rPr>
                        <a:t/>
                      </a:r>
                      <a:br>
                        <a:rPr lang="it-IT" sz="1100" b="0" i="0" u="none" strike="noStrike" dirty="0">
                          <a:solidFill>
                            <a:srgbClr val="2F75B5"/>
                          </a:solidFill>
                          <a:effectLst/>
                          <a:latin typeface="Tahoma" panose="020B0604030504040204" pitchFamily="34" charset="0"/>
                        </a:rPr>
                      </a:br>
                      <a:r>
                        <a:rPr lang="it-IT" sz="1100" b="0" i="0" u="none" strike="noStrike" dirty="0">
                          <a:solidFill>
                            <a:srgbClr val="2F75B5"/>
                          </a:solidFill>
                          <a:effectLst/>
                          <a:latin typeface="Tahoma" panose="020B0604030504040204" pitchFamily="34" charset="0"/>
                        </a:rPr>
                        <a:t> </a:t>
                      </a:r>
                      <a:r>
                        <a:rPr lang="it-IT" sz="1100" b="0" i="0" u="none" strike="noStrike" dirty="0">
                          <a:solidFill>
                            <a:srgbClr val="000000"/>
                          </a:solidFill>
                          <a:effectLst/>
                          <a:latin typeface="Tahoma" panose="020B0604030504040204" pitchFamily="34" charset="0"/>
                        </a:rPr>
                        <a:t>- Bando Ed. 2024: Dotazione bando: </a:t>
                      </a:r>
                      <a:r>
                        <a:rPr lang="it-IT" sz="1100" b="1" i="0" u="none" strike="noStrike" dirty="0">
                          <a:solidFill>
                            <a:srgbClr val="000000"/>
                          </a:solidFill>
                          <a:effectLst/>
                          <a:latin typeface="Tahoma" panose="020B0604030504040204" pitchFamily="34" charset="0"/>
                        </a:rPr>
                        <a:t>9 </a:t>
                      </a:r>
                      <a:r>
                        <a:rPr lang="it-IT" sz="1100" b="1" i="0" u="none" strike="noStrike" dirty="0" err="1">
                          <a:solidFill>
                            <a:srgbClr val="000000"/>
                          </a:solidFill>
                          <a:effectLst/>
                          <a:latin typeface="Tahoma" panose="020B0604030504040204" pitchFamily="34" charset="0"/>
                        </a:rPr>
                        <a:t>Mil</a:t>
                      </a:r>
                      <a:r>
                        <a:rPr lang="it-IT" sz="1100" b="1" i="0" u="none" strike="noStrike" dirty="0">
                          <a:solidFill>
                            <a:srgbClr val="000000"/>
                          </a:solidFill>
                          <a:effectLst/>
                          <a:latin typeface="Tahoma" panose="020B0604030504040204" pitchFamily="34" charset="0"/>
                        </a:rPr>
                        <a:t> €</a:t>
                      </a:r>
                      <a:r>
                        <a:rPr lang="it-IT" sz="1100" b="0" i="0" u="none" strike="noStrike" dirty="0">
                          <a:solidFill>
                            <a:srgbClr val="000000"/>
                          </a:solidFill>
                          <a:effectLst/>
                          <a:latin typeface="Tahoma" panose="020B0604030504040204" pitchFamily="34" charset="0"/>
                        </a:rPr>
                        <a:t> - </a:t>
                      </a:r>
                      <a:r>
                        <a:rPr lang="it-IT" sz="1100" b="0" i="0" u="none" strike="noStrike" smtClean="0">
                          <a:solidFill>
                            <a:srgbClr val="000000"/>
                          </a:solidFill>
                          <a:effectLst/>
                          <a:latin typeface="Tahoma" panose="020B0604030504040204" pitchFamily="34" charset="0"/>
                        </a:rPr>
                        <a:t>Approvata graduatoria</a:t>
                      </a:r>
                      <a:r>
                        <a:rPr lang="it-IT" sz="1100" b="0" i="0" u="none" strike="noStrike" baseline="0" smtClean="0">
                          <a:solidFill>
                            <a:srgbClr val="000000"/>
                          </a:solidFill>
                          <a:effectLst/>
                          <a:latin typeface="Tahoma" panose="020B0604030504040204" pitchFamily="34" charset="0"/>
                        </a:rPr>
                        <a:t> in data 28/11/2024</a:t>
                      </a:r>
                      <a:r>
                        <a:rPr lang="it-IT" sz="1100" b="0" i="0" u="none" strike="noStrike" smtClean="0">
                          <a:solidFill>
                            <a:srgbClr val="000000"/>
                          </a:solidFill>
                          <a:effectLst/>
                          <a:latin typeface="Tahoma" panose="020B0604030504040204" pitchFamily="34" charset="0"/>
                        </a:rPr>
                        <a:t>.</a:t>
                      </a:r>
                      <a:r>
                        <a:rPr lang="it-IT" sz="1100" b="0" i="0" u="none" strike="noStrike" dirty="0">
                          <a:solidFill>
                            <a:srgbClr val="2F75B5"/>
                          </a:solidFill>
                          <a:effectLst/>
                          <a:latin typeface="Tahoma" panose="020B0604030504040204" pitchFamily="34" charset="0"/>
                        </a:rPr>
                        <a:t/>
                      </a:r>
                      <a:br>
                        <a:rPr lang="it-IT" sz="1100" b="0" i="0" u="none" strike="noStrike" dirty="0">
                          <a:solidFill>
                            <a:srgbClr val="2F75B5"/>
                          </a:solidFill>
                          <a:effectLst/>
                          <a:latin typeface="Tahoma" panose="020B0604030504040204" pitchFamily="34" charset="0"/>
                        </a:rPr>
                      </a:br>
                      <a:r>
                        <a:rPr lang="it-IT" sz="1100" b="0" i="0" u="none" strike="noStrike" dirty="0">
                          <a:solidFill>
                            <a:srgbClr val="2F75B5"/>
                          </a:solidFill>
                          <a:effectLst/>
                          <a:latin typeface="Tahoma" panose="020B0604030504040204" pitchFamily="34" charset="0"/>
                        </a:rPr>
                        <a:t> </a:t>
                      </a:r>
                      <a:r>
                        <a:rPr lang="it-IT" sz="1100" b="0" i="0" u="none" strike="noStrike" dirty="0">
                          <a:solidFill>
                            <a:srgbClr val="000000"/>
                          </a:solidFill>
                          <a:effectLst/>
                          <a:latin typeface="Tahoma" panose="020B0604030504040204" pitchFamily="34" charset="0"/>
                        </a:rPr>
                        <a:t>- Bando Ed. 2022: pagamenti residui per</a:t>
                      </a:r>
                      <a:r>
                        <a:rPr lang="it-IT" sz="1100" b="1" i="0" u="none" strike="noStrike" dirty="0">
                          <a:solidFill>
                            <a:srgbClr val="000000"/>
                          </a:solidFill>
                          <a:effectLst/>
                          <a:latin typeface="Tahoma" panose="020B0604030504040204" pitchFamily="34" charset="0"/>
                        </a:rPr>
                        <a:t> 3,8 Mln €.</a:t>
                      </a:r>
                      <a:r>
                        <a:rPr lang="it-IT" sz="1100" b="0" i="0" u="none" strike="noStrike" dirty="0">
                          <a:solidFill>
                            <a:srgbClr val="2F75B5"/>
                          </a:solidFill>
                          <a:effectLst/>
                          <a:latin typeface="Tahoma" panose="020B0604030504040204" pitchFamily="34" charset="0"/>
                        </a:rPr>
                        <a:t/>
                      </a:r>
                      <a:br>
                        <a:rPr lang="it-IT" sz="1100" b="0" i="0" u="none" strike="noStrike" dirty="0">
                          <a:solidFill>
                            <a:srgbClr val="2F75B5"/>
                          </a:solidFill>
                          <a:effectLst/>
                          <a:latin typeface="Tahoma" panose="020B0604030504040204" pitchFamily="34" charset="0"/>
                        </a:rPr>
                      </a:br>
                      <a:r>
                        <a:rPr lang="it-IT" sz="1100" b="0" i="0" u="none" strike="noStrike" dirty="0">
                          <a:solidFill>
                            <a:srgbClr val="2F75B5"/>
                          </a:solidFill>
                          <a:effectLst/>
                          <a:latin typeface="Tahoma" panose="020B0604030504040204" pitchFamily="34" charset="0"/>
                        </a:rPr>
                        <a:t> </a:t>
                      </a:r>
                      <a:r>
                        <a:rPr lang="it-IT" sz="1100" b="0" i="0" u="none" strike="noStrike" dirty="0">
                          <a:solidFill>
                            <a:srgbClr val="000000"/>
                          </a:solidFill>
                          <a:effectLst/>
                          <a:latin typeface="Tahoma" panose="020B0604030504040204" pitchFamily="34" charset="0"/>
                        </a:rPr>
                        <a:t>- Bando Ed. 2019: pagamenti residui per</a:t>
                      </a:r>
                      <a:r>
                        <a:rPr lang="it-IT" sz="1100" b="1" i="0" u="none" strike="noStrike" dirty="0">
                          <a:solidFill>
                            <a:srgbClr val="000000"/>
                          </a:solidFill>
                          <a:effectLst/>
                          <a:latin typeface="Tahoma" panose="020B0604030504040204" pitchFamily="34" charset="0"/>
                        </a:rPr>
                        <a:t> 9,1 </a:t>
                      </a:r>
                      <a:r>
                        <a:rPr lang="it-IT" sz="1100" b="1" i="0" u="none" strike="noStrike" dirty="0" err="1">
                          <a:solidFill>
                            <a:srgbClr val="000000"/>
                          </a:solidFill>
                          <a:effectLst/>
                          <a:latin typeface="Tahoma" panose="020B0604030504040204" pitchFamily="34" charset="0"/>
                        </a:rPr>
                        <a:t>Mil</a:t>
                      </a:r>
                      <a:r>
                        <a:rPr lang="it-IT" sz="1100" b="1" i="0" u="none" strike="noStrike" dirty="0">
                          <a:solidFill>
                            <a:srgbClr val="000000"/>
                          </a:solidFill>
                          <a:effectLst/>
                          <a:latin typeface="Tahoma" panose="020B0604030504040204" pitchFamily="34" charset="0"/>
                        </a:rPr>
                        <a:t> €. </a:t>
                      </a:r>
                      <a:r>
                        <a:rPr lang="it-IT" sz="1100" b="0" i="0" u="none" strike="noStrike" dirty="0">
                          <a:solidFill>
                            <a:srgbClr val="2F75B5"/>
                          </a:solidFill>
                          <a:effectLst/>
                          <a:latin typeface="Tahoma" panose="020B0604030504040204" pitchFamily="34" charset="0"/>
                        </a:rPr>
                        <a:t/>
                      </a:r>
                      <a:br>
                        <a:rPr lang="it-IT" sz="1100" b="0" i="0" u="none" strike="noStrike" dirty="0">
                          <a:solidFill>
                            <a:srgbClr val="2F75B5"/>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 - Bando Ed. 2017:</a:t>
                      </a:r>
                      <a:r>
                        <a:rPr lang="it-IT" sz="1100" b="1" i="0" u="none" strike="noStrike" dirty="0">
                          <a:solidFill>
                            <a:srgbClr val="000000"/>
                          </a:solidFill>
                          <a:effectLst/>
                          <a:latin typeface="Tahoma" panose="020B0604030504040204" pitchFamily="34" charset="0"/>
                        </a:rPr>
                        <a:t> </a:t>
                      </a:r>
                      <a:r>
                        <a:rPr lang="it-IT" sz="1100" b="0" i="0" u="none" strike="noStrike" dirty="0">
                          <a:solidFill>
                            <a:srgbClr val="000000"/>
                          </a:solidFill>
                          <a:effectLst/>
                          <a:latin typeface="Tahoma" panose="020B0604030504040204" pitchFamily="34" charset="0"/>
                        </a:rPr>
                        <a:t>pagamenti residui per </a:t>
                      </a:r>
                      <a:r>
                        <a:rPr lang="it-IT" sz="1100" b="1" i="0" u="none" strike="noStrike" dirty="0">
                          <a:solidFill>
                            <a:srgbClr val="000000"/>
                          </a:solidFill>
                          <a:effectLst/>
                          <a:latin typeface="Tahoma" panose="020B0604030504040204" pitchFamily="34" charset="0"/>
                        </a:rPr>
                        <a:t>3,7 Mln €.</a:t>
                      </a:r>
                      <a:br>
                        <a:rPr lang="it-IT" sz="1100" b="1" i="0" u="none" strike="noStrike" dirty="0">
                          <a:solidFill>
                            <a:srgbClr val="000000"/>
                          </a:solidFill>
                          <a:effectLst/>
                          <a:latin typeface="Tahoma" panose="020B0604030504040204" pitchFamily="34" charset="0"/>
                        </a:rPr>
                      </a:br>
                      <a:r>
                        <a:rPr lang="it-IT" sz="1100" b="1" i="0" u="none" strike="noStrike" dirty="0">
                          <a:solidFill>
                            <a:srgbClr val="000000"/>
                          </a:solidFill>
                          <a:effectLst/>
                          <a:latin typeface="Tahoma" panose="020B0604030504040204" pitchFamily="34" charset="0"/>
                        </a:rPr>
                        <a:t> - Nuovo bando M6.1 da pubblicare entro Dicembre 2024: Dotazione iniziale € </a:t>
                      </a:r>
                      <a:r>
                        <a:rPr lang="it-IT" sz="1100" b="1" i="0" u="none" strike="noStrike" dirty="0" smtClean="0">
                          <a:solidFill>
                            <a:srgbClr val="000000"/>
                          </a:solidFill>
                          <a:effectLst/>
                          <a:latin typeface="Tahoma" panose="020B0604030504040204" pitchFamily="34" charset="0"/>
                        </a:rPr>
                        <a:t>1,5 Mil</a:t>
                      </a:r>
                      <a:r>
                        <a:rPr lang="it-IT" sz="1100" b="1" i="1" u="none" strike="noStrike" dirty="0" smtClean="0">
                          <a:solidFill>
                            <a:srgbClr val="000000"/>
                          </a:solidFill>
                          <a:effectLst/>
                          <a:latin typeface="Tahoma" panose="020B0604030504040204" pitchFamily="34" charset="0"/>
                        </a:rPr>
                        <a:t>.</a:t>
                      </a:r>
                      <a:r>
                        <a:rPr lang="it-IT" sz="1100" b="1" i="0" u="none" strike="noStrike" dirty="0" smtClean="0">
                          <a:solidFill>
                            <a:srgbClr val="000000"/>
                          </a:solidFill>
                          <a:effectLst/>
                          <a:latin typeface="Tahoma" panose="020B0604030504040204" pitchFamily="34" charset="0"/>
                        </a:rPr>
                        <a:t> </a:t>
                      </a:r>
                      <a:r>
                        <a:rPr lang="it-IT" sz="1100" b="0" i="0" u="none" strike="noStrike" dirty="0">
                          <a:solidFill>
                            <a:srgbClr val="2F75B5"/>
                          </a:solidFill>
                          <a:effectLst/>
                          <a:latin typeface="Tahoma" panose="020B0604030504040204" pitchFamily="34" charset="0"/>
                        </a:rPr>
                        <a:t/>
                      </a:r>
                      <a:br>
                        <a:rPr lang="it-IT" sz="1100" b="0" i="0" u="none" strike="noStrike" dirty="0">
                          <a:solidFill>
                            <a:srgbClr val="2F75B5"/>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7)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16.1:</a:t>
                      </a:r>
                      <a:br>
                        <a:rPr lang="it-IT" sz="1100" b="0"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 - Bando Fase I (</a:t>
                      </a:r>
                      <a:r>
                        <a:rPr lang="it-IT" sz="1100" b="0" i="0" u="none" strike="noStrike" dirty="0" err="1">
                          <a:solidFill>
                            <a:srgbClr val="000000"/>
                          </a:solidFill>
                          <a:effectLst/>
                          <a:latin typeface="Tahoma" panose="020B0604030504040204" pitchFamily="34" charset="0"/>
                        </a:rPr>
                        <a:t>ann</a:t>
                      </a:r>
                      <a:r>
                        <a:rPr lang="it-IT" sz="1100" b="0" i="0" u="none" strike="noStrike" dirty="0">
                          <a:solidFill>
                            <a:srgbClr val="000000"/>
                          </a:solidFill>
                          <a:effectLst/>
                          <a:latin typeface="Tahoma" panose="020B0604030504040204" pitchFamily="34" charset="0"/>
                        </a:rPr>
                        <a:t>. 2019): pagamenti ultimati.</a:t>
                      </a:r>
                      <a:br>
                        <a:rPr lang="it-IT" sz="1100" b="0"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 - Bando Fase II (anno 2023):  pagamenti residui per </a:t>
                      </a:r>
                      <a:r>
                        <a:rPr lang="it-IT" sz="1100" b="1" i="0" u="none" strike="noStrike" dirty="0">
                          <a:solidFill>
                            <a:srgbClr val="000000"/>
                          </a:solidFill>
                          <a:effectLst/>
                          <a:latin typeface="Tahoma" panose="020B0604030504040204" pitchFamily="34" charset="0"/>
                        </a:rPr>
                        <a:t>1,8 Mln €.</a:t>
                      </a:r>
                      <a:r>
                        <a:rPr lang="it-IT" sz="1100" b="1" i="0" u="none" strike="noStrike" dirty="0">
                          <a:solidFill>
                            <a:srgbClr val="2F75B5"/>
                          </a:solidFill>
                          <a:effectLst/>
                          <a:latin typeface="Tahoma" panose="020B0604030504040204" pitchFamily="34" charset="0"/>
                        </a:rPr>
                        <a:t/>
                      </a:r>
                      <a:br>
                        <a:rPr lang="it-IT" sz="1100" b="1" i="0" u="none" strike="noStrike" dirty="0">
                          <a:solidFill>
                            <a:srgbClr val="2F75B5"/>
                          </a:solidFill>
                          <a:effectLst/>
                          <a:latin typeface="Tahoma" panose="020B0604030504040204" pitchFamily="34" charset="0"/>
                        </a:rPr>
                      </a:br>
                      <a:r>
                        <a:rPr lang="it-IT" sz="1100" b="1" i="0" u="none" strike="noStrike" dirty="0">
                          <a:solidFill>
                            <a:srgbClr val="000000"/>
                          </a:solidFill>
                          <a:effectLst/>
                          <a:latin typeface="Tahoma" panose="020B0604030504040204" pitchFamily="34" charset="0"/>
                        </a:rPr>
                        <a:t>Si </a:t>
                      </a:r>
                      <a:r>
                        <a:rPr lang="it-IT" sz="1100" b="1" i="0" u="none" strike="noStrike" dirty="0" err="1">
                          <a:solidFill>
                            <a:srgbClr val="000000"/>
                          </a:solidFill>
                          <a:effectLst/>
                          <a:latin typeface="Tahoma" panose="020B0604030504040204" pitchFamily="34" charset="0"/>
                        </a:rPr>
                        <a:t>prevedeono</a:t>
                      </a:r>
                      <a:r>
                        <a:rPr lang="it-IT" sz="1100" b="1" i="0" u="none" strike="noStrike" dirty="0">
                          <a:solidFill>
                            <a:srgbClr val="000000"/>
                          </a:solidFill>
                          <a:effectLst/>
                          <a:latin typeface="Tahoma" panose="020B0604030504040204" pitchFamily="34" charset="0"/>
                        </a:rPr>
                        <a:t> circa 10 </a:t>
                      </a:r>
                      <a:r>
                        <a:rPr lang="it-IT" sz="1100" b="1" i="0" u="none" strike="noStrike" dirty="0" err="1">
                          <a:solidFill>
                            <a:srgbClr val="000000"/>
                          </a:solidFill>
                          <a:effectLst/>
                          <a:latin typeface="Tahoma" panose="020B0604030504040204" pitchFamily="34" charset="0"/>
                        </a:rPr>
                        <a:t>Mil</a:t>
                      </a:r>
                      <a:r>
                        <a:rPr lang="it-IT" sz="1100" b="1" i="0" u="none" strike="noStrike" dirty="0">
                          <a:solidFill>
                            <a:srgbClr val="000000"/>
                          </a:solidFill>
                          <a:effectLst/>
                          <a:latin typeface="Tahoma" panose="020B0604030504040204" pitchFamily="34" charset="0"/>
                        </a:rPr>
                        <a:t> € in transizione nel CSR 2023/2027.</a:t>
                      </a:r>
                      <a:r>
                        <a:rPr lang="it-IT" sz="1100" b="1" i="0" u="none" strike="noStrike" dirty="0">
                          <a:solidFill>
                            <a:srgbClr val="2F75B5"/>
                          </a:solidFill>
                          <a:effectLst/>
                          <a:latin typeface="Tahoma" panose="020B0604030504040204" pitchFamily="34" charset="0"/>
                        </a:rPr>
                        <a:t/>
                      </a:r>
                      <a:br>
                        <a:rPr lang="it-IT" sz="1100" b="1" i="0" u="none" strike="noStrike" dirty="0">
                          <a:solidFill>
                            <a:srgbClr val="2F75B5"/>
                          </a:solidFill>
                          <a:effectLst/>
                          <a:latin typeface="Tahoma" panose="020B0604030504040204" pitchFamily="34" charset="0"/>
                        </a:rPr>
                      </a:br>
                      <a:r>
                        <a:rPr lang="it-IT" sz="1100" b="1" i="0" u="none" strike="noStrike" dirty="0">
                          <a:solidFill>
                            <a:srgbClr val="2F75B5"/>
                          </a:solidFill>
                          <a:effectLst/>
                          <a:latin typeface="Tahoma" panose="020B0604030504040204" pitchFamily="34" charset="0"/>
                        </a:rPr>
                        <a:t/>
                      </a:r>
                      <a:br>
                        <a:rPr lang="it-IT" sz="1100" b="1" i="0" u="none" strike="noStrike" dirty="0">
                          <a:solidFill>
                            <a:srgbClr val="2F75B5"/>
                          </a:solidFill>
                          <a:effectLst/>
                          <a:latin typeface="Tahoma" panose="020B0604030504040204" pitchFamily="34" charset="0"/>
                        </a:rPr>
                      </a:br>
                      <a:r>
                        <a:rPr lang="it-IT" sz="1100" b="1" i="0" u="none" strike="noStrike" dirty="0">
                          <a:solidFill>
                            <a:schemeClr val="tx1"/>
                          </a:solidFill>
                          <a:effectLst/>
                          <a:latin typeface="Tahoma" panose="020B0604030504040204" pitchFamily="34" charset="0"/>
                        </a:rPr>
                        <a:t>Importo conseguibile in P2 al 31/12/2024: 136 Mln € - 70,5 %.</a:t>
                      </a:r>
                      <a:r>
                        <a:rPr lang="it-IT" sz="1100" b="0" i="0" u="none" strike="noStrike" dirty="0">
                          <a:solidFill>
                            <a:srgbClr val="2F75B5"/>
                          </a:solidFill>
                          <a:effectLst/>
                          <a:latin typeface="Tahoma" panose="020B0604030504040204" pitchFamily="34" charset="0"/>
                        </a:rPr>
                        <a:t/>
                      </a:r>
                      <a:br>
                        <a:rPr lang="it-IT" sz="1100" b="0" i="0" u="none" strike="noStrike" dirty="0">
                          <a:solidFill>
                            <a:srgbClr val="2F75B5"/>
                          </a:solidFill>
                          <a:effectLst/>
                          <a:latin typeface="Tahoma" panose="020B0604030504040204" pitchFamily="34" charset="0"/>
                        </a:rPr>
                      </a:br>
                      <a:r>
                        <a:rPr lang="it-IT" sz="1100" b="1" i="0" u="none" strike="noStrike" dirty="0">
                          <a:solidFill>
                            <a:srgbClr val="000000"/>
                          </a:solidFill>
                          <a:effectLst/>
                          <a:latin typeface="Tahoma" panose="020B0604030504040204" pitchFamily="34" charset="0"/>
                        </a:rPr>
                        <a:t>Importo totale conseguibile in P2 al 31/12/2025: 193 </a:t>
                      </a:r>
                      <a:r>
                        <a:rPr lang="it-IT" sz="1100" b="1" i="0" u="none" strike="noStrike" dirty="0" err="1">
                          <a:solidFill>
                            <a:srgbClr val="000000"/>
                          </a:solidFill>
                          <a:effectLst/>
                          <a:latin typeface="Tahoma" panose="020B0604030504040204" pitchFamily="34" charset="0"/>
                        </a:rPr>
                        <a:t>Mil</a:t>
                      </a:r>
                      <a:r>
                        <a:rPr lang="it-IT" sz="1100" b="1" i="0" u="none" strike="noStrike" dirty="0">
                          <a:solidFill>
                            <a:srgbClr val="000000"/>
                          </a:solidFill>
                          <a:effectLst/>
                          <a:latin typeface="Tahoma" panose="020B0604030504040204" pitchFamily="34" charset="0"/>
                        </a:rPr>
                        <a:t> € - 100 %.</a:t>
                      </a:r>
                      <a:endParaRPr lang="it-IT" sz="1100" b="0" i="0" u="none" strike="noStrike" dirty="0">
                        <a:solidFill>
                          <a:srgbClr val="00B0F0"/>
                        </a:solidFill>
                        <a:effectLst/>
                        <a:latin typeface="Tahoma" panose="020B0604030504040204" pitchFamily="34" charset="0"/>
                      </a:endParaRPr>
                    </a:p>
                  </a:txBody>
                  <a:tcPr marL="4554" marR="4554" marT="455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xmlns="" val="2825366260"/>
                  </a:ext>
                </a:extLst>
              </a:tr>
              <a:tr h="515125">
                <a:tc vMerge="1">
                  <a:txBody>
                    <a:bodyPr/>
                    <a:lstStyle/>
                    <a:p>
                      <a:endParaRPr lang="it-IT"/>
                    </a:p>
                  </a:txBody>
                  <a:tcPr/>
                </a:tc>
                <a:tc rowSpan="2">
                  <a:txBody>
                    <a:bodyPr/>
                    <a:lstStyle/>
                    <a:p>
                      <a:pPr algn="l" fontAlgn="ctr"/>
                      <a:r>
                        <a:rPr lang="it-IT" sz="1100" b="0" i="0" u="none" strike="noStrike">
                          <a:solidFill>
                            <a:srgbClr val="000000"/>
                          </a:solidFill>
                          <a:effectLst/>
                          <a:latin typeface="Tahoma" panose="020B0604030504040204" pitchFamily="34" charset="0"/>
                        </a:rPr>
                        <a:t>Numero di aziende agricole che beneficiano di un sostegno del PSR per gli investimenti nella ristrutturazione o nell'ammodernamento (settore prioritario 2A) + aziende con piano di sviluppo aziendale/investimenti per giovani agricoltori sovvenzionati dal PSR (aspetto specifico 2B)</a:t>
                      </a:r>
                    </a:p>
                  </a:txBody>
                  <a:tcPr marL="4554" marR="4554" marT="455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dirty="0" smtClean="0">
                          <a:solidFill>
                            <a:srgbClr val="00B050"/>
                          </a:solidFill>
                          <a:effectLst/>
                          <a:latin typeface="Tahoma" panose="020B0604030504040204" pitchFamily="34" charset="0"/>
                        </a:rPr>
                        <a:t>74</a:t>
                      </a:r>
                      <a:endParaRPr lang="it-IT" sz="1100" b="1" i="0" u="none" strike="noStrike" dirty="0">
                        <a:solidFill>
                          <a:srgbClr val="00B050"/>
                        </a:solidFill>
                        <a:effectLst/>
                        <a:latin typeface="Tahoma" panose="020B0604030504040204" pitchFamily="34" charset="0"/>
                      </a:endParaRPr>
                    </a:p>
                  </a:txBody>
                  <a:tcPr marL="4554" marR="4554" marT="455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fontAlgn="ctr"/>
                      <a:r>
                        <a:rPr lang="it-IT" sz="1100" b="0" i="0" u="none" strike="noStrike" dirty="0" smtClean="0">
                          <a:solidFill>
                            <a:srgbClr val="000000"/>
                          </a:solidFill>
                          <a:effectLst/>
                          <a:latin typeface="Tahoma" panose="020B0604030504040204" pitchFamily="34" charset="0"/>
                        </a:rPr>
                        <a:t>Bando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4.1.1 ed. 2022: si prevede di finanziare</a:t>
                      </a:r>
                      <a:r>
                        <a:rPr lang="it-IT" sz="1100" b="0" i="0" u="none" strike="noStrike" dirty="0">
                          <a:solidFill>
                            <a:srgbClr val="FF0000"/>
                          </a:solidFill>
                          <a:effectLst/>
                          <a:latin typeface="Tahoma" panose="020B0604030504040204" pitchFamily="34" charset="0"/>
                        </a:rPr>
                        <a:t> </a:t>
                      </a:r>
                      <a:r>
                        <a:rPr lang="it-IT" sz="1100" b="1" i="0" u="none" strike="noStrike" dirty="0">
                          <a:solidFill>
                            <a:srgbClr val="000000"/>
                          </a:solidFill>
                          <a:effectLst/>
                          <a:latin typeface="Tahoma" panose="020B0604030504040204" pitchFamily="34" charset="0"/>
                        </a:rPr>
                        <a:t>n. </a:t>
                      </a:r>
                      <a:r>
                        <a:rPr lang="it-IT" sz="1100" b="1" i="0" u="none" strike="noStrike" dirty="0" smtClean="0">
                          <a:solidFill>
                            <a:srgbClr val="000000"/>
                          </a:solidFill>
                          <a:effectLst/>
                          <a:latin typeface="Tahoma" panose="020B0604030504040204" pitchFamily="34" charset="0"/>
                        </a:rPr>
                        <a:t>20 </a:t>
                      </a:r>
                      <a:r>
                        <a:rPr lang="it-IT" sz="1100" b="1" i="0" u="none" strike="noStrike" dirty="0">
                          <a:solidFill>
                            <a:srgbClr val="000000"/>
                          </a:solidFill>
                          <a:effectLst/>
                          <a:latin typeface="Tahoma" panose="020B0604030504040204" pitchFamily="34" charset="0"/>
                        </a:rPr>
                        <a:t>aziende entro l'anno e ulteriori n. 40 aziende entro il 2025.</a:t>
                      </a:r>
                      <a:r>
                        <a:rPr lang="it-IT" sz="1100" b="0" i="0" u="none" strike="noStrike" dirty="0">
                          <a:solidFill>
                            <a:srgbClr val="000000"/>
                          </a:solidFill>
                          <a:effectLst/>
                          <a:latin typeface="Tahoma" panose="020B0604030504040204" pitchFamily="34" charset="0"/>
                        </a:rPr>
                        <a:t/>
                      </a:r>
                      <a:br>
                        <a:rPr lang="it-IT" sz="1100" b="0"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Il Valore obiettivo sarà raggiunto entro il </a:t>
                      </a:r>
                      <a:r>
                        <a:rPr lang="it-IT" sz="1100" b="1" i="0" u="none" strike="noStrike" dirty="0">
                          <a:solidFill>
                            <a:srgbClr val="000000"/>
                          </a:solidFill>
                          <a:effectLst/>
                          <a:latin typeface="Tahoma" panose="020B0604030504040204" pitchFamily="34" charset="0"/>
                        </a:rPr>
                        <a:t>31/12/2024 .</a:t>
                      </a:r>
                      <a:endParaRPr lang="it-IT" sz="1100" b="0" i="0" u="none" strike="noStrike" dirty="0">
                        <a:solidFill>
                          <a:srgbClr val="000000"/>
                        </a:solidFill>
                        <a:effectLst/>
                        <a:latin typeface="Tahoma" panose="020B0604030504040204" pitchFamily="34" charset="0"/>
                      </a:endParaRPr>
                    </a:p>
                  </a:txBody>
                  <a:tcPr marL="4554" marR="4554" marT="455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xmlns="" val="2637210028"/>
                  </a:ext>
                </a:extLst>
              </a:tr>
              <a:tr h="1536129">
                <a:tc vMerge="1">
                  <a:txBody>
                    <a:bodyPr/>
                    <a:lstStyle/>
                    <a:p>
                      <a:endParaRPr lang="it-IT"/>
                    </a:p>
                  </a:txBody>
                  <a:tcPr/>
                </a:tc>
                <a:tc vMerge="1">
                  <a:txBody>
                    <a:bodyPr/>
                    <a:lstStyle/>
                    <a:p>
                      <a:endParaRPr lang="it-IT"/>
                    </a:p>
                  </a:txBody>
                  <a:tcPr/>
                </a:tc>
                <a:tc>
                  <a:txBody>
                    <a:bodyPr/>
                    <a:lstStyle/>
                    <a:p>
                      <a:pPr algn="r" fontAlgn="ctr"/>
                      <a:r>
                        <a:rPr lang="it-IT" sz="1100" b="1" i="0" u="none" strike="noStrike">
                          <a:solidFill>
                            <a:srgbClr val="FF0000"/>
                          </a:solidFill>
                          <a:effectLst/>
                          <a:latin typeface="Tahoma" panose="020B0604030504040204" pitchFamily="34" charset="0"/>
                        </a:rPr>
                        <a:t>-99</a:t>
                      </a:r>
                    </a:p>
                  </a:txBody>
                  <a:tcPr marL="4554" marR="4554" marT="455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fontAlgn="ct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6.1 - Bando Ed. 2017: </a:t>
                      </a:r>
                      <a:r>
                        <a:rPr lang="it-IT" sz="1100" b="1" i="0" u="none" strike="noStrike" dirty="0">
                          <a:solidFill>
                            <a:srgbClr val="000000"/>
                          </a:solidFill>
                          <a:effectLst/>
                          <a:latin typeface="Tahoma" panose="020B0604030504040204" pitchFamily="34" charset="0"/>
                        </a:rPr>
                        <a:t>n. 17</a:t>
                      </a:r>
                      <a:r>
                        <a:rPr lang="it-IT" sz="1100" b="0" i="0" u="none" strike="noStrike" dirty="0">
                          <a:solidFill>
                            <a:srgbClr val="000000"/>
                          </a:solidFill>
                          <a:effectLst/>
                          <a:latin typeface="Tahoma" panose="020B0604030504040204" pitchFamily="34" charset="0"/>
                        </a:rPr>
                        <a:t> aziende agricole con domanda di </a:t>
                      </a:r>
                      <a:r>
                        <a:rPr lang="it-IT" sz="1100" b="0" i="0" u="none" strike="noStrike" dirty="0" smtClean="0">
                          <a:solidFill>
                            <a:srgbClr val="000000"/>
                          </a:solidFill>
                          <a:effectLst/>
                          <a:latin typeface="Tahoma" panose="020B0604030504040204" pitchFamily="34" charset="0"/>
                        </a:rPr>
                        <a:t>acconto </a:t>
                      </a:r>
                      <a:r>
                        <a:rPr lang="it-IT" sz="1100" b="0" i="0" u="none" strike="noStrike" dirty="0">
                          <a:solidFill>
                            <a:srgbClr val="000000"/>
                          </a:solidFill>
                          <a:effectLst/>
                          <a:latin typeface="Tahoma" panose="020B0604030504040204" pitchFamily="34" charset="0"/>
                        </a:rPr>
                        <a:t>da liquidare.</a:t>
                      </a:r>
                      <a:br>
                        <a:rPr lang="it-IT" sz="1100" b="0" i="0" u="none" strike="noStrike" dirty="0">
                          <a:solidFill>
                            <a:srgbClr val="000000"/>
                          </a:solidFill>
                          <a:effectLst/>
                          <a:latin typeface="Tahoma" panose="020B0604030504040204" pitchFamily="34" charset="0"/>
                        </a:rPr>
                      </a:b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6.1 - Bando Ed. 2019: </a:t>
                      </a:r>
                      <a:r>
                        <a:rPr lang="it-IT" sz="1100" b="1" i="0" u="none" strike="noStrike" dirty="0">
                          <a:solidFill>
                            <a:srgbClr val="000000"/>
                          </a:solidFill>
                          <a:effectLst/>
                          <a:latin typeface="Tahoma" panose="020B0604030504040204" pitchFamily="34" charset="0"/>
                        </a:rPr>
                        <a:t>n. 19 </a:t>
                      </a:r>
                      <a:r>
                        <a:rPr lang="it-IT" sz="1100" b="0" i="0" u="none" strike="noStrike" dirty="0">
                          <a:solidFill>
                            <a:srgbClr val="000000"/>
                          </a:solidFill>
                          <a:effectLst/>
                          <a:latin typeface="Tahoma" panose="020B0604030504040204" pitchFamily="34" charset="0"/>
                        </a:rPr>
                        <a:t>aziende agricole con domanda di </a:t>
                      </a:r>
                      <a:r>
                        <a:rPr lang="it-IT" sz="1100" b="0" i="0" u="none" strike="noStrike" dirty="0" smtClean="0">
                          <a:solidFill>
                            <a:srgbClr val="000000"/>
                          </a:solidFill>
                          <a:effectLst/>
                          <a:latin typeface="Tahoma" panose="020B0604030504040204" pitchFamily="34" charset="0"/>
                        </a:rPr>
                        <a:t>acconto </a:t>
                      </a:r>
                      <a:r>
                        <a:rPr lang="it-IT" sz="1100" b="0" i="0" u="none" strike="noStrike" dirty="0">
                          <a:solidFill>
                            <a:srgbClr val="000000"/>
                          </a:solidFill>
                          <a:effectLst/>
                          <a:latin typeface="Tahoma" panose="020B0604030504040204" pitchFamily="34" charset="0"/>
                        </a:rPr>
                        <a:t>da liquidare.</a:t>
                      </a:r>
                      <a:br>
                        <a:rPr lang="it-IT" sz="1100" b="0" i="0" u="none" strike="noStrike" dirty="0">
                          <a:solidFill>
                            <a:srgbClr val="000000"/>
                          </a:solidFill>
                          <a:effectLst/>
                          <a:latin typeface="Tahoma" panose="020B0604030504040204" pitchFamily="34" charset="0"/>
                        </a:rPr>
                      </a:b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6.1 - Bando Ed. 2022: </a:t>
                      </a:r>
                      <a:r>
                        <a:rPr lang="it-IT" sz="1100" b="1" i="0" u="none" strike="noStrike" dirty="0">
                          <a:solidFill>
                            <a:srgbClr val="000000"/>
                          </a:solidFill>
                          <a:effectLst/>
                          <a:latin typeface="Tahoma" panose="020B0604030504040204" pitchFamily="34" charset="0"/>
                        </a:rPr>
                        <a:t>n. 7</a:t>
                      </a:r>
                      <a:r>
                        <a:rPr lang="it-IT" sz="1100" b="0" i="0" u="none" strike="noStrike" dirty="0">
                          <a:solidFill>
                            <a:srgbClr val="000000"/>
                          </a:solidFill>
                          <a:effectLst/>
                          <a:latin typeface="Tahoma" panose="020B0604030504040204" pitchFamily="34" charset="0"/>
                        </a:rPr>
                        <a:t> aziende agricole con domanda di </a:t>
                      </a:r>
                      <a:r>
                        <a:rPr lang="it-IT" sz="1100" b="0" i="0" u="none" strike="noStrike" dirty="0" smtClean="0">
                          <a:solidFill>
                            <a:srgbClr val="000000"/>
                          </a:solidFill>
                          <a:effectLst/>
                          <a:latin typeface="Tahoma" panose="020B0604030504040204" pitchFamily="34" charset="0"/>
                        </a:rPr>
                        <a:t>acconto </a:t>
                      </a:r>
                      <a:r>
                        <a:rPr lang="it-IT" sz="1100" b="0" i="0" u="none" strike="noStrike" dirty="0">
                          <a:solidFill>
                            <a:srgbClr val="000000"/>
                          </a:solidFill>
                          <a:effectLst/>
                          <a:latin typeface="Tahoma" panose="020B0604030504040204" pitchFamily="34" charset="0"/>
                        </a:rPr>
                        <a:t>da liquidare.</a:t>
                      </a:r>
                      <a:br>
                        <a:rPr lang="it-IT" sz="1100" b="0" i="0" u="none" strike="noStrike" dirty="0">
                          <a:solidFill>
                            <a:srgbClr val="000000"/>
                          </a:solidFill>
                          <a:effectLst/>
                          <a:latin typeface="Tahoma" panose="020B0604030504040204" pitchFamily="34" charset="0"/>
                        </a:rPr>
                      </a:br>
                      <a:r>
                        <a:rPr lang="it-IT" sz="1100" b="0" i="1" u="none" strike="noStrike" dirty="0">
                          <a:solidFill>
                            <a:srgbClr val="000000"/>
                          </a:solidFill>
                          <a:effectLst/>
                          <a:latin typeface="Tahoma" panose="020B0604030504040204" pitchFamily="34" charset="0"/>
                        </a:rPr>
                        <a:t>NB: l'indicatore R3/T5 è valorizzato sulla base del numero di aziende agricole beneficiarie e non del numero di "soggetti insediati" nell'azienda.</a:t>
                      </a:r>
                      <a:br>
                        <a:rPr lang="it-IT" sz="1100" b="0" i="1" u="none" strike="noStrike" dirty="0">
                          <a:solidFill>
                            <a:srgbClr val="000000"/>
                          </a:solidFill>
                          <a:effectLst/>
                          <a:latin typeface="Tahoma" panose="020B0604030504040204" pitchFamily="34" charset="0"/>
                        </a:rPr>
                      </a:b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6.1 Bando Ed. 2024:</a:t>
                      </a:r>
                      <a:r>
                        <a:rPr lang="it-IT" sz="1100" b="1" i="0" u="none" strike="noStrike" dirty="0">
                          <a:solidFill>
                            <a:srgbClr val="000000"/>
                          </a:solidFill>
                          <a:effectLst/>
                          <a:latin typeface="Tahoma" panose="020B0604030504040204" pitchFamily="34" charset="0"/>
                        </a:rPr>
                        <a:t> n. 170</a:t>
                      </a:r>
                      <a:r>
                        <a:rPr lang="it-IT" sz="1100" b="0" i="0" u="none" strike="noStrike" dirty="0">
                          <a:solidFill>
                            <a:srgbClr val="000000"/>
                          </a:solidFill>
                          <a:effectLst/>
                          <a:latin typeface="Tahoma" panose="020B0604030504040204" pitchFamily="34" charset="0"/>
                        </a:rPr>
                        <a:t> aziende agricole finanziabili, istruttorie in conclusione.</a:t>
                      </a:r>
                      <a:r>
                        <a:rPr lang="it-IT" sz="1100" b="1" i="0" u="none" strike="noStrike" dirty="0">
                          <a:solidFill>
                            <a:srgbClr val="000000"/>
                          </a:solidFill>
                          <a:effectLst/>
                          <a:latin typeface="Tahoma" panose="020B0604030504040204" pitchFamily="34" charset="0"/>
                        </a:rPr>
                        <a:t/>
                      </a:r>
                      <a:br>
                        <a:rPr lang="it-IT" sz="1100" b="1" i="0" u="none" strike="noStrike" dirty="0">
                          <a:solidFill>
                            <a:srgbClr val="000000"/>
                          </a:solidFill>
                          <a:effectLst/>
                          <a:latin typeface="Tahoma" panose="020B0604030504040204" pitchFamily="34" charset="0"/>
                        </a:rPr>
                      </a:br>
                      <a:r>
                        <a:rPr lang="it-IT" sz="1100" b="1" i="0" u="none" strike="noStrike" dirty="0">
                          <a:solidFill>
                            <a:srgbClr val="000000"/>
                          </a:solidFill>
                          <a:effectLst/>
                          <a:latin typeface="Tahoma" panose="020B0604030504040204" pitchFamily="34" charset="0"/>
                        </a:rPr>
                        <a:t>Nuovo bando da pubblicare entro Dicembre 2024: n. 50 aziende agricole finanziabili</a:t>
                      </a:r>
                      <a:br>
                        <a:rPr lang="it-IT" sz="1100" b="1" i="0" u="none" strike="noStrike" dirty="0">
                          <a:solidFill>
                            <a:srgbClr val="000000"/>
                          </a:solidFill>
                          <a:effectLst/>
                          <a:latin typeface="Tahoma" panose="020B0604030504040204" pitchFamily="34" charset="0"/>
                        </a:rPr>
                      </a:br>
                      <a:r>
                        <a:rPr lang="it-IT" sz="1100" b="1" i="0" u="none" strike="noStrike" dirty="0">
                          <a:solidFill>
                            <a:srgbClr val="000000"/>
                          </a:solidFill>
                          <a:effectLst/>
                          <a:latin typeface="Tahoma" panose="020B0604030504040204" pitchFamily="34" charset="0"/>
                        </a:rPr>
                        <a:t/>
                      </a:r>
                      <a:br>
                        <a:rPr lang="it-IT" sz="1100" b="1" i="0" u="none" strike="noStrike" dirty="0">
                          <a:solidFill>
                            <a:srgbClr val="000000"/>
                          </a:solidFill>
                          <a:effectLst/>
                          <a:latin typeface="Tahoma" panose="020B0604030504040204" pitchFamily="34" charset="0"/>
                        </a:rPr>
                      </a:br>
                      <a:r>
                        <a:rPr lang="it-IT" sz="1100" b="1" i="0" u="none" strike="noStrike" dirty="0">
                          <a:solidFill>
                            <a:srgbClr val="000000"/>
                          </a:solidFill>
                          <a:effectLst/>
                          <a:latin typeface="Tahoma" panose="020B0604030504040204" pitchFamily="34" charset="0"/>
                        </a:rPr>
                        <a:t>Totale aziende finanziabili al 31/12/2025: 841</a:t>
                      </a:r>
                      <a:endParaRPr lang="it-IT" sz="1100" b="0" i="0" u="none" strike="noStrike" dirty="0">
                        <a:solidFill>
                          <a:srgbClr val="000000"/>
                        </a:solidFill>
                        <a:effectLst/>
                        <a:latin typeface="Tahoma" panose="020B0604030504040204" pitchFamily="34" charset="0"/>
                      </a:endParaRPr>
                    </a:p>
                  </a:txBody>
                  <a:tcPr marL="4554" marR="4554" marT="455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xmlns="" val="90979057"/>
                  </a:ext>
                </a:extLst>
              </a:tr>
            </a:tbl>
          </a:graphicData>
        </a:graphic>
      </p:graphicFrame>
    </p:spTree>
    <p:extLst>
      <p:ext uri="{BB962C8B-B14F-4D97-AF65-F5344CB8AC3E}">
        <p14:creationId xmlns:p14="http://schemas.microsoft.com/office/powerpoint/2010/main" val="459963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3">
            <a:extLst>
              <a:ext uri="{FF2B5EF4-FFF2-40B4-BE49-F238E27FC236}">
                <a16:creationId xmlns:a16="http://schemas.microsoft.com/office/drawing/2014/main" xmlns="" id="{E9841177-774E-4201-995D-3B41CC423934}"/>
              </a:ext>
            </a:extLst>
          </p:cNvPr>
          <p:cNvSpPr txBox="1"/>
          <p:nvPr/>
        </p:nvSpPr>
        <p:spPr>
          <a:xfrm>
            <a:off x="631402" y="376406"/>
            <a:ext cx="11238865"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2.9 Performance Framework – P3(i)</a:t>
            </a:r>
          </a:p>
        </p:txBody>
      </p:sp>
      <p:cxnSp>
        <p:nvCxnSpPr>
          <p:cNvPr id="12" name="Connettore 1 11"/>
          <p:cNvCxnSpPr/>
          <p:nvPr/>
        </p:nvCxnSpPr>
        <p:spPr>
          <a:xfrm>
            <a:off x="674920" y="893804"/>
            <a:ext cx="8868127" cy="21515"/>
          </a:xfrm>
          <a:prstGeom prst="line">
            <a:avLst/>
          </a:prstGeom>
          <a:ln>
            <a:solidFill>
              <a:schemeClr val="accent5">
                <a:lumMod val="50000"/>
              </a:schemeClr>
            </a:solidFill>
          </a:ln>
        </p:spPr>
        <p:style>
          <a:lnRef idx="3">
            <a:schemeClr val="accent5"/>
          </a:lnRef>
          <a:fillRef idx="0">
            <a:schemeClr val="accent5"/>
          </a:fillRef>
          <a:effectRef idx="2">
            <a:schemeClr val="accent5"/>
          </a:effectRef>
          <a:fontRef idx="minor">
            <a:schemeClr val="tx1"/>
          </a:fontRef>
        </p:style>
      </p:cxnSp>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8234" y="2615033"/>
            <a:ext cx="430213" cy="430213"/>
          </a:xfrm>
          <a:prstGeom prst="rect">
            <a:avLst/>
          </a:prstGeom>
        </p:spPr>
      </p:pic>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4271" y="3958795"/>
            <a:ext cx="384175" cy="384175"/>
          </a:xfrm>
          <a:prstGeom prst="rect">
            <a:avLst/>
          </a:prstGeom>
        </p:spPr>
      </p:pic>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4272" y="4649998"/>
            <a:ext cx="384175" cy="384175"/>
          </a:xfrm>
          <a:prstGeom prst="rect">
            <a:avLst/>
          </a:prstGeom>
        </p:spPr>
      </p:pic>
      <p:graphicFrame>
        <p:nvGraphicFramePr>
          <p:cNvPr id="2" name="Tabella 1"/>
          <p:cNvGraphicFramePr>
            <a:graphicFrameLocks noGrp="1"/>
          </p:cNvGraphicFramePr>
          <p:nvPr>
            <p:extLst>
              <p:ext uri="{D42A27DB-BD31-4B8C-83A1-F6EECF244321}">
                <p14:modId xmlns:p14="http://schemas.microsoft.com/office/powerpoint/2010/main" val="1431501745"/>
              </p:ext>
            </p:extLst>
          </p:nvPr>
        </p:nvGraphicFramePr>
        <p:xfrm>
          <a:off x="496957" y="1162878"/>
          <a:ext cx="10306879" cy="4419489"/>
        </p:xfrm>
        <a:graphic>
          <a:graphicData uri="http://schemas.openxmlformats.org/drawingml/2006/table">
            <a:tbl>
              <a:tblPr/>
              <a:tblGrid>
                <a:gridCol w="986339">
                  <a:extLst>
                    <a:ext uri="{9D8B030D-6E8A-4147-A177-3AD203B41FA5}">
                      <a16:colId xmlns:a16="http://schemas.microsoft.com/office/drawing/2014/main" xmlns="" val="291697220"/>
                    </a:ext>
                  </a:extLst>
                </a:gridCol>
                <a:gridCol w="2527494">
                  <a:extLst>
                    <a:ext uri="{9D8B030D-6E8A-4147-A177-3AD203B41FA5}">
                      <a16:colId xmlns:a16="http://schemas.microsoft.com/office/drawing/2014/main" xmlns="" val="2778281550"/>
                    </a:ext>
                  </a:extLst>
                </a:gridCol>
                <a:gridCol w="955516">
                  <a:extLst>
                    <a:ext uri="{9D8B030D-6E8A-4147-A177-3AD203B41FA5}">
                      <a16:colId xmlns:a16="http://schemas.microsoft.com/office/drawing/2014/main" xmlns="" val="4117605807"/>
                    </a:ext>
                  </a:extLst>
                </a:gridCol>
                <a:gridCol w="1017163">
                  <a:extLst>
                    <a:ext uri="{9D8B030D-6E8A-4147-A177-3AD203B41FA5}">
                      <a16:colId xmlns:a16="http://schemas.microsoft.com/office/drawing/2014/main" xmlns="" val="1337335899"/>
                    </a:ext>
                  </a:extLst>
                </a:gridCol>
                <a:gridCol w="1028931">
                  <a:extLst>
                    <a:ext uri="{9D8B030D-6E8A-4147-A177-3AD203B41FA5}">
                      <a16:colId xmlns:a16="http://schemas.microsoft.com/office/drawing/2014/main" xmlns="" val="943065766"/>
                    </a:ext>
                  </a:extLst>
                </a:gridCol>
                <a:gridCol w="1100276">
                  <a:extLst>
                    <a:ext uri="{9D8B030D-6E8A-4147-A177-3AD203B41FA5}">
                      <a16:colId xmlns:a16="http://schemas.microsoft.com/office/drawing/2014/main" xmlns="" val="4095370965"/>
                    </a:ext>
                  </a:extLst>
                </a:gridCol>
                <a:gridCol w="1220237">
                  <a:extLst>
                    <a:ext uri="{9D8B030D-6E8A-4147-A177-3AD203B41FA5}">
                      <a16:colId xmlns:a16="http://schemas.microsoft.com/office/drawing/2014/main" xmlns="" val="2764035087"/>
                    </a:ext>
                  </a:extLst>
                </a:gridCol>
                <a:gridCol w="685730">
                  <a:extLst>
                    <a:ext uri="{9D8B030D-6E8A-4147-A177-3AD203B41FA5}">
                      <a16:colId xmlns:a16="http://schemas.microsoft.com/office/drawing/2014/main" xmlns="" val="1790373002"/>
                    </a:ext>
                  </a:extLst>
                </a:gridCol>
                <a:gridCol w="785193">
                  <a:extLst>
                    <a:ext uri="{9D8B030D-6E8A-4147-A177-3AD203B41FA5}">
                      <a16:colId xmlns:a16="http://schemas.microsoft.com/office/drawing/2014/main" xmlns="" val="1968948420"/>
                    </a:ext>
                  </a:extLst>
                </a:gridCol>
              </a:tblGrid>
              <a:tr h="332363">
                <a:tc rowSpan="2">
                  <a:txBody>
                    <a:bodyPr/>
                    <a:lstStyle/>
                    <a:p>
                      <a:pPr algn="ctr" fontAlgn="ctr"/>
                      <a:r>
                        <a:rPr lang="it-IT" sz="1000" b="1" i="0" u="none" strike="noStrike">
                          <a:solidFill>
                            <a:srgbClr val="FFFFFF"/>
                          </a:solidFill>
                          <a:effectLst/>
                          <a:latin typeface="Tahoma" panose="020B0604030504040204" pitchFamily="34" charset="0"/>
                        </a:rPr>
                        <a:t>Priorità</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000" b="1" i="0" u="none" strike="noStrike">
                          <a:solidFill>
                            <a:srgbClr val="FFFFFF"/>
                          </a:solidFill>
                          <a:effectLst/>
                          <a:latin typeface="Tahoma" panose="020B0604030504040204" pitchFamily="34" charset="0"/>
                        </a:rPr>
                        <a:t>Indicatore</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000" b="1" i="0" u="none" strike="noStrike">
                          <a:solidFill>
                            <a:srgbClr val="FFFFFF"/>
                          </a:solidFill>
                          <a:effectLst/>
                          <a:latin typeface="Tahoma" panose="020B0604030504040204" pitchFamily="34" charset="0"/>
                        </a:rPr>
                        <a:t>Misure</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000" b="1" i="0" u="none" strike="noStrike">
                          <a:solidFill>
                            <a:srgbClr val="FFFFFF"/>
                          </a:solidFill>
                          <a:effectLst/>
                          <a:latin typeface="Tahoma" panose="020B0604030504040204" pitchFamily="34" charset="0"/>
                        </a:rPr>
                        <a:t>Valore obiettivo 2025</a:t>
                      </a:r>
                      <a:br>
                        <a:rPr lang="it-IT" sz="1000" b="1" i="0" u="none" strike="noStrike">
                          <a:solidFill>
                            <a:srgbClr val="FFFFFF"/>
                          </a:solidFill>
                          <a:effectLst/>
                          <a:latin typeface="Tahoma" panose="020B0604030504040204" pitchFamily="34" charset="0"/>
                        </a:rPr>
                      </a:br>
                      <a:r>
                        <a:rPr lang="it-IT" sz="1000" b="1" i="0" u="none" strike="noStrike">
                          <a:solidFill>
                            <a:srgbClr val="FFFFFF"/>
                          </a:solidFill>
                          <a:effectLst/>
                          <a:latin typeface="Tahoma" panose="020B0604030504040204" pitchFamily="34" charset="0"/>
                        </a:rPr>
                        <a:t>(a)</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000" b="1" i="0" u="none" strike="noStrike">
                          <a:solidFill>
                            <a:srgbClr val="FFFFFF"/>
                          </a:solidFill>
                          <a:effectLst/>
                          <a:latin typeface="Tahoma" panose="020B0604030504040204" pitchFamily="34" charset="0"/>
                        </a:rPr>
                        <a:t>Soglia 85%</a:t>
                      </a:r>
                      <a:br>
                        <a:rPr lang="it-IT" sz="1000" b="1" i="0" u="none" strike="noStrike">
                          <a:solidFill>
                            <a:srgbClr val="FFFFFF"/>
                          </a:solidFill>
                          <a:effectLst/>
                          <a:latin typeface="Tahoma" panose="020B0604030504040204" pitchFamily="34" charset="0"/>
                        </a:rPr>
                      </a:br>
                      <a:r>
                        <a:rPr lang="it-IT" sz="1000" b="1" i="0" u="none" strike="noStrike">
                          <a:solidFill>
                            <a:srgbClr val="FFFFFF"/>
                          </a:solidFill>
                          <a:effectLst/>
                          <a:latin typeface="Tahoma" panose="020B0604030504040204" pitchFamily="34" charset="0"/>
                        </a:rPr>
                        <a:t>(b)</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000" b="1" i="0" u="none" strike="noStrike">
                          <a:solidFill>
                            <a:srgbClr val="FFFFFF"/>
                          </a:solidFill>
                          <a:effectLst/>
                          <a:latin typeface="Tahoma" panose="020B0604030504040204" pitchFamily="34" charset="0"/>
                        </a:rPr>
                        <a:t>Soglia 65%</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gridSpan="2">
                  <a:txBody>
                    <a:bodyPr/>
                    <a:lstStyle/>
                    <a:p>
                      <a:pPr algn="ctr" fontAlgn="ctr"/>
                      <a:r>
                        <a:rPr lang="it-IT" sz="1000" b="1" i="0" u="none" strike="noStrike" dirty="0">
                          <a:solidFill>
                            <a:srgbClr val="FFFFFF"/>
                          </a:solidFill>
                          <a:effectLst/>
                          <a:latin typeface="Tahoma" panose="020B0604030504040204" pitchFamily="34" charset="0"/>
                        </a:rPr>
                        <a:t>Realizzazione al </a:t>
                      </a:r>
                      <a:r>
                        <a:rPr lang="it-IT" sz="1000" b="1" i="0" u="none" strike="noStrike" dirty="0" smtClean="0">
                          <a:solidFill>
                            <a:srgbClr val="FFFFFF"/>
                          </a:solidFill>
                          <a:effectLst/>
                          <a:latin typeface="Tahoma" panose="020B0604030504040204" pitchFamily="34" charset="0"/>
                        </a:rPr>
                        <a:t>28/11/2024 </a:t>
                      </a:r>
                      <a:r>
                        <a:rPr lang="it-IT" sz="1000" b="1" i="0" u="none" strike="noStrike" dirty="0">
                          <a:solidFill>
                            <a:srgbClr val="FFFFFF"/>
                          </a:solidFill>
                          <a:effectLst/>
                          <a:latin typeface="Tahoma" panose="020B0604030504040204" pitchFamily="34" charset="0"/>
                        </a:rPr>
                        <a:t>(Decreto </a:t>
                      </a:r>
                      <a:r>
                        <a:rPr lang="it-IT" sz="1000" b="1" i="0" u="none" strike="noStrike" dirty="0" smtClean="0">
                          <a:solidFill>
                            <a:srgbClr val="FFFFFF"/>
                          </a:solidFill>
                          <a:effectLst/>
                          <a:latin typeface="Tahoma" panose="020B0604030504040204" pitchFamily="34" charset="0"/>
                        </a:rPr>
                        <a:t>725)</a:t>
                      </a:r>
                      <a:endParaRPr lang="it-IT" sz="1000" b="1" i="0" u="none" strike="noStrike" dirty="0">
                        <a:solidFill>
                          <a:srgbClr val="FFFFFF"/>
                        </a:solidFill>
                        <a:effectLst/>
                        <a:latin typeface="Tahoma" panose="020B0604030504040204" pitchFamily="34" charset="0"/>
                      </a:endParaRP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hMerge="1">
                  <a:txBody>
                    <a:bodyPr/>
                    <a:lstStyle/>
                    <a:p>
                      <a:endParaRPr lang="it-IT"/>
                    </a:p>
                  </a:txBody>
                  <a:tcPr/>
                </a:tc>
                <a:tc>
                  <a:txBody>
                    <a:bodyPr/>
                    <a:lstStyle/>
                    <a:p>
                      <a:pPr algn="ctr" fontAlgn="ctr"/>
                      <a:r>
                        <a:rPr lang="el-GR" sz="1000" b="1" i="0" u="none" strike="noStrike">
                          <a:solidFill>
                            <a:srgbClr val="FFFFFF"/>
                          </a:solidFill>
                          <a:effectLst/>
                          <a:latin typeface="Tahoma" panose="020B0604030504040204" pitchFamily="34" charset="0"/>
                        </a:rPr>
                        <a:t>Δ </a:t>
                      </a:r>
                      <a:r>
                        <a:rPr lang="it-IT" sz="1000" b="1" i="0" u="none" strike="noStrike">
                          <a:solidFill>
                            <a:srgbClr val="FFFFFF"/>
                          </a:solidFill>
                          <a:effectLst/>
                          <a:latin typeface="Tahoma" panose="020B0604030504040204" pitchFamily="34" charset="0"/>
                        </a:rPr>
                        <a:t>soglia 85%</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extLst>
                  <a:ext uri="{0D108BD9-81ED-4DB2-BD59-A6C34878D82A}">
                    <a16:rowId xmlns:a16="http://schemas.microsoft.com/office/drawing/2014/main" xmlns="" val="2897950670"/>
                  </a:ext>
                </a:extLst>
              </a:tr>
              <a:tr h="410644">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ctr" fontAlgn="ctr"/>
                      <a:r>
                        <a:rPr lang="it-IT" sz="1200" b="1" i="0" u="none" strike="noStrike">
                          <a:solidFill>
                            <a:srgbClr val="FFFFFF"/>
                          </a:solidFill>
                          <a:effectLst/>
                          <a:latin typeface="Tahoma" panose="020B0604030504040204" pitchFamily="34" charset="0"/>
                        </a:rPr>
                        <a:t>(c)</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ctr" fontAlgn="ctr"/>
                      <a:r>
                        <a:rPr lang="it-IT" sz="1000" b="1" i="0" u="none" strike="noStrike">
                          <a:solidFill>
                            <a:srgbClr val="FFFFFF"/>
                          </a:solidFill>
                          <a:effectLst/>
                          <a:latin typeface="Tahoma" panose="020B0604030504040204" pitchFamily="34" charset="0"/>
                        </a:rPr>
                        <a:t>% (=c/a)</a:t>
                      </a:r>
                      <a:br>
                        <a:rPr lang="it-IT" sz="1000" b="1" i="0" u="none" strike="noStrike">
                          <a:solidFill>
                            <a:srgbClr val="FFFFFF"/>
                          </a:solidFill>
                          <a:effectLst/>
                          <a:latin typeface="Tahoma" panose="020B0604030504040204" pitchFamily="34" charset="0"/>
                        </a:rPr>
                      </a:br>
                      <a:endParaRPr lang="it-IT" sz="1000" b="1" i="0" u="none" strike="noStrike">
                        <a:solidFill>
                          <a:srgbClr val="FFFFFF"/>
                        </a:solidFill>
                        <a:effectLst/>
                        <a:latin typeface="Tahoma" panose="020B0604030504040204" pitchFamily="34" charset="0"/>
                      </a:endParaRP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ctr" fontAlgn="ctr"/>
                      <a:r>
                        <a:rPr lang="it-IT" sz="1000" b="1" i="0" u="none" strike="noStrike">
                          <a:solidFill>
                            <a:srgbClr val="FFFFFF"/>
                          </a:solidFill>
                          <a:effectLst/>
                          <a:latin typeface="Tahoma" panose="020B0604030504040204" pitchFamily="34" charset="0"/>
                        </a:rPr>
                        <a:t>(=c-b)</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extLst>
                  <a:ext uri="{0D108BD9-81ED-4DB2-BD59-A6C34878D82A}">
                    <a16:rowId xmlns:a16="http://schemas.microsoft.com/office/drawing/2014/main" xmlns="" val="1354361214"/>
                  </a:ext>
                </a:extLst>
              </a:tr>
              <a:tr h="1715747">
                <a:tc rowSpan="4">
                  <a:txBody>
                    <a:bodyPr/>
                    <a:lstStyle/>
                    <a:p>
                      <a:pPr algn="ctr" fontAlgn="ctr"/>
                      <a:r>
                        <a:rPr lang="it-IT" sz="1000" b="1" i="0" u="none" strike="noStrike">
                          <a:solidFill>
                            <a:srgbClr val="000000"/>
                          </a:solidFill>
                          <a:effectLst/>
                          <a:latin typeface="Tahoma" panose="020B0604030504040204" pitchFamily="34" charset="0"/>
                        </a:rPr>
                        <a:t>P3</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000" b="0" i="0" u="none" strike="noStrike">
                          <a:solidFill>
                            <a:srgbClr val="000000"/>
                          </a:solidFill>
                          <a:effectLst/>
                          <a:latin typeface="Tahoma" panose="020B0604030504040204" pitchFamily="34" charset="0"/>
                        </a:rPr>
                        <a:t>Spesa pubblica totale P3 (€)</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ctr" fontAlgn="ctr"/>
                      <a:r>
                        <a:rPr lang="it-IT" sz="1000" b="1" i="0" u="none" strike="noStrike" dirty="0">
                          <a:solidFill>
                            <a:srgbClr val="000000"/>
                          </a:solidFill>
                          <a:effectLst/>
                          <a:latin typeface="Tahoma" panose="020B0604030504040204" pitchFamily="34" charset="0"/>
                        </a:rPr>
                        <a:t>1.2</a:t>
                      </a:r>
                      <a:br>
                        <a:rPr lang="it-IT" sz="1000" b="1" i="0" u="none" strike="noStrike" dirty="0">
                          <a:solidFill>
                            <a:srgbClr val="000000"/>
                          </a:solidFill>
                          <a:effectLst/>
                          <a:latin typeface="Tahoma" panose="020B0604030504040204" pitchFamily="34" charset="0"/>
                        </a:rPr>
                      </a:br>
                      <a:r>
                        <a:rPr lang="it-IT" sz="1000" b="1" i="0" u="none" strike="noStrike" dirty="0">
                          <a:solidFill>
                            <a:srgbClr val="000000"/>
                          </a:solidFill>
                          <a:effectLst/>
                          <a:latin typeface="Tahoma" panose="020B0604030504040204" pitchFamily="34" charset="0"/>
                        </a:rPr>
                        <a:t>1.1</a:t>
                      </a:r>
                      <a:br>
                        <a:rPr lang="it-IT" sz="1000" b="1" i="0" u="none" strike="noStrike" dirty="0">
                          <a:solidFill>
                            <a:srgbClr val="000000"/>
                          </a:solidFill>
                          <a:effectLst/>
                          <a:latin typeface="Tahoma" panose="020B0604030504040204" pitchFamily="34" charset="0"/>
                        </a:rPr>
                      </a:br>
                      <a:r>
                        <a:rPr lang="it-IT" sz="1000" b="1" i="0" u="none" strike="noStrike" dirty="0">
                          <a:solidFill>
                            <a:srgbClr val="000000"/>
                          </a:solidFill>
                          <a:effectLst/>
                          <a:latin typeface="Tahoma" panose="020B0604030504040204" pitchFamily="34" charset="0"/>
                        </a:rPr>
                        <a:t>2.1</a:t>
                      </a:r>
                      <a:br>
                        <a:rPr lang="it-IT" sz="1000" b="1" i="0" u="none" strike="noStrike" dirty="0">
                          <a:solidFill>
                            <a:srgbClr val="000000"/>
                          </a:solidFill>
                          <a:effectLst/>
                          <a:latin typeface="Tahoma" panose="020B0604030504040204" pitchFamily="34" charset="0"/>
                        </a:rPr>
                      </a:br>
                      <a:r>
                        <a:rPr lang="it-IT" sz="1000" b="1" i="0" u="none" strike="noStrike" dirty="0">
                          <a:solidFill>
                            <a:srgbClr val="000000"/>
                          </a:solidFill>
                          <a:effectLst/>
                          <a:latin typeface="Tahoma" panose="020B0604030504040204" pitchFamily="34" charset="0"/>
                        </a:rPr>
                        <a:t>16.2</a:t>
                      </a:r>
                      <a:br>
                        <a:rPr lang="it-IT" sz="1000" b="1" i="0" u="none" strike="noStrike" dirty="0">
                          <a:solidFill>
                            <a:srgbClr val="000000"/>
                          </a:solidFill>
                          <a:effectLst/>
                          <a:latin typeface="Tahoma" panose="020B0604030504040204" pitchFamily="34" charset="0"/>
                        </a:rPr>
                      </a:br>
                      <a:r>
                        <a:rPr lang="it-IT" sz="1000" b="1" i="0" u="none" strike="noStrike" dirty="0">
                          <a:solidFill>
                            <a:srgbClr val="000000"/>
                          </a:solidFill>
                          <a:effectLst/>
                          <a:latin typeface="Tahoma" panose="020B0604030504040204" pitchFamily="34" charset="0"/>
                        </a:rPr>
                        <a:t>16.4</a:t>
                      </a:r>
                      <a:br>
                        <a:rPr lang="it-IT" sz="1000" b="1" i="0" u="none" strike="noStrike" dirty="0">
                          <a:solidFill>
                            <a:srgbClr val="000000"/>
                          </a:solidFill>
                          <a:effectLst/>
                          <a:latin typeface="Tahoma" panose="020B0604030504040204" pitchFamily="34" charset="0"/>
                        </a:rPr>
                      </a:br>
                      <a:r>
                        <a:rPr lang="it-IT" sz="1000" b="1" i="0" u="none" strike="noStrike" dirty="0">
                          <a:solidFill>
                            <a:srgbClr val="000000"/>
                          </a:solidFill>
                          <a:effectLst/>
                          <a:latin typeface="Tahoma" panose="020B0604030504040204" pitchFamily="34" charset="0"/>
                        </a:rPr>
                        <a:t>3.1</a:t>
                      </a:r>
                      <a:br>
                        <a:rPr lang="it-IT" sz="1000" b="1" i="0" u="none" strike="noStrike" dirty="0">
                          <a:solidFill>
                            <a:srgbClr val="000000"/>
                          </a:solidFill>
                          <a:effectLst/>
                          <a:latin typeface="Tahoma" panose="020B0604030504040204" pitchFamily="34" charset="0"/>
                        </a:rPr>
                      </a:br>
                      <a:r>
                        <a:rPr lang="it-IT" sz="1000" b="1" i="0" u="none" strike="noStrike" dirty="0">
                          <a:solidFill>
                            <a:srgbClr val="000000"/>
                          </a:solidFill>
                          <a:effectLst/>
                          <a:latin typeface="Tahoma" panose="020B0604030504040204" pitchFamily="34" charset="0"/>
                        </a:rPr>
                        <a:t>3.2</a:t>
                      </a:r>
                      <a:br>
                        <a:rPr lang="it-IT" sz="1000" b="1" i="0" u="none" strike="noStrike" dirty="0">
                          <a:solidFill>
                            <a:srgbClr val="000000"/>
                          </a:solidFill>
                          <a:effectLst/>
                          <a:latin typeface="Tahoma" panose="020B0604030504040204" pitchFamily="34" charset="0"/>
                        </a:rPr>
                      </a:br>
                      <a:r>
                        <a:rPr lang="it-IT" sz="1000" b="1" i="0" u="none" strike="noStrike" dirty="0">
                          <a:solidFill>
                            <a:srgbClr val="000000"/>
                          </a:solidFill>
                          <a:effectLst/>
                          <a:latin typeface="Tahoma" panose="020B0604030504040204" pitchFamily="34" charset="0"/>
                        </a:rPr>
                        <a:t>4.1</a:t>
                      </a:r>
                      <a:br>
                        <a:rPr lang="it-IT" sz="1000" b="1" i="0" u="none" strike="noStrike" dirty="0">
                          <a:solidFill>
                            <a:srgbClr val="000000"/>
                          </a:solidFill>
                          <a:effectLst/>
                          <a:latin typeface="Tahoma" panose="020B0604030504040204" pitchFamily="34" charset="0"/>
                        </a:rPr>
                      </a:br>
                      <a:r>
                        <a:rPr lang="it-IT" sz="1000" b="1" i="0" u="none" strike="noStrike" dirty="0">
                          <a:solidFill>
                            <a:srgbClr val="000000"/>
                          </a:solidFill>
                          <a:effectLst/>
                          <a:latin typeface="Tahoma" panose="020B0604030504040204" pitchFamily="34" charset="0"/>
                        </a:rPr>
                        <a:t>4.2</a:t>
                      </a:r>
                      <a:br>
                        <a:rPr lang="it-IT" sz="1000" b="1" i="0" u="none" strike="noStrike" dirty="0">
                          <a:solidFill>
                            <a:srgbClr val="000000"/>
                          </a:solidFill>
                          <a:effectLst/>
                          <a:latin typeface="Tahoma" panose="020B0604030504040204" pitchFamily="34" charset="0"/>
                        </a:rPr>
                      </a:br>
                      <a:r>
                        <a:rPr lang="it-IT" sz="1000" b="1" i="0" u="none" strike="noStrike" dirty="0">
                          <a:solidFill>
                            <a:srgbClr val="000000"/>
                          </a:solidFill>
                          <a:effectLst/>
                          <a:latin typeface="Tahoma" panose="020B0604030504040204" pitchFamily="34" charset="0"/>
                        </a:rPr>
                        <a:t>5.1 </a:t>
                      </a:r>
                      <a:br>
                        <a:rPr lang="it-IT" sz="1000" b="1" i="0" u="none" strike="noStrike" dirty="0">
                          <a:solidFill>
                            <a:srgbClr val="000000"/>
                          </a:solidFill>
                          <a:effectLst/>
                          <a:latin typeface="Tahoma" panose="020B0604030504040204" pitchFamily="34" charset="0"/>
                        </a:rPr>
                      </a:br>
                      <a:r>
                        <a:rPr lang="it-IT" sz="1000" b="1" i="0" u="none" strike="noStrike" dirty="0">
                          <a:solidFill>
                            <a:srgbClr val="000000"/>
                          </a:solidFill>
                          <a:effectLst/>
                          <a:latin typeface="Tahoma" panose="020B0604030504040204" pitchFamily="34" charset="0"/>
                        </a:rPr>
                        <a:t>5.2 </a:t>
                      </a:r>
                      <a:br>
                        <a:rPr lang="it-IT" sz="1000" b="1" i="0" u="none" strike="noStrike" dirty="0">
                          <a:solidFill>
                            <a:srgbClr val="000000"/>
                          </a:solidFill>
                          <a:effectLst/>
                          <a:latin typeface="Tahoma" panose="020B0604030504040204" pitchFamily="34" charset="0"/>
                        </a:rPr>
                      </a:br>
                      <a:r>
                        <a:rPr lang="it-IT" sz="1000" b="1" i="0" u="none" strike="noStrike" dirty="0" smtClean="0">
                          <a:solidFill>
                            <a:srgbClr val="000000"/>
                          </a:solidFill>
                          <a:effectLst/>
                          <a:latin typeface="Tahoma" panose="020B0604030504040204" pitchFamily="34" charset="0"/>
                        </a:rPr>
                        <a:t>8.3</a:t>
                      </a:r>
                      <a:endParaRPr lang="it-IT" sz="1000" b="1" i="0" u="none" strike="noStrike" dirty="0">
                        <a:solidFill>
                          <a:srgbClr val="000000"/>
                        </a:solidFill>
                        <a:effectLst/>
                        <a:latin typeface="Tahoma" panose="020B0604030504040204" pitchFamily="34" charset="0"/>
                      </a:endParaRP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000" b="1" i="0" u="none" strike="noStrike">
                          <a:solidFill>
                            <a:srgbClr val="000000"/>
                          </a:solidFill>
                          <a:effectLst/>
                          <a:latin typeface="Tahoma" panose="020B0604030504040204" pitchFamily="34" charset="0"/>
                        </a:rPr>
                        <a:t>94.597.862,73</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000" b="1" i="0" u="none" strike="noStrike">
                          <a:solidFill>
                            <a:srgbClr val="000000"/>
                          </a:solidFill>
                          <a:effectLst/>
                          <a:latin typeface="Tahoma" panose="020B0604030504040204" pitchFamily="34" charset="0"/>
                        </a:rPr>
                        <a:t>80.408.183,32</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r" fontAlgn="ctr"/>
                      <a:r>
                        <a:rPr lang="it-IT" sz="1000" b="1" i="0" u="none" strike="noStrike">
                          <a:solidFill>
                            <a:srgbClr val="000000"/>
                          </a:solidFill>
                          <a:effectLst/>
                          <a:latin typeface="Tahoma" panose="020B0604030504040204" pitchFamily="34" charset="0"/>
                        </a:rPr>
                        <a:t>61.488.610,77</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ECFF"/>
                    </a:solidFill>
                  </a:tcPr>
                </a:tc>
                <a:tc>
                  <a:txBody>
                    <a:bodyPr/>
                    <a:lstStyle/>
                    <a:p>
                      <a:pPr algn="l" fontAlgn="ctr"/>
                      <a:r>
                        <a:rPr lang="it-IT" sz="1200" b="1" i="0" u="none" strike="noStrike" dirty="0">
                          <a:solidFill>
                            <a:srgbClr val="000000"/>
                          </a:solidFill>
                          <a:effectLst/>
                          <a:latin typeface="Tahoma" panose="020B0604030504040204" pitchFamily="34" charset="0"/>
                        </a:rPr>
                        <a:t> </a:t>
                      </a:r>
                      <a:r>
                        <a:rPr lang="it-IT" sz="1200" b="1" i="0" u="none" strike="noStrike" dirty="0" smtClean="0">
                          <a:solidFill>
                            <a:srgbClr val="000000"/>
                          </a:solidFill>
                          <a:effectLst/>
                          <a:latin typeface="Tahoma" panose="020B0604030504040204" pitchFamily="34" charset="0"/>
                        </a:rPr>
                        <a:t>79.062.122,32 </a:t>
                      </a:r>
                      <a:endParaRPr lang="it-IT" sz="1200" b="1" i="0" u="none" strike="noStrike" dirty="0">
                        <a:solidFill>
                          <a:srgbClr val="000000"/>
                        </a:solidFill>
                        <a:effectLst/>
                        <a:latin typeface="Tahoma" panose="020B0604030504040204" pitchFamily="34" charset="0"/>
                      </a:endParaRP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000" b="1" i="0" u="none" strike="noStrike" dirty="0" smtClean="0">
                          <a:solidFill>
                            <a:srgbClr val="000000"/>
                          </a:solidFill>
                          <a:effectLst/>
                          <a:latin typeface="Tahoma" panose="020B0604030504040204" pitchFamily="34" charset="0"/>
                        </a:rPr>
                        <a:t>83,58%</a:t>
                      </a:r>
                      <a:endParaRPr lang="it-IT" sz="1000" b="1" i="0" u="none" strike="noStrike" dirty="0">
                        <a:solidFill>
                          <a:srgbClr val="000000"/>
                        </a:solidFill>
                        <a:effectLst/>
                        <a:latin typeface="Tahoma" panose="020B0604030504040204" pitchFamily="34" charset="0"/>
                      </a:endParaRP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000" b="1" i="0" u="none" strike="noStrike" dirty="0">
                          <a:solidFill>
                            <a:srgbClr val="FF0000"/>
                          </a:solidFill>
                          <a:effectLst/>
                          <a:latin typeface="Tahoma" panose="020B0604030504040204" pitchFamily="34" charset="0"/>
                        </a:rPr>
                        <a:t>-</a:t>
                      </a:r>
                      <a:r>
                        <a:rPr lang="it-IT" sz="1000" b="1" i="0" u="none" strike="noStrike" dirty="0" smtClean="0">
                          <a:solidFill>
                            <a:srgbClr val="FF0000"/>
                          </a:solidFill>
                          <a:effectLst/>
                          <a:latin typeface="Tahoma" panose="020B0604030504040204" pitchFamily="34" charset="0"/>
                        </a:rPr>
                        <a:t>1.346.061</a:t>
                      </a:r>
                      <a:endParaRPr lang="it-IT" sz="1000" b="1" i="0" u="none" strike="noStrike" dirty="0">
                        <a:solidFill>
                          <a:srgbClr val="FF0000"/>
                        </a:solidFill>
                        <a:effectLst/>
                        <a:latin typeface="Tahoma" panose="020B0604030504040204" pitchFamily="34" charset="0"/>
                      </a:endParaRP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657077424"/>
                  </a:ext>
                </a:extLst>
              </a:tr>
              <a:tr h="895952">
                <a:tc vMerge="1">
                  <a:txBody>
                    <a:bodyPr/>
                    <a:lstStyle/>
                    <a:p>
                      <a:endParaRPr lang="it-IT"/>
                    </a:p>
                  </a:txBody>
                  <a:tcPr/>
                </a:tc>
                <a:tc>
                  <a:txBody>
                    <a:bodyPr/>
                    <a:lstStyle/>
                    <a:p>
                      <a:pPr algn="just" fontAlgn="ctr"/>
                      <a:r>
                        <a:rPr lang="it-IT" sz="1000" b="0" i="0" u="none" strike="noStrike">
                          <a:solidFill>
                            <a:srgbClr val="000000"/>
                          </a:solidFill>
                          <a:effectLst/>
                          <a:latin typeface="Tahoma" panose="020B0604030504040204" pitchFamily="34" charset="0"/>
                        </a:rPr>
                        <a:t>Numero di aziende agricole sovvenzionate che ricevono un sostegno per la partecipazione a regimi di qualità, mercati locali/filiere corte, nonché ad associazioni/organizzazioni di produttori (aspetto specifico 3A)</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000" b="1" i="0" u="none" strike="noStrike" dirty="0" err="1">
                          <a:solidFill>
                            <a:srgbClr val="000000"/>
                          </a:solidFill>
                          <a:effectLst/>
                          <a:latin typeface="Tahoma" panose="020B0604030504040204" pitchFamily="34" charset="0"/>
                        </a:rPr>
                        <a:t>mis</a:t>
                      </a:r>
                      <a:r>
                        <a:rPr lang="it-IT" sz="1000" b="1" i="0" u="none" strike="noStrike" dirty="0">
                          <a:solidFill>
                            <a:srgbClr val="000000"/>
                          </a:solidFill>
                          <a:effectLst/>
                          <a:latin typeface="Tahoma" panose="020B0604030504040204" pitchFamily="34" charset="0"/>
                        </a:rPr>
                        <a:t> 3.1 500 + </a:t>
                      </a:r>
                      <a:r>
                        <a:rPr lang="it-IT" sz="1000" b="1" i="0" u="none" strike="noStrike" dirty="0" err="1">
                          <a:solidFill>
                            <a:srgbClr val="000000"/>
                          </a:solidFill>
                          <a:effectLst/>
                          <a:latin typeface="Tahoma" panose="020B0604030504040204" pitchFamily="34" charset="0"/>
                        </a:rPr>
                        <a:t>mis</a:t>
                      </a:r>
                      <a:r>
                        <a:rPr lang="it-IT" sz="1000" b="1" i="0" u="none" strike="noStrike" dirty="0">
                          <a:solidFill>
                            <a:srgbClr val="000000"/>
                          </a:solidFill>
                          <a:effectLst/>
                          <a:latin typeface="Tahoma" panose="020B0604030504040204" pitchFamily="34" charset="0"/>
                        </a:rPr>
                        <a:t> 16.4 60</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000" b="1" i="0" u="none" strike="noStrike">
                          <a:solidFill>
                            <a:srgbClr val="000000"/>
                          </a:solidFill>
                          <a:effectLst/>
                          <a:latin typeface="Tahoma" panose="020B0604030504040204" pitchFamily="34" charset="0"/>
                        </a:rPr>
                        <a:t>560</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000" b="1" i="0" u="none" strike="noStrike">
                          <a:solidFill>
                            <a:srgbClr val="000000"/>
                          </a:solidFill>
                          <a:effectLst/>
                          <a:latin typeface="Tahoma" panose="020B0604030504040204" pitchFamily="34" charset="0"/>
                        </a:rPr>
                        <a:t>476</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r" fontAlgn="ctr"/>
                      <a:r>
                        <a:rPr lang="it-IT" sz="1000" b="1" i="0" u="none" strike="noStrike">
                          <a:solidFill>
                            <a:srgbClr val="000000"/>
                          </a:solidFill>
                          <a:effectLst/>
                          <a:latin typeface="Tahoma" panose="020B0604030504040204" pitchFamily="34" charset="0"/>
                        </a:rPr>
                        <a:t>364</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ECFF"/>
                    </a:solidFill>
                  </a:tcPr>
                </a:tc>
                <a:tc>
                  <a:txBody>
                    <a:bodyPr/>
                    <a:lstStyle/>
                    <a:p>
                      <a:pPr algn="r" fontAlgn="ctr"/>
                      <a:r>
                        <a:rPr lang="it-IT" sz="1200" b="1" i="0" u="none" strike="noStrike" dirty="0">
                          <a:solidFill>
                            <a:srgbClr val="000000"/>
                          </a:solidFill>
                          <a:effectLst/>
                          <a:latin typeface="Tahoma" panose="020B0604030504040204" pitchFamily="34" charset="0"/>
                        </a:rPr>
                        <a:t>802</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000" b="1" i="0" u="none" strike="noStrike">
                          <a:solidFill>
                            <a:srgbClr val="000000"/>
                          </a:solidFill>
                          <a:effectLst/>
                          <a:latin typeface="Tahoma" panose="020B0604030504040204" pitchFamily="34" charset="0"/>
                        </a:rPr>
                        <a:t>143,21%</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000" b="1" i="0" u="none" strike="noStrike">
                          <a:solidFill>
                            <a:srgbClr val="548235"/>
                          </a:solidFill>
                          <a:effectLst/>
                          <a:latin typeface="Tahoma" panose="020B0604030504040204" pitchFamily="34" charset="0"/>
                        </a:rPr>
                        <a:t>326</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513238628"/>
                  </a:ext>
                </a:extLst>
              </a:tr>
              <a:tr h="425577">
                <a:tc vMerge="1">
                  <a:txBody>
                    <a:bodyPr/>
                    <a:lstStyle/>
                    <a:p>
                      <a:endParaRPr lang="it-IT"/>
                    </a:p>
                  </a:txBody>
                  <a:tcPr/>
                </a:tc>
                <a:tc>
                  <a:txBody>
                    <a:bodyPr/>
                    <a:lstStyle/>
                    <a:p>
                      <a:pPr algn="just" fontAlgn="ctr"/>
                      <a:r>
                        <a:rPr lang="it-IT" sz="1000" b="0" i="0" u="none" strike="noStrike" dirty="0">
                          <a:solidFill>
                            <a:srgbClr val="000000"/>
                          </a:solidFill>
                          <a:effectLst/>
                          <a:latin typeface="Tahoma" panose="020B0604030504040204" pitchFamily="34" charset="0"/>
                        </a:rPr>
                        <a:t>Numero di operazioni finanziate sottomisura 4.2 (aspetto specifico 3A)</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000" b="1" i="0" u="none" strike="noStrike">
                          <a:solidFill>
                            <a:srgbClr val="000000"/>
                          </a:solidFill>
                          <a:effectLst/>
                          <a:latin typeface="Tahoma" panose="020B0604030504040204" pitchFamily="34" charset="0"/>
                        </a:rPr>
                        <a:t>4.2</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000" b="1" i="0" u="none" strike="noStrike">
                          <a:solidFill>
                            <a:srgbClr val="000000"/>
                          </a:solidFill>
                          <a:effectLst/>
                          <a:latin typeface="Tahoma" panose="020B0604030504040204" pitchFamily="34" charset="0"/>
                        </a:rPr>
                        <a:t>45</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000" b="1" i="0" u="none" strike="noStrike">
                          <a:solidFill>
                            <a:srgbClr val="000000"/>
                          </a:solidFill>
                          <a:effectLst/>
                          <a:latin typeface="Tahoma" panose="020B0604030504040204" pitchFamily="34" charset="0"/>
                        </a:rPr>
                        <a:t>38</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r" fontAlgn="ctr"/>
                      <a:r>
                        <a:rPr lang="it-IT" sz="1000" b="1" i="0" u="none" strike="noStrike">
                          <a:solidFill>
                            <a:srgbClr val="000000"/>
                          </a:solidFill>
                          <a:effectLst/>
                          <a:latin typeface="Tahoma" panose="020B0604030504040204" pitchFamily="34" charset="0"/>
                        </a:rPr>
                        <a:t>29</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ECFF"/>
                    </a:solidFill>
                  </a:tcPr>
                </a:tc>
                <a:tc>
                  <a:txBody>
                    <a:bodyPr/>
                    <a:lstStyle/>
                    <a:p>
                      <a:pPr algn="r" fontAlgn="ctr"/>
                      <a:r>
                        <a:rPr lang="it-IT" sz="1200" b="1" i="0" u="none" strike="noStrike" dirty="0">
                          <a:solidFill>
                            <a:srgbClr val="000000"/>
                          </a:solidFill>
                          <a:effectLst/>
                          <a:latin typeface="Tahoma" panose="020B0604030504040204" pitchFamily="34" charset="0"/>
                        </a:rPr>
                        <a:t>96</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000" b="1" i="0" u="none" strike="noStrike" dirty="0">
                          <a:solidFill>
                            <a:srgbClr val="000000"/>
                          </a:solidFill>
                          <a:effectLst/>
                          <a:latin typeface="Tahoma" panose="020B0604030504040204" pitchFamily="34" charset="0"/>
                        </a:rPr>
                        <a:t>213%</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000" b="1" i="0" u="none" strike="noStrike" dirty="0">
                          <a:solidFill>
                            <a:srgbClr val="548235"/>
                          </a:solidFill>
                          <a:effectLst/>
                          <a:latin typeface="Tahoma" panose="020B0604030504040204" pitchFamily="34" charset="0"/>
                        </a:rPr>
                        <a:t>58</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2278066379"/>
                  </a:ext>
                </a:extLst>
              </a:tr>
              <a:tr h="492773">
                <a:tc vMerge="1">
                  <a:txBody>
                    <a:bodyPr/>
                    <a:lstStyle/>
                    <a:p>
                      <a:endParaRPr lang="it-IT"/>
                    </a:p>
                  </a:txBody>
                  <a:tcPr/>
                </a:tc>
                <a:tc>
                  <a:txBody>
                    <a:bodyPr/>
                    <a:lstStyle/>
                    <a:p>
                      <a:pPr algn="just" fontAlgn="ctr"/>
                      <a:r>
                        <a:rPr lang="it-IT" sz="1000" b="0" i="0" u="none" strike="noStrike" dirty="0">
                          <a:solidFill>
                            <a:srgbClr val="000000"/>
                          </a:solidFill>
                          <a:effectLst/>
                          <a:latin typeface="Tahoma" panose="020B0604030504040204" pitchFamily="34" charset="0"/>
                        </a:rPr>
                        <a:t>Numero di aziende agricole che partecipano a regimi di gestione del rischio (aspetto specifico 3B)</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000" b="1" i="0" u="none" strike="noStrike" dirty="0">
                          <a:solidFill>
                            <a:srgbClr val="000000"/>
                          </a:solidFill>
                          <a:effectLst/>
                          <a:latin typeface="Tahoma" panose="020B0604030504040204" pitchFamily="34" charset="0"/>
                        </a:rPr>
                        <a:t>-</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000" b="1" i="0" u="none" strike="noStrike" dirty="0">
                          <a:solidFill>
                            <a:srgbClr val="000000"/>
                          </a:solidFill>
                          <a:effectLst/>
                          <a:latin typeface="Tahoma" panose="020B0604030504040204" pitchFamily="34" charset="0"/>
                        </a:rPr>
                        <a:t>-</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000" b="1" i="0" u="none" strike="noStrike">
                          <a:solidFill>
                            <a:srgbClr val="000000"/>
                          </a:solidFill>
                          <a:effectLst/>
                          <a:latin typeface="Tahoma" panose="020B0604030504040204" pitchFamily="34" charset="0"/>
                        </a:rPr>
                        <a:t> </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r" fontAlgn="ctr"/>
                      <a:r>
                        <a:rPr lang="it-IT" sz="1000" b="1" i="0" u="none" strike="noStrike">
                          <a:solidFill>
                            <a:srgbClr val="000000"/>
                          </a:solidFill>
                          <a:effectLst/>
                          <a:latin typeface="Tahoma" panose="020B0604030504040204" pitchFamily="34" charset="0"/>
                        </a:rPr>
                        <a:t> </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ECFF"/>
                    </a:solidFill>
                  </a:tcPr>
                </a:tc>
                <a:tc>
                  <a:txBody>
                    <a:bodyPr/>
                    <a:lstStyle/>
                    <a:p>
                      <a:pPr algn="r" fontAlgn="ctr"/>
                      <a:r>
                        <a:rPr lang="it-IT" sz="1200" b="1" i="0" u="none" strike="noStrike">
                          <a:solidFill>
                            <a:srgbClr val="000000"/>
                          </a:solidFill>
                          <a:effectLst/>
                          <a:latin typeface="Tahoma" panose="020B0604030504040204" pitchFamily="34" charset="0"/>
                        </a:rPr>
                        <a:t> </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000" b="1" i="0" u="none" strike="noStrike">
                          <a:solidFill>
                            <a:srgbClr val="000000"/>
                          </a:solidFill>
                          <a:effectLst/>
                          <a:latin typeface="Tahoma" panose="020B0604030504040204" pitchFamily="34" charset="0"/>
                        </a:rPr>
                        <a:t> </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l" fontAlgn="ctr"/>
                      <a:r>
                        <a:rPr lang="it-IT" sz="1000" b="1" i="0" u="none" strike="noStrike" dirty="0">
                          <a:solidFill>
                            <a:srgbClr val="000000"/>
                          </a:solidFill>
                          <a:effectLst/>
                          <a:latin typeface="Tahoma" panose="020B0604030504040204" pitchFamily="34" charset="0"/>
                        </a:rPr>
                        <a:t> </a:t>
                      </a:r>
                    </a:p>
                  </a:txBody>
                  <a:tcPr marL="7466" marR="7466" marT="746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1437646546"/>
                  </a:ext>
                </a:extLst>
              </a:tr>
            </a:tbl>
          </a:graphicData>
        </a:graphic>
      </p:graphicFrame>
    </p:spTree>
    <p:extLst>
      <p:ext uri="{BB962C8B-B14F-4D97-AF65-F5344CB8AC3E}">
        <p14:creationId xmlns:p14="http://schemas.microsoft.com/office/powerpoint/2010/main" val="3321157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3">
            <a:extLst>
              <a:ext uri="{FF2B5EF4-FFF2-40B4-BE49-F238E27FC236}">
                <a16:creationId xmlns:a16="http://schemas.microsoft.com/office/drawing/2014/main" xmlns="" id="{E9841177-774E-4201-995D-3B41CC423934}"/>
              </a:ext>
            </a:extLst>
          </p:cNvPr>
          <p:cNvSpPr txBox="1"/>
          <p:nvPr/>
        </p:nvSpPr>
        <p:spPr>
          <a:xfrm>
            <a:off x="631402" y="286954"/>
            <a:ext cx="11238865"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2.9 Performance Framework – P3(ii)</a:t>
            </a:r>
          </a:p>
        </p:txBody>
      </p:sp>
      <p:graphicFrame>
        <p:nvGraphicFramePr>
          <p:cNvPr id="3" name="Tabella 2"/>
          <p:cNvGraphicFramePr>
            <a:graphicFrameLocks noGrp="1"/>
          </p:cNvGraphicFramePr>
          <p:nvPr>
            <p:extLst>
              <p:ext uri="{D42A27DB-BD31-4B8C-83A1-F6EECF244321}">
                <p14:modId xmlns:p14="http://schemas.microsoft.com/office/powerpoint/2010/main" val="2081443680"/>
              </p:ext>
            </p:extLst>
          </p:nvPr>
        </p:nvGraphicFramePr>
        <p:xfrm>
          <a:off x="631402" y="748619"/>
          <a:ext cx="10500424" cy="5292348"/>
        </p:xfrm>
        <a:graphic>
          <a:graphicData uri="http://schemas.openxmlformats.org/drawingml/2006/table">
            <a:tbl>
              <a:tblPr/>
              <a:tblGrid>
                <a:gridCol w="2001697">
                  <a:extLst>
                    <a:ext uri="{9D8B030D-6E8A-4147-A177-3AD203B41FA5}">
                      <a16:colId xmlns:a16="http://schemas.microsoft.com/office/drawing/2014/main" xmlns="" val="4043101548"/>
                    </a:ext>
                  </a:extLst>
                </a:gridCol>
                <a:gridCol w="2001697">
                  <a:extLst>
                    <a:ext uri="{9D8B030D-6E8A-4147-A177-3AD203B41FA5}">
                      <a16:colId xmlns:a16="http://schemas.microsoft.com/office/drawing/2014/main" xmlns="" val="832127555"/>
                    </a:ext>
                  </a:extLst>
                </a:gridCol>
                <a:gridCol w="842895">
                  <a:extLst>
                    <a:ext uri="{9D8B030D-6E8A-4147-A177-3AD203B41FA5}">
                      <a16:colId xmlns:a16="http://schemas.microsoft.com/office/drawing/2014/main" xmlns="" val="4204148042"/>
                    </a:ext>
                  </a:extLst>
                </a:gridCol>
                <a:gridCol w="5654135">
                  <a:extLst>
                    <a:ext uri="{9D8B030D-6E8A-4147-A177-3AD203B41FA5}">
                      <a16:colId xmlns:a16="http://schemas.microsoft.com/office/drawing/2014/main" xmlns="" val="711140195"/>
                    </a:ext>
                  </a:extLst>
                </a:gridCol>
              </a:tblGrid>
              <a:tr h="351740">
                <a:tc rowSpan="2">
                  <a:txBody>
                    <a:bodyPr/>
                    <a:lstStyle/>
                    <a:p>
                      <a:pPr algn="ctr" fontAlgn="ctr"/>
                      <a:r>
                        <a:rPr lang="it-IT" sz="1100" b="1" i="0" u="none" strike="noStrike">
                          <a:solidFill>
                            <a:srgbClr val="FFFFFF"/>
                          </a:solidFill>
                          <a:effectLst/>
                          <a:latin typeface="Tahoma" panose="020B0604030504040204" pitchFamily="34" charset="0"/>
                        </a:rPr>
                        <a:t>Priorità</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100" b="1" i="0" u="none" strike="noStrike" dirty="0">
                          <a:solidFill>
                            <a:srgbClr val="FFFFFF"/>
                          </a:solidFill>
                          <a:effectLst/>
                          <a:latin typeface="Tahoma" panose="020B0604030504040204" pitchFamily="34" charset="0"/>
                        </a:rPr>
                        <a:t>Indicatore</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ctr" fontAlgn="ctr"/>
                      <a:r>
                        <a:rPr lang="el-GR" sz="1100" b="1" i="0" u="none" strike="noStrike">
                          <a:solidFill>
                            <a:srgbClr val="FFFFFF"/>
                          </a:solidFill>
                          <a:effectLst/>
                          <a:latin typeface="Tahoma" panose="020B0604030504040204" pitchFamily="34" charset="0"/>
                        </a:rPr>
                        <a:t>Δ </a:t>
                      </a:r>
                      <a:r>
                        <a:rPr lang="it-IT" sz="1100" b="1" i="0" u="none" strike="noStrike">
                          <a:solidFill>
                            <a:srgbClr val="FFFFFF"/>
                          </a:solidFill>
                          <a:effectLst/>
                          <a:latin typeface="Tahoma" panose="020B0604030504040204" pitchFamily="34" charset="0"/>
                        </a:rPr>
                        <a:t>soglia 85%</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100" b="1" i="0" u="none" strike="noStrike" dirty="0">
                          <a:solidFill>
                            <a:srgbClr val="FFFFFF"/>
                          </a:solidFill>
                          <a:effectLst/>
                          <a:latin typeface="Tahoma" panose="020B0604030504040204" pitchFamily="34" charset="0"/>
                        </a:rPr>
                        <a:t>CONTRIBUTO DELLE MISURE AL RAGGIUNGIMENTO DEL TARGET AL 31.12.2025</a:t>
                      </a:r>
                      <a:br>
                        <a:rPr lang="it-IT" sz="1100" b="1" i="0" u="none" strike="noStrike" dirty="0">
                          <a:solidFill>
                            <a:srgbClr val="FFFFFF"/>
                          </a:solidFill>
                          <a:effectLst/>
                          <a:latin typeface="Tahoma" panose="020B0604030504040204" pitchFamily="34" charset="0"/>
                        </a:rPr>
                      </a:br>
                      <a:r>
                        <a:rPr lang="it-IT" sz="1100" b="1" i="0" u="none" strike="noStrike" dirty="0">
                          <a:solidFill>
                            <a:srgbClr val="FFFFFF"/>
                          </a:solidFill>
                          <a:effectLst/>
                          <a:latin typeface="Tahoma" panose="020B0604030504040204" pitchFamily="34" charset="0"/>
                        </a:rPr>
                        <a:t>(soglia 85%)</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extLst>
                  <a:ext uri="{0D108BD9-81ED-4DB2-BD59-A6C34878D82A}">
                    <a16:rowId xmlns:a16="http://schemas.microsoft.com/office/drawing/2014/main" xmlns="" val="3046727622"/>
                  </a:ext>
                </a:extLst>
              </a:tr>
              <a:tr h="351740">
                <a:tc vMerge="1">
                  <a:txBody>
                    <a:bodyPr/>
                    <a:lstStyle/>
                    <a:p>
                      <a:endParaRPr lang="it-IT"/>
                    </a:p>
                  </a:txBody>
                  <a:tcPr/>
                </a:tc>
                <a:tc vMerge="1">
                  <a:txBody>
                    <a:bodyPr/>
                    <a:lstStyle/>
                    <a:p>
                      <a:endParaRPr lang="it-IT"/>
                    </a:p>
                  </a:txBody>
                  <a:tcPr/>
                </a:tc>
                <a:tc>
                  <a:txBody>
                    <a:bodyPr/>
                    <a:lstStyle/>
                    <a:p>
                      <a:pPr algn="ctr" fontAlgn="ctr"/>
                      <a:r>
                        <a:rPr lang="it-IT" sz="1100" b="1" i="0" u="none" strike="noStrike">
                          <a:solidFill>
                            <a:srgbClr val="FFFFFF"/>
                          </a:solidFill>
                          <a:effectLst/>
                          <a:latin typeface="Tahoma" panose="020B0604030504040204" pitchFamily="34" charset="0"/>
                        </a:rPr>
                        <a:t>(=c-b)</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vMerge="1">
                  <a:txBody>
                    <a:bodyPr/>
                    <a:lstStyle/>
                    <a:p>
                      <a:endParaRPr lang="it-IT"/>
                    </a:p>
                  </a:txBody>
                  <a:tcPr/>
                </a:tc>
                <a:extLst>
                  <a:ext uri="{0D108BD9-81ED-4DB2-BD59-A6C34878D82A}">
                    <a16:rowId xmlns:a16="http://schemas.microsoft.com/office/drawing/2014/main" xmlns="" val="3589521153"/>
                  </a:ext>
                </a:extLst>
              </a:tr>
              <a:tr h="204648">
                <a:tc>
                  <a:txBody>
                    <a:bodyPr/>
                    <a:lstStyle/>
                    <a:p>
                      <a:pPr algn="ctr" fontAlgn="ctr"/>
                      <a:r>
                        <a:rPr lang="it-IT" sz="1100" b="1" i="0" u="none" strike="noStrike">
                          <a:solidFill>
                            <a:srgbClr val="000000"/>
                          </a:solidFill>
                          <a:effectLst/>
                          <a:latin typeface="Tahoma" panose="020B0604030504040204" pitchFamily="34" charset="0"/>
                        </a:rPr>
                        <a:t> </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it-IT" sz="1100" b="0" i="0" u="none" strike="noStrike">
                          <a:solidFill>
                            <a:srgbClr val="000000"/>
                          </a:solidFill>
                          <a:effectLst/>
                          <a:latin typeface="Tahoma" panose="020B0604030504040204" pitchFamily="34" charset="0"/>
                        </a:rPr>
                        <a:t> </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it-IT" sz="1100" b="1" i="0" u="none" strike="noStrike">
                          <a:solidFill>
                            <a:srgbClr val="000000"/>
                          </a:solidFill>
                          <a:effectLst/>
                          <a:latin typeface="Tahoma" panose="020B0604030504040204" pitchFamily="34" charset="0"/>
                        </a:rPr>
                        <a:t> </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it-IT" sz="1100" b="0" i="0" u="none" strike="noStrike">
                          <a:solidFill>
                            <a:srgbClr val="000000"/>
                          </a:solidFill>
                          <a:effectLst/>
                          <a:latin typeface="Tahoma" panose="020B0604030504040204" pitchFamily="34" charset="0"/>
                        </a:rPr>
                        <a:t> </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3243667005"/>
                  </a:ext>
                </a:extLst>
              </a:tr>
              <a:tr h="1602653">
                <a:tc rowSpan="4">
                  <a:txBody>
                    <a:bodyPr/>
                    <a:lstStyle/>
                    <a:p>
                      <a:pPr algn="ctr" fontAlgn="ctr"/>
                      <a:r>
                        <a:rPr lang="it-IT" sz="1100" b="1" i="0" u="none" strike="noStrike">
                          <a:solidFill>
                            <a:srgbClr val="000000"/>
                          </a:solidFill>
                          <a:effectLst/>
                          <a:latin typeface="Tahoma" panose="020B0604030504040204" pitchFamily="34" charset="0"/>
                        </a:rPr>
                        <a:t>P3</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100" b="0" i="0" u="none" strike="noStrike">
                          <a:solidFill>
                            <a:srgbClr val="000000"/>
                          </a:solidFill>
                          <a:effectLst/>
                          <a:latin typeface="Tahoma" panose="020B0604030504040204" pitchFamily="34" charset="0"/>
                        </a:rPr>
                        <a:t>Spesa pubblica totale P3 (€)</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dirty="0" smtClean="0">
                          <a:solidFill>
                            <a:srgbClr val="FF0000"/>
                          </a:solidFill>
                          <a:effectLst/>
                          <a:latin typeface="Tahoma" panose="020B0604030504040204" pitchFamily="34" charset="0"/>
                        </a:rPr>
                        <a:t>-1.346.061</a:t>
                      </a:r>
                      <a:endParaRPr lang="it-IT" sz="1100" b="1" i="0" u="none" strike="noStrike" dirty="0">
                        <a:solidFill>
                          <a:srgbClr val="FF0000"/>
                        </a:solidFill>
                        <a:effectLst/>
                        <a:latin typeface="Tahoma" panose="020B0604030504040204" pitchFamily="34" charset="0"/>
                      </a:endParaRP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fontAlgn="ctr"/>
                      <a:r>
                        <a:rPr lang="it-IT" sz="1100" b="0" i="0" u="none" strike="noStrike" dirty="0">
                          <a:solidFill>
                            <a:srgbClr val="000000"/>
                          </a:solidFill>
                          <a:effectLst/>
                          <a:latin typeface="Tahoma" panose="020B0604030504040204" pitchFamily="34" charset="0"/>
                        </a:rPr>
                        <a:t>1) Pagamento su progetti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4.1 e 4.2 filiere: </a:t>
                      </a:r>
                      <a:r>
                        <a:rPr lang="it-IT" sz="1100" b="1" i="0" u="none" strike="noStrike" dirty="0">
                          <a:solidFill>
                            <a:srgbClr val="000000"/>
                          </a:solidFill>
                          <a:effectLst/>
                          <a:latin typeface="Tahoma" panose="020B0604030504040204" pitchFamily="34" charset="0"/>
                        </a:rPr>
                        <a:t>2 Mln € </a:t>
                      </a:r>
                      <a:r>
                        <a:rPr lang="it-IT" sz="1100" b="0" i="0" u="none" strike="noStrike" dirty="0">
                          <a:solidFill>
                            <a:srgbClr val="000000"/>
                          </a:solidFill>
                          <a:effectLst/>
                          <a:latin typeface="Tahoma" panose="020B0604030504040204" pitchFamily="34" charset="0"/>
                        </a:rPr>
                        <a:t/>
                      </a:r>
                      <a:br>
                        <a:rPr lang="it-IT" sz="1100" b="0"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2)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8.3 - Bandi </a:t>
                      </a:r>
                      <a:r>
                        <a:rPr lang="it-IT" sz="1100" b="0" i="0" u="none" strike="noStrike" dirty="0" err="1">
                          <a:solidFill>
                            <a:srgbClr val="000000"/>
                          </a:solidFill>
                          <a:effectLst/>
                          <a:latin typeface="Tahoma" panose="020B0604030504040204" pitchFamily="34" charset="0"/>
                        </a:rPr>
                        <a:t>Ann</a:t>
                      </a:r>
                      <a:r>
                        <a:rPr lang="it-IT" sz="1100" b="0" i="0" u="none" strike="noStrike" dirty="0">
                          <a:solidFill>
                            <a:srgbClr val="000000"/>
                          </a:solidFill>
                          <a:effectLst/>
                          <a:latin typeface="Tahoma" panose="020B0604030504040204" pitchFamily="34" charset="0"/>
                        </a:rPr>
                        <a:t>. 2023 - pagamenti residui per </a:t>
                      </a:r>
                      <a:r>
                        <a:rPr lang="it-IT" sz="1100" b="1" i="0" u="none" strike="noStrike" dirty="0" smtClean="0">
                          <a:solidFill>
                            <a:srgbClr val="000000"/>
                          </a:solidFill>
                          <a:effectLst/>
                          <a:latin typeface="Tahoma" panose="020B0604030504040204" pitchFamily="34" charset="0"/>
                        </a:rPr>
                        <a:t>1,4 </a:t>
                      </a:r>
                      <a:r>
                        <a:rPr lang="it-IT" sz="1100" b="1" i="0" u="none" strike="noStrike" dirty="0">
                          <a:solidFill>
                            <a:srgbClr val="000000"/>
                          </a:solidFill>
                          <a:effectLst/>
                          <a:latin typeface="Tahoma" panose="020B0604030504040204" pitchFamily="34" charset="0"/>
                        </a:rPr>
                        <a:t>Mln €</a:t>
                      </a:r>
                      <a:br>
                        <a:rPr lang="it-IT" sz="1100" b="1"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3)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3.2 - pagamenti residui per </a:t>
                      </a:r>
                      <a:r>
                        <a:rPr lang="it-IT" sz="1100" b="1" i="0" u="none" strike="noStrike" dirty="0">
                          <a:solidFill>
                            <a:srgbClr val="000000"/>
                          </a:solidFill>
                          <a:effectLst/>
                          <a:latin typeface="Tahoma" panose="020B0604030504040204" pitchFamily="34" charset="0"/>
                        </a:rPr>
                        <a:t>1,6 </a:t>
                      </a:r>
                      <a:r>
                        <a:rPr lang="it-IT" sz="1100" b="1" i="0" u="none" strike="noStrike" dirty="0" err="1">
                          <a:solidFill>
                            <a:srgbClr val="000000"/>
                          </a:solidFill>
                          <a:effectLst/>
                          <a:latin typeface="Tahoma" panose="020B0604030504040204" pitchFamily="34" charset="0"/>
                        </a:rPr>
                        <a:t>Mil</a:t>
                      </a:r>
                      <a:r>
                        <a:rPr lang="it-IT" sz="1100" b="1" i="0" u="none" strike="noStrike" dirty="0">
                          <a:solidFill>
                            <a:srgbClr val="000000"/>
                          </a:solidFill>
                          <a:effectLst/>
                          <a:latin typeface="Tahoma" panose="020B0604030504040204" pitchFamily="34" charset="0"/>
                        </a:rPr>
                        <a:t> €</a:t>
                      </a:r>
                      <a:br>
                        <a:rPr lang="it-IT" sz="1100" b="1"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4)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3.2 - Bando 2024 - Concessioni in corso - Dotazione complessiva </a:t>
                      </a:r>
                      <a:r>
                        <a:rPr lang="it-IT" sz="1100" b="1" i="0" u="none" strike="noStrike" dirty="0">
                          <a:solidFill>
                            <a:srgbClr val="000000"/>
                          </a:solidFill>
                          <a:effectLst/>
                          <a:latin typeface="Tahoma" panose="020B0604030504040204" pitchFamily="34" charset="0"/>
                        </a:rPr>
                        <a:t>1,8 </a:t>
                      </a:r>
                      <a:r>
                        <a:rPr lang="it-IT" sz="1100" b="1" i="0" u="none" strike="noStrike" dirty="0" err="1">
                          <a:solidFill>
                            <a:srgbClr val="000000"/>
                          </a:solidFill>
                          <a:effectLst/>
                          <a:latin typeface="Tahoma" panose="020B0604030504040204" pitchFamily="34" charset="0"/>
                        </a:rPr>
                        <a:t>Mil</a:t>
                      </a:r>
                      <a:r>
                        <a:rPr lang="it-IT" sz="1100" b="1" i="0" u="none" strike="noStrike" dirty="0">
                          <a:solidFill>
                            <a:srgbClr val="000000"/>
                          </a:solidFill>
                          <a:effectLst/>
                          <a:latin typeface="Tahoma" panose="020B0604030504040204" pitchFamily="34" charset="0"/>
                        </a:rPr>
                        <a:t> €.</a:t>
                      </a:r>
                      <a:r>
                        <a:rPr lang="it-IT" sz="1100" b="0" i="0" u="none" strike="noStrike" dirty="0">
                          <a:solidFill>
                            <a:srgbClr val="000000"/>
                          </a:solidFill>
                          <a:effectLst/>
                          <a:latin typeface="Tahoma" panose="020B0604030504040204" pitchFamily="34" charset="0"/>
                        </a:rPr>
                        <a:t/>
                      </a:r>
                      <a:br>
                        <a:rPr lang="it-IT" sz="1100" b="0"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5)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5.1 - Bando 2021: </a:t>
                      </a:r>
                      <a:r>
                        <a:rPr lang="it-IT" sz="1100" b="1" i="0" u="none" strike="noStrike" dirty="0">
                          <a:solidFill>
                            <a:srgbClr val="000000"/>
                          </a:solidFill>
                          <a:effectLst/>
                          <a:latin typeface="Tahoma" panose="020B0604030504040204" pitchFamily="34" charset="0"/>
                        </a:rPr>
                        <a:t> </a:t>
                      </a:r>
                      <a:r>
                        <a:rPr lang="it-IT" sz="1100" b="0" i="0" u="none" strike="noStrike" dirty="0">
                          <a:solidFill>
                            <a:srgbClr val="000000"/>
                          </a:solidFill>
                          <a:effectLst/>
                          <a:latin typeface="Tahoma" panose="020B0604030504040204" pitchFamily="34" charset="0"/>
                        </a:rPr>
                        <a:t>pagamenti residui per </a:t>
                      </a:r>
                      <a:r>
                        <a:rPr lang="it-IT" sz="1100" b="1" i="0" u="none" strike="noStrike" dirty="0">
                          <a:solidFill>
                            <a:srgbClr val="000000"/>
                          </a:solidFill>
                          <a:effectLst/>
                          <a:latin typeface="Tahoma" panose="020B0604030504040204" pitchFamily="34" charset="0"/>
                        </a:rPr>
                        <a:t>0,8 </a:t>
                      </a:r>
                      <a:r>
                        <a:rPr lang="it-IT" sz="1100" b="1" i="0" u="none" strike="noStrike" dirty="0" err="1">
                          <a:solidFill>
                            <a:srgbClr val="000000"/>
                          </a:solidFill>
                          <a:effectLst/>
                          <a:latin typeface="Tahoma" panose="020B0604030504040204" pitchFamily="34" charset="0"/>
                        </a:rPr>
                        <a:t>Mil</a:t>
                      </a:r>
                      <a:r>
                        <a:rPr lang="it-IT" sz="1100" b="1" i="0" u="none" strike="noStrike" dirty="0">
                          <a:solidFill>
                            <a:srgbClr val="000000"/>
                          </a:solidFill>
                          <a:effectLst/>
                          <a:latin typeface="Tahoma" panose="020B0604030504040204" pitchFamily="34" charset="0"/>
                        </a:rPr>
                        <a:t> €</a:t>
                      </a:r>
                      <a:br>
                        <a:rPr lang="it-IT" sz="1100" b="1"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6)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4.2 - Bando 2022: pagamenti residui per</a:t>
                      </a:r>
                      <a:r>
                        <a:rPr lang="it-IT" sz="1100" b="1" i="0" u="none" strike="noStrike" dirty="0">
                          <a:solidFill>
                            <a:srgbClr val="000000"/>
                          </a:solidFill>
                          <a:effectLst/>
                          <a:latin typeface="Tahoma" panose="020B0604030504040204" pitchFamily="34" charset="0"/>
                        </a:rPr>
                        <a:t> </a:t>
                      </a:r>
                      <a:r>
                        <a:rPr lang="it-IT" sz="1100" b="1" i="0" u="none" strike="noStrike" dirty="0" smtClean="0">
                          <a:solidFill>
                            <a:srgbClr val="000000"/>
                          </a:solidFill>
                          <a:effectLst/>
                          <a:latin typeface="Tahoma" panose="020B0604030504040204" pitchFamily="34" charset="0"/>
                        </a:rPr>
                        <a:t>6,1 </a:t>
                      </a:r>
                      <a:r>
                        <a:rPr lang="it-IT" sz="1100" b="1" i="0" u="none" strike="noStrike" dirty="0" err="1">
                          <a:solidFill>
                            <a:srgbClr val="000000"/>
                          </a:solidFill>
                          <a:effectLst/>
                          <a:latin typeface="Tahoma" panose="020B0604030504040204" pitchFamily="34" charset="0"/>
                        </a:rPr>
                        <a:t>Mil</a:t>
                      </a:r>
                      <a:r>
                        <a:rPr lang="it-IT" sz="1100" b="1" i="0" u="none" strike="noStrike" dirty="0">
                          <a:solidFill>
                            <a:srgbClr val="000000"/>
                          </a:solidFill>
                          <a:effectLst/>
                          <a:latin typeface="Tahoma" panose="020B0604030504040204" pitchFamily="34" charset="0"/>
                        </a:rPr>
                        <a:t> €</a:t>
                      </a:r>
                      <a:br>
                        <a:rPr lang="it-IT" sz="1100" b="1"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7)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5.2 Ex 226 - Pagamenti </a:t>
                      </a:r>
                      <a:r>
                        <a:rPr lang="it-IT" sz="1100" b="0" i="0" u="none" strike="noStrike" dirty="0" err="1">
                          <a:solidFill>
                            <a:srgbClr val="000000"/>
                          </a:solidFill>
                          <a:effectLst/>
                          <a:latin typeface="Tahoma" panose="020B0604030504040204" pitchFamily="34" charset="0"/>
                        </a:rPr>
                        <a:t>reidui</a:t>
                      </a:r>
                      <a:r>
                        <a:rPr lang="it-IT" sz="1100" b="0" i="0" u="none" strike="noStrike" dirty="0">
                          <a:solidFill>
                            <a:srgbClr val="000000"/>
                          </a:solidFill>
                          <a:effectLst/>
                          <a:latin typeface="Tahoma" panose="020B0604030504040204" pitchFamily="34" charset="0"/>
                        </a:rPr>
                        <a:t> per</a:t>
                      </a:r>
                      <a:r>
                        <a:rPr lang="it-IT" sz="1100" b="1" i="0" u="none" strike="noStrike" dirty="0">
                          <a:solidFill>
                            <a:srgbClr val="000000"/>
                          </a:solidFill>
                          <a:effectLst/>
                          <a:latin typeface="Tahoma" panose="020B0604030504040204" pitchFamily="34" charset="0"/>
                        </a:rPr>
                        <a:t> € 200.000 , </a:t>
                      </a:r>
                      <a:r>
                        <a:rPr lang="it-IT" sz="1100" b="0" i="0" u="none" strike="noStrike" dirty="0">
                          <a:solidFill>
                            <a:srgbClr val="000000"/>
                          </a:solidFill>
                          <a:effectLst/>
                          <a:latin typeface="Tahoma" panose="020B0604030504040204" pitchFamily="34" charset="0"/>
                        </a:rPr>
                        <a:t>1 progetto revocato in data 24/10/2024 per l'importo di</a:t>
                      </a:r>
                      <a:r>
                        <a:rPr lang="it-IT" sz="1100" b="1" i="0" u="none" strike="noStrike" dirty="0">
                          <a:solidFill>
                            <a:srgbClr val="000000"/>
                          </a:solidFill>
                          <a:effectLst/>
                          <a:latin typeface="Tahoma" panose="020B0604030504040204" pitchFamily="34" charset="0"/>
                        </a:rPr>
                        <a:t>  1,7 </a:t>
                      </a:r>
                      <a:r>
                        <a:rPr lang="it-IT" sz="1100" b="1" i="0" u="none" strike="noStrike" dirty="0" err="1">
                          <a:solidFill>
                            <a:srgbClr val="000000"/>
                          </a:solidFill>
                          <a:effectLst/>
                          <a:latin typeface="Tahoma" panose="020B0604030504040204" pitchFamily="34" charset="0"/>
                        </a:rPr>
                        <a:t>Mil</a:t>
                      </a:r>
                      <a:r>
                        <a:rPr lang="it-IT" sz="1100" b="1" i="0" u="none" strike="noStrike" dirty="0">
                          <a:solidFill>
                            <a:srgbClr val="000000"/>
                          </a:solidFill>
                          <a:effectLst/>
                          <a:latin typeface="Tahoma" panose="020B0604030504040204" pitchFamily="34" charset="0"/>
                        </a:rPr>
                        <a:t> €.</a:t>
                      </a:r>
                      <a:r>
                        <a:rPr lang="it-IT" sz="1100" b="0" i="0" u="none" strike="noStrike" dirty="0">
                          <a:solidFill>
                            <a:srgbClr val="000000"/>
                          </a:solidFill>
                          <a:effectLst/>
                          <a:latin typeface="Tahoma" panose="020B0604030504040204" pitchFamily="34" charset="0"/>
                        </a:rPr>
                        <a:t/>
                      </a:r>
                      <a:br>
                        <a:rPr lang="it-IT" sz="1100" b="0"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
                      </a:r>
                      <a:br>
                        <a:rPr lang="it-IT" sz="1100" b="0" i="0" u="none" strike="noStrike" dirty="0">
                          <a:solidFill>
                            <a:srgbClr val="000000"/>
                          </a:solidFill>
                          <a:effectLst/>
                          <a:latin typeface="Tahoma" panose="020B0604030504040204" pitchFamily="34" charset="0"/>
                        </a:rPr>
                      </a:br>
                      <a:r>
                        <a:rPr lang="it-IT" sz="1100" b="1" i="0" u="none" strike="noStrike" dirty="0">
                          <a:solidFill>
                            <a:srgbClr val="000000"/>
                          </a:solidFill>
                          <a:effectLst/>
                          <a:latin typeface="Tahoma" panose="020B0604030504040204" pitchFamily="34" charset="0"/>
                        </a:rPr>
                        <a:t>Importo conseguibile in P3 al 31/12/2024: 81 Mln € - 85,6 %.</a:t>
                      </a:r>
                      <a:r>
                        <a:rPr lang="it-IT" sz="1100" b="0" i="0" u="none" strike="noStrike" dirty="0">
                          <a:solidFill>
                            <a:srgbClr val="000000"/>
                          </a:solidFill>
                          <a:effectLst/>
                          <a:latin typeface="Tahoma" panose="020B0604030504040204" pitchFamily="34" charset="0"/>
                        </a:rPr>
                        <a:t/>
                      </a:r>
                      <a:br>
                        <a:rPr lang="it-IT" sz="1100" b="0" i="0" u="none" strike="noStrike" dirty="0">
                          <a:solidFill>
                            <a:srgbClr val="000000"/>
                          </a:solidFill>
                          <a:effectLst/>
                          <a:latin typeface="Tahoma" panose="020B0604030504040204" pitchFamily="34" charset="0"/>
                        </a:rPr>
                      </a:br>
                      <a:r>
                        <a:rPr lang="it-IT" sz="1100" b="1" i="0" u="none" strike="noStrike" dirty="0">
                          <a:solidFill>
                            <a:srgbClr val="000000"/>
                          </a:solidFill>
                          <a:effectLst/>
                          <a:latin typeface="Tahoma" panose="020B0604030504040204" pitchFamily="34" charset="0"/>
                        </a:rPr>
                        <a:t>Importo totale conseguibile P3 al 31/12/2025: 94,5 Mln € - 100 %.</a:t>
                      </a:r>
                      <a:endParaRPr lang="it-IT" sz="1100" b="0" i="0" u="none" strike="noStrike" dirty="0">
                        <a:solidFill>
                          <a:srgbClr val="000000"/>
                        </a:solidFill>
                        <a:effectLst/>
                        <a:latin typeface="Tahoma" panose="020B0604030504040204" pitchFamily="34" charset="0"/>
                      </a:endParaRP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xmlns="" val="1903567084"/>
                  </a:ext>
                </a:extLst>
              </a:tr>
              <a:tr h="1019405">
                <a:tc vMerge="1">
                  <a:txBody>
                    <a:bodyPr/>
                    <a:lstStyle/>
                    <a:p>
                      <a:endParaRPr lang="it-IT"/>
                    </a:p>
                  </a:txBody>
                  <a:tcPr/>
                </a:tc>
                <a:tc>
                  <a:txBody>
                    <a:bodyPr/>
                    <a:lstStyle/>
                    <a:p>
                      <a:pPr algn="just" fontAlgn="ctr"/>
                      <a:r>
                        <a:rPr lang="it-IT" sz="1100" b="0" i="0" u="none" strike="noStrike">
                          <a:solidFill>
                            <a:srgbClr val="000000"/>
                          </a:solidFill>
                          <a:effectLst/>
                          <a:latin typeface="Tahoma" panose="020B0604030504040204" pitchFamily="34" charset="0"/>
                        </a:rPr>
                        <a:t>Numero di aziende agricole sovvenzionate che ricevono un sostegno per la partecipazione a regimi di qualità, mercati locali/filiere corte, nonché ad associazioni/organizzazioni di produttori (aspetto specifico 3A)</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a:solidFill>
                            <a:srgbClr val="548235"/>
                          </a:solidFill>
                          <a:effectLst/>
                          <a:latin typeface="Tahoma" panose="020B0604030504040204" pitchFamily="34" charset="0"/>
                        </a:rPr>
                        <a:t>326</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fontAlgn="ctr"/>
                      <a:r>
                        <a:rPr lang="it-IT" sz="1100" b="0" i="0" u="none" strike="noStrike">
                          <a:solidFill>
                            <a:srgbClr val="000000"/>
                          </a:solidFill>
                          <a:effectLst/>
                          <a:latin typeface="Tahoma" panose="020B0604030504040204" pitchFamily="34" charset="0"/>
                        </a:rPr>
                        <a:t>Valore obiettivo raggiunto</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3919960745"/>
                  </a:ext>
                </a:extLst>
              </a:tr>
              <a:tr h="364530">
                <a:tc vMerge="1">
                  <a:txBody>
                    <a:bodyPr/>
                    <a:lstStyle/>
                    <a:p>
                      <a:endParaRPr lang="it-IT"/>
                    </a:p>
                  </a:txBody>
                  <a:tcPr/>
                </a:tc>
                <a:tc>
                  <a:txBody>
                    <a:bodyPr/>
                    <a:lstStyle/>
                    <a:p>
                      <a:pPr algn="just" fontAlgn="ctr"/>
                      <a:r>
                        <a:rPr lang="it-IT" sz="1100" b="0" i="0" u="none" strike="noStrike">
                          <a:solidFill>
                            <a:srgbClr val="000000"/>
                          </a:solidFill>
                          <a:effectLst/>
                          <a:latin typeface="Tahoma" panose="020B0604030504040204" pitchFamily="34" charset="0"/>
                        </a:rPr>
                        <a:t>Numero di operazioni finanziate sottomisura 4.2 (aspetto specifico 3A)</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a:solidFill>
                            <a:srgbClr val="548235"/>
                          </a:solidFill>
                          <a:effectLst/>
                          <a:latin typeface="Tahoma" panose="020B0604030504040204" pitchFamily="34" charset="0"/>
                        </a:rPr>
                        <a:t>58</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fontAlgn="ctr"/>
                      <a:r>
                        <a:rPr lang="it-IT" sz="1100" b="0" i="0" u="none" strike="noStrike">
                          <a:solidFill>
                            <a:srgbClr val="000000"/>
                          </a:solidFill>
                          <a:effectLst/>
                          <a:latin typeface="Tahoma" panose="020B0604030504040204" pitchFamily="34" charset="0"/>
                        </a:rPr>
                        <a:t>Valore obiettivo raggiunto</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920706969"/>
                  </a:ext>
                </a:extLst>
              </a:tr>
              <a:tr h="456622">
                <a:tc vMerge="1">
                  <a:txBody>
                    <a:bodyPr/>
                    <a:lstStyle/>
                    <a:p>
                      <a:endParaRPr lang="it-IT"/>
                    </a:p>
                  </a:txBody>
                  <a:tcPr/>
                </a:tc>
                <a:tc>
                  <a:txBody>
                    <a:bodyPr/>
                    <a:lstStyle/>
                    <a:p>
                      <a:pPr algn="just" fontAlgn="ctr"/>
                      <a:r>
                        <a:rPr lang="it-IT" sz="1100" b="0" i="0" u="none" strike="noStrike">
                          <a:solidFill>
                            <a:srgbClr val="000000"/>
                          </a:solidFill>
                          <a:effectLst/>
                          <a:latin typeface="Tahoma" panose="020B0604030504040204" pitchFamily="34" charset="0"/>
                        </a:rPr>
                        <a:t>Numero di aziende agricole che partecipano a regimi di gestione del rischio (aspetto specifico 3B)</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fontAlgn="ctr"/>
                      <a:r>
                        <a:rPr lang="it-IT" sz="1100" b="1" i="0" u="none" strike="noStrike">
                          <a:solidFill>
                            <a:srgbClr val="000000"/>
                          </a:solidFill>
                          <a:effectLst/>
                          <a:latin typeface="Tahoma" panose="020B0604030504040204" pitchFamily="34" charset="0"/>
                        </a:rPr>
                        <a:t> </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fontAlgn="ctr"/>
                      <a:r>
                        <a:rPr lang="it-IT" sz="1100" b="1" i="0" u="none" strike="noStrike" dirty="0">
                          <a:solidFill>
                            <a:srgbClr val="000000"/>
                          </a:solidFill>
                          <a:effectLst/>
                          <a:latin typeface="Tahoma" panose="020B0604030504040204" pitchFamily="34" charset="0"/>
                        </a:rPr>
                        <a:t> </a:t>
                      </a:r>
                    </a:p>
                  </a:txBody>
                  <a:tcPr marL="6395" marR="6395" marT="639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1980816284"/>
                  </a:ext>
                </a:extLst>
              </a:tr>
            </a:tbl>
          </a:graphicData>
        </a:graphic>
      </p:graphicFrame>
    </p:spTree>
    <p:extLst>
      <p:ext uri="{BB962C8B-B14F-4D97-AF65-F5344CB8AC3E}">
        <p14:creationId xmlns:p14="http://schemas.microsoft.com/office/powerpoint/2010/main" val="37756420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3">
            <a:extLst>
              <a:ext uri="{FF2B5EF4-FFF2-40B4-BE49-F238E27FC236}">
                <a16:creationId xmlns:a16="http://schemas.microsoft.com/office/drawing/2014/main" xmlns="" id="{EF77B4A0-5B38-42D4-A0E1-B2496F99D9FA}"/>
              </a:ext>
            </a:extLst>
          </p:cNvPr>
          <p:cNvSpPr txBox="1"/>
          <p:nvPr/>
        </p:nvSpPr>
        <p:spPr>
          <a:xfrm>
            <a:off x="631403" y="427922"/>
            <a:ext cx="8859642"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Presentazione argomenti</a:t>
            </a:r>
          </a:p>
        </p:txBody>
      </p:sp>
      <p:cxnSp>
        <p:nvCxnSpPr>
          <p:cNvPr id="5" name="Connettore 1 4"/>
          <p:cNvCxnSpPr/>
          <p:nvPr/>
        </p:nvCxnSpPr>
        <p:spPr>
          <a:xfrm>
            <a:off x="622917" y="914400"/>
            <a:ext cx="8868127" cy="21515"/>
          </a:xfrm>
          <a:prstGeom prst="line">
            <a:avLst/>
          </a:prstGeom>
          <a:ln>
            <a:solidFill>
              <a:schemeClr val="accent5">
                <a:lumMod val="75000"/>
              </a:schemeClr>
            </a:solidFill>
          </a:ln>
        </p:spPr>
        <p:style>
          <a:lnRef idx="3">
            <a:schemeClr val="accent5"/>
          </a:lnRef>
          <a:fillRef idx="0">
            <a:schemeClr val="accent5"/>
          </a:fillRef>
          <a:effectRef idx="2">
            <a:schemeClr val="accent5"/>
          </a:effectRef>
          <a:fontRef idx="minor">
            <a:schemeClr val="tx1"/>
          </a:fontRef>
        </p:style>
      </p:cxnSp>
      <p:sp>
        <p:nvSpPr>
          <p:cNvPr id="3" name="CasellaDiTesto 2"/>
          <p:cNvSpPr txBox="1"/>
          <p:nvPr/>
        </p:nvSpPr>
        <p:spPr>
          <a:xfrm>
            <a:off x="622917" y="1194860"/>
            <a:ext cx="10997246" cy="4324261"/>
          </a:xfrm>
          <a:prstGeom prst="rect">
            <a:avLst/>
          </a:prstGeom>
          <a:noFill/>
        </p:spPr>
        <p:txBody>
          <a:bodyPr wrap="square" rtlCol="0">
            <a:spAutoFit/>
          </a:bodyPr>
          <a:lstStyle/>
          <a:p>
            <a:pPr marL="342900" indent="-342900" algn="just">
              <a:lnSpc>
                <a:spcPts val="3000"/>
              </a:lnSpc>
              <a:buFont typeface="+mj-lt"/>
              <a:buAutoNum type="arabicPeriod"/>
            </a:pPr>
            <a:r>
              <a:rPr lang="it-IT" sz="20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Approvazione Ordine del giorno</a:t>
            </a:r>
          </a:p>
          <a:p>
            <a:pPr marL="342900" indent="-342900" algn="just">
              <a:lnSpc>
                <a:spcPts val="3000"/>
              </a:lnSpc>
              <a:buFont typeface="+mj-lt"/>
              <a:buAutoNum type="arabicPeriod"/>
            </a:pPr>
            <a:r>
              <a:rPr lang="it-IT" sz="20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Stato di attuazione del Programma </a:t>
            </a:r>
            <a:r>
              <a:rPr lang="it-IT" sz="20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e conseguimento obiettivi e target del quadro dell’efficacia al 28/11/2024</a:t>
            </a:r>
            <a:endParaRPr lang="it-IT" sz="20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a:p>
            <a:pPr marL="252000">
              <a:lnSpc>
                <a:spcPts val="3000"/>
              </a:lnSpc>
            </a:pPr>
            <a:r>
              <a:rPr lang="it-IT"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Banda </a:t>
            </a:r>
            <a:r>
              <a:rPr lang="it-IT"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larga e </a:t>
            </a:r>
            <a:r>
              <a:rPr lang="it-IT" dirty="0" err="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ultralarga</a:t>
            </a:r>
            <a:r>
              <a:rPr lang="it-IT"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(BUL) Misura </a:t>
            </a:r>
            <a:r>
              <a:rPr lang="it-IT"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7.3</a:t>
            </a:r>
          </a:p>
          <a:p>
            <a:pPr marL="252000">
              <a:lnSpc>
                <a:spcPts val="3000"/>
              </a:lnSpc>
            </a:pPr>
            <a:r>
              <a:rPr lang="it-IT"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Strategie </a:t>
            </a:r>
            <a:r>
              <a:rPr lang="it-IT"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di Sviluppo Locale (LEADER) Misura </a:t>
            </a:r>
            <a:r>
              <a:rPr lang="it-IT"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19 </a:t>
            </a:r>
            <a:endParaRPr lang="it-IT"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indent="-342000" algn="just">
              <a:lnSpc>
                <a:spcPts val="3000"/>
              </a:lnSpc>
              <a:buFont typeface="+mj-lt"/>
              <a:buAutoNum type="arabicPeriod" startAt="3"/>
            </a:pPr>
            <a:r>
              <a:rPr lang="it-IT" sz="20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Piano di valutazione PSR Abruzzo 2014/2022 ed informativa sulla valutazione in itinere</a:t>
            </a:r>
            <a:endParaRPr lang="it-IT"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endParaRPr>
          </a:p>
          <a:p>
            <a:pPr indent="-342000" algn="just">
              <a:lnSpc>
                <a:spcPts val="3000"/>
              </a:lnSpc>
              <a:buFont typeface="+mj-lt"/>
              <a:buAutoNum type="arabicPeriod" startAt="3"/>
            </a:pPr>
            <a:r>
              <a:rPr lang="it-IT" sz="20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Rapporto </a:t>
            </a:r>
            <a:r>
              <a:rPr lang="it-IT" sz="20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tematico </a:t>
            </a:r>
            <a:r>
              <a:rPr lang="it-IT" sz="20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“Sostegno allo scopo di aiutare gli aventi diritto ad avvalersi dei servizi di        Consulenza” </a:t>
            </a:r>
            <a:r>
              <a:rPr lang="it-IT" sz="2000" b="1" dirty="0" smtClean="0">
                <a:solidFill>
                  <a:srgbClr val="FF0000"/>
                </a:solidFill>
                <a:latin typeface="Tahoma" panose="020B0604030504040204" pitchFamily="34" charset="0"/>
                <a:ea typeface="Tahoma" panose="020B0604030504040204" pitchFamily="34" charset="0"/>
                <a:cs typeface="Tahoma" panose="020B0604030504040204" pitchFamily="34" charset="0"/>
              </a:rPr>
              <a:t> </a:t>
            </a:r>
          </a:p>
          <a:p>
            <a:pPr indent="-342000" algn="just">
              <a:lnSpc>
                <a:spcPts val="3000"/>
              </a:lnSpc>
              <a:buFont typeface="+mj-lt"/>
              <a:buAutoNum type="arabicPeriod" startAt="3"/>
            </a:pPr>
            <a:r>
              <a:rPr lang="it-IT" sz="20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Informativa </a:t>
            </a:r>
            <a:r>
              <a:rPr lang="it-IT" sz="20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sul tasso di </a:t>
            </a:r>
            <a:r>
              <a:rPr lang="it-IT" sz="20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errore</a:t>
            </a:r>
            <a:endParaRPr lang="it-IT" sz="2000" b="1"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342900" indent="-342900" algn="just">
              <a:lnSpc>
                <a:spcPts val="3000"/>
              </a:lnSpc>
              <a:buFont typeface="+mj-lt"/>
              <a:buAutoNum type="arabicPeriod" startAt="3"/>
            </a:pPr>
            <a:r>
              <a:rPr lang="it-IT" sz="20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Informativa </a:t>
            </a:r>
            <a:r>
              <a:rPr lang="it-IT" sz="20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sull’attuazione </a:t>
            </a:r>
            <a:r>
              <a:rPr lang="it-IT" sz="20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della Strategia di comunicazione e pubblicità </a:t>
            </a:r>
          </a:p>
          <a:p>
            <a:pPr marL="342900" indent="-342900" algn="just">
              <a:lnSpc>
                <a:spcPts val="3000"/>
              </a:lnSpc>
              <a:buFont typeface="+mj-lt"/>
              <a:buAutoNum type="arabicPeriod" startAt="3"/>
            </a:pPr>
            <a:r>
              <a:rPr lang="it-IT" sz="20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Varie </a:t>
            </a:r>
            <a:r>
              <a:rPr lang="it-IT" sz="20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ed </a:t>
            </a:r>
            <a:r>
              <a:rPr lang="it-IT" sz="2000"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eventuali</a:t>
            </a:r>
          </a:p>
        </p:txBody>
      </p:sp>
    </p:spTree>
    <p:extLst>
      <p:ext uri="{BB962C8B-B14F-4D97-AF65-F5344CB8AC3E}">
        <p14:creationId xmlns:p14="http://schemas.microsoft.com/office/powerpoint/2010/main" val="2343443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3">
            <a:extLst>
              <a:ext uri="{FF2B5EF4-FFF2-40B4-BE49-F238E27FC236}">
                <a16:creationId xmlns:a16="http://schemas.microsoft.com/office/drawing/2014/main" xmlns="" id="{E9841177-774E-4201-995D-3B41CC423934}"/>
              </a:ext>
            </a:extLst>
          </p:cNvPr>
          <p:cNvSpPr txBox="1"/>
          <p:nvPr/>
        </p:nvSpPr>
        <p:spPr>
          <a:xfrm>
            <a:off x="631402" y="376406"/>
            <a:ext cx="11238865"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2.9 Performance Framework – P4(i)</a:t>
            </a: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53465" y="2777723"/>
            <a:ext cx="384175" cy="384175"/>
          </a:xfrm>
          <a:prstGeom prst="rect">
            <a:avLst/>
          </a:prstGeom>
        </p:spPr>
      </p:pic>
      <p:pic>
        <p:nvPicPr>
          <p:cNvPr id="8" name="Immagin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9741" y="4296455"/>
            <a:ext cx="384175" cy="384175"/>
          </a:xfrm>
          <a:prstGeom prst="rect">
            <a:avLst/>
          </a:prstGeom>
        </p:spPr>
      </p:pic>
      <p:graphicFrame>
        <p:nvGraphicFramePr>
          <p:cNvPr id="2" name="Tabella 1"/>
          <p:cNvGraphicFramePr>
            <a:graphicFrameLocks noGrp="1"/>
          </p:cNvGraphicFramePr>
          <p:nvPr>
            <p:extLst>
              <p:ext uri="{D42A27DB-BD31-4B8C-83A1-F6EECF244321}">
                <p14:modId xmlns:p14="http://schemas.microsoft.com/office/powerpoint/2010/main" val="3269556104"/>
              </p:ext>
            </p:extLst>
          </p:nvPr>
        </p:nvGraphicFramePr>
        <p:xfrm>
          <a:off x="539624" y="1123122"/>
          <a:ext cx="10492810" cy="3927253"/>
        </p:xfrm>
        <a:graphic>
          <a:graphicData uri="http://schemas.openxmlformats.org/drawingml/2006/table">
            <a:tbl>
              <a:tblPr/>
              <a:tblGrid>
                <a:gridCol w="770668">
                  <a:extLst>
                    <a:ext uri="{9D8B030D-6E8A-4147-A177-3AD203B41FA5}">
                      <a16:colId xmlns:a16="http://schemas.microsoft.com/office/drawing/2014/main" xmlns="" val="3383622702"/>
                    </a:ext>
                  </a:extLst>
                </a:gridCol>
                <a:gridCol w="2724995">
                  <a:extLst>
                    <a:ext uri="{9D8B030D-6E8A-4147-A177-3AD203B41FA5}">
                      <a16:colId xmlns:a16="http://schemas.microsoft.com/office/drawing/2014/main" xmlns="" val="189700505"/>
                    </a:ext>
                  </a:extLst>
                </a:gridCol>
                <a:gridCol w="775252">
                  <a:extLst>
                    <a:ext uri="{9D8B030D-6E8A-4147-A177-3AD203B41FA5}">
                      <a16:colId xmlns:a16="http://schemas.microsoft.com/office/drawing/2014/main" xmlns="" val="349454119"/>
                    </a:ext>
                  </a:extLst>
                </a:gridCol>
                <a:gridCol w="1022174">
                  <a:extLst>
                    <a:ext uri="{9D8B030D-6E8A-4147-A177-3AD203B41FA5}">
                      <a16:colId xmlns:a16="http://schemas.microsoft.com/office/drawing/2014/main" xmlns="" val="709162395"/>
                    </a:ext>
                  </a:extLst>
                </a:gridCol>
                <a:gridCol w="1041347">
                  <a:extLst>
                    <a:ext uri="{9D8B030D-6E8A-4147-A177-3AD203B41FA5}">
                      <a16:colId xmlns:a16="http://schemas.microsoft.com/office/drawing/2014/main" xmlns="" val="205185533"/>
                    </a:ext>
                  </a:extLst>
                </a:gridCol>
                <a:gridCol w="1130604">
                  <a:extLst>
                    <a:ext uri="{9D8B030D-6E8A-4147-A177-3AD203B41FA5}">
                      <a16:colId xmlns:a16="http://schemas.microsoft.com/office/drawing/2014/main" xmlns="" val="513711783"/>
                    </a:ext>
                  </a:extLst>
                </a:gridCol>
                <a:gridCol w="1404654">
                  <a:extLst>
                    <a:ext uri="{9D8B030D-6E8A-4147-A177-3AD203B41FA5}">
                      <a16:colId xmlns:a16="http://schemas.microsoft.com/office/drawing/2014/main" xmlns="" val="26149825"/>
                    </a:ext>
                  </a:extLst>
                </a:gridCol>
                <a:gridCol w="896161">
                  <a:extLst>
                    <a:ext uri="{9D8B030D-6E8A-4147-A177-3AD203B41FA5}">
                      <a16:colId xmlns:a16="http://schemas.microsoft.com/office/drawing/2014/main" xmlns="" val="135898191"/>
                    </a:ext>
                  </a:extLst>
                </a:gridCol>
                <a:gridCol w="726955">
                  <a:extLst>
                    <a:ext uri="{9D8B030D-6E8A-4147-A177-3AD203B41FA5}">
                      <a16:colId xmlns:a16="http://schemas.microsoft.com/office/drawing/2014/main" xmlns="" val="1714895229"/>
                    </a:ext>
                  </a:extLst>
                </a:gridCol>
              </a:tblGrid>
              <a:tr h="516834">
                <a:tc rowSpan="2">
                  <a:txBody>
                    <a:bodyPr/>
                    <a:lstStyle/>
                    <a:p>
                      <a:pPr algn="ctr" fontAlgn="ctr"/>
                      <a:r>
                        <a:rPr lang="it-IT" sz="1000" b="1" i="0" u="none" strike="noStrike">
                          <a:solidFill>
                            <a:srgbClr val="FFFFFF"/>
                          </a:solidFill>
                          <a:effectLst/>
                          <a:latin typeface="Tahoma" panose="020B0604030504040204" pitchFamily="34" charset="0"/>
                        </a:rPr>
                        <a:t>Priorità</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000" b="1" i="0" u="none" strike="noStrike">
                          <a:solidFill>
                            <a:srgbClr val="FFFFFF"/>
                          </a:solidFill>
                          <a:effectLst/>
                          <a:latin typeface="Tahoma" panose="020B0604030504040204" pitchFamily="34" charset="0"/>
                        </a:rPr>
                        <a:t>Indicatore</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000" b="1" i="0" u="none" strike="noStrike">
                          <a:solidFill>
                            <a:srgbClr val="FFFFFF"/>
                          </a:solidFill>
                          <a:effectLst/>
                          <a:latin typeface="Tahoma" panose="020B0604030504040204" pitchFamily="34" charset="0"/>
                        </a:rPr>
                        <a:t>Misure</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000" b="1" i="0" u="none" strike="noStrike">
                          <a:solidFill>
                            <a:srgbClr val="FFFFFF"/>
                          </a:solidFill>
                          <a:effectLst/>
                          <a:latin typeface="Tahoma" panose="020B0604030504040204" pitchFamily="34" charset="0"/>
                        </a:rPr>
                        <a:t>Valore obiettivo 2025</a:t>
                      </a:r>
                      <a:br>
                        <a:rPr lang="it-IT" sz="1000" b="1" i="0" u="none" strike="noStrike">
                          <a:solidFill>
                            <a:srgbClr val="FFFFFF"/>
                          </a:solidFill>
                          <a:effectLst/>
                          <a:latin typeface="Tahoma" panose="020B0604030504040204" pitchFamily="34" charset="0"/>
                        </a:rPr>
                      </a:br>
                      <a:r>
                        <a:rPr lang="it-IT" sz="1000" b="1" i="0" u="none" strike="noStrike">
                          <a:solidFill>
                            <a:srgbClr val="FFFFFF"/>
                          </a:solidFill>
                          <a:effectLst/>
                          <a:latin typeface="Tahoma" panose="020B0604030504040204" pitchFamily="34" charset="0"/>
                        </a:rPr>
                        <a:t>(a)</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000" b="1" i="0" u="none" strike="noStrike">
                          <a:solidFill>
                            <a:srgbClr val="FFFFFF"/>
                          </a:solidFill>
                          <a:effectLst/>
                          <a:latin typeface="Tahoma" panose="020B0604030504040204" pitchFamily="34" charset="0"/>
                        </a:rPr>
                        <a:t>Soglia 85%</a:t>
                      </a:r>
                      <a:br>
                        <a:rPr lang="it-IT" sz="1000" b="1" i="0" u="none" strike="noStrike">
                          <a:solidFill>
                            <a:srgbClr val="FFFFFF"/>
                          </a:solidFill>
                          <a:effectLst/>
                          <a:latin typeface="Tahoma" panose="020B0604030504040204" pitchFamily="34" charset="0"/>
                        </a:rPr>
                      </a:br>
                      <a:r>
                        <a:rPr lang="it-IT" sz="1000" b="1" i="0" u="none" strike="noStrike">
                          <a:solidFill>
                            <a:srgbClr val="FFFFFF"/>
                          </a:solidFill>
                          <a:effectLst/>
                          <a:latin typeface="Tahoma" panose="020B0604030504040204" pitchFamily="34" charset="0"/>
                        </a:rPr>
                        <a:t>(b)</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000" b="1" i="0" u="none" strike="noStrike">
                          <a:solidFill>
                            <a:srgbClr val="FFFFFF"/>
                          </a:solidFill>
                          <a:effectLst/>
                          <a:latin typeface="Tahoma" panose="020B0604030504040204" pitchFamily="34" charset="0"/>
                        </a:rPr>
                        <a:t>Soglia 65%</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gridSpan="2">
                  <a:txBody>
                    <a:bodyPr/>
                    <a:lstStyle/>
                    <a:p>
                      <a:pPr algn="ctr" fontAlgn="ctr"/>
                      <a:r>
                        <a:rPr lang="it-IT" sz="1000" b="1" i="0" u="none" strike="noStrike" dirty="0">
                          <a:solidFill>
                            <a:srgbClr val="FFFFFF"/>
                          </a:solidFill>
                          <a:effectLst/>
                          <a:latin typeface="Tahoma" panose="020B0604030504040204" pitchFamily="34" charset="0"/>
                        </a:rPr>
                        <a:t>Realizzazione al </a:t>
                      </a:r>
                      <a:r>
                        <a:rPr lang="it-IT" sz="1000" b="1" i="0" u="none" strike="noStrike" dirty="0" smtClean="0">
                          <a:solidFill>
                            <a:srgbClr val="FFFFFF"/>
                          </a:solidFill>
                          <a:effectLst/>
                          <a:latin typeface="Tahoma" panose="020B0604030504040204" pitchFamily="34" charset="0"/>
                        </a:rPr>
                        <a:t>28/11/2024 </a:t>
                      </a:r>
                      <a:r>
                        <a:rPr lang="it-IT" sz="1000" b="1" i="0" u="none" strike="noStrike" dirty="0">
                          <a:solidFill>
                            <a:srgbClr val="FFFFFF"/>
                          </a:solidFill>
                          <a:effectLst/>
                          <a:latin typeface="Tahoma" panose="020B0604030504040204" pitchFamily="34" charset="0"/>
                        </a:rPr>
                        <a:t>(Decreto </a:t>
                      </a:r>
                      <a:r>
                        <a:rPr lang="it-IT" sz="1000" b="1" i="0" u="none" strike="noStrike" dirty="0" smtClean="0">
                          <a:solidFill>
                            <a:srgbClr val="FFFFFF"/>
                          </a:solidFill>
                          <a:effectLst/>
                          <a:latin typeface="Tahoma" panose="020B0604030504040204" pitchFamily="34" charset="0"/>
                        </a:rPr>
                        <a:t>725)</a:t>
                      </a:r>
                      <a:endParaRPr lang="it-IT" sz="1000" b="1" i="0" u="none" strike="noStrike" dirty="0">
                        <a:solidFill>
                          <a:srgbClr val="FFFFFF"/>
                        </a:solidFill>
                        <a:effectLst/>
                        <a:latin typeface="Tahoma" panose="020B0604030504040204" pitchFamily="34" charset="0"/>
                      </a:endParaRP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hMerge="1">
                  <a:txBody>
                    <a:bodyPr/>
                    <a:lstStyle/>
                    <a:p>
                      <a:endParaRPr lang="it-IT"/>
                    </a:p>
                  </a:txBody>
                  <a:tcPr/>
                </a:tc>
                <a:tc>
                  <a:txBody>
                    <a:bodyPr/>
                    <a:lstStyle/>
                    <a:p>
                      <a:pPr algn="ctr" fontAlgn="ctr"/>
                      <a:r>
                        <a:rPr lang="el-GR" sz="1000" b="1" i="0" u="none" strike="noStrike" dirty="0">
                          <a:solidFill>
                            <a:srgbClr val="FFFFFF"/>
                          </a:solidFill>
                          <a:effectLst/>
                          <a:latin typeface="Tahoma" panose="020B0604030504040204" pitchFamily="34" charset="0"/>
                        </a:rPr>
                        <a:t>Δ </a:t>
                      </a:r>
                      <a:r>
                        <a:rPr lang="it-IT" sz="1000" b="1" i="0" u="none" strike="noStrike" dirty="0">
                          <a:solidFill>
                            <a:srgbClr val="FFFFFF"/>
                          </a:solidFill>
                          <a:effectLst/>
                          <a:latin typeface="Tahoma" panose="020B0604030504040204" pitchFamily="34" charset="0"/>
                        </a:rPr>
                        <a:t>soglia 85%</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extLst>
                  <a:ext uri="{0D108BD9-81ED-4DB2-BD59-A6C34878D82A}">
                    <a16:rowId xmlns:a16="http://schemas.microsoft.com/office/drawing/2014/main" xmlns="" val="1536083091"/>
                  </a:ext>
                </a:extLst>
              </a:tr>
              <a:tr h="96649">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ctr" fontAlgn="ctr"/>
                      <a:r>
                        <a:rPr lang="it-IT" sz="1100" b="1" i="0" u="none" strike="noStrike">
                          <a:solidFill>
                            <a:srgbClr val="FFFFFF"/>
                          </a:solidFill>
                          <a:effectLst/>
                          <a:latin typeface="Tahoma" panose="020B0604030504040204" pitchFamily="34" charset="0"/>
                        </a:rPr>
                        <a:t>(c)</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ctr" fontAlgn="ctr"/>
                      <a:r>
                        <a:rPr lang="it-IT" sz="1000" b="1" i="0" u="none" strike="noStrike">
                          <a:solidFill>
                            <a:srgbClr val="FFFFFF"/>
                          </a:solidFill>
                          <a:effectLst/>
                          <a:latin typeface="Tahoma" panose="020B0604030504040204" pitchFamily="34" charset="0"/>
                        </a:rPr>
                        <a:t>% (=c/a)</a:t>
                      </a:r>
                      <a:br>
                        <a:rPr lang="it-IT" sz="1000" b="1" i="0" u="none" strike="noStrike">
                          <a:solidFill>
                            <a:srgbClr val="FFFFFF"/>
                          </a:solidFill>
                          <a:effectLst/>
                          <a:latin typeface="Tahoma" panose="020B0604030504040204" pitchFamily="34" charset="0"/>
                        </a:rPr>
                      </a:br>
                      <a:endParaRPr lang="it-IT" sz="1000" b="1" i="0" u="none" strike="noStrike">
                        <a:solidFill>
                          <a:srgbClr val="FFFFFF"/>
                        </a:solidFill>
                        <a:effectLst/>
                        <a:latin typeface="Tahoma" panose="020B0604030504040204" pitchFamily="34" charset="0"/>
                      </a:endParaRP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ctr" fontAlgn="ctr"/>
                      <a:r>
                        <a:rPr lang="it-IT" sz="1000" b="1" i="0" u="none" strike="noStrike">
                          <a:solidFill>
                            <a:srgbClr val="FFFFFF"/>
                          </a:solidFill>
                          <a:effectLst/>
                          <a:latin typeface="Tahoma" panose="020B0604030504040204" pitchFamily="34" charset="0"/>
                        </a:rPr>
                        <a:t>(=c-b)</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extLst>
                  <a:ext uri="{0D108BD9-81ED-4DB2-BD59-A6C34878D82A}">
                    <a16:rowId xmlns:a16="http://schemas.microsoft.com/office/drawing/2014/main" xmlns="" val="747898515"/>
                  </a:ext>
                </a:extLst>
              </a:tr>
              <a:tr h="177451">
                <a:tc>
                  <a:txBody>
                    <a:bodyPr/>
                    <a:lstStyle/>
                    <a:p>
                      <a:pPr algn="ctr" fontAlgn="ctr"/>
                      <a:r>
                        <a:rPr lang="it-IT" sz="900" b="1" i="0" u="none" strike="noStrike">
                          <a:solidFill>
                            <a:srgbClr val="000000"/>
                          </a:solidFill>
                          <a:effectLst/>
                          <a:latin typeface="Tahoma" panose="020B0604030504040204" pitchFamily="34" charset="0"/>
                        </a:rPr>
                        <a:t> </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fontAlgn="ctr"/>
                      <a:r>
                        <a:rPr lang="it-IT" sz="900" b="0" i="0" u="none" strike="noStrike">
                          <a:solidFill>
                            <a:srgbClr val="000000"/>
                          </a:solidFill>
                          <a:effectLst/>
                          <a:latin typeface="Tahoma" panose="020B0604030504040204" pitchFamily="34" charset="0"/>
                        </a:rPr>
                        <a:t> </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fontAlgn="ctr"/>
                      <a:r>
                        <a:rPr lang="it-IT" sz="900" b="0" i="0" u="none" strike="noStrike">
                          <a:solidFill>
                            <a:srgbClr val="000000"/>
                          </a:solidFill>
                          <a:effectLst/>
                          <a:latin typeface="Tahoma" panose="020B0604030504040204" pitchFamily="34" charset="0"/>
                        </a:rPr>
                        <a:t> </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fontAlgn="ctr"/>
                      <a:r>
                        <a:rPr lang="it-IT" sz="900" b="1" i="0" u="none" strike="noStrike">
                          <a:solidFill>
                            <a:srgbClr val="000000"/>
                          </a:solidFill>
                          <a:effectLst/>
                          <a:latin typeface="Tahoma" panose="020B0604030504040204" pitchFamily="34" charset="0"/>
                        </a:rPr>
                        <a:t> </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it-IT" sz="900" b="1" i="0" u="none" strike="noStrike">
                          <a:solidFill>
                            <a:srgbClr val="000000"/>
                          </a:solidFill>
                          <a:effectLst/>
                          <a:latin typeface="Tahoma" panose="020B0604030504040204" pitchFamily="34" charset="0"/>
                        </a:rPr>
                        <a:t> </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it-IT" sz="900" b="1" i="0" u="none" strike="noStrike">
                          <a:solidFill>
                            <a:srgbClr val="000000"/>
                          </a:solidFill>
                          <a:effectLst/>
                          <a:latin typeface="Tahoma" panose="020B0604030504040204" pitchFamily="34" charset="0"/>
                        </a:rPr>
                        <a:t> </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it-IT" sz="1100" b="1" i="0" u="none" strike="noStrike">
                          <a:solidFill>
                            <a:srgbClr val="000000"/>
                          </a:solidFill>
                          <a:effectLst/>
                          <a:latin typeface="Tahoma" panose="020B0604030504040204" pitchFamily="34" charset="0"/>
                        </a:rPr>
                        <a:t> </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it-IT" sz="900" b="1" i="0" u="none" strike="noStrike">
                          <a:solidFill>
                            <a:srgbClr val="000000"/>
                          </a:solidFill>
                          <a:effectLst/>
                          <a:latin typeface="Tahoma" panose="020B0604030504040204" pitchFamily="34" charset="0"/>
                        </a:rPr>
                        <a:t> </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it-IT" sz="900" b="1" i="0" u="none" strike="noStrike">
                          <a:solidFill>
                            <a:srgbClr val="000000"/>
                          </a:solidFill>
                          <a:effectLst/>
                          <a:latin typeface="Tahoma" panose="020B0604030504040204" pitchFamily="34" charset="0"/>
                        </a:rPr>
                        <a:t> </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4282743953"/>
                  </a:ext>
                </a:extLst>
              </a:tr>
              <a:tr h="1742658">
                <a:tc rowSpan="2">
                  <a:txBody>
                    <a:bodyPr/>
                    <a:lstStyle/>
                    <a:p>
                      <a:pPr algn="ctr" fontAlgn="ctr"/>
                      <a:r>
                        <a:rPr lang="it-IT" sz="900" b="1" i="0" u="none" strike="noStrike">
                          <a:solidFill>
                            <a:srgbClr val="000000"/>
                          </a:solidFill>
                          <a:effectLst/>
                          <a:latin typeface="Tahoma" panose="020B0604030504040204" pitchFamily="34" charset="0"/>
                        </a:rPr>
                        <a:t>P4</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900" b="0" i="0" u="none" strike="noStrike">
                          <a:solidFill>
                            <a:srgbClr val="000000"/>
                          </a:solidFill>
                          <a:effectLst/>
                          <a:latin typeface="Tahoma" panose="020B0604030504040204" pitchFamily="34" charset="0"/>
                        </a:rPr>
                        <a:t>Spesa pubblica totale P4 (€)</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ctr" fontAlgn="ctr"/>
                      <a:r>
                        <a:rPr lang="it-IT" sz="900" b="1" i="0" u="none" strike="noStrike" dirty="0">
                          <a:solidFill>
                            <a:srgbClr val="000000"/>
                          </a:solidFill>
                          <a:effectLst/>
                          <a:latin typeface="Tahoma" panose="020B0604030504040204" pitchFamily="34" charset="0"/>
                        </a:rPr>
                        <a:t>10.2</a:t>
                      </a:r>
                      <a:br>
                        <a:rPr lang="it-IT" sz="900" b="1" i="0" u="none" strike="noStrike" dirty="0">
                          <a:solidFill>
                            <a:srgbClr val="000000"/>
                          </a:solidFill>
                          <a:effectLst/>
                          <a:latin typeface="Tahoma" panose="020B0604030504040204" pitchFamily="34" charset="0"/>
                        </a:rPr>
                      </a:br>
                      <a:r>
                        <a:rPr lang="it-IT" sz="900" b="1" i="0" u="none" strike="noStrike" dirty="0">
                          <a:solidFill>
                            <a:srgbClr val="000000"/>
                          </a:solidFill>
                          <a:effectLst/>
                          <a:latin typeface="Tahoma" panose="020B0604030504040204" pitchFamily="34" charset="0"/>
                        </a:rPr>
                        <a:t>10.1</a:t>
                      </a:r>
                      <a:br>
                        <a:rPr lang="it-IT" sz="900" b="1" i="0" u="none" strike="noStrike" dirty="0">
                          <a:solidFill>
                            <a:srgbClr val="000000"/>
                          </a:solidFill>
                          <a:effectLst/>
                          <a:latin typeface="Tahoma" panose="020B0604030504040204" pitchFamily="34" charset="0"/>
                        </a:rPr>
                      </a:br>
                      <a:r>
                        <a:rPr lang="it-IT" sz="900" b="1" i="0" u="none" strike="noStrike" dirty="0">
                          <a:solidFill>
                            <a:srgbClr val="000000"/>
                          </a:solidFill>
                          <a:effectLst/>
                          <a:latin typeface="Tahoma" panose="020B0604030504040204" pitchFamily="34" charset="0"/>
                        </a:rPr>
                        <a:t>16.5</a:t>
                      </a:r>
                      <a:br>
                        <a:rPr lang="it-IT" sz="900" b="1" i="0" u="none" strike="noStrike" dirty="0">
                          <a:solidFill>
                            <a:srgbClr val="000000"/>
                          </a:solidFill>
                          <a:effectLst/>
                          <a:latin typeface="Tahoma" panose="020B0604030504040204" pitchFamily="34" charset="0"/>
                        </a:rPr>
                      </a:br>
                      <a:r>
                        <a:rPr lang="it-IT" sz="900" b="1" i="0" u="none" strike="noStrike" dirty="0">
                          <a:solidFill>
                            <a:srgbClr val="000000"/>
                          </a:solidFill>
                          <a:effectLst/>
                          <a:latin typeface="Tahoma" panose="020B0604030504040204" pitchFamily="34" charset="0"/>
                        </a:rPr>
                        <a:t>1.2</a:t>
                      </a:r>
                      <a:br>
                        <a:rPr lang="it-IT" sz="900" b="1" i="0" u="none" strike="noStrike" dirty="0">
                          <a:solidFill>
                            <a:srgbClr val="000000"/>
                          </a:solidFill>
                          <a:effectLst/>
                          <a:latin typeface="Tahoma" panose="020B0604030504040204" pitchFamily="34" charset="0"/>
                        </a:rPr>
                      </a:br>
                      <a:r>
                        <a:rPr lang="it-IT" sz="900" b="1" i="0" u="none" strike="noStrike" dirty="0">
                          <a:solidFill>
                            <a:srgbClr val="000000"/>
                          </a:solidFill>
                          <a:effectLst/>
                          <a:latin typeface="Tahoma" panose="020B0604030504040204" pitchFamily="34" charset="0"/>
                        </a:rPr>
                        <a:t>1.1</a:t>
                      </a:r>
                      <a:br>
                        <a:rPr lang="it-IT" sz="900" b="1" i="0" u="none" strike="noStrike" dirty="0">
                          <a:solidFill>
                            <a:srgbClr val="000000"/>
                          </a:solidFill>
                          <a:effectLst/>
                          <a:latin typeface="Tahoma" panose="020B0604030504040204" pitchFamily="34" charset="0"/>
                        </a:rPr>
                      </a:br>
                      <a:r>
                        <a:rPr lang="it-IT" sz="900" b="1" i="0" u="none" strike="noStrike" dirty="0">
                          <a:solidFill>
                            <a:srgbClr val="000000"/>
                          </a:solidFill>
                          <a:effectLst/>
                          <a:latin typeface="Tahoma" panose="020B0604030504040204" pitchFamily="34" charset="0"/>
                        </a:rPr>
                        <a:t>4.4</a:t>
                      </a:r>
                      <a:br>
                        <a:rPr lang="it-IT" sz="900" b="1" i="0" u="none" strike="noStrike" dirty="0">
                          <a:solidFill>
                            <a:srgbClr val="000000"/>
                          </a:solidFill>
                          <a:effectLst/>
                          <a:latin typeface="Tahoma" panose="020B0604030504040204" pitchFamily="34" charset="0"/>
                        </a:rPr>
                      </a:br>
                      <a:r>
                        <a:rPr lang="it-IT" sz="900" b="1" i="0" u="none" strike="noStrike" dirty="0">
                          <a:solidFill>
                            <a:srgbClr val="000000"/>
                          </a:solidFill>
                          <a:effectLst/>
                          <a:latin typeface="Tahoma" panose="020B0604030504040204" pitchFamily="34" charset="0"/>
                        </a:rPr>
                        <a:t>2.1</a:t>
                      </a:r>
                      <a:br>
                        <a:rPr lang="it-IT" sz="900" b="1" i="0" u="none" strike="noStrike" dirty="0">
                          <a:solidFill>
                            <a:srgbClr val="000000"/>
                          </a:solidFill>
                          <a:effectLst/>
                          <a:latin typeface="Tahoma" panose="020B0604030504040204" pitchFamily="34" charset="0"/>
                        </a:rPr>
                      </a:br>
                      <a:r>
                        <a:rPr lang="it-IT" sz="900" b="1" i="0" u="none" strike="noStrike" dirty="0">
                          <a:solidFill>
                            <a:srgbClr val="000000"/>
                          </a:solidFill>
                          <a:effectLst/>
                          <a:latin typeface="Tahoma" panose="020B0604030504040204" pitchFamily="34" charset="0"/>
                        </a:rPr>
                        <a:t>7.6</a:t>
                      </a:r>
                      <a:br>
                        <a:rPr lang="it-IT" sz="900" b="1" i="0" u="none" strike="noStrike" dirty="0">
                          <a:solidFill>
                            <a:srgbClr val="000000"/>
                          </a:solidFill>
                          <a:effectLst/>
                          <a:latin typeface="Tahoma" panose="020B0604030504040204" pitchFamily="34" charset="0"/>
                        </a:rPr>
                      </a:br>
                      <a:r>
                        <a:rPr lang="it-IT" sz="900" b="1" i="0" u="none" strike="noStrike" dirty="0">
                          <a:solidFill>
                            <a:srgbClr val="000000"/>
                          </a:solidFill>
                          <a:effectLst/>
                          <a:latin typeface="Tahoma" panose="020B0604030504040204" pitchFamily="34" charset="0"/>
                        </a:rPr>
                        <a:t>7.1</a:t>
                      </a:r>
                      <a:br>
                        <a:rPr lang="it-IT" sz="900" b="1" i="0" u="none" strike="noStrike" dirty="0">
                          <a:solidFill>
                            <a:srgbClr val="000000"/>
                          </a:solidFill>
                          <a:effectLst/>
                          <a:latin typeface="Tahoma" panose="020B0604030504040204" pitchFamily="34" charset="0"/>
                        </a:rPr>
                      </a:br>
                      <a:r>
                        <a:rPr lang="it-IT" sz="900" b="1" i="0" u="none" strike="noStrike" dirty="0">
                          <a:solidFill>
                            <a:srgbClr val="000000"/>
                          </a:solidFill>
                          <a:effectLst/>
                          <a:latin typeface="Tahoma" panose="020B0604030504040204" pitchFamily="34" charset="0"/>
                        </a:rPr>
                        <a:t>11.1</a:t>
                      </a:r>
                      <a:br>
                        <a:rPr lang="it-IT" sz="900" b="1" i="0" u="none" strike="noStrike" dirty="0">
                          <a:solidFill>
                            <a:srgbClr val="000000"/>
                          </a:solidFill>
                          <a:effectLst/>
                          <a:latin typeface="Tahoma" panose="020B0604030504040204" pitchFamily="34" charset="0"/>
                        </a:rPr>
                      </a:br>
                      <a:r>
                        <a:rPr lang="it-IT" sz="900" b="1" i="0" u="none" strike="noStrike" dirty="0">
                          <a:solidFill>
                            <a:srgbClr val="000000"/>
                          </a:solidFill>
                          <a:effectLst/>
                          <a:latin typeface="Tahoma" panose="020B0604030504040204" pitchFamily="34" charset="0"/>
                        </a:rPr>
                        <a:t>11.2</a:t>
                      </a:r>
                      <a:br>
                        <a:rPr lang="it-IT" sz="900" b="1" i="0" u="none" strike="noStrike" dirty="0">
                          <a:solidFill>
                            <a:srgbClr val="000000"/>
                          </a:solidFill>
                          <a:effectLst/>
                          <a:latin typeface="Tahoma" panose="020B0604030504040204" pitchFamily="34" charset="0"/>
                        </a:rPr>
                      </a:br>
                      <a:r>
                        <a:rPr lang="it-IT" sz="900" b="1" i="0" u="none" strike="noStrike" dirty="0">
                          <a:solidFill>
                            <a:srgbClr val="000000"/>
                          </a:solidFill>
                          <a:effectLst/>
                          <a:latin typeface="Tahoma" panose="020B0604030504040204" pitchFamily="34" charset="0"/>
                        </a:rPr>
                        <a:t>13.1</a:t>
                      </a:r>
                      <a:br>
                        <a:rPr lang="it-IT" sz="900" b="1" i="0" u="none" strike="noStrike" dirty="0">
                          <a:solidFill>
                            <a:srgbClr val="000000"/>
                          </a:solidFill>
                          <a:effectLst/>
                          <a:latin typeface="Tahoma" panose="020B0604030504040204" pitchFamily="34" charset="0"/>
                        </a:rPr>
                      </a:br>
                      <a:endParaRPr lang="it-IT" sz="900" b="1" i="0" u="none" strike="noStrike" dirty="0">
                        <a:solidFill>
                          <a:srgbClr val="000000"/>
                        </a:solidFill>
                        <a:effectLst/>
                        <a:latin typeface="Tahoma" panose="020B0604030504040204" pitchFamily="34" charset="0"/>
                      </a:endParaRP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900" b="1" i="0" u="none" strike="noStrike" dirty="0">
                          <a:solidFill>
                            <a:srgbClr val="000000"/>
                          </a:solidFill>
                          <a:effectLst/>
                          <a:latin typeface="Tahoma" panose="020B0604030504040204" pitchFamily="34" charset="0"/>
                        </a:rPr>
                        <a:t>214.978.934,89</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900" b="1" i="0" u="none" strike="noStrike">
                          <a:solidFill>
                            <a:srgbClr val="000000"/>
                          </a:solidFill>
                          <a:effectLst/>
                          <a:latin typeface="Tahoma" panose="020B0604030504040204" pitchFamily="34" charset="0"/>
                        </a:rPr>
                        <a:t>182.732.094,66</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r" fontAlgn="ctr"/>
                      <a:r>
                        <a:rPr lang="it-IT" sz="900" b="1" i="0" u="none" strike="noStrike">
                          <a:solidFill>
                            <a:srgbClr val="000000"/>
                          </a:solidFill>
                          <a:effectLst/>
                          <a:latin typeface="Tahoma" panose="020B0604030504040204" pitchFamily="34" charset="0"/>
                        </a:rPr>
                        <a:t>139.736.307,68</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ECFF"/>
                    </a:solidFill>
                  </a:tcPr>
                </a:tc>
                <a:tc>
                  <a:txBody>
                    <a:bodyPr/>
                    <a:lstStyle/>
                    <a:p>
                      <a:pPr algn="r" fontAlgn="ctr"/>
                      <a:r>
                        <a:rPr lang="it-IT" sz="1100" b="1" i="0" u="none" strike="noStrike" dirty="0" smtClean="0">
                          <a:solidFill>
                            <a:srgbClr val="000000"/>
                          </a:solidFill>
                          <a:effectLst/>
                          <a:latin typeface="Tahoma" panose="020B0604030504040204" pitchFamily="34" charset="0"/>
                        </a:rPr>
                        <a:t>206.861.179,41</a:t>
                      </a:r>
                      <a:endParaRPr lang="it-IT" sz="1100" b="1" i="0" u="none" strike="noStrike" dirty="0">
                        <a:solidFill>
                          <a:srgbClr val="000000"/>
                        </a:solidFill>
                        <a:effectLst/>
                        <a:latin typeface="Tahoma" panose="020B0604030504040204" pitchFamily="34" charset="0"/>
                      </a:endParaRP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900" b="1" i="0" u="none" strike="noStrike" dirty="0" smtClean="0">
                          <a:solidFill>
                            <a:srgbClr val="000000"/>
                          </a:solidFill>
                          <a:effectLst/>
                          <a:latin typeface="Tahoma" panose="020B0604030504040204" pitchFamily="34" charset="0"/>
                        </a:rPr>
                        <a:t>96,22%</a:t>
                      </a:r>
                      <a:endParaRPr lang="it-IT" sz="900" b="1" i="0" u="none" strike="noStrike" dirty="0">
                        <a:solidFill>
                          <a:srgbClr val="000000"/>
                        </a:solidFill>
                        <a:effectLst/>
                        <a:latin typeface="Tahoma" panose="020B0604030504040204" pitchFamily="34" charset="0"/>
                      </a:endParaRP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900" b="1" i="0" u="none" strike="noStrike" dirty="0" smtClean="0">
                          <a:solidFill>
                            <a:srgbClr val="548235"/>
                          </a:solidFill>
                          <a:effectLst/>
                          <a:latin typeface="Tahoma" panose="020B0604030504040204" pitchFamily="34" charset="0"/>
                        </a:rPr>
                        <a:t>24.129.085</a:t>
                      </a:r>
                      <a:endParaRPr lang="it-IT" sz="900" b="1" i="0" u="none" strike="noStrike" dirty="0">
                        <a:solidFill>
                          <a:srgbClr val="548235"/>
                        </a:solidFill>
                        <a:effectLst/>
                        <a:latin typeface="Tahoma" panose="020B0604030504040204" pitchFamily="34" charset="0"/>
                      </a:endParaRP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4224879469"/>
                  </a:ext>
                </a:extLst>
              </a:tr>
              <a:tr h="1129922">
                <a:tc vMerge="1">
                  <a:txBody>
                    <a:bodyPr/>
                    <a:lstStyle/>
                    <a:p>
                      <a:endParaRPr lang="it-IT"/>
                    </a:p>
                  </a:txBody>
                  <a:tcPr/>
                </a:tc>
                <a:tc>
                  <a:txBody>
                    <a:bodyPr/>
                    <a:lstStyle/>
                    <a:p>
                      <a:pPr algn="just" fontAlgn="ctr"/>
                      <a:r>
                        <a:rPr lang="it-IT" sz="900" b="0" i="0" u="none" strike="noStrike">
                          <a:solidFill>
                            <a:srgbClr val="000000"/>
                          </a:solidFill>
                          <a:effectLst/>
                          <a:latin typeface="Tahoma" panose="020B0604030504040204" pitchFamily="34" charset="0"/>
                        </a:rPr>
                        <a:t>Terreni agricoli oggetto di contratti di gestione che contribuiscono alla biodiversità (ha) (aspetto specifico 4A) + miglioramento della gestione idrica (ha) (aspetto specifico 4B) + migliore gestione del suolo e prevenzione dell'erosione del suolo (ha) (aspetto specifico 4C)</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900" b="0" i="0" u="none" strike="noStrike">
                          <a:solidFill>
                            <a:srgbClr val="000000"/>
                          </a:solidFill>
                          <a:effectLst/>
                          <a:latin typeface="Tahoma" panose="020B0604030504040204" pitchFamily="34" charset="0"/>
                        </a:rPr>
                        <a:t>Misura 11 + Misura 10 </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900" b="1" i="0" u="none" strike="noStrike" dirty="0">
                          <a:solidFill>
                            <a:srgbClr val="000000"/>
                          </a:solidFill>
                          <a:effectLst/>
                          <a:latin typeface="Tahoma" panose="020B0604030504040204" pitchFamily="34" charset="0"/>
                        </a:rPr>
                        <a:t>135.000,00</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900" b="1" i="0" u="none" strike="noStrike">
                          <a:solidFill>
                            <a:srgbClr val="000000"/>
                          </a:solidFill>
                          <a:effectLst/>
                          <a:latin typeface="Tahoma" panose="020B0604030504040204" pitchFamily="34" charset="0"/>
                        </a:rPr>
                        <a:t>114.750,00</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r" fontAlgn="ctr"/>
                      <a:r>
                        <a:rPr lang="it-IT" sz="900" b="1" i="0" u="none" strike="noStrike">
                          <a:solidFill>
                            <a:srgbClr val="000000"/>
                          </a:solidFill>
                          <a:effectLst/>
                          <a:latin typeface="Tahoma" panose="020B0604030504040204" pitchFamily="34" charset="0"/>
                        </a:rPr>
                        <a:t>87.750,00</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ECFF"/>
                    </a:solidFill>
                  </a:tcPr>
                </a:tc>
                <a:tc>
                  <a:txBody>
                    <a:bodyPr/>
                    <a:lstStyle/>
                    <a:p>
                      <a:pPr algn="r" fontAlgn="ctr"/>
                      <a:r>
                        <a:rPr lang="it-IT" sz="1100" b="1" i="0" u="none" strike="noStrike">
                          <a:solidFill>
                            <a:srgbClr val="000000"/>
                          </a:solidFill>
                          <a:effectLst/>
                          <a:latin typeface="Tahoma" panose="020B0604030504040204" pitchFamily="34" charset="0"/>
                        </a:rPr>
                        <a:t>166.160,75</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900" b="1" i="0" u="none" strike="noStrike">
                          <a:solidFill>
                            <a:srgbClr val="000000"/>
                          </a:solidFill>
                          <a:effectLst/>
                          <a:latin typeface="Tahoma" panose="020B0604030504040204" pitchFamily="34" charset="0"/>
                        </a:rPr>
                        <a:t>123,08%</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900" b="1" i="0" u="none" strike="noStrike" dirty="0">
                          <a:solidFill>
                            <a:srgbClr val="548235"/>
                          </a:solidFill>
                          <a:effectLst/>
                          <a:latin typeface="Tahoma" panose="020B0604030504040204" pitchFamily="34" charset="0"/>
                        </a:rPr>
                        <a:t>51.411</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3448111159"/>
                  </a:ext>
                </a:extLst>
              </a:tr>
            </a:tbl>
          </a:graphicData>
        </a:graphic>
      </p:graphicFrame>
    </p:spTree>
    <p:extLst>
      <p:ext uri="{BB962C8B-B14F-4D97-AF65-F5344CB8AC3E}">
        <p14:creationId xmlns:p14="http://schemas.microsoft.com/office/powerpoint/2010/main" val="291198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3">
            <a:extLst>
              <a:ext uri="{FF2B5EF4-FFF2-40B4-BE49-F238E27FC236}">
                <a16:creationId xmlns:a16="http://schemas.microsoft.com/office/drawing/2014/main" xmlns="" id="{E9841177-774E-4201-995D-3B41CC423934}"/>
              </a:ext>
            </a:extLst>
          </p:cNvPr>
          <p:cNvSpPr txBox="1"/>
          <p:nvPr/>
        </p:nvSpPr>
        <p:spPr>
          <a:xfrm>
            <a:off x="631402" y="376406"/>
            <a:ext cx="11238865"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2.9 Performance Framework – P4(ii)</a:t>
            </a:r>
          </a:p>
        </p:txBody>
      </p:sp>
      <p:graphicFrame>
        <p:nvGraphicFramePr>
          <p:cNvPr id="4" name="Tabella 3"/>
          <p:cNvGraphicFramePr>
            <a:graphicFrameLocks noGrp="1"/>
          </p:cNvGraphicFramePr>
          <p:nvPr>
            <p:extLst>
              <p:ext uri="{D42A27DB-BD31-4B8C-83A1-F6EECF244321}">
                <p14:modId xmlns:p14="http://schemas.microsoft.com/office/powerpoint/2010/main" val="1204851377"/>
              </p:ext>
            </p:extLst>
          </p:nvPr>
        </p:nvGraphicFramePr>
        <p:xfrm>
          <a:off x="728870" y="1185511"/>
          <a:ext cx="10532165" cy="4569245"/>
        </p:xfrm>
        <a:graphic>
          <a:graphicData uri="http://schemas.openxmlformats.org/drawingml/2006/table">
            <a:tbl>
              <a:tblPr/>
              <a:tblGrid>
                <a:gridCol w="1450105">
                  <a:extLst>
                    <a:ext uri="{9D8B030D-6E8A-4147-A177-3AD203B41FA5}">
                      <a16:colId xmlns:a16="http://schemas.microsoft.com/office/drawing/2014/main" xmlns="" val="3144049628"/>
                    </a:ext>
                  </a:extLst>
                </a:gridCol>
                <a:gridCol w="2565392">
                  <a:extLst>
                    <a:ext uri="{9D8B030D-6E8A-4147-A177-3AD203B41FA5}">
                      <a16:colId xmlns:a16="http://schemas.microsoft.com/office/drawing/2014/main" xmlns="" val="4260519322"/>
                    </a:ext>
                  </a:extLst>
                </a:gridCol>
                <a:gridCol w="1083926">
                  <a:extLst>
                    <a:ext uri="{9D8B030D-6E8A-4147-A177-3AD203B41FA5}">
                      <a16:colId xmlns:a16="http://schemas.microsoft.com/office/drawing/2014/main" xmlns="" val="1859229605"/>
                    </a:ext>
                  </a:extLst>
                </a:gridCol>
                <a:gridCol w="5432742">
                  <a:extLst>
                    <a:ext uri="{9D8B030D-6E8A-4147-A177-3AD203B41FA5}">
                      <a16:colId xmlns:a16="http://schemas.microsoft.com/office/drawing/2014/main" xmlns="" val="1593390118"/>
                    </a:ext>
                  </a:extLst>
                </a:gridCol>
              </a:tblGrid>
              <a:tr h="432470">
                <a:tc rowSpan="2">
                  <a:txBody>
                    <a:bodyPr/>
                    <a:lstStyle/>
                    <a:p>
                      <a:pPr algn="ctr" fontAlgn="ctr"/>
                      <a:r>
                        <a:rPr lang="it-IT" sz="1100" b="1" i="0" u="none" strike="noStrike">
                          <a:solidFill>
                            <a:srgbClr val="FFFFFF"/>
                          </a:solidFill>
                          <a:effectLst/>
                          <a:latin typeface="Tahoma" panose="020B0604030504040204" pitchFamily="34" charset="0"/>
                        </a:rPr>
                        <a:t>Priorità</a:t>
                      </a:r>
                    </a:p>
                  </a:txBody>
                  <a:tcPr marL="7150" marR="7150" marT="71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100" b="1" i="0" u="none" strike="noStrike">
                          <a:solidFill>
                            <a:srgbClr val="FFFFFF"/>
                          </a:solidFill>
                          <a:effectLst/>
                          <a:latin typeface="Tahoma" panose="020B0604030504040204" pitchFamily="34" charset="0"/>
                        </a:rPr>
                        <a:t>Indicatore</a:t>
                      </a:r>
                    </a:p>
                  </a:txBody>
                  <a:tcPr marL="7150" marR="7150" marT="71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ctr" fontAlgn="ctr"/>
                      <a:r>
                        <a:rPr lang="el-GR" sz="1100" b="1" i="0" u="none" strike="noStrike">
                          <a:solidFill>
                            <a:srgbClr val="FFFFFF"/>
                          </a:solidFill>
                          <a:effectLst/>
                          <a:latin typeface="Tahoma" panose="020B0604030504040204" pitchFamily="34" charset="0"/>
                        </a:rPr>
                        <a:t>Δ </a:t>
                      </a:r>
                      <a:r>
                        <a:rPr lang="it-IT" sz="1100" b="1" i="0" u="none" strike="noStrike">
                          <a:solidFill>
                            <a:srgbClr val="FFFFFF"/>
                          </a:solidFill>
                          <a:effectLst/>
                          <a:latin typeface="Tahoma" panose="020B0604030504040204" pitchFamily="34" charset="0"/>
                        </a:rPr>
                        <a:t>soglia 85%</a:t>
                      </a:r>
                    </a:p>
                  </a:txBody>
                  <a:tcPr marL="7150" marR="7150" marT="71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100" b="1" i="0" u="none" strike="noStrike" dirty="0">
                          <a:solidFill>
                            <a:srgbClr val="FFFFFF"/>
                          </a:solidFill>
                          <a:effectLst/>
                          <a:latin typeface="Tahoma" panose="020B0604030504040204" pitchFamily="34" charset="0"/>
                        </a:rPr>
                        <a:t>CONTRIBUTO DELLE MISURE AL RAGGIUNGIMENTO DEL TARGET AL 31.12.2025</a:t>
                      </a:r>
                      <a:br>
                        <a:rPr lang="it-IT" sz="1100" b="1" i="0" u="none" strike="noStrike" dirty="0">
                          <a:solidFill>
                            <a:srgbClr val="FFFFFF"/>
                          </a:solidFill>
                          <a:effectLst/>
                          <a:latin typeface="Tahoma" panose="020B0604030504040204" pitchFamily="34" charset="0"/>
                        </a:rPr>
                      </a:br>
                      <a:r>
                        <a:rPr lang="it-IT" sz="1100" b="1" i="0" u="none" strike="noStrike" dirty="0">
                          <a:solidFill>
                            <a:srgbClr val="FFFFFF"/>
                          </a:solidFill>
                          <a:effectLst/>
                          <a:latin typeface="Tahoma" panose="020B0604030504040204" pitchFamily="34" charset="0"/>
                        </a:rPr>
                        <a:t>(soglia 85%)</a:t>
                      </a:r>
                    </a:p>
                  </a:txBody>
                  <a:tcPr marL="7150" marR="7150" marT="71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extLst>
                  <a:ext uri="{0D108BD9-81ED-4DB2-BD59-A6C34878D82A}">
                    <a16:rowId xmlns:a16="http://schemas.microsoft.com/office/drawing/2014/main" xmlns="" val="619631306"/>
                  </a:ext>
                </a:extLst>
              </a:tr>
              <a:tr h="432470">
                <a:tc vMerge="1">
                  <a:txBody>
                    <a:bodyPr/>
                    <a:lstStyle/>
                    <a:p>
                      <a:endParaRPr lang="it-IT"/>
                    </a:p>
                  </a:txBody>
                  <a:tcPr/>
                </a:tc>
                <a:tc vMerge="1">
                  <a:txBody>
                    <a:bodyPr/>
                    <a:lstStyle/>
                    <a:p>
                      <a:endParaRPr lang="it-IT"/>
                    </a:p>
                  </a:txBody>
                  <a:tcPr/>
                </a:tc>
                <a:tc>
                  <a:txBody>
                    <a:bodyPr/>
                    <a:lstStyle/>
                    <a:p>
                      <a:pPr algn="ctr" fontAlgn="ctr"/>
                      <a:r>
                        <a:rPr lang="it-IT" sz="1100" b="1" i="0" u="none" strike="noStrike">
                          <a:solidFill>
                            <a:srgbClr val="FFFFFF"/>
                          </a:solidFill>
                          <a:effectLst/>
                          <a:latin typeface="Tahoma" panose="020B0604030504040204" pitchFamily="34" charset="0"/>
                        </a:rPr>
                        <a:t>(=c-b)</a:t>
                      </a:r>
                    </a:p>
                  </a:txBody>
                  <a:tcPr marL="7150" marR="7150" marT="71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vMerge="1">
                  <a:txBody>
                    <a:bodyPr/>
                    <a:lstStyle/>
                    <a:p>
                      <a:endParaRPr lang="it-IT"/>
                    </a:p>
                  </a:txBody>
                  <a:tcPr/>
                </a:tc>
                <a:extLst>
                  <a:ext uri="{0D108BD9-81ED-4DB2-BD59-A6C34878D82A}">
                    <a16:rowId xmlns:a16="http://schemas.microsoft.com/office/drawing/2014/main" xmlns="" val="1078711125"/>
                  </a:ext>
                </a:extLst>
              </a:tr>
              <a:tr h="2035754">
                <a:tc rowSpan="2">
                  <a:txBody>
                    <a:bodyPr/>
                    <a:lstStyle/>
                    <a:p>
                      <a:pPr algn="ctr" fontAlgn="ctr"/>
                      <a:r>
                        <a:rPr lang="it-IT" sz="1100" b="1" i="0" u="none" strike="noStrike" dirty="0">
                          <a:solidFill>
                            <a:srgbClr val="000000"/>
                          </a:solidFill>
                          <a:effectLst/>
                          <a:latin typeface="Tahoma" panose="020B0604030504040204" pitchFamily="34" charset="0"/>
                        </a:rPr>
                        <a:t>P4</a:t>
                      </a:r>
                    </a:p>
                  </a:txBody>
                  <a:tcPr marL="7150" marR="7150" marT="71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100" b="0" i="0" u="none" strike="noStrike">
                          <a:solidFill>
                            <a:srgbClr val="000000"/>
                          </a:solidFill>
                          <a:effectLst/>
                          <a:latin typeface="Tahoma" panose="020B0604030504040204" pitchFamily="34" charset="0"/>
                        </a:rPr>
                        <a:t>Spesa pubblica totale P4 (€)</a:t>
                      </a:r>
                    </a:p>
                  </a:txBody>
                  <a:tcPr marL="7150" marR="7150" marT="71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dirty="0" smtClean="0">
                          <a:solidFill>
                            <a:srgbClr val="548235"/>
                          </a:solidFill>
                          <a:effectLst/>
                          <a:latin typeface="Tahoma" panose="020B0604030504040204" pitchFamily="34" charset="0"/>
                        </a:rPr>
                        <a:t>24.129.085</a:t>
                      </a:r>
                      <a:endParaRPr lang="it-IT" sz="1100" b="1" i="0" u="none" strike="noStrike" dirty="0">
                        <a:solidFill>
                          <a:srgbClr val="548235"/>
                        </a:solidFill>
                        <a:effectLst/>
                        <a:latin typeface="Tahoma" panose="020B0604030504040204" pitchFamily="34" charset="0"/>
                      </a:endParaRPr>
                    </a:p>
                  </a:txBody>
                  <a:tcPr marL="7150" marR="7150" marT="71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fontAlgn="ctr"/>
                      <a:r>
                        <a:rPr lang="it-IT" sz="1100" b="0" i="0" u="none" strike="noStrike" dirty="0">
                          <a:solidFill>
                            <a:srgbClr val="000000"/>
                          </a:solidFill>
                          <a:effectLst/>
                          <a:latin typeface="Tahoma" panose="020B0604030504040204" pitchFamily="34" charset="0"/>
                        </a:rPr>
                        <a:t>Il valore obiettivo (soglia dell'85%) è stato raggiunto. Sono previsti i seguenti pagamenti ulteriori:</a:t>
                      </a:r>
                      <a:br>
                        <a:rPr lang="it-IT" sz="1100" b="0"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1)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a </a:t>
                      </a:r>
                      <a:r>
                        <a:rPr lang="it-IT" sz="1100" b="0" i="0" u="none" strike="noStrike" dirty="0" err="1">
                          <a:solidFill>
                            <a:srgbClr val="000000"/>
                          </a:solidFill>
                          <a:effectLst/>
                          <a:latin typeface="Tahoma" panose="020B0604030504040204" pitchFamily="34" charset="0"/>
                        </a:rPr>
                        <a:t>superificie</a:t>
                      </a:r>
                      <a:r>
                        <a:rPr lang="it-IT" sz="1100" b="0" i="0" u="none" strike="noStrike" dirty="0">
                          <a:solidFill>
                            <a:srgbClr val="000000"/>
                          </a:solidFill>
                          <a:effectLst/>
                          <a:latin typeface="Tahoma" panose="020B0604030504040204" pitchFamily="34" charset="0"/>
                        </a:rPr>
                        <a:t> - Pagamento saldi annualità 2023:</a:t>
                      </a:r>
                      <a:r>
                        <a:rPr lang="it-IT" sz="1100" b="1" i="0" u="none" strike="noStrike" dirty="0">
                          <a:solidFill>
                            <a:srgbClr val="000000"/>
                          </a:solidFill>
                          <a:effectLst/>
                          <a:latin typeface="Tahoma" panose="020B0604030504040204" pitchFamily="34" charset="0"/>
                        </a:rPr>
                        <a:t> 2 Mln €.</a:t>
                      </a:r>
                      <a:r>
                        <a:rPr lang="it-IT" sz="1100" b="0" i="0" u="none" strike="noStrike" dirty="0">
                          <a:solidFill>
                            <a:srgbClr val="000000"/>
                          </a:solidFill>
                          <a:effectLst/>
                          <a:latin typeface="Tahoma" panose="020B0604030504040204" pitchFamily="34" charset="0"/>
                        </a:rPr>
                        <a:t/>
                      </a:r>
                      <a:br>
                        <a:rPr lang="it-IT" sz="1100" b="0"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2)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11 - Conferme annualità 2023: </a:t>
                      </a:r>
                      <a:r>
                        <a:rPr lang="it-IT" sz="1100" b="1" i="0" u="none" strike="noStrike" dirty="0" smtClean="0">
                          <a:solidFill>
                            <a:srgbClr val="000000"/>
                          </a:solidFill>
                          <a:effectLst/>
                          <a:latin typeface="Tahoma" panose="020B0604030504040204" pitchFamily="34" charset="0"/>
                        </a:rPr>
                        <a:t>3,6 </a:t>
                      </a:r>
                      <a:r>
                        <a:rPr lang="it-IT" sz="1100" b="1" i="0" u="none" strike="noStrike" dirty="0">
                          <a:solidFill>
                            <a:srgbClr val="000000"/>
                          </a:solidFill>
                          <a:effectLst/>
                          <a:latin typeface="Tahoma" panose="020B0604030504040204" pitchFamily="34" charset="0"/>
                        </a:rPr>
                        <a:t>Mln €.</a:t>
                      </a:r>
                      <a:r>
                        <a:rPr lang="it-IT" sz="1100" b="0" i="0" u="none" strike="noStrike" dirty="0">
                          <a:solidFill>
                            <a:srgbClr val="000000"/>
                          </a:solidFill>
                          <a:effectLst/>
                          <a:latin typeface="Tahoma" panose="020B0604030504040204" pitchFamily="34" charset="0"/>
                        </a:rPr>
                        <a:t/>
                      </a:r>
                      <a:br>
                        <a:rPr lang="it-IT" sz="1100" b="0"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3)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4.4 pagamenti residui per </a:t>
                      </a:r>
                      <a:r>
                        <a:rPr lang="it-IT" sz="1100" b="1" i="0" u="none" strike="noStrike" dirty="0">
                          <a:solidFill>
                            <a:srgbClr val="000000"/>
                          </a:solidFill>
                          <a:effectLst/>
                          <a:latin typeface="Tahoma" panose="020B0604030504040204" pitchFamily="34" charset="0"/>
                        </a:rPr>
                        <a:t>0,7 Mln € - </a:t>
                      </a:r>
                      <a:r>
                        <a:rPr lang="it-IT" sz="1100" b="0" i="0" u="none" strike="noStrike" dirty="0">
                          <a:solidFill>
                            <a:srgbClr val="000000"/>
                          </a:solidFill>
                          <a:effectLst/>
                          <a:latin typeface="Tahoma" panose="020B0604030504040204" pitchFamily="34" charset="0"/>
                        </a:rPr>
                        <a:t>Concessioni in corso per</a:t>
                      </a:r>
                      <a:r>
                        <a:rPr lang="it-IT" sz="1100" b="1" i="0" u="none" strike="noStrike" dirty="0">
                          <a:solidFill>
                            <a:srgbClr val="000000"/>
                          </a:solidFill>
                          <a:effectLst/>
                          <a:latin typeface="Tahoma" panose="020B0604030504040204" pitchFamily="34" charset="0"/>
                        </a:rPr>
                        <a:t> 0,8 </a:t>
                      </a:r>
                      <a:r>
                        <a:rPr lang="it-IT" sz="1100" b="1" i="0" u="none" strike="noStrike" dirty="0" err="1">
                          <a:solidFill>
                            <a:srgbClr val="000000"/>
                          </a:solidFill>
                          <a:effectLst/>
                          <a:latin typeface="Tahoma" panose="020B0604030504040204" pitchFamily="34" charset="0"/>
                        </a:rPr>
                        <a:t>Mil</a:t>
                      </a:r>
                      <a:r>
                        <a:rPr lang="it-IT" sz="1100" b="1" i="0" u="none" strike="noStrike" dirty="0">
                          <a:solidFill>
                            <a:srgbClr val="000000"/>
                          </a:solidFill>
                          <a:effectLst/>
                          <a:latin typeface="Tahoma" panose="020B0604030504040204" pitchFamily="34" charset="0"/>
                        </a:rPr>
                        <a:t> €.</a:t>
                      </a:r>
                      <a:br>
                        <a:rPr lang="it-IT" sz="1100" b="1"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4)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7: pagamenti residui per </a:t>
                      </a:r>
                      <a:r>
                        <a:rPr lang="it-IT" sz="1100" b="1" i="0" u="none" strike="noStrike" dirty="0">
                          <a:solidFill>
                            <a:srgbClr val="000000"/>
                          </a:solidFill>
                          <a:effectLst/>
                          <a:latin typeface="Tahoma" panose="020B0604030504040204" pitchFamily="34" charset="0"/>
                        </a:rPr>
                        <a:t>0,6 </a:t>
                      </a:r>
                      <a:r>
                        <a:rPr lang="it-IT" sz="1100" b="1" i="0" u="none" strike="noStrike" dirty="0" err="1">
                          <a:solidFill>
                            <a:srgbClr val="000000"/>
                          </a:solidFill>
                          <a:effectLst/>
                          <a:latin typeface="Tahoma" panose="020B0604030504040204" pitchFamily="34" charset="0"/>
                        </a:rPr>
                        <a:t>Mil</a:t>
                      </a:r>
                      <a:r>
                        <a:rPr lang="it-IT" sz="1100" b="1" i="0" u="none" strike="noStrike" dirty="0">
                          <a:solidFill>
                            <a:srgbClr val="000000"/>
                          </a:solidFill>
                          <a:effectLst/>
                          <a:latin typeface="Tahoma" panose="020B0604030504040204" pitchFamily="34" charset="0"/>
                        </a:rPr>
                        <a:t> €.</a:t>
                      </a:r>
                      <a:br>
                        <a:rPr lang="it-IT" sz="1100" b="1"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5)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10.2 concessioni in corso per </a:t>
                      </a:r>
                      <a:r>
                        <a:rPr lang="it-IT" sz="1100" b="1" i="0" u="none" strike="noStrike" dirty="0">
                          <a:solidFill>
                            <a:srgbClr val="000000"/>
                          </a:solidFill>
                          <a:effectLst/>
                          <a:latin typeface="Tahoma" panose="020B0604030504040204" pitchFamily="34" charset="0"/>
                        </a:rPr>
                        <a:t>0,3 </a:t>
                      </a:r>
                      <a:r>
                        <a:rPr lang="it-IT" sz="1100" b="1" i="0" u="none" strike="noStrike" dirty="0" err="1">
                          <a:solidFill>
                            <a:srgbClr val="000000"/>
                          </a:solidFill>
                          <a:effectLst/>
                          <a:latin typeface="Tahoma" panose="020B0604030504040204" pitchFamily="34" charset="0"/>
                        </a:rPr>
                        <a:t>Mil</a:t>
                      </a:r>
                      <a:r>
                        <a:rPr lang="it-IT" sz="1100" b="1" i="0" u="none" strike="noStrike" dirty="0">
                          <a:solidFill>
                            <a:srgbClr val="000000"/>
                          </a:solidFill>
                          <a:effectLst/>
                          <a:latin typeface="Tahoma" panose="020B0604030504040204" pitchFamily="34" charset="0"/>
                        </a:rPr>
                        <a:t> €.</a:t>
                      </a:r>
                      <a:br>
                        <a:rPr lang="it-IT" sz="1100" b="1"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6)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2 pagamenti residui per </a:t>
                      </a:r>
                      <a:r>
                        <a:rPr lang="it-IT" sz="1100" b="1" i="0" u="none" strike="noStrike" dirty="0">
                          <a:solidFill>
                            <a:srgbClr val="000000"/>
                          </a:solidFill>
                          <a:effectLst/>
                          <a:latin typeface="Tahoma" panose="020B0604030504040204" pitchFamily="34" charset="0"/>
                        </a:rPr>
                        <a:t>0,5 </a:t>
                      </a:r>
                      <a:r>
                        <a:rPr lang="it-IT" sz="1100" b="1" i="0" u="none" strike="noStrike" dirty="0" err="1">
                          <a:solidFill>
                            <a:srgbClr val="000000"/>
                          </a:solidFill>
                          <a:effectLst/>
                          <a:latin typeface="Tahoma" panose="020B0604030504040204" pitchFamily="34" charset="0"/>
                        </a:rPr>
                        <a:t>Mil</a:t>
                      </a:r>
                      <a:r>
                        <a:rPr lang="it-IT" sz="1100" b="1" i="0" u="none" strike="noStrike" dirty="0">
                          <a:solidFill>
                            <a:srgbClr val="000000"/>
                          </a:solidFill>
                          <a:effectLst/>
                          <a:latin typeface="Tahoma" panose="020B0604030504040204" pitchFamily="34" charset="0"/>
                        </a:rPr>
                        <a:t> €.</a:t>
                      </a:r>
                      <a:br>
                        <a:rPr lang="it-IT" sz="1100" b="1"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
                      </a:r>
                      <a:br>
                        <a:rPr lang="it-IT" sz="1100" b="0" i="0" u="none" strike="noStrike" dirty="0">
                          <a:solidFill>
                            <a:srgbClr val="000000"/>
                          </a:solidFill>
                          <a:effectLst/>
                          <a:latin typeface="Tahoma" panose="020B0604030504040204" pitchFamily="34" charset="0"/>
                        </a:rPr>
                      </a:br>
                      <a:r>
                        <a:rPr lang="it-IT" sz="1100" b="1" i="0" u="none" strike="noStrike" dirty="0">
                          <a:solidFill>
                            <a:srgbClr val="000000"/>
                          </a:solidFill>
                          <a:effectLst/>
                          <a:latin typeface="Tahoma" panose="020B0604030504040204" pitchFamily="34" charset="0"/>
                        </a:rPr>
                        <a:t>Importo conseguibile in P4 al 31/12/2024: 210  Mln € - 97,8 %.</a:t>
                      </a:r>
                      <a:r>
                        <a:rPr lang="it-IT" sz="1100" b="0" i="0" u="none" strike="noStrike" dirty="0">
                          <a:solidFill>
                            <a:srgbClr val="000000"/>
                          </a:solidFill>
                          <a:effectLst/>
                          <a:latin typeface="Tahoma" panose="020B0604030504040204" pitchFamily="34" charset="0"/>
                        </a:rPr>
                        <a:t/>
                      </a:r>
                      <a:br>
                        <a:rPr lang="it-IT" sz="1100" b="0" i="0" u="none" strike="noStrike" dirty="0">
                          <a:solidFill>
                            <a:srgbClr val="000000"/>
                          </a:solidFill>
                          <a:effectLst/>
                          <a:latin typeface="Tahoma" panose="020B0604030504040204" pitchFamily="34" charset="0"/>
                        </a:rPr>
                      </a:br>
                      <a:r>
                        <a:rPr lang="it-IT" sz="1100" b="1" i="0" u="none" strike="noStrike" dirty="0">
                          <a:solidFill>
                            <a:srgbClr val="000000"/>
                          </a:solidFill>
                          <a:effectLst/>
                          <a:latin typeface="Tahoma" panose="020B0604030504040204" pitchFamily="34" charset="0"/>
                        </a:rPr>
                        <a:t>Importo totale conseguibile P4 al 31/12/2025: 215 Mln € - 100 %.</a:t>
                      </a:r>
                      <a:endParaRPr lang="it-IT" sz="1100" b="0" i="0" u="none" strike="noStrike" dirty="0">
                        <a:solidFill>
                          <a:srgbClr val="000000"/>
                        </a:solidFill>
                        <a:effectLst/>
                        <a:latin typeface="Tahoma" panose="020B0604030504040204" pitchFamily="34" charset="0"/>
                      </a:endParaRPr>
                    </a:p>
                  </a:txBody>
                  <a:tcPr marL="7150" marR="7150" marT="71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3050111001"/>
                  </a:ext>
                </a:extLst>
              </a:tr>
              <a:tr h="1668551">
                <a:tc vMerge="1">
                  <a:txBody>
                    <a:bodyPr/>
                    <a:lstStyle/>
                    <a:p>
                      <a:endParaRPr lang="it-IT"/>
                    </a:p>
                  </a:txBody>
                  <a:tcPr/>
                </a:tc>
                <a:tc>
                  <a:txBody>
                    <a:bodyPr/>
                    <a:lstStyle/>
                    <a:p>
                      <a:pPr algn="just" fontAlgn="ctr"/>
                      <a:r>
                        <a:rPr lang="it-IT" sz="1100" b="0" i="0" u="none" strike="noStrike">
                          <a:solidFill>
                            <a:srgbClr val="000000"/>
                          </a:solidFill>
                          <a:effectLst/>
                          <a:latin typeface="Tahoma" panose="020B0604030504040204" pitchFamily="34" charset="0"/>
                        </a:rPr>
                        <a:t>Terreni agricoli oggetto di contratti di gestione che contribuiscono alla biodiversità (ha) (aspetto specifico 4A) + miglioramento della gestione idrica (ha) (aspetto specifico 4B) + migliore gestione del suolo e prevenzione dell'erosione del suolo (ha) (aspetto specifico 4C)</a:t>
                      </a:r>
                    </a:p>
                  </a:txBody>
                  <a:tcPr marL="7150" marR="7150" marT="71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dirty="0">
                          <a:solidFill>
                            <a:srgbClr val="548235"/>
                          </a:solidFill>
                          <a:effectLst/>
                          <a:latin typeface="Tahoma" panose="020B0604030504040204" pitchFamily="34" charset="0"/>
                        </a:rPr>
                        <a:t>51.411</a:t>
                      </a:r>
                    </a:p>
                  </a:txBody>
                  <a:tcPr marL="7150" marR="7150" marT="71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fontAlgn="ctr"/>
                      <a:r>
                        <a:rPr lang="it-IT" sz="1100" b="0" i="0" u="none" strike="noStrike" dirty="0">
                          <a:solidFill>
                            <a:srgbClr val="000000"/>
                          </a:solidFill>
                          <a:effectLst/>
                          <a:latin typeface="Tahoma" panose="020B0604030504040204" pitchFamily="34" charset="0"/>
                        </a:rPr>
                        <a:t>Valore obiettivo raggiunto</a:t>
                      </a:r>
                      <a:br>
                        <a:rPr lang="it-IT" sz="1100" b="0"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
                      </a:r>
                      <a:br>
                        <a:rPr lang="it-IT" sz="1100" b="0" i="0" u="none" strike="noStrike" dirty="0">
                          <a:solidFill>
                            <a:srgbClr val="000000"/>
                          </a:solidFill>
                          <a:effectLst/>
                          <a:latin typeface="Tahoma" panose="020B0604030504040204" pitchFamily="34" charset="0"/>
                        </a:rPr>
                      </a:br>
                      <a:r>
                        <a:rPr lang="it-IT" sz="1100" b="0" i="1" u="none" strike="noStrike" dirty="0">
                          <a:solidFill>
                            <a:srgbClr val="000000"/>
                          </a:solidFill>
                          <a:effectLst/>
                          <a:latin typeface="Tahoma" panose="020B0604030504040204" pitchFamily="34" charset="0"/>
                        </a:rPr>
                        <a:t>NB: Per le misure 10, 11 e 12 il numeratore corrisponde alla superficie "pagata" a seguito di verifiche amministrative e in loco ed inclusa in domande di pagamento annuali; il denominatore corrisponde invece alla </a:t>
                      </a:r>
                      <a:r>
                        <a:rPr lang="it-IT" sz="1100" b="0" i="1" u="none" strike="noStrike" dirty="0" err="1">
                          <a:solidFill>
                            <a:srgbClr val="000000"/>
                          </a:solidFill>
                          <a:effectLst/>
                          <a:latin typeface="Tahoma" panose="020B0604030504040204" pitchFamily="34" charset="0"/>
                        </a:rPr>
                        <a:t>sperficie</a:t>
                      </a:r>
                      <a:r>
                        <a:rPr lang="it-IT" sz="1100" b="0" i="1" u="none" strike="noStrike" dirty="0">
                          <a:solidFill>
                            <a:srgbClr val="000000"/>
                          </a:solidFill>
                          <a:effectLst/>
                          <a:latin typeface="Tahoma" panose="020B0604030504040204" pitchFamily="34" charset="0"/>
                        </a:rPr>
                        <a:t> agricola totale nel 2013</a:t>
                      </a:r>
                      <a:endParaRPr lang="it-IT" sz="1100" b="0" i="0" u="none" strike="noStrike" dirty="0">
                        <a:solidFill>
                          <a:srgbClr val="000000"/>
                        </a:solidFill>
                        <a:effectLst/>
                        <a:latin typeface="Tahoma" panose="020B0604030504040204" pitchFamily="34" charset="0"/>
                      </a:endParaRPr>
                    </a:p>
                  </a:txBody>
                  <a:tcPr marL="7150" marR="7150" marT="715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2565639086"/>
                  </a:ext>
                </a:extLst>
              </a:tr>
            </a:tbl>
          </a:graphicData>
        </a:graphic>
      </p:graphicFrame>
    </p:spTree>
    <p:extLst>
      <p:ext uri="{BB962C8B-B14F-4D97-AF65-F5344CB8AC3E}">
        <p14:creationId xmlns:p14="http://schemas.microsoft.com/office/powerpoint/2010/main" val="3267115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3">
            <a:extLst>
              <a:ext uri="{FF2B5EF4-FFF2-40B4-BE49-F238E27FC236}">
                <a16:creationId xmlns:a16="http://schemas.microsoft.com/office/drawing/2014/main" xmlns="" id="{E9841177-774E-4201-995D-3B41CC423934}"/>
              </a:ext>
            </a:extLst>
          </p:cNvPr>
          <p:cNvSpPr txBox="1"/>
          <p:nvPr/>
        </p:nvSpPr>
        <p:spPr>
          <a:xfrm>
            <a:off x="631402" y="376406"/>
            <a:ext cx="11238865"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2.9 Performance Framework – P5(i)</a:t>
            </a: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94039" y="2435927"/>
            <a:ext cx="430213" cy="430213"/>
          </a:xfrm>
          <a:prstGeom prst="rect">
            <a:avLst/>
          </a:prstGeom>
        </p:spPr>
      </p:pic>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4039" y="4177172"/>
            <a:ext cx="384175" cy="384175"/>
          </a:xfrm>
          <a:prstGeom prst="rect">
            <a:avLst/>
          </a:prstGeom>
        </p:spPr>
      </p:pic>
      <p:graphicFrame>
        <p:nvGraphicFramePr>
          <p:cNvPr id="3" name="Tabella 2"/>
          <p:cNvGraphicFramePr>
            <a:graphicFrameLocks noGrp="1"/>
          </p:cNvGraphicFramePr>
          <p:nvPr>
            <p:extLst>
              <p:ext uri="{D42A27DB-BD31-4B8C-83A1-F6EECF244321}">
                <p14:modId xmlns:p14="http://schemas.microsoft.com/office/powerpoint/2010/main" val="3042790108"/>
              </p:ext>
            </p:extLst>
          </p:nvPr>
        </p:nvGraphicFramePr>
        <p:xfrm>
          <a:off x="475452" y="1157048"/>
          <a:ext cx="10493663" cy="4387910"/>
        </p:xfrm>
        <a:graphic>
          <a:graphicData uri="http://schemas.openxmlformats.org/drawingml/2006/table">
            <a:tbl>
              <a:tblPr/>
              <a:tblGrid>
                <a:gridCol w="806696">
                  <a:extLst>
                    <a:ext uri="{9D8B030D-6E8A-4147-A177-3AD203B41FA5}">
                      <a16:colId xmlns:a16="http://schemas.microsoft.com/office/drawing/2014/main" xmlns="" val="2191482406"/>
                    </a:ext>
                  </a:extLst>
                </a:gridCol>
                <a:gridCol w="2683565">
                  <a:extLst>
                    <a:ext uri="{9D8B030D-6E8A-4147-A177-3AD203B41FA5}">
                      <a16:colId xmlns:a16="http://schemas.microsoft.com/office/drawing/2014/main" xmlns="" val="3383003860"/>
                    </a:ext>
                  </a:extLst>
                </a:gridCol>
                <a:gridCol w="924339">
                  <a:extLst>
                    <a:ext uri="{9D8B030D-6E8A-4147-A177-3AD203B41FA5}">
                      <a16:colId xmlns:a16="http://schemas.microsoft.com/office/drawing/2014/main" xmlns="" val="669115157"/>
                    </a:ext>
                  </a:extLst>
                </a:gridCol>
                <a:gridCol w="1003852">
                  <a:extLst>
                    <a:ext uri="{9D8B030D-6E8A-4147-A177-3AD203B41FA5}">
                      <a16:colId xmlns:a16="http://schemas.microsoft.com/office/drawing/2014/main" xmlns="" val="557635106"/>
                    </a:ext>
                  </a:extLst>
                </a:gridCol>
                <a:gridCol w="1023731">
                  <a:extLst>
                    <a:ext uri="{9D8B030D-6E8A-4147-A177-3AD203B41FA5}">
                      <a16:colId xmlns:a16="http://schemas.microsoft.com/office/drawing/2014/main" xmlns="" val="3168763558"/>
                    </a:ext>
                  </a:extLst>
                </a:gridCol>
                <a:gridCol w="1123122">
                  <a:extLst>
                    <a:ext uri="{9D8B030D-6E8A-4147-A177-3AD203B41FA5}">
                      <a16:colId xmlns:a16="http://schemas.microsoft.com/office/drawing/2014/main" xmlns="" val="1190284512"/>
                    </a:ext>
                  </a:extLst>
                </a:gridCol>
                <a:gridCol w="1304463">
                  <a:extLst>
                    <a:ext uri="{9D8B030D-6E8A-4147-A177-3AD203B41FA5}">
                      <a16:colId xmlns:a16="http://schemas.microsoft.com/office/drawing/2014/main" xmlns="" val="2581658270"/>
                    </a:ext>
                  </a:extLst>
                </a:gridCol>
                <a:gridCol w="896591">
                  <a:extLst>
                    <a:ext uri="{9D8B030D-6E8A-4147-A177-3AD203B41FA5}">
                      <a16:colId xmlns:a16="http://schemas.microsoft.com/office/drawing/2014/main" xmlns="" val="340430752"/>
                    </a:ext>
                  </a:extLst>
                </a:gridCol>
                <a:gridCol w="727304">
                  <a:extLst>
                    <a:ext uri="{9D8B030D-6E8A-4147-A177-3AD203B41FA5}">
                      <a16:colId xmlns:a16="http://schemas.microsoft.com/office/drawing/2014/main" xmlns="" val="3167069933"/>
                    </a:ext>
                  </a:extLst>
                </a:gridCol>
              </a:tblGrid>
              <a:tr h="579577">
                <a:tc rowSpan="2">
                  <a:txBody>
                    <a:bodyPr/>
                    <a:lstStyle/>
                    <a:p>
                      <a:pPr algn="ctr" fontAlgn="ctr"/>
                      <a:r>
                        <a:rPr lang="it-IT" sz="1050" b="1" i="0" u="none" strike="noStrike">
                          <a:solidFill>
                            <a:srgbClr val="FFFFFF"/>
                          </a:solidFill>
                          <a:effectLst/>
                          <a:latin typeface="Tahoma" panose="020B0604030504040204" pitchFamily="34" charset="0"/>
                        </a:rPr>
                        <a:t>Priorità</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050" b="1" i="0" u="none" strike="noStrike">
                          <a:solidFill>
                            <a:srgbClr val="FFFFFF"/>
                          </a:solidFill>
                          <a:effectLst/>
                          <a:latin typeface="Tahoma" panose="020B0604030504040204" pitchFamily="34" charset="0"/>
                        </a:rPr>
                        <a:t>Indicatore</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050" b="1" i="0" u="none" strike="noStrike">
                          <a:solidFill>
                            <a:srgbClr val="FFFFFF"/>
                          </a:solidFill>
                          <a:effectLst/>
                          <a:latin typeface="Tahoma" panose="020B0604030504040204" pitchFamily="34" charset="0"/>
                        </a:rPr>
                        <a:t>Misure</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050" b="1" i="0" u="none" strike="noStrike">
                          <a:solidFill>
                            <a:srgbClr val="FFFFFF"/>
                          </a:solidFill>
                          <a:effectLst/>
                          <a:latin typeface="Tahoma" panose="020B0604030504040204" pitchFamily="34" charset="0"/>
                        </a:rPr>
                        <a:t>Valore obiettivo 2025</a:t>
                      </a:r>
                      <a:br>
                        <a:rPr lang="it-IT" sz="1050" b="1" i="0" u="none" strike="noStrike">
                          <a:solidFill>
                            <a:srgbClr val="FFFFFF"/>
                          </a:solidFill>
                          <a:effectLst/>
                          <a:latin typeface="Tahoma" panose="020B0604030504040204" pitchFamily="34" charset="0"/>
                        </a:rPr>
                      </a:br>
                      <a:r>
                        <a:rPr lang="it-IT" sz="1050" b="1" i="0" u="none" strike="noStrike">
                          <a:solidFill>
                            <a:srgbClr val="FFFFFF"/>
                          </a:solidFill>
                          <a:effectLst/>
                          <a:latin typeface="Tahoma" panose="020B0604030504040204" pitchFamily="34" charset="0"/>
                        </a:rPr>
                        <a:t>(a)</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050" b="1" i="0" u="none" strike="noStrike">
                          <a:solidFill>
                            <a:srgbClr val="FFFFFF"/>
                          </a:solidFill>
                          <a:effectLst/>
                          <a:latin typeface="Tahoma" panose="020B0604030504040204" pitchFamily="34" charset="0"/>
                        </a:rPr>
                        <a:t>Soglia 85%</a:t>
                      </a:r>
                      <a:br>
                        <a:rPr lang="it-IT" sz="1050" b="1" i="0" u="none" strike="noStrike">
                          <a:solidFill>
                            <a:srgbClr val="FFFFFF"/>
                          </a:solidFill>
                          <a:effectLst/>
                          <a:latin typeface="Tahoma" panose="020B0604030504040204" pitchFamily="34" charset="0"/>
                        </a:rPr>
                      </a:br>
                      <a:r>
                        <a:rPr lang="it-IT" sz="1050" b="1" i="0" u="none" strike="noStrike">
                          <a:solidFill>
                            <a:srgbClr val="FFFFFF"/>
                          </a:solidFill>
                          <a:effectLst/>
                          <a:latin typeface="Tahoma" panose="020B0604030504040204" pitchFamily="34" charset="0"/>
                        </a:rPr>
                        <a:t>(b)</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050" b="1" i="0" u="none" strike="noStrike">
                          <a:solidFill>
                            <a:srgbClr val="FFFFFF"/>
                          </a:solidFill>
                          <a:effectLst/>
                          <a:latin typeface="Tahoma" panose="020B0604030504040204" pitchFamily="34" charset="0"/>
                        </a:rPr>
                        <a:t>Soglia 65%</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gridSpan="2">
                  <a:txBody>
                    <a:bodyPr/>
                    <a:lstStyle/>
                    <a:p>
                      <a:pPr algn="ctr" fontAlgn="ctr"/>
                      <a:r>
                        <a:rPr lang="it-IT" sz="1050" b="1" i="0" u="none" strike="noStrike" dirty="0">
                          <a:solidFill>
                            <a:srgbClr val="FFFFFF"/>
                          </a:solidFill>
                          <a:effectLst/>
                          <a:latin typeface="Tahoma" panose="020B0604030504040204" pitchFamily="34" charset="0"/>
                        </a:rPr>
                        <a:t>Realizzazione al </a:t>
                      </a:r>
                      <a:r>
                        <a:rPr lang="it-IT" sz="1050" b="1" i="0" u="none" strike="noStrike" dirty="0" smtClean="0">
                          <a:solidFill>
                            <a:srgbClr val="FFFFFF"/>
                          </a:solidFill>
                          <a:effectLst/>
                          <a:latin typeface="Tahoma" panose="020B0604030504040204" pitchFamily="34" charset="0"/>
                        </a:rPr>
                        <a:t>28/11/2024 </a:t>
                      </a:r>
                      <a:r>
                        <a:rPr lang="it-IT" sz="1050" b="1" i="0" u="none" strike="noStrike" dirty="0">
                          <a:solidFill>
                            <a:srgbClr val="FFFFFF"/>
                          </a:solidFill>
                          <a:effectLst/>
                          <a:latin typeface="Tahoma" panose="020B0604030504040204" pitchFamily="34" charset="0"/>
                        </a:rPr>
                        <a:t>(Decreto </a:t>
                      </a:r>
                      <a:r>
                        <a:rPr lang="it-IT" sz="1050" b="1" i="0" u="none" strike="noStrike" dirty="0" smtClean="0">
                          <a:solidFill>
                            <a:srgbClr val="FFFFFF"/>
                          </a:solidFill>
                          <a:effectLst/>
                          <a:latin typeface="Tahoma" panose="020B0604030504040204" pitchFamily="34" charset="0"/>
                        </a:rPr>
                        <a:t>725)</a:t>
                      </a:r>
                      <a:endParaRPr lang="it-IT" sz="1050" b="1" i="0" u="none" strike="noStrike" dirty="0">
                        <a:solidFill>
                          <a:srgbClr val="FFFFFF"/>
                        </a:solidFill>
                        <a:effectLst/>
                        <a:latin typeface="Tahoma" panose="020B0604030504040204" pitchFamily="34" charset="0"/>
                      </a:endParaRP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hMerge="1">
                  <a:txBody>
                    <a:bodyPr/>
                    <a:lstStyle/>
                    <a:p>
                      <a:endParaRPr lang="it-IT"/>
                    </a:p>
                  </a:txBody>
                  <a:tcPr/>
                </a:tc>
                <a:tc>
                  <a:txBody>
                    <a:bodyPr/>
                    <a:lstStyle/>
                    <a:p>
                      <a:pPr algn="ctr" fontAlgn="ctr"/>
                      <a:r>
                        <a:rPr lang="el-GR" sz="1050" b="1" i="0" u="none" strike="noStrike">
                          <a:solidFill>
                            <a:srgbClr val="FFFFFF"/>
                          </a:solidFill>
                          <a:effectLst/>
                          <a:latin typeface="Tahoma" panose="020B0604030504040204" pitchFamily="34" charset="0"/>
                        </a:rPr>
                        <a:t>Δ </a:t>
                      </a:r>
                      <a:r>
                        <a:rPr lang="it-IT" sz="1050" b="1" i="0" u="none" strike="noStrike">
                          <a:solidFill>
                            <a:srgbClr val="FFFFFF"/>
                          </a:solidFill>
                          <a:effectLst/>
                          <a:latin typeface="Tahoma" panose="020B0604030504040204" pitchFamily="34" charset="0"/>
                        </a:rPr>
                        <a:t>soglia 85%</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extLst>
                  <a:ext uri="{0D108BD9-81ED-4DB2-BD59-A6C34878D82A}">
                    <a16:rowId xmlns:a16="http://schemas.microsoft.com/office/drawing/2014/main" xmlns="" val="3484669074"/>
                  </a:ext>
                </a:extLst>
              </a:tr>
              <a:tr h="400782">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ctr" fontAlgn="ctr"/>
                      <a:r>
                        <a:rPr lang="it-IT" sz="1200" b="1" i="0" u="none" strike="noStrike">
                          <a:solidFill>
                            <a:srgbClr val="FFFFFF"/>
                          </a:solidFill>
                          <a:effectLst/>
                          <a:latin typeface="Tahoma" panose="020B0604030504040204" pitchFamily="34" charset="0"/>
                        </a:rPr>
                        <a:t>(c)</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ctr" fontAlgn="ctr"/>
                      <a:r>
                        <a:rPr lang="it-IT" sz="1050" b="1" i="0" u="none" strike="noStrike">
                          <a:solidFill>
                            <a:srgbClr val="FFFFFF"/>
                          </a:solidFill>
                          <a:effectLst/>
                          <a:latin typeface="Tahoma" panose="020B0604030504040204" pitchFamily="34" charset="0"/>
                        </a:rPr>
                        <a:t>% (=c/a)</a:t>
                      </a:r>
                      <a:br>
                        <a:rPr lang="it-IT" sz="1050" b="1" i="0" u="none" strike="noStrike">
                          <a:solidFill>
                            <a:srgbClr val="FFFFFF"/>
                          </a:solidFill>
                          <a:effectLst/>
                          <a:latin typeface="Tahoma" panose="020B0604030504040204" pitchFamily="34" charset="0"/>
                        </a:rPr>
                      </a:br>
                      <a:endParaRPr lang="it-IT" sz="1050" b="1" i="0" u="none" strike="noStrike">
                        <a:solidFill>
                          <a:srgbClr val="FFFFFF"/>
                        </a:solidFill>
                        <a:effectLst/>
                        <a:latin typeface="Tahoma" panose="020B0604030504040204" pitchFamily="34" charset="0"/>
                      </a:endParaRP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ctr" fontAlgn="ctr"/>
                      <a:r>
                        <a:rPr lang="it-IT" sz="1050" b="1" i="0" u="none" strike="noStrike">
                          <a:solidFill>
                            <a:srgbClr val="FFFFFF"/>
                          </a:solidFill>
                          <a:effectLst/>
                          <a:latin typeface="Tahoma" panose="020B0604030504040204" pitchFamily="34" charset="0"/>
                        </a:rPr>
                        <a:t>(=c-b)</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extLst>
                  <a:ext uri="{0D108BD9-81ED-4DB2-BD59-A6C34878D82A}">
                    <a16:rowId xmlns:a16="http://schemas.microsoft.com/office/drawing/2014/main" xmlns="" val="1300830975"/>
                  </a:ext>
                </a:extLst>
              </a:tr>
              <a:tr h="1012886">
                <a:tc rowSpan="3">
                  <a:txBody>
                    <a:bodyPr/>
                    <a:lstStyle/>
                    <a:p>
                      <a:pPr algn="ctr" fontAlgn="ctr"/>
                      <a:r>
                        <a:rPr lang="it-IT" sz="1000" b="1" i="0" u="none" strike="noStrike">
                          <a:solidFill>
                            <a:srgbClr val="000000"/>
                          </a:solidFill>
                          <a:effectLst/>
                          <a:latin typeface="Tahoma" panose="020B0604030504040204" pitchFamily="34" charset="0"/>
                        </a:rPr>
                        <a:t>P5</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000" b="0" i="0" u="none" strike="noStrike">
                          <a:solidFill>
                            <a:srgbClr val="000000"/>
                          </a:solidFill>
                          <a:effectLst/>
                          <a:latin typeface="Tahoma" panose="020B0604030504040204" pitchFamily="34" charset="0"/>
                        </a:rPr>
                        <a:t>Spesa pubblica totale P5 (€)</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000" b="0" i="0" u="none" strike="noStrike">
                          <a:solidFill>
                            <a:srgbClr val="000000"/>
                          </a:solidFill>
                          <a:effectLst/>
                          <a:latin typeface="Tahoma" panose="020B0604030504040204" pitchFamily="34" charset="0"/>
                        </a:rPr>
                        <a:t> </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000" b="1" i="0" u="none" strike="noStrike" dirty="0">
                          <a:solidFill>
                            <a:srgbClr val="000000"/>
                          </a:solidFill>
                          <a:effectLst/>
                          <a:latin typeface="Tahoma" panose="020B0604030504040204" pitchFamily="34" charset="0"/>
                        </a:rPr>
                        <a:t>23.474.582,91</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000" b="1" i="0" u="none" strike="noStrike">
                          <a:solidFill>
                            <a:srgbClr val="000000"/>
                          </a:solidFill>
                          <a:effectLst/>
                          <a:latin typeface="Tahoma" panose="020B0604030504040204" pitchFamily="34" charset="0"/>
                        </a:rPr>
                        <a:t>19.953.395,47</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r" fontAlgn="ctr"/>
                      <a:r>
                        <a:rPr lang="it-IT" sz="1000" b="1" i="0" u="none" strike="noStrike">
                          <a:solidFill>
                            <a:srgbClr val="000000"/>
                          </a:solidFill>
                          <a:effectLst/>
                          <a:latin typeface="Tahoma" panose="020B0604030504040204" pitchFamily="34" charset="0"/>
                        </a:rPr>
                        <a:t>15.258.478,89</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ECFF"/>
                    </a:solidFill>
                  </a:tcPr>
                </a:tc>
                <a:tc>
                  <a:txBody>
                    <a:bodyPr/>
                    <a:lstStyle/>
                    <a:p>
                      <a:pPr algn="l" fontAlgn="ctr"/>
                      <a:r>
                        <a:rPr lang="it-IT" sz="1200" b="1" i="0" u="none" strike="noStrike" dirty="0">
                          <a:solidFill>
                            <a:srgbClr val="000000"/>
                          </a:solidFill>
                          <a:effectLst/>
                          <a:latin typeface="Tahoma" panose="020B0604030504040204" pitchFamily="34" charset="0"/>
                        </a:rPr>
                        <a:t>    </a:t>
                      </a:r>
                      <a:r>
                        <a:rPr lang="it-IT" sz="1200" b="1" i="0" u="none" strike="noStrike" dirty="0" smtClean="0">
                          <a:solidFill>
                            <a:srgbClr val="000000"/>
                          </a:solidFill>
                          <a:effectLst/>
                          <a:latin typeface="Tahoma" panose="020B0604030504040204" pitchFamily="34" charset="0"/>
                        </a:rPr>
                        <a:t>17.765.530,80 </a:t>
                      </a:r>
                      <a:endParaRPr lang="it-IT" sz="1200" b="1" i="0" u="none" strike="noStrike" dirty="0">
                        <a:solidFill>
                          <a:srgbClr val="000000"/>
                        </a:solidFill>
                        <a:effectLst/>
                        <a:latin typeface="Tahoma" panose="020B0604030504040204" pitchFamily="34" charset="0"/>
                      </a:endParaRP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000" b="1" i="0" u="none" strike="noStrike" dirty="0" smtClean="0">
                          <a:solidFill>
                            <a:srgbClr val="000000"/>
                          </a:solidFill>
                          <a:effectLst/>
                          <a:latin typeface="Tahoma" panose="020B0604030504040204" pitchFamily="34" charset="0"/>
                        </a:rPr>
                        <a:t>75,68%</a:t>
                      </a:r>
                      <a:endParaRPr lang="it-IT" sz="1000" b="1" i="0" u="none" strike="noStrike" dirty="0">
                        <a:solidFill>
                          <a:srgbClr val="000000"/>
                        </a:solidFill>
                        <a:effectLst/>
                        <a:latin typeface="Tahoma" panose="020B0604030504040204" pitchFamily="34" charset="0"/>
                      </a:endParaRP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000" b="1" i="0" u="none" strike="noStrike" dirty="0">
                          <a:solidFill>
                            <a:srgbClr val="FF0000"/>
                          </a:solidFill>
                          <a:effectLst/>
                          <a:latin typeface="Tahoma" panose="020B0604030504040204" pitchFamily="34" charset="0"/>
                        </a:rPr>
                        <a:t>-</a:t>
                      </a:r>
                      <a:r>
                        <a:rPr lang="it-IT" sz="1000" b="1" i="0" u="none" strike="noStrike" dirty="0" smtClean="0">
                          <a:solidFill>
                            <a:srgbClr val="FF0000"/>
                          </a:solidFill>
                          <a:effectLst/>
                          <a:latin typeface="Tahoma" panose="020B0604030504040204" pitchFamily="34" charset="0"/>
                        </a:rPr>
                        <a:t>2.187.865</a:t>
                      </a:r>
                      <a:endParaRPr lang="it-IT" sz="1000" b="1" i="0" u="none" strike="noStrike" dirty="0">
                        <a:solidFill>
                          <a:srgbClr val="FF0000"/>
                        </a:solidFill>
                        <a:effectLst/>
                        <a:latin typeface="Tahoma" panose="020B0604030504040204" pitchFamily="34" charset="0"/>
                      </a:endParaRP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404731965"/>
                  </a:ext>
                </a:extLst>
              </a:tr>
              <a:tr h="1727006">
                <a:tc vMerge="1">
                  <a:txBody>
                    <a:bodyPr/>
                    <a:lstStyle/>
                    <a:p>
                      <a:endParaRPr lang="it-IT"/>
                    </a:p>
                  </a:txBody>
                  <a:tcPr/>
                </a:tc>
                <a:tc>
                  <a:txBody>
                    <a:bodyPr/>
                    <a:lstStyle/>
                    <a:p>
                      <a:pPr algn="just" fontAlgn="ctr"/>
                      <a:r>
                        <a:rPr lang="it-IT" sz="1000" b="0" i="0" u="none" strike="noStrike">
                          <a:solidFill>
                            <a:srgbClr val="000000"/>
                          </a:solidFill>
                          <a:effectLst/>
                          <a:latin typeface="Tahoma" panose="020B0604030504040204" pitchFamily="34" charset="0"/>
                        </a:rPr>
                        <a:t>Terreni agricoli e forestali gestiti in maniera tale da promuovere il sequestro e la conservazione del carbonio (ha) (aspetto specifico 5E) + terreni agricoli oggetto di contratti di gestione mirati a ridurre le emissioni di GHG e/o ammoniaca (ha) (aspetto specifico 5D) + terreni irrigui cui si applicano sistemi di irrigazione più efficienti (ha) (aspetto specifico 5A)</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000" b="0" i="0" u="none" strike="noStrike">
                          <a:solidFill>
                            <a:srgbClr val="000000"/>
                          </a:solidFill>
                          <a:effectLst/>
                          <a:latin typeface="Tahoma" panose="020B0604030504040204" pitchFamily="34" charset="0"/>
                        </a:rPr>
                        <a:t>Mis 8.1 strutt. 5e - 40 ha +mis 4.3.1 - 5a - 2.400 ha </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000" b="1" i="0" u="none" strike="noStrike">
                          <a:solidFill>
                            <a:srgbClr val="000000"/>
                          </a:solidFill>
                          <a:effectLst/>
                          <a:latin typeface="Tahoma" panose="020B0604030504040204" pitchFamily="34" charset="0"/>
                        </a:rPr>
                        <a:t>2.600</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000" b="1" i="0" u="none" strike="noStrike">
                          <a:solidFill>
                            <a:srgbClr val="000000"/>
                          </a:solidFill>
                          <a:effectLst/>
                          <a:latin typeface="Tahoma" panose="020B0604030504040204" pitchFamily="34" charset="0"/>
                        </a:rPr>
                        <a:t>2.210</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r" fontAlgn="ctr"/>
                      <a:r>
                        <a:rPr lang="it-IT" sz="1000" b="1" i="0" u="none" strike="noStrike">
                          <a:solidFill>
                            <a:srgbClr val="000000"/>
                          </a:solidFill>
                          <a:effectLst/>
                          <a:latin typeface="Tahoma" panose="020B0604030504040204" pitchFamily="34" charset="0"/>
                        </a:rPr>
                        <a:t>1.690,00</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ECFF"/>
                    </a:solidFill>
                  </a:tcPr>
                </a:tc>
                <a:tc>
                  <a:txBody>
                    <a:bodyPr/>
                    <a:lstStyle/>
                    <a:p>
                      <a:pPr algn="r" fontAlgn="ctr"/>
                      <a:r>
                        <a:rPr lang="it-IT" sz="1200" b="1" i="0" u="none" strike="noStrike">
                          <a:solidFill>
                            <a:srgbClr val="000000"/>
                          </a:solidFill>
                          <a:effectLst/>
                          <a:latin typeface="Tahoma" panose="020B0604030504040204" pitchFamily="34" charset="0"/>
                        </a:rPr>
                        <a:t>7.589,69</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000" b="1" i="0" u="none" strike="noStrike">
                          <a:solidFill>
                            <a:srgbClr val="000000"/>
                          </a:solidFill>
                          <a:effectLst/>
                          <a:latin typeface="Tahoma" panose="020B0604030504040204" pitchFamily="34" charset="0"/>
                        </a:rPr>
                        <a:t>291,91%</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000" b="1" i="0" u="none" strike="noStrike">
                          <a:solidFill>
                            <a:srgbClr val="548235"/>
                          </a:solidFill>
                          <a:effectLst/>
                          <a:latin typeface="Tahoma" panose="020B0604030504040204" pitchFamily="34" charset="0"/>
                        </a:rPr>
                        <a:t>5.380</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3392361157"/>
                  </a:ext>
                </a:extLst>
              </a:tr>
              <a:tr h="667659">
                <a:tc vMerge="1">
                  <a:txBody>
                    <a:bodyPr/>
                    <a:lstStyle/>
                    <a:p>
                      <a:endParaRPr lang="it-IT"/>
                    </a:p>
                  </a:txBody>
                  <a:tcPr/>
                </a:tc>
                <a:tc>
                  <a:txBody>
                    <a:bodyPr/>
                    <a:lstStyle/>
                    <a:p>
                      <a:pPr algn="just" fontAlgn="ctr"/>
                      <a:r>
                        <a:rPr lang="it-IT" sz="1000" b="0" i="0" u="none" strike="noStrike">
                          <a:solidFill>
                            <a:srgbClr val="000000"/>
                          </a:solidFill>
                          <a:effectLst/>
                          <a:latin typeface="Tahoma" panose="020B0604030504040204" pitchFamily="34" charset="0"/>
                        </a:rPr>
                        <a:t>Numero di operazioni di investimenti destinati al risparmio e all'efficienza energetica (aspetto specifico 5B) + nella produzione di energia rinnovabile (aspetto specifico 5C)</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000" b="0" i="0" u="none" strike="noStrike">
                          <a:solidFill>
                            <a:srgbClr val="000000"/>
                          </a:solidFill>
                          <a:effectLst/>
                          <a:latin typeface="Tahoma" panose="020B0604030504040204" pitchFamily="34" charset="0"/>
                        </a:rPr>
                        <a:t>-</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000" b="1" i="0" u="none" strike="noStrike">
                          <a:solidFill>
                            <a:srgbClr val="000000"/>
                          </a:solidFill>
                          <a:effectLst/>
                          <a:latin typeface="Tahoma" panose="020B0604030504040204" pitchFamily="34" charset="0"/>
                        </a:rPr>
                        <a:t>-</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000" b="1" i="0" u="none" strike="noStrike">
                          <a:solidFill>
                            <a:srgbClr val="000000"/>
                          </a:solidFill>
                          <a:effectLst/>
                          <a:latin typeface="Tahoma" panose="020B0604030504040204" pitchFamily="34" charset="0"/>
                        </a:rPr>
                        <a:t> </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r" fontAlgn="ctr"/>
                      <a:r>
                        <a:rPr lang="it-IT" sz="1000" b="1" i="0" u="none" strike="noStrike">
                          <a:solidFill>
                            <a:srgbClr val="000000"/>
                          </a:solidFill>
                          <a:effectLst/>
                          <a:latin typeface="Tahoma" panose="020B0604030504040204" pitchFamily="34" charset="0"/>
                        </a:rPr>
                        <a:t> </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ECFF"/>
                    </a:solidFill>
                  </a:tcPr>
                </a:tc>
                <a:tc>
                  <a:txBody>
                    <a:bodyPr/>
                    <a:lstStyle/>
                    <a:p>
                      <a:pPr algn="r" fontAlgn="ctr"/>
                      <a:r>
                        <a:rPr lang="it-IT" sz="1200" b="1" i="0" u="none" strike="noStrike">
                          <a:solidFill>
                            <a:srgbClr val="000000"/>
                          </a:solidFill>
                          <a:effectLst/>
                          <a:latin typeface="Tahoma" panose="020B0604030504040204" pitchFamily="34" charset="0"/>
                        </a:rPr>
                        <a:t> </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000" b="1" i="0" u="none" strike="noStrike">
                          <a:solidFill>
                            <a:srgbClr val="000000"/>
                          </a:solidFill>
                          <a:effectLst/>
                          <a:latin typeface="Tahoma" panose="020B0604030504040204" pitchFamily="34" charset="0"/>
                        </a:rPr>
                        <a:t> </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l" fontAlgn="ctr"/>
                      <a:r>
                        <a:rPr lang="it-IT" sz="1000" b="1" i="0" u="none" strike="noStrike" dirty="0">
                          <a:solidFill>
                            <a:srgbClr val="000000"/>
                          </a:solidFill>
                          <a:effectLst/>
                          <a:latin typeface="Tahoma" panose="020B0604030504040204" pitchFamily="34" charset="0"/>
                        </a:rPr>
                        <a:t> </a:t>
                      </a:r>
                    </a:p>
                  </a:txBody>
                  <a:tcPr marL="7568" marR="7568" marT="756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2020915732"/>
                  </a:ext>
                </a:extLst>
              </a:tr>
            </a:tbl>
          </a:graphicData>
        </a:graphic>
      </p:graphicFrame>
    </p:spTree>
    <p:extLst>
      <p:ext uri="{BB962C8B-B14F-4D97-AF65-F5344CB8AC3E}">
        <p14:creationId xmlns:p14="http://schemas.microsoft.com/office/powerpoint/2010/main" val="4160043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3">
            <a:extLst>
              <a:ext uri="{FF2B5EF4-FFF2-40B4-BE49-F238E27FC236}">
                <a16:creationId xmlns:a16="http://schemas.microsoft.com/office/drawing/2014/main" xmlns="" id="{E9841177-774E-4201-995D-3B41CC423934}"/>
              </a:ext>
            </a:extLst>
          </p:cNvPr>
          <p:cNvSpPr txBox="1"/>
          <p:nvPr/>
        </p:nvSpPr>
        <p:spPr>
          <a:xfrm>
            <a:off x="631402" y="376406"/>
            <a:ext cx="11238865"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2.9 Performance Framework – P5(ii)</a:t>
            </a:r>
          </a:p>
        </p:txBody>
      </p:sp>
      <p:cxnSp>
        <p:nvCxnSpPr>
          <p:cNvPr id="12" name="Connettore 1 11"/>
          <p:cNvCxnSpPr/>
          <p:nvPr/>
        </p:nvCxnSpPr>
        <p:spPr>
          <a:xfrm>
            <a:off x="674920" y="893804"/>
            <a:ext cx="8868127" cy="21515"/>
          </a:xfrm>
          <a:prstGeom prst="line">
            <a:avLst/>
          </a:prstGeom>
          <a:ln>
            <a:solidFill>
              <a:schemeClr val="accent5">
                <a:lumMod val="50000"/>
              </a:schemeClr>
            </a:solidFill>
          </a:ln>
        </p:spPr>
        <p:style>
          <a:lnRef idx="3">
            <a:schemeClr val="accent5"/>
          </a:lnRef>
          <a:fillRef idx="0">
            <a:schemeClr val="accent5"/>
          </a:fillRef>
          <a:effectRef idx="2">
            <a:schemeClr val="accent5"/>
          </a:effectRef>
          <a:fontRef idx="minor">
            <a:schemeClr val="tx1"/>
          </a:fontRef>
        </p:style>
      </p:cxnSp>
      <p:graphicFrame>
        <p:nvGraphicFramePr>
          <p:cNvPr id="2" name="Tabella 1"/>
          <p:cNvGraphicFramePr>
            <a:graphicFrameLocks noGrp="1"/>
          </p:cNvGraphicFramePr>
          <p:nvPr>
            <p:extLst>
              <p:ext uri="{D42A27DB-BD31-4B8C-83A1-F6EECF244321}">
                <p14:modId xmlns:p14="http://schemas.microsoft.com/office/powerpoint/2010/main" val="1431798459"/>
              </p:ext>
            </p:extLst>
          </p:nvPr>
        </p:nvGraphicFramePr>
        <p:xfrm>
          <a:off x="864704" y="1143000"/>
          <a:ext cx="11005563" cy="4949687"/>
        </p:xfrm>
        <a:graphic>
          <a:graphicData uri="http://schemas.openxmlformats.org/drawingml/2006/table">
            <a:tbl>
              <a:tblPr/>
              <a:tblGrid>
                <a:gridCol w="1566074">
                  <a:extLst>
                    <a:ext uri="{9D8B030D-6E8A-4147-A177-3AD203B41FA5}">
                      <a16:colId xmlns:a16="http://schemas.microsoft.com/office/drawing/2014/main" xmlns="" val="3204075621"/>
                    </a:ext>
                  </a:extLst>
                </a:gridCol>
                <a:gridCol w="3034321">
                  <a:extLst>
                    <a:ext uri="{9D8B030D-6E8A-4147-A177-3AD203B41FA5}">
                      <a16:colId xmlns:a16="http://schemas.microsoft.com/office/drawing/2014/main" xmlns="" val="2214681026"/>
                    </a:ext>
                  </a:extLst>
                </a:gridCol>
                <a:gridCol w="1285730">
                  <a:extLst>
                    <a:ext uri="{9D8B030D-6E8A-4147-A177-3AD203B41FA5}">
                      <a16:colId xmlns:a16="http://schemas.microsoft.com/office/drawing/2014/main" xmlns="" val="1023074562"/>
                    </a:ext>
                  </a:extLst>
                </a:gridCol>
                <a:gridCol w="5119438">
                  <a:extLst>
                    <a:ext uri="{9D8B030D-6E8A-4147-A177-3AD203B41FA5}">
                      <a16:colId xmlns:a16="http://schemas.microsoft.com/office/drawing/2014/main" xmlns="" val="3830199842"/>
                    </a:ext>
                  </a:extLst>
                </a:gridCol>
              </a:tblGrid>
              <a:tr h="366934">
                <a:tc rowSpan="2">
                  <a:txBody>
                    <a:bodyPr/>
                    <a:lstStyle/>
                    <a:p>
                      <a:pPr algn="ctr" fontAlgn="ctr"/>
                      <a:r>
                        <a:rPr lang="it-IT" sz="1100" b="1" i="0" u="none" strike="noStrike">
                          <a:solidFill>
                            <a:srgbClr val="FFFFFF"/>
                          </a:solidFill>
                          <a:effectLst/>
                          <a:latin typeface="Tahoma" panose="020B0604030504040204" pitchFamily="34" charset="0"/>
                        </a:rPr>
                        <a:t>Priorità</a:t>
                      </a:r>
                    </a:p>
                  </a:txBody>
                  <a:tcPr marL="6481" marR="6481" marT="64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100" b="1" i="0" u="none" strike="noStrike">
                          <a:solidFill>
                            <a:srgbClr val="FFFFFF"/>
                          </a:solidFill>
                          <a:effectLst/>
                          <a:latin typeface="Tahoma" panose="020B0604030504040204" pitchFamily="34" charset="0"/>
                        </a:rPr>
                        <a:t>Indicatore</a:t>
                      </a:r>
                    </a:p>
                  </a:txBody>
                  <a:tcPr marL="6481" marR="6481" marT="64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ctr" fontAlgn="ctr"/>
                      <a:r>
                        <a:rPr lang="el-GR" sz="1100" b="1" i="0" u="none" strike="noStrike">
                          <a:solidFill>
                            <a:srgbClr val="FFFFFF"/>
                          </a:solidFill>
                          <a:effectLst/>
                          <a:latin typeface="Tahoma" panose="020B0604030504040204" pitchFamily="34" charset="0"/>
                        </a:rPr>
                        <a:t>Δ </a:t>
                      </a:r>
                      <a:r>
                        <a:rPr lang="it-IT" sz="1100" b="1" i="0" u="none" strike="noStrike">
                          <a:solidFill>
                            <a:srgbClr val="FFFFFF"/>
                          </a:solidFill>
                          <a:effectLst/>
                          <a:latin typeface="Tahoma" panose="020B0604030504040204" pitchFamily="34" charset="0"/>
                        </a:rPr>
                        <a:t>soglia 85%</a:t>
                      </a:r>
                    </a:p>
                  </a:txBody>
                  <a:tcPr marL="6481" marR="6481" marT="64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100" b="1" i="0" u="none" strike="noStrike" dirty="0">
                          <a:solidFill>
                            <a:srgbClr val="FFFFFF"/>
                          </a:solidFill>
                          <a:effectLst/>
                          <a:latin typeface="Tahoma" panose="020B0604030504040204" pitchFamily="34" charset="0"/>
                        </a:rPr>
                        <a:t>CONTRIBUTO DELLE MISURE AL RAGGIUNGIMENTO DEL TARGET AL 31.12.2025</a:t>
                      </a:r>
                      <a:br>
                        <a:rPr lang="it-IT" sz="1100" b="1" i="0" u="none" strike="noStrike" dirty="0">
                          <a:solidFill>
                            <a:srgbClr val="FFFFFF"/>
                          </a:solidFill>
                          <a:effectLst/>
                          <a:latin typeface="Tahoma" panose="020B0604030504040204" pitchFamily="34" charset="0"/>
                        </a:rPr>
                      </a:br>
                      <a:r>
                        <a:rPr lang="it-IT" sz="1100" b="1" i="0" u="none" strike="noStrike" dirty="0">
                          <a:solidFill>
                            <a:srgbClr val="FFFFFF"/>
                          </a:solidFill>
                          <a:effectLst/>
                          <a:latin typeface="Tahoma" panose="020B0604030504040204" pitchFamily="34" charset="0"/>
                        </a:rPr>
                        <a:t>(soglia 85%)</a:t>
                      </a:r>
                    </a:p>
                  </a:txBody>
                  <a:tcPr marL="6481" marR="6481" marT="64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extLst>
                  <a:ext uri="{0D108BD9-81ED-4DB2-BD59-A6C34878D82A}">
                    <a16:rowId xmlns:a16="http://schemas.microsoft.com/office/drawing/2014/main" xmlns="" val="3276048057"/>
                  </a:ext>
                </a:extLst>
              </a:tr>
              <a:tr h="366934">
                <a:tc vMerge="1">
                  <a:txBody>
                    <a:bodyPr/>
                    <a:lstStyle/>
                    <a:p>
                      <a:endParaRPr lang="it-IT"/>
                    </a:p>
                  </a:txBody>
                  <a:tcPr/>
                </a:tc>
                <a:tc vMerge="1">
                  <a:txBody>
                    <a:bodyPr/>
                    <a:lstStyle/>
                    <a:p>
                      <a:endParaRPr lang="it-IT"/>
                    </a:p>
                  </a:txBody>
                  <a:tcPr/>
                </a:tc>
                <a:tc>
                  <a:txBody>
                    <a:bodyPr/>
                    <a:lstStyle/>
                    <a:p>
                      <a:pPr algn="ctr" fontAlgn="ctr"/>
                      <a:r>
                        <a:rPr lang="it-IT" sz="1100" b="1" i="0" u="none" strike="noStrike">
                          <a:solidFill>
                            <a:srgbClr val="FFFFFF"/>
                          </a:solidFill>
                          <a:effectLst/>
                          <a:latin typeface="Tahoma" panose="020B0604030504040204" pitchFamily="34" charset="0"/>
                        </a:rPr>
                        <a:t>(=c-b)</a:t>
                      </a:r>
                    </a:p>
                  </a:txBody>
                  <a:tcPr marL="6481" marR="6481" marT="64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vMerge="1">
                  <a:txBody>
                    <a:bodyPr/>
                    <a:lstStyle/>
                    <a:p>
                      <a:endParaRPr lang="it-IT"/>
                    </a:p>
                  </a:txBody>
                  <a:tcPr/>
                </a:tc>
                <a:extLst>
                  <a:ext uri="{0D108BD9-81ED-4DB2-BD59-A6C34878D82A}">
                    <a16:rowId xmlns:a16="http://schemas.microsoft.com/office/drawing/2014/main" xmlns="" val="1844913511"/>
                  </a:ext>
                </a:extLst>
              </a:tr>
              <a:tr h="1402199">
                <a:tc rowSpan="3">
                  <a:txBody>
                    <a:bodyPr/>
                    <a:lstStyle/>
                    <a:p>
                      <a:pPr algn="ctr" fontAlgn="ctr"/>
                      <a:r>
                        <a:rPr lang="it-IT" sz="1100" b="1" i="0" u="none" strike="noStrike">
                          <a:solidFill>
                            <a:srgbClr val="000000"/>
                          </a:solidFill>
                          <a:effectLst/>
                          <a:latin typeface="Tahoma" panose="020B0604030504040204" pitchFamily="34" charset="0"/>
                        </a:rPr>
                        <a:t>P5</a:t>
                      </a:r>
                    </a:p>
                  </a:txBody>
                  <a:tcPr marL="6481" marR="6481" marT="64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100" b="0" i="0" u="none" strike="noStrike">
                          <a:solidFill>
                            <a:srgbClr val="000000"/>
                          </a:solidFill>
                          <a:effectLst/>
                          <a:latin typeface="Tahoma" panose="020B0604030504040204" pitchFamily="34" charset="0"/>
                        </a:rPr>
                        <a:t>Spesa pubblica totale P5 (€)</a:t>
                      </a:r>
                    </a:p>
                  </a:txBody>
                  <a:tcPr marL="6481" marR="6481" marT="64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dirty="0">
                          <a:solidFill>
                            <a:srgbClr val="FF0000"/>
                          </a:solidFill>
                          <a:effectLst/>
                          <a:latin typeface="Tahoma" panose="020B0604030504040204" pitchFamily="34" charset="0"/>
                        </a:rPr>
                        <a:t>-</a:t>
                      </a:r>
                      <a:r>
                        <a:rPr lang="it-IT" sz="1100" b="1" i="0" u="none" strike="noStrike" dirty="0" smtClean="0">
                          <a:solidFill>
                            <a:srgbClr val="FF0000"/>
                          </a:solidFill>
                          <a:effectLst/>
                          <a:latin typeface="Tahoma" panose="020B0604030504040204" pitchFamily="34" charset="0"/>
                        </a:rPr>
                        <a:t>2.187.865</a:t>
                      </a:r>
                      <a:endParaRPr lang="it-IT" sz="1100" b="1" i="0" u="none" strike="noStrike" dirty="0">
                        <a:solidFill>
                          <a:srgbClr val="FF0000"/>
                        </a:solidFill>
                        <a:effectLst/>
                        <a:latin typeface="Tahoma" panose="020B0604030504040204" pitchFamily="34" charset="0"/>
                      </a:endParaRPr>
                    </a:p>
                  </a:txBody>
                  <a:tcPr marL="6481" marR="6481" marT="64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fontAlgn="ctr"/>
                      <a:r>
                        <a:rPr lang="it-IT" sz="1100" b="0" i="0" u="none" strike="noStrike" dirty="0">
                          <a:solidFill>
                            <a:srgbClr val="000000"/>
                          </a:solidFill>
                          <a:effectLst/>
                          <a:latin typeface="Tahoma" panose="020B0604030504040204" pitchFamily="34" charset="0"/>
                        </a:rPr>
                        <a:t>1)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4.1.2 (I e II sportello) Pagamenti residui:</a:t>
                      </a:r>
                      <a:r>
                        <a:rPr lang="it-IT" sz="1100" b="1" i="0" u="none" strike="noStrike" dirty="0">
                          <a:solidFill>
                            <a:srgbClr val="000000"/>
                          </a:solidFill>
                          <a:effectLst/>
                          <a:latin typeface="Tahoma" panose="020B0604030504040204" pitchFamily="34" charset="0"/>
                        </a:rPr>
                        <a:t> </a:t>
                      </a:r>
                      <a:r>
                        <a:rPr lang="it-IT" sz="1100" b="1" i="0" u="none" strike="noStrike" dirty="0" smtClean="0">
                          <a:solidFill>
                            <a:srgbClr val="000000"/>
                          </a:solidFill>
                          <a:effectLst/>
                          <a:latin typeface="Tahoma" panose="020B0604030504040204" pitchFamily="34" charset="0"/>
                        </a:rPr>
                        <a:t>1,65 </a:t>
                      </a:r>
                      <a:r>
                        <a:rPr lang="it-IT" sz="1100" b="1" i="0" u="none" strike="noStrike" dirty="0">
                          <a:solidFill>
                            <a:srgbClr val="000000"/>
                          </a:solidFill>
                          <a:effectLst/>
                          <a:latin typeface="Tahoma" panose="020B0604030504040204" pitchFamily="34" charset="0"/>
                        </a:rPr>
                        <a:t>Mln €.</a:t>
                      </a:r>
                      <a:r>
                        <a:rPr lang="it-IT" sz="1100" b="0" i="0" u="none" strike="noStrike" dirty="0">
                          <a:solidFill>
                            <a:srgbClr val="FF0000"/>
                          </a:solidFill>
                          <a:effectLst/>
                          <a:latin typeface="Tahoma" panose="020B0604030504040204" pitchFamily="34" charset="0"/>
                        </a:rPr>
                        <a:t/>
                      </a:r>
                      <a:br>
                        <a:rPr lang="it-IT" sz="1100" b="0" i="0" u="none" strike="noStrike" dirty="0">
                          <a:solidFill>
                            <a:srgbClr val="FF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2)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8.1 Pagamenti residui complessivi: </a:t>
                      </a:r>
                      <a:r>
                        <a:rPr lang="it-IT" sz="1100" b="1" i="0" u="none" strike="noStrike" dirty="0">
                          <a:solidFill>
                            <a:srgbClr val="000000"/>
                          </a:solidFill>
                          <a:effectLst/>
                          <a:latin typeface="Tahoma" panose="020B0604030504040204" pitchFamily="34" charset="0"/>
                        </a:rPr>
                        <a:t>0,6 Mln €.</a:t>
                      </a:r>
                      <a:r>
                        <a:rPr lang="it-IT" sz="1100" b="0" i="0" u="none" strike="noStrike" dirty="0">
                          <a:solidFill>
                            <a:srgbClr val="000000"/>
                          </a:solidFill>
                          <a:effectLst/>
                          <a:latin typeface="Tahoma" panose="020B0604030504040204" pitchFamily="34" charset="0"/>
                        </a:rPr>
                        <a:t/>
                      </a:r>
                      <a:br>
                        <a:rPr lang="it-IT" sz="1100" b="0" i="0" u="none" strike="noStrike" dirty="0">
                          <a:solidFill>
                            <a:srgbClr val="00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3)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4.3.1 (Consorzi di Bonifica): Pagamenti residui</a:t>
                      </a:r>
                      <a:r>
                        <a:rPr lang="it-IT" sz="1100" b="1" i="0" u="none" strike="noStrike" dirty="0">
                          <a:solidFill>
                            <a:srgbClr val="000000"/>
                          </a:solidFill>
                          <a:effectLst/>
                          <a:latin typeface="Tahoma" panose="020B0604030504040204" pitchFamily="34" charset="0"/>
                        </a:rPr>
                        <a:t> 3,6 Mln €.</a:t>
                      </a:r>
                      <a:r>
                        <a:rPr lang="it-IT" sz="1100" b="1" i="0" u="none" strike="noStrike" dirty="0">
                          <a:solidFill>
                            <a:srgbClr val="FF0000"/>
                          </a:solidFill>
                          <a:effectLst/>
                          <a:latin typeface="Tahoma" panose="020B0604030504040204" pitchFamily="34" charset="0"/>
                        </a:rPr>
                        <a:t/>
                      </a:r>
                      <a:br>
                        <a:rPr lang="it-IT" sz="1100" b="1" i="0" u="none" strike="noStrike" dirty="0">
                          <a:solidFill>
                            <a:srgbClr val="FF0000"/>
                          </a:solidFill>
                          <a:effectLst/>
                          <a:latin typeface="Tahoma" panose="020B0604030504040204" pitchFamily="34" charset="0"/>
                        </a:rPr>
                      </a:br>
                      <a:r>
                        <a:rPr lang="it-IT" sz="1100" b="1" i="0" u="none" strike="noStrike" dirty="0">
                          <a:solidFill>
                            <a:srgbClr val="FF0000"/>
                          </a:solidFill>
                          <a:effectLst/>
                          <a:latin typeface="Tahoma" panose="020B0604030504040204" pitchFamily="34" charset="0"/>
                        </a:rPr>
                        <a:t/>
                      </a:r>
                      <a:br>
                        <a:rPr lang="it-IT" sz="1100" b="1" i="0" u="none" strike="noStrike" dirty="0">
                          <a:solidFill>
                            <a:srgbClr val="FF0000"/>
                          </a:solidFill>
                          <a:effectLst/>
                          <a:latin typeface="Tahoma" panose="020B0604030504040204" pitchFamily="34" charset="0"/>
                        </a:rPr>
                      </a:br>
                      <a:r>
                        <a:rPr lang="it-IT" sz="1100" b="1" i="0" u="none" strike="noStrike" dirty="0">
                          <a:solidFill>
                            <a:srgbClr val="000000"/>
                          </a:solidFill>
                          <a:effectLst/>
                          <a:latin typeface="Tahoma" panose="020B0604030504040204" pitchFamily="34" charset="0"/>
                        </a:rPr>
                        <a:t>Importo conseguibile in P5 al 31/12/2024: 19,5 Mln € - 83,07 %.</a:t>
                      </a:r>
                      <a:r>
                        <a:rPr lang="it-IT" sz="1100" b="0" i="0" u="none" strike="noStrike" dirty="0">
                          <a:solidFill>
                            <a:srgbClr val="000000"/>
                          </a:solidFill>
                          <a:effectLst/>
                          <a:latin typeface="Tahoma" panose="020B0604030504040204" pitchFamily="34" charset="0"/>
                        </a:rPr>
                        <a:t/>
                      </a:r>
                      <a:br>
                        <a:rPr lang="it-IT" sz="1100" b="0" i="0" u="none" strike="noStrike" dirty="0">
                          <a:solidFill>
                            <a:srgbClr val="000000"/>
                          </a:solidFill>
                          <a:effectLst/>
                          <a:latin typeface="Tahoma" panose="020B0604030504040204" pitchFamily="34" charset="0"/>
                        </a:rPr>
                      </a:br>
                      <a:r>
                        <a:rPr lang="it-IT" sz="1100" b="1" i="0" u="none" strike="noStrike" dirty="0">
                          <a:solidFill>
                            <a:srgbClr val="000000"/>
                          </a:solidFill>
                          <a:effectLst/>
                          <a:latin typeface="Tahoma" panose="020B0604030504040204" pitchFamily="34" charset="0"/>
                        </a:rPr>
                        <a:t>Importo totale conseguibile P5 al 31/12/2025: 23,4 Mln € -100 %.</a:t>
                      </a:r>
                      <a:endParaRPr lang="it-IT" sz="1100" b="0" i="0" u="none" strike="noStrike" dirty="0">
                        <a:solidFill>
                          <a:srgbClr val="FF0000"/>
                        </a:solidFill>
                        <a:effectLst/>
                        <a:latin typeface="Tahoma" panose="020B0604030504040204" pitchFamily="34" charset="0"/>
                      </a:endParaRPr>
                    </a:p>
                  </a:txBody>
                  <a:tcPr marL="6481" marR="6481" marT="64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xmlns="" val="2056508506"/>
                  </a:ext>
                </a:extLst>
              </a:tr>
              <a:tr h="1867600">
                <a:tc vMerge="1">
                  <a:txBody>
                    <a:bodyPr/>
                    <a:lstStyle/>
                    <a:p>
                      <a:endParaRPr lang="it-IT"/>
                    </a:p>
                  </a:txBody>
                  <a:tcPr/>
                </a:tc>
                <a:tc>
                  <a:txBody>
                    <a:bodyPr/>
                    <a:lstStyle/>
                    <a:p>
                      <a:pPr algn="just" fontAlgn="ctr"/>
                      <a:r>
                        <a:rPr lang="it-IT" sz="1100" b="0" i="0" u="none" strike="noStrike">
                          <a:solidFill>
                            <a:srgbClr val="000000"/>
                          </a:solidFill>
                          <a:effectLst/>
                          <a:latin typeface="Tahoma" panose="020B0604030504040204" pitchFamily="34" charset="0"/>
                        </a:rPr>
                        <a:t>Terreni agricoli e forestali gestiti in maniera tale da promuovere il sequestro e la conservazione del carbonio (ha) (aspetto specifico 5E) + terreni agricoli oggetto di contratti di gestione mirati a ridurre le emissioni di GHG e/o ammoniaca (ha) (aspetto specifico 5D) + terreni irrigui cui si applicano sistemi di irrigazione più efficienti (ha) (aspetto specifico 5A)</a:t>
                      </a:r>
                    </a:p>
                  </a:txBody>
                  <a:tcPr marL="6481" marR="6481" marT="64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a:solidFill>
                            <a:srgbClr val="548235"/>
                          </a:solidFill>
                          <a:effectLst/>
                          <a:latin typeface="Tahoma" panose="020B0604030504040204" pitchFamily="34" charset="0"/>
                        </a:rPr>
                        <a:t>5.380</a:t>
                      </a:r>
                    </a:p>
                  </a:txBody>
                  <a:tcPr marL="6481" marR="6481" marT="64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fontAlgn="ctr"/>
                      <a:r>
                        <a:rPr lang="it-IT" sz="1100" b="0" i="0" u="none" strike="noStrike">
                          <a:solidFill>
                            <a:srgbClr val="000000"/>
                          </a:solidFill>
                          <a:effectLst/>
                          <a:latin typeface="Tahoma" panose="020B0604030504040204" pitchFamily="34" charset="0"/>
                        </a:rPr>
                        <a:t>Valore obiettivo raggiunto (7.589,69 ha): </a:t>
                      </a:r>
                      <a:br>
                        <a:rPr lang="it-IT" sz="1100" b="0" i="0" u="none" strike="noStrike">
                          <a:solidFill>
                            <a:srgbClr val="000000"/>
                          </a:solidFill>
                          <a:effectLst/>
                          <a:latin typeface="Tahoma" panose="020B0604030504040204" pitchFamily="34" charset="0"/>
                        </a:rPr>
                      </a:br>
                      <a:r>
                        <a:rPr lang="it-IT" sz="1100" b="0" i="0" u="none" strike="noStrike">
                          <a:solidFill>
                            <a:srgbClr val="000000"/>
                          </a:solidFill>
                          <a:effectLst/>
                          <a:latin typeface="Tahoma" panose="020B0604030504040204" pitchFamily="34" charset="0"/>
                        </a:rPr>
                        <a:t>1) Mis 4.3.1: 319 ha (CB OVEST)</a:t>
                      </a:r>
                      <a:br>
                        <a:rPr lang="it-IT" sz="1100" b="0" i="0" u="none" strike="noStrike">
                          <a:solidFill>
                            <a:srgbClr val="000000"/>
                          </a:solidFill>
                          <a:effectLst/>
                          <a:latin typeface="Tahoma" panose="020B0604030504040204" pitchFamily="34" charset="0"/>
                        </a:rPr>
                      </a:br>
                      <a:r>
                        <a:rPr lang="it-IT" sz="1100" b="0" i="0" u="none" strike="noStrike">
                          <a:solidFill>
                            <a:srgbClr val="000000"/>
                          </a:solidFill>
                          <a:effectLst/>
                          <a:latin typeface="Tahoma" panose="020B0604030504040204" pitchFamily="34" charset="0"/>
                        </a:rPr>
                        <a:t>2) Mis 4.3.1: 6.835 ha (CB SUD )</a:t>
                      </a:r>
                      <a:br>
                        <a:rPr lang="it-IT" sz="1100" b="0" i="0" u="none" strike="noStrike">
                          <a:solidFill>
                            <a:srgbClr val="000000"/>
                          </a:solidFill>
                          <a:effectLst/>
                          <a:latin typeface="Tahoma" panose="020B0604030504040204" pitchFamily="34" charset="0"/>
                        </a:rPr>
                      </a:br>
                      <a:r>
                        <a:rPr lang="it-IT" sz="1100" b="0" i="0" u="none" strike="noStrike">
                          <a:solidFill>
                            <a:srgbClr val="000000"/>
                          </a:solidFill>
                          <a:effectLst/>
                          <a:latin typeface="Tahoma" panose="020B0604030504040204" pitchFamily="34" charset="0"/>
                        </a:rPr>
                        <a:t>2) Mis 8.1: 435,69 ha</a:t>
                      </a:r>
                      <a:br>
                        <a:rPr lang="it-IT" sz="1100" b="0" i="0" u="none" strike="noStrike">
                          <a:solidFill>
                            <a:srgbClr val="000000"/>
                          </a:solidFill>
                          <a:effectLst/>
                          <a:latin typeface="Tahoma" panose="020B0604030504040204" pitchFamily="34" charset="0"/>
                        </a:rPr>
                      </a:br>
                      <a:r>
                        <a:rPr lang="it-IT" sz="1100" b="0" i="0" u="none" strike="noStrike">
                          <a:solidFill>
                            <a:srgbClr val="000000"/>
                          </a:solidFill>
                          <a:effectLst/>
                          <a:latin typeface="Tahoma" panose="020B0604030504040204" pitchFamily="34" charset="0"/>
                        </a:rPr>
                        <a:t> </a:t>
                      </a:r>
                      <a:br>
                        <a:rPr lang="it-IT" sz="1100" b="0" i="0" u="none" strike="noStrike">
                          <a:solidFill>
                            <a:srgbClr val="000000"/>
                          </a:solidFill>
                          <a:effectLst/>
                          <a:latin typeface="Tahoma" panose="020B0604030504040204" pitchFamily="34" charset="0"/>
                        </a:rPr>
                      </a:br>
                      <a:r>
                        <a:rPr lang="it-IT" sz="1100" b="0" i="0" u="none" strike="noStrike">
                          <a:solidFill>
                            <a:srgbClr val="000000"/>
                          </a:solidFill>
                          <a:effectLst/>
                          <a:latin typeface="Tahoma" panose="020B0604030504040204" pitchFamily="34" charset="0"/>
                        </a:rPr>
                        <a:t>Mis 4.3.1: avanzamento ulteriodre a chiusura dei progetti:</a:t>
                      </a:r>
                      <a:br>
                        <a:rPr lang="it-IT" sz="1100" b="0" i="0" u="none" strike="noStrike">
                          <a:solidFill>
                            <a:srgbClr val="000000"/>
                          </a:solidFill>
                          <a:effectLst/>
                          <a:latin typeface="Tahoma" panose="020B0604030504040204" pitchFamily="34" charset="0"/>
                        </a:rPr>
                      </a:br>
                      <a:r>
                        <a:rPr lang="it-IT" sz="1100" b="0" i="0" u="none" strike="noStrike">
                          <a:solidFill>
                            <a:srgbClr val="000000"/>
                          </a:solidFill>
                          <a:effectLst/>
                          <a:latin typeface="Tahoma" panose="020B0604030504040204" pitchFamily="34" charset="0"/>
                        </a:rPr>
                        <a:t>- CB CENTRO - 1.740 ha</a:t>
                      </a:r>
                      <a:br>
                        <a:rPr lang="it-IT" sz="1100" b="0" i="0" u="none" strike="noStrike">
                          <a:solidFill>
                            <a:srgbClr val="000000"/>
                          </a:solidFill>
                          <a:effectLst/>
                          <a:latin typeface="Tahoma" panose="020B0604030504040204" pitchFamily="34" charset="0"/>
                        </a:rPr>
                      </a:br>
                      <a:r>
                        <a:rPr lang="it-IT" sz="1100" b="0" i="0" u="none" strike="noStrike">
                          <a:solidFill>
                            <a:srgbClr val="000000"/>
                          </a:solidFill>
                          <a:effectLst/>
                          <a:latin typeface="Tahoma" panose="020B0604030504040204" pitchFamily="34" charset="0"/>
                        </a:rPr>
                        <a:t>- CB NORD - 10.000 ha</a:t>
                      </a:r>
                      <a:br>
                        <a:rPr lang="it-IT" sz="1100" b="0" i="0" u="none" strike="noStrike">
                          <a:solidFill>
                            <a:srgbClr val="000000"/>
                          </a:solidFill>
                          <a:effectLst/>
                          <a:latin typeface="Tahoma" panose="020B0604030504040204" pitchFamily="34" charset="0"/>
                        </a:rPr>
                      </a:br>
                      <a:r>
                        <a:rPr lang="it-IT" sz="1100" b="0" i="0" u="none" strike="noStrike">
                          <a:solidFill>
                            <a:srgbClr val="000000"/>
                          </a:solidFill>
                          <a:effectLst/>
                          <a:latin typeface="Tahoma" panose="020B0604030504040204" pitchFamily="34" charset="0"/>
                        </a:rPr>
                        <a:t>- CB INTERNO - 400 ha</a:t>
                      </a:r>
                      <a:br>
                        <a:rPr lang="it-IT" sz="1100" b="0" i="0" u="none" strike="noStrike">
                          <a:solidFill>
                            <a:srgbClr val="000000"/>
                          </a:solidFill>
                          <a:effectLst/>
                          <a:latin typeface="Tahoma" panose="020B0604030504040204" pitchFamily="34" charset="0"/>
                        </a:rPr>
                      </a:br>
                      <a:r>
                        <a:rPr lang="it-IT" sz="1100" b="0" i="1" u="none" strike="noStrike">
                          <a:solidFill>
                            <a:srgbClr val="000000"/>
                          </a:solidFill>
                          <a:effectLst/>
                          <a:latin typeface="Tahoma" panose="020B0604030504040204" pitchFamily="34" charset="0"/>
                        </a:rPr>
                        <a:t/>
                      </a:r>
                      <a:br>
                        <a:rPr lang="it-IT" sz="1100" b="0" i="1" u="none" strike="noStrike">
                          <a:solidFill>
                            <a:srgbClr val="000000"/>
                          </a:solidFill>
                          <a:effectLst/>
                          <a:latin typeface="Tahoma" panose="020B0604030504040204" pitchFamily="34" charset="0"/>
                        </a:rPr>
                      </a:br>
                      <a:r>
                        <a:rPr lang="it-IT" sz="1100" b="0" i="1" u="none" strike="noStrike">
                          <a:solidFill>
                            <a:srgbClr val="000000"/>
                          </a:solidFill>
                          <a:effectLst/>
                          <a:latin typeface="Tahoma" panose="020B0604030504040204" pitchFamily="34" charset="0"/>
                        </a:rPr>
                        <a:t> </a:t>
                      </a:r>
                      <a:r>
                        <a:rPr lang="it-IT" sz="1100" b="1" i="0" u="none" strike="noStrike">
                          <a:solidFill>
                            <a:srgbClr val="000000"/>
                          </a:solidFill>
                          <a:effectLst/>
                          <a:latin typeface="Tahoma" panose="020B0604030504040204" pitchFamily="34" charset="0"/>
                        </a:rPr>
                        <a:t>Totale conseguibile dal 1/01/2024 al 31/12/2025: 19.410 ha</a:t>
                      </a:r>
                      <a:endParaRPr lang="it-IT" sz="1100" b="0" i="0" u="none" strike="noStrike">
                        <a:solidFill>
                          <a:srgbClr val="000000"/>
                        </a:solidFill>
                        <a:effectLst/>
                        <a:latin typeface="Tahoma" panose="020B0604030504040204" pitchFamily="34" charset="0"/>
                      </a:endParaRPr>
                    </a:p>
                  </a:txBody>
                  <a:tcPr marL="6481" marR="6481" marT="64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336370336"/>
                  </a:ext>
                </a:extLst>
              </a:tr>
              <a:tr h="946020">
                <a:tc vMerge="1">
                  <a:txBody>
                    <a:bodyPr/>
                    <a:lstStyle/>
                    <a:p>
                      <a:endParaRPr lang="it-IT"/>
                    </a:p>
                  </a:txBody>
                  <a:tcPr/>
                </a:tc>
                <a:tc>
                  <a:txBody>
                    <a:bodyPr/>
                    <a:lstStyle/>
                    <a:p>
                      <a:pPr algn="just" fontAlgn="ctr"/>
                      <a:r>
                        <a:rPr lang="it-IT" sz="1100" b="0" i="0" u="none" strike="noStrike">
                          <a:solidFill>
                            <a:srgbClr val="000000"/>
                          </a:solidFill>
                          <a:effectLst/>
                          <a:latin typeface="Tahoma" panose="020B0604030504040204" pitchFamily="34" charset="0"/>
                        </a:rPr>
                        <a:t>Numero di operazioni di investimenti destinati al risparmio e all'efficienza energetica (aspetto specifico 5B) + nella produzione di energia rinnovabile (aspetto specifico 5C)</a:t>
                      </a:r>
                    </a:p>
                  </a:txBody>
                  <a:tcPr marL="6481" marR="6481" marT="64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fontAlgn="ctr"/>
                      <a:r>
                        <a:rPr lang="it-IT" sz="1100" b="1" i="0" u="none" strike="noStrike">
                          <a:solidFill>
                            <a:srgbClr val="000000"/>
                          </a:solidFill>
                          <a:effectLst/>
                          <a:latin typeface="Tahoma" panose="020B0604030504040204" pitchFamily="34" charset="0"/>
                        </a:rPr>
                        <a:t> </a:t>
                      </a:r>
                    </a:p>
                  </a:txBody>
                  <a:tcPr marL="6481" marR="6481" marT="64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fontAlgn="ctr"/>
                      <a:r>
                        <a:rPr lang="it-IT" sz="1100" b="1" i="0" u="none" strike="noStrike" dirty="0">
                          <a:solidFill>
                            <a:srgbClr val="000000"/>
                          </a:solidFill>
                          <a:effectLst/>
                          <a:latin typeface="Tahoma" panose="020B0604030504040204" pitchFamily="34" charset="0"/>
                        </a:rPr>
                        <a:t> </a:t>
                      </a:r>
                    </a:p>
                  </a:txBody>
                  <a:tcPr marL="6481" marR="6481" marT="6481"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1572524907"/>
                  </a:ext>
                </a:extLst>
              </a:tr>
            </a:tbl>
          </a:graphicData>
        </a:graphic>
      </p:graphicFrame>
    </p:spTree>
    <p:extLst>
      <p:ext uri="{BB962C8B-B14F-4D97-AF65-F5344CB8AC3E}">
        <p14:creationId xmlns:p14="http://schemas.microsoft.com/office/powerpoint/2010/main" val="861852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3">
            <a:extLst>
              <a:ext uri="{FF2B5EF4-FFF2-40B4-BE49-F238E27FC236}">
                <a16:creationId xmlns:a16="http://schemas.microsoft.com/office/drawing/2014/main" xmlns="" id="{E9841177-774E-4201-995D-3B41CC423934}"/>
              </a:ext>
            </a:extLst>
          </p:cNvPr>
          <p:cNvSpPr txBox="1"/>
          <p:nvPr/>
        </p:nvSpPr>
        <p:spPr>
          <a:xfrm>
            <a:off x="631402" y="376406"/>
            <a:ext cx="11238865"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2.9 Performance Framework – P6(i)</a:t>
            </a:r>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5247" y="2601327"/>
            <a:ext cx="430213" cy="430213"/>
          </a:xfrm>
          <a:prstGeom prst="rect">
            <a:avLst/>
          </a:prstGeom>
        </p:spPr>
      </p:pic>
      <p:pic>
        <p:nvPicPr>
          <p:cNvPr id="9" name="Immagin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31285" y="4543350"/>
            <a:ext cx="384175" cy="384175"/>
          </a:xfrm>
          <a:prstGeom prst="rect">
            <a:avLst/>
          </a:prstGeom>
        </p:spPr>
      </p:pic>
      <p:graphicFrame>
        <p:nvGraphicFramePr>
          <p:cNvPr id="2" name="Tabella 1"/>
          <p:cNvGraphicFramePr>
            <a:graphicFrameLocks noGrp="1"/>
          </p:cNvGraphicFramePr>
          <p:nvPr>
            <p:extLst>
              <p:ext uri="{D42A27DB-BD31-4B8C-83A1-F6EECF244321}">
                <p14:modId xmlns:p14="http://schemas.microsoft.com/office/powerpoint/2010/main" val="282708974"/>
              </p:ext>
            </p:extLst>
          </p:nvPr>
        </p:nvGraphicFramePr>
        <p:xfrm>
          <a:off x="238540" y="1228974"/>
          <a:ext cx="10485783" cy="3698551"/>
        </p:xfrm>
        <a:graphic>
          <a:graphicData uri="http://schemas.openxmlformats.org/drawingml/2006/table">
            <a:tbl>
              <a:tblPr/>
              <a:tblGrid>
                <a:gridCol w="831428">
                  <a:extLst>
                    <a:ext uri="{9D8B030D-6E8A-4147-A177-3AD203B41FA5}">
                      <a16:colId xmlns:a16="http://schemas.microsoft.com/office/drawing/2014/main" xmlns="" val="1448577528"/>
                    </a:ext>
                  </a:extLst>
                </a:gridCol>
                <a:gridCol w="2248377">
                  <a:extLst>
                    <a:ext uri="{9D8B030D-6E8A-4147-A177-3AD203B41FA5}">
                      <a16:colId xmlns:a16="http://schemas.microsoft.com/office/drawing/2014/main" xmlns="" val="75106695"/>
                    </a:ext>
                  </a:extLst>
                </a:gridCol>
                <a:gridCol w="961362">
                  <a:extLst>
                    <a:ext uri="{9D8B030D-6E8A-4147-A177-3AD203B41FA5}">
                      <a16:colId xmlns:a16="http://schemas.microsoft.com/office/drawing/2014/main" xmlns="" val="2087239611"/>
                    </a:ext>
                  </a:extLst>
                </a:gridCol>
                <a:gridCol w="1070382">
                  <a:extLst>
                    <a:ext uri="{9D8B030D-6E8A-4147-A177-3AD203B41FA5}">
                      <a16:colId xmlns:a16="http://schemas.microsoft.com/office/drawing/2014/main" xmlns="" val="3638736712"/>
                    </a:ext>
                  </a:extLst>
                </a:gridCol>
                <a:gridCol w="1514348">
                  <a:extLst>
                    <a:ext uri="{9D8B030D-6E8A-4147-A177-3AD203B41FA5}">
                      <a16:colId xmlns:a16="http://schemas.microsoft.com/office/drawing/2014/main" xmlns="" val="4197583927"/>
                    </a:ext>
                  </a:extLst>
                </a:gridCol>
                <a:gridCol w="1118929">
                  <a:extLst>
                    <a:ext uri="{9D8B030D-6E8A-4147-A177-3AD203B41FA5}">
                      <a16:colId xmlns:a16="http://schemas.microsoft.com/office/drawing/2014/main" xmlns="" val="3672009926"/>
                    </a:ext>
                  </a:extLst>
                </a:gridCol>
                <a:gridCol w="1118929">
                  <a:extLst>
                    <a:ext uri="{9D8B030D-6E8A-4147-A177-3AD203B41FA5}">
                      <a16:colId xmlns:a16="http://schemas.microsoft.com/office/drawing/2014/main" xmlns="" val="1542834351"/>
                    </a:ext>
                  </a:extLst>
                </a:gridCol>
                <a:gridCol w="729420">
                  <a:extLst>
                    <a:ext uri="{9D8B030D-6E8A-4147-A177-3AD203B41FA5}">
                      <a16:colId xmlns:a16="http://schemas.microsoft.com/office/drawing/2014/main" xmlns="" val="3499619146"/>
                    </a:ext>
                  </a:extLst>
                </a:gridCol>
                <a:gridCol w="892608">
                  <a:extLst>
                    <a:ext uri="{9D8B030D-6E8A-4147-A177-3AD203B41FA5}">
                      <a16:colId xmlns:a16="http://schemas.microsoft.com/office/drawing/2014/main" xmlns="" val="1733677663"/>
                    </a:ext>
                  </a:extLst>
                </a:gridCol>
              </a:tblGrid>
              <a:tr h="417085">
                <a:tc rowSpan="2">
                  <a:txBody>
                    <a:bodyPr/>
                    <a:lstStyle/>
                    <a:p>
                      <a:pPr algn="ctr" fontAlgn="ctr"/>
                      <a:r>
                        <a:rPr lang="it-IT" sz="1100" b="1" i="0" u="none" strike="noStrike">
                          <a:solidFill>
                            <a:srgbClr val="FFFFFF"/>
                          </a:solidFill>
                          <a:effectLst/>
                          <a:latin typeface="Tahoma" panose="020B0604030504040204" pitchFamily="34" charset="0"/>
                        </a:rPr>
                        <a:t>Priorità</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100" b="1" i="0" u="none" strike="noStrike">
                          <a:solidFill>
                            <a:srgbClr val="FFFFFF"/>
                          </a:solidFill>
                          <a:effectLst/>
                          <a:latin typeface="Tahoma" panose="020B0604030504040204" pitchFamily="34" charset="0"/>
                        </a:rPr>
                        <a:t>Indicatore</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100" b="1" i="0" u="none" strike="noStrike">
                          <a:solidFill>
                            <a:srgbClr val="FFFFFF"/>
                          </a:solidFill>
                          <a:effectLst/>
                          <a:latin typeface="Tahoma" panose="020B0604030504040204" pitchFamily="34" charset="0"/>
                        </a:rPr>
                        <a:t>Misure</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100" b="1" i="0" u="none" strike="noStrike">
                          <a:solidFill>
                            <a:srgbClr val="FFFFFF"/>
                          </a:solidFill>
                          <a:effectLst/>
                          <a:latin typeface="Tahoma" panose="020B0604030504040204" pitchFamily="34" charset="0"/>
                        </a:rPr>
                        <a:t>Valore obiettivo 2025</a:t>
                      </a:r>
                      <a:br>
                        <a:rPr lang="it-IT" sz="1100" b="1" i="0" u="none" strike="noStrike">
                          <a:solidFill>
                            <a:srgbClr val="FFFFFF"/>
                          </a:solidFill>
                          <a:effectLst/>
                          <a:latin typeface="Tahoma" panose="020B0604030504040204" pitchFamily="34" charset="0"/>
                        </a:rPr>
                      </a:br>
                      <a:r>
                        <a:rPr lang="it-IT" sz="1100" b="1" i="0" u="none" strike="noStrike">
                          <a:solidFill>
                            <a:srgbClr val="FFFFFF"/>
                          </a:solidFill>
                          <a:effectLst/>
                          <a:latin typeface="Tahoma" panose="020B0604030504040204" pitchFamily="34" charset="0"/>
                        </a:rPr>
                        <a:t>(a)</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100" b="1" i="0" u="none" strike="noStrike">
                          <a:solidFill>
                            <a:srgbClr val="FFFFFF"/>
                          </a:solidFill>
                          <a:effectLst/>
                          <a:latin typeface="Tahoma" panose="020B0604030504040204" pitchFamily="34" charset="0"/>
                        </a:rPr>
                        <a:t>Soglia 85%</a:t>
                      </a:r>
                      <a:br>
                        <a:rPr lang="it-IT" sz="1100" b="1" i="0" u="none" strike="noStrike">
                          <a:solidFill>
                            <a:srgbClr val="FFFFFF"/>
                          </a:solidFill>
                          <a:effectLst/>
                          <a:latin typeface="Tahoma" panose="020B0604030504040204" pitchFamily="34" charset="0"/>
                        </a:rPr>
                      </a:br>
                      <a:r>
                        <a:rPr lang="it-IT" sz="1100" b="1" i="0" u="none" strike="noStrike">
                          <a:solidFill>
                            <a:srgbClr val="FFFFFF"/>
                          </a:solidFill>
                          <a:effectLst/>
                          <a:latin typeface="Tahoma" panose="020B0604030504040204" pitchFamily="34" charset="0"/>
                        </a:rPr>
                        <a:t>(b)</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100" b="1" i="0" u="none" strike="noStrike">
                          <a:solidFill>
                            <a:srgbClr val="FFFFFF"/>
                          </a:solidFill>
                          <a:effectLst/>
                          <a:latin typeface="Tahoma" panose="020B0604030504040204" pitchFamily="34" charset="0"/>
                        </a:rPr>
                        <a:t>Soglia 65%</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gridSpan="2">
                  <a:txBody>
                    <a:bodyPr/>
                    <a:lstStyle/>
                    <a:p>
                      <a:pPr algn="ctr" fontAlgn="ctr"/>
                      <a:r>
                        <a:rPr lang="it-IT" sz="1100" b="1" i="0" u="none" strike="noStrike" dirty="0">
                          <a:solidFill>
                            <a:srgbClr val="FFFFFF"/>
                          </a:solidFill>
                          <a:effectLst/>
                          <a:latin typeface="Tahoma" panose="020B0604030504040204" pitchFamily="34" charset="0"/>
                        </a:rPr>
                        <a:t>Realizzazione al </a:t>
                      </a:r>
                      <a:r>
                        <a:rPr lang="it-IT" sz="1100" b="1" i="0" u="none" strike="noStrike" dirty="0" smtClean="0">
                          <a:solidFill>
                            <a:srgbClr val="FFFFFF"/>
                          </a:solidFill>
                          <a:effectLst/>
                          <a:latin typeface="Tahoma" panose="020B0604030504040204" pitchFamily="34" charset="0"/>
                        </a:rPr>
                        <a:t>28/11/2024 </a:t>
                      </a:r>
                      <a:r>
                        <a:rPr lang="it-IT" sz="1100" b="1" i="0" u="none" strike="noStrike" dirty="0">
                          <a:solidFill>
                            <a:srgbClr val="FFFFFF"/>
                          </a:solidFill>
                          <a:effectLst/>
                          <a:latin typeface="Tahoma" panose="020B0604030504040204" pitchFamily="34" charset="0"/>
                        </a:rPr>
                        <a:t>(Decreto </a:t>
                      </a:r>
                      <a:r>
                        <a:rPr lang="it-IT" sz="1100" b="1" i="0" u="none" strike="noStrike" dirty="0" smtClean="0">
                          <a:solidFill>
                            <a:srgbClr val="FFFFFF"/>
                          </a:solidFill>
                          <a:effectLst/>
                          <a:latin typeface="Tahoma" panose="020B0604030504040204" pitchFamily="34" charset="0"/>
                        </a:rPr>
                        <a:t>725)</a:t>
                      </a:r>
                      <a:endParaRPr lang="it-IT" sz="1100" b="1" i="0" u="none" strike="noStrike" dirty="0">
                        <a:solidFill>
                          <a:srgbClr val="FFFFFF"/>
                        </a:solidFill>
                        <a:effectLst/>
                        <a:latin typeface="Tahoma" panose="020B0604030504040204" pitchFamily="34" charset="0"/>
                      </a:endParaRP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hMerge="1">
                  <a:txBody>
                    <a:bodyPr/>
                    <a:lstStyle/>
                    <a:p>
                      <a:endParaRPr lang="it-IT"/>
                    </a:p>
                  </a:txBody>
                  <a:tcPr/>
                </a:tc>
                <a:tc>
                  <a:txBody>
                    <a:bodyPr/>
                    <a:lstStyle/>
                    <a:p>
                      <a:pPr algn="ctr" fontAlgn="ctr"/>
                      <a:r>
                        <a:rPr lang="el-GR" sz="1100" b="1" i="0" u="none" strike="noStrike">
                          <a:solidFill>
                            <a:srgbClr val="FFFFFF"/>
                          </a:solidFill>
                          <a:effectLst/>
                          <a:latin typeface="Tahoma" panose="020B0604030504040204" pitchFamily="34" charset="0"/>
                        </a:rPr>
                        <a:t>Δ </a:t>
                      </a:r>
                      <a:r>
                        <a:rPr lang="it-IT" sz="1100" b="1" i="0" u="none" strike="noStrike">
                          <a:solidFill>
                            <a:srgbClr val="FFFFFF"/>
                          </a:solidFill>
                          <a:effectLst/>
                          <a:latin typeface="Tahoma" panose="020B0604030504040204" pitchFamily="34" charset="0"/>
                        </a:rPr>
                        <a:t>soglia 85%</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extLst>
                  <a:ext uri="{0D108BD9-81ED-4DB2-BD59-A6C34878D82A}">
                    <a16:rowId xmlns:a16="http://schemas.microsoft.com/office/drawing/2014/main" xmlns="" val="561354370"/>
                  </a:ext>
                </a:extLst>
              </a:tr>
              <a:tr h="417085">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vMerge="1">
                  <a:txBody>
                    <a:bodyPr/>
                    <a:lstStyle/>
                    <a:p>
                      <a:endParaRPr lang="it-IT"/>
                    </a:p>
                  </a:txBody>
                  <a:tcPr/>
                </a:tc>
                <a:tc>
                  <a:txBody>
                    <a:bodyPr/>
                    <a:lstStyle/>
                    <a:p>
                      <a:pPr algn="ctr" fontAlgn="ctr"/>
                      <a:r>
                        <a:rPr lang="it-IT" sz="1100" b="1" i="0" u="none" strike="noStrike">
                          <a:solidFill>
                            <a:srgbClr val="FFFFFF"/>
                          </a:solidFill>
                          <a:effectLst/>
                          <a:latin typeface="Tahoma" panose="020B0604030504040204" pitchFamily="34" charset="0"/>
                        </a:rPr>
                        <a:t>(c)</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ctr" fontAlgn="ctr"/>
                      <a:r>
                        <a:rPr lang="it-IT" sz="1100" b="1" i="0" u="none" strike="noStrike">
                          <a:solidFill>
                            <a:srgbClr val="FFFFFF"/>
                          </a:solidFill>
                          <a:effectLst/>
                          <a:latin typeface="Tahoma" panose="020B0604030504040204" pitchFamily="34" charset="0"/>
                        </a:rPr>
                        <a:t>% (=c/a)</a:t>
                      </a:r>
                      <a:br>
                        <a:rPr lang="it-IT" sz="1100" b="1" i="0" u="none" strike="noStrike">
                          <a:solidFill>
                            <a:srgbClr val="FFFFFF"/>
                          </a:solidFill>
                          <a:effectLst/>
                          <a:latin typeface="Tahoma" panose="020B0604030504040204" pitchFamily="34" charset="0"/>
                        </a:rPr>
                      </a:br>
                      <a:endParaRPr lang="it-IT" sz="1100" b="1" i="0" u="none" strike="noStrike">
                        <a:solidFill>
                          <a:srgbClr val="FFFFFF"/>
                        </a:solidFill>
                        <a:effectLst/>
                        <a:latin typeface="Tahoma" panose="020B0604030504040204" pitchFamily="34" charset="0"/>
                      </a:endParaRP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ctr" fontAlgn="ctr"/>
                      <a:r>
                        <a:rPr lang="it-IT" sz="1100" b="1" i="0" u="none" strike="noStrike">
                          <a:solidFill>
                            <a:srgbClr val="FFFFFF"/>
                          </a:solidFill>
                          <a:effectLst/>
                          <a:latin typeface="Tahoma" panose="020B0604030504040204" pitchFamily="34" charset="0"/>
                        </a:rPr>
                        <a:t>(=c-b)</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extLst>
                  <a:ext uri="{0D108BD9-81ED-4DB2-BD59-A6C34878D82A}">
                    <a16:rowId xmlns:a16="http://schemas.microsoft.com/office/drawing/2014/main" xmlns="" val="3720340659"/>
                  </a:ext>
                </a:extLst>
              </a:tr>
              <a:tr h="177451">
                <a:tc>
                  <a:txBody>
                    <a:bodyPr/>
                    <a:lstStyle/>
                    <a:p>
                      <a:pPr algn="ctr" fontAlgn="ctr"/>
                      <a:r>
                        <a:rPr lang="it-IT" sz="1100" b="1" i="0" u="none" strike="noStrike">
                          <a:solidFill>
                            <a:srgbClr val="000000"/>
                          </a:solidFill>
                          <a:effectLst/>
                          <a:latin typeface="Tahoma" panose="020B0604030504040204" pitchFamily="34" charset="0"/>
                        </a:rPr>
                        <a:t> </a:t>
                      </a:r>
                    </a:p>
                  </a:txBody>
                  <a:tcPr marL="7583" marR="7583" marT="7583"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fontAlgn="ctr"/>
                      <a:r>
                        <a:rPr lang="it-IT" sz="1100" b="0" i="0" u="none" strike="noStrike">
                          <a:solidFill>
                            <a:srgbClr val="000000"/>
                          </a:solidFill>
                          <a:effectLst/>
                          <a:latin typeface="Tahoma" panose="020B0604030504040204" pitchFamily="34" charset="0"/>
                        </a:rPr>
                        <a:t> </a:t>
                      </a:r>
                    </a:p>
                  </a:txBody>
                  <a:tcPr marL="7583" marR="7583" marT="758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fontAlgn="ctr"/>
                      <a:r>
                        <a:rPr lang="it-IT" sz="1100" b="0" i="0" u="none" strike="noStrike">
                          <a:solidFill>
                            <a:srgbClr val="000000"/>
                          </a:solidFill>
                          <a:effectLst/>
                          <a:latin typeface="Tahoma" panose="020B0604030504040204" pitchFamily="34" charset="0"/>
                        </a:rPr>
                        <a:t> </a:t>
                      </a:r>
                    </a:p>
                  </a:txBody>
                  <a:tcPr marL="7583" marR="7583" marT="758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fontAlgn="ctr"/>
                      <a:r>
                        <a:rPr lang="it-IT" sz="1100" b="1" i="0" u="none" strike="noStrike">
                          <a:solidFill>
                            <a:srgbClr val="000000"/>
                          </a:solidFill>
                          <a:effectLst/>
                          <a:latin typeface="Tahoma" panose="020B0604030504040204" pitchFamily="34" charset="0"/>
                        </a:rPr>
                        <a:t> </a:t>
                      </a:r>
                    </a:p>
                  </a:txBody>
                  <a:tcPr marL="7583" marR="7583" marT="758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it-IT" sz="1100" b="1" i="0" u="none" strike="noStrike">
                          <a:solidFill>
                            <a:srgbClr val="000000"/>
                          </a:solidFill>
                          <a:effectLst/>
                          <a:latin typeface="Tahoma" panose="020B0604030504040204" pitchFamily="34" charset="0"/>
                        </a:rPr>
                        <a:t> </a:t>
                      </a:r>
                    </a:p>
                  </a:txBody>
                  <a:tcPr marL="7583" marR="7583" marT="758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it-IT" sz="1100" b="1" i="0" u="none" strike="noStrike">
                          <a:solidFill>
                            <a:srgbClr val="000000"/>
                          </a:solidFill>
                          <a:effectLst/>
                          <a:latin typeface="Tahoma" panose="020B0604030504040204" pitchFamily="34" charset="0"/>
                        </a:rPr>
                        <a:t> </a:t>
                      </a:r>
                    </a:p>
                  </a:txBody>
                  <a:tcPr marL="7583" marR="7583" marT="758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it-IT" sz="1100" b="1" i="0" u="none" strike="noStrike">
                          <a:solidFill>
                            <a:srgbClr val="000000"/>
                          </a:solidFill>
                          <a:effectLst/>
                          <a:latin typeface="Tahoma" panose="020B0604030504040204" pitchFamily="34" charset="0"/>
                        </a:rPr>
                        <a:t> </a:t>
                      </a:r>
                    </a:p>
                  </a:txBody>
                  <a:tcPr marL="7583" marR="7583" marT="7583"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r" fontAlgn="ctr"/>
                      <a:r>
                        <a:rPr lang="it-IT" sz="1100" b="1" i="0" u="none" strike="noStrike">
                          <a:solidFill>
                            <a:srgbClr val="000000"/>
                          </a:solidFill>
                          <a:effectLst/>
                          <a:latin typeface="Tahoma" panose="020B0604030504040204" pitchFamily="34" charset="0"/>
                        </a:rPr>
                        <a:t> </a:t>
                      </a:r>
                    </a:p>
                  </a:txBody>
                  <a:tcPr marL="7583" marR="7583" marT="7583"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it-IT" sz="1100" b="1" i="0" u="none" strike="noStrike">
                          <a:solidFill>
                            <a:srgbClr val="000000"/>
                          </a:solidFill>
                          <a:effectLst/>
                          <a:latin typeface="Tahoma" panose="020B0604030504040204" pitchFamily="34" charset="0"/>
                        </a:rPr>
                        <a:t> </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3296487970"/>
                  </a:ext>
                </a:extLst>
              </a:tr>
              <a:tr h="1281589">
                <a:tc rowSpan="3">
                  <a:txBody>
                    <a:bodyPr/>
                    <a:lstStyle/>
                    <a:p>
                      <a:pPr algn="ctr" fontAlgn="ctr"/>
                      <a:r>
                        <a:rPr lang="it-IT" sz="1100" b="1" i="0" u="none" strike="noStrike" dirty="0">
                          <a:solidFill>
                            <a:srgbClr val="000000"/>
                          </a:solidFill>
                          <a:effectLst/>
                          <a:latin typeface="Tahoma" panose="020B0604030504040204" pitchFamily="34" charset="0"/>
                        </a:rPr>
                        <a:t>P6</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100" b="0" i="0" u="none" strike="noStrike">
                          <a:solidFill>
                            <a:srgbClr val="000000"/>
                          </a:solidFill>
                          <a:effectLst/>
                          <a:latin typeface="Tahoma" panose="020B0604030504040204" pitchFamily="34" charset="0"/>
                        </a:rPr>
                        <a:t>Spesa pubblica totale P6 (in EUR)</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100" b="0" i="0" u="none" strike="noStrike">
                          <a:solidFill>
                            <a:srgbClr val="000000"/>
                          </a:solidFill>
                          <a:effectLst/>
                          <a:latin typeface="Tahoma" panose="020B0604030504040204" pitchFamily="34" charset="0"/>
                        </a:rPr>
                        <a:t> </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a:solidFill>
                            <a:srgbClr val="000000"/>
                          </a:solidFill>
                          <a:effectLst/>
                          <a:latin typeface="Tahoma" panose="020B0604030504040204" pitchFamily="34" charset="0"/>
                        </a:rPr>
                        <a:t>71.347.257,67</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a:solidFill>
                            <a:srgbClr val="000000"/>
                          </a:solidFill>
                          <a:effectLst/>
                          <a:latin typeface="Tahoma" panose="020B0604030504040204" pitchFamily="34" charset="0"/>
                        </a:rPr>
                        <a:t>60.645.169,02</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r" fontAlgn="ctr"/>
                      <a:r>
                        <a:rPr lang="it-IT" sz="1100" b="1" i="0" u="none" strike="noStrike">
                          <a:solidFill>
                            <a:srgbClr val="000000"/>
                          </a:solidFill>
                          <a:effectLst/>
                          <a:latin typeface="Tahoma" panose="020B0604030504040204" pitchFamily="34" charset="0"/>
                        </a:rPr>
                        <a:t>46.375.717,49</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ECFF"/>
                    </a:solidFill>
                  </a:tcPr>
                </a:tc>
                <a:tc>
                  <a:txBody>
                    <a:bodyPr/>
                    <a:lstStyle/>
                    <a:p>
                      <a:pPr algn="r" fontAlgn="ctr"/>
                      <a:r>
                        <a:rPr lang="it-IT" sz="1100" b="1" i="0" u="none" strike="noStrike" dirty="0" smtClean="0">
                          <a:solidFill>
                            <a:srgbClr val="000000"/>
                          </a:solidFill>
                          <a:effectLst/>
                          <a:latin typeface="Tahoma" panose="020B0604030504040204" pitchFamily="34" charset="0"/>
                        </a:rPr>
                        <a:t>48.317.472,14</a:t>
                      </a:r>
                      <a:endParaRPr lang="it-IT" sz="1100" b="1" i="0" u="none" strike="noStrike" dirty="0">
                        <a:solidFill>
                          <a:srgbClr val="000000"/>
                        </a:solidFill>
                        <a:effectLst/>
                        <a:latin typeface="Tahoma" panose="020B0604030504040204" pitchFamily="34" charset="0"/>
                      </a:endParaRP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100" b="1" i="0" u="none" strike="noStrike" dirty="0" smtClean="0">
                          <a:solidFill>
                            <a:srgbClr val="000000"/>
                          </a:solidFill>
                          <a:effectLst/>
                          <a:latin typeface="Tahoma" panose="020B0604030504040204" pitchFamily="34" charset="0"/>
                        </a:rPr>
                        <a:t>67,72%</a:t>
                      </a:r>
                      <a:endParaRPr lang="it-IT" sz="1100" b="1" i="0" u="none" strike="noStrike" dirty="0">
                        <a:solidFill>
                          <a:srgbClr val="000000"/>
                        </a:solidFill>
                        <a:effectLst/>
                        <a:latin typeface="Tahoma" panose="020B0604030504040204" pitchFamily="34" charset="0"/>
                      </a:endParaRP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100" b="1" i="0" u="none" strike="noStrike" dirty="0">
                          <a:solidFill>
                            <a:srgbClr val="FF0000"/>
                          </a:solidFill>
                          <a:effectLst/>
                          <a:latin typeface="Tahoma" panose="020B0604030504040204" pitchFamily="34" charset="0"/>
                        </a:rPr>
                        <a:t>-</a:t>
                      </a:r>
                      <a:r>
                        <a:rPr lang="it-IT" sz="1100" b="1" i="0" u="none" strike="noStrike" dirty="0" smtClean="0">
                          <a:solidFill>
                            <a:srgbClr val="FF0000"/>
                          </a:solidFill>
                          <a:effectLst/>
                          <a:latin typeface="Tahoma" panose="020B0604030504040204" pitchFamily="34" charset="0"/>
                        </a:rPr>
                        <a:t>12.327.697</a:t>
                      </a:r>
                      <a:endParaRPr lang="it-IT" sz="1100" b="1" i="0" u="none" strike="noStrike" dirty="0">
                        <a:solidFill>
                          <a:srgbClr val="FF0000"/>
                        </a:solidFill>
                        <a:effectLst/>
                        <a:latin typeface="Tahoma" panose="020B0604030504040204" pitchFamily="34" charset="0"/>
                      </a:endParaRP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455566136"/>
                  </a:ext>
                </a:extLst>
              </a:tr>
              <a:tr h="879671">
                <a:tc vMerge="1">
                  <a:txBody>
                    <a:bodyPr/>
                    <a:lstStyle/>
                    <a:p>
                      <a:endParaRPr lang="it-IT"/>
                    </a:p>
                  </a:txBody>
                  <a:tcPr/>
                </a:tc>
                <a:tc>
                  <a:txBody>
                    <a:bodyPr/>
                    <a:lstStyle/>
                    <a:p>
                      <a:pPr algn="just" fontAlgn="ctr"/>
                      <a:r>
                        <a:rPr lang="it-IT" sz="1100" b="0" i="0" u="none" strike="noStrike">
                          <a:solidFill>
                            <a:srgbClr val="000000"/>
                          </a:solidFill>
                          <a:effectLst/>
                          <a:latin typeface="Tahoma" panose="020B0604030504040204" pitchFamily="34" charset="0"/>
                        </a:rPr>
                        <a:t>Numero di operazioni sovvenzionate per migliorare le infrastrutture e i servizi di base nelle zone rurali (aspetti specifici 6B e 6C)</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fr-FR" sz="1100" b="0" i="0" u="none" strike="noStrike">
                          <a:solidFill>
                            <a:srgbClr val="000000"/>
                          </a:solidFill>
                          <a:effectLst/>
                          <a:latin typeface="Tahoma" panose="020B0604030504040204" pitchFamily="34" charset="0"/>
                        </a:rPr>
                        <a:t>mis 7.4   6b  28 + mis 7.3 6c 2</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a:solidFill>
                            <a:srgbClr val="000000"/>
                          </a:solidFill>
                          <a:effectLst/>
                          <a:latin typeface="Tahoma" panose="020B0604030504040204" pitchFamily="34" charset="0"/>
                        </a:rPr>
                        <a:t>32</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a:solidFill>
                            <a:srgbClr val="000000"/>
                          </a:solidFill>
                          <a:effectLst/>
                          <a:latin typeface="Tahoma" panose="020B0604030504040204" pitchFamily="34" charset="0"/>
                        </a:rPr>
                        <a:t>27</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r" fontAlgn="ctr"/>
                      <a:r>
                        <a:rPr lang="it-IT" sz="1100" b="1" i="0" u="none" strike="noStrike">
                          <a:solidFill>
                            <a:srgbClr val="000000"/>
                          </a:solidFill>
                          <a:effectLst/>
                          <a:latin typeface="Tahoma" panose="020B0604030504040204" pitchFamily="34" charset="0"/>
                        </a:rPr>
                        <a:t>21</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ECFF"/>
                    </a:solidFill>
                  </a:tcPr>
                </a:tc>
                <a:tc>
                  <a:txBody>
                    <a:bodyPr/>
                    <a:lstStyle/>
                    <a:p>
                      <a:pPr algn="l" fontAlgn="ctr"/>
                      <a:r>
                        <a:rPr lang="it-IT" sz="1100" b="1" i="0" u="none" strike="noStrike" dirty="0">
                          <a:solidFill>
                            <a:srgbClr val="000000"/>
                          </a:solidFill>
                          <a:effectLst/>
                          <a:latin typeface="Tahoma" panose="020B0604030504040204" pitchFamily="34" charset="0"/>
                        </a:rPr>
                        <a:t>         </a:t>
                      </a:r>
                      <a:r>
                        <a:rPr lang="it-IT" sz="1100" b="1" i="0" u="none" strike="noStrike" dirty="0" smtClean="0">
                          <a:solidFill>
                            <a:srgbClr val="000000"/>
                          </a:solidFill>
                          <a:effectLst/>
                          <a:latin typeface="Tahoma" panose="020B0604030504040204" pitchFamily="34" charset="0"/>
                        </a:rPr>
                        <a:t>             </a:t>
                      </a:r>
                      <a:r>
                        <a:rPr lang="it-IT" sz="1100" b="1" i="0" u="none" strike="noStrike" dirty="0">
                          <a:solidFill>
                            <a:srgbClr val="000000"/>
                          </a:solidFill>
                          <a:effectLst/>
                          <a:latin typeface="Tahoma" panose="020B0604030504040204" pitchFamily="34" charset="0"/>
                        </a:rPr>
                        <a:t>39 </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100" b="1" i="0" u="none" strike="noStrike" dirty="0">
                          <a:solidFill>
                            <a:srgbClr val="000000"/>
                          </a:solidFill>
                          <a:effectLst/>
                          <a:latin typeface="Tahoma" panose="020B0604030504040204" pitchFamily="34" charset="0"/>
                        </a:rPr>
                        <a:t>121,88%</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100" b="1" i="0" u="none" strike="noStrike" dirty="0">
                          <a:solidFill>
                            <a:srgbClr val="548235"/>
                          </a:solidFill>
                          <a:effectLst/>
                          <a:latin typeface="Tahoma" panose="020B0604030504040204" pitchFamily="34" charset="0"/>
                        </a:rPr>
                        <a:t>12</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1037969292"/>
                  </a:ext>
                </a:extLst>
              </a:tr>
              <a:tr h="432252">
                <a:tc vMerge="1">
                  <a:txBody>
                    <a:bodyPr/>
                    <a:lstStyle/>
                    <a:p>
                      <a:endParaRPr lang="it-IT"/>
                    </a:p>
                  </a:txBody>
                  <a:tcPr/>
                </a:tc>
                <a:tc>
                  <a:txBody>
                    <a:bodyPr/>
                    <a:lstStyle/>
                    <a:p>
                      <a:pPr algn="just" fontAlgn="ctr"/>
                      <a:r>
                        <a:rPr lang="it-IT" sz="1100" b="0" i="0" u="none" strike="noStrike">
                          <a:solidFill>
                            <a:srgbClr val="000000"/>
                          </a:solidFill>
                          <a:effectLst/>
                          <a:latin typeface="Tahoma" panose="020B0604030504040204" pitchFamily="34" charset="0"/>
                        </a:rPr>
                        <a:t>Popolazione coperta dai GAL (aspetto specifico 6B)</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100" b="0" i="0" u="none" strike="noStrike">
                          <a:solidFill>
                            <a:srgbClr val="000000"/>
                          </a:solidFill>
                          <a:effectLst/>
                          <a:latin typeface="Tahoma" panose="020B0604030504040204" pitchFamily="34" charset="0"/>
                        </a:rPr>
                        <a:t>mis 19 </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a:solidFill>
                            <a:srgbClr val="000000"/>
                          </a:solidFill>
                          <a:effectLst/>
                          <a:latin typeface="Tahoma" panose="020B0604030504040204" pitchFamily="34" charset="0"/>
                        </a:rPr>
                        <a:t>1.000.000,00</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a:solidFill>
                            <a:srgbClr val="000000"/>
                          </a:solidFill>
                          <a:effectLst/>
                          <a:latin typeface="Tahoma" panose="020B0604030504040204" pitchFamily="34" charset="0"/>
                        </a:rPr>
                        <a:t>850.000,00</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EFDA"/>
                    </a:solidFill>
                  </a:tcPr>
                </a:tc>
                <a:tc>
                  <a:txBody>
                    <a:bodyPr/>
                    <a:lstStyle/>
                    <a:p>
                      <a:pPr algn="r" fontAlgn="ctr"/>
                      <a:r>
                        <a:rPr lang="it-IT" sz="1100" b="1" i="0" u="none" strike="noStrike">
                          <a:solidFill>
                            <a:srgbClr val="000000"/>
                          </a:solidFill>
                          <a:effectLst/>
                          <a:latin typeface="Tahoma" panose="020B0604030504040204" pitchFamily="34" charset="0"/>
                        </a:rPr>
                        <a:t>650.000,00</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CECFF"/>
                    </a:solidFill>
                  </a:tcPr>
                </a:tc>
                <a:tc>
                  <a:txBody>
                    <a:bodyPr/>
                    <a:lstStyle/>
                    <a:p>
                      <a:pPr algn="r" fontAlgn="ctr"/>
                      <a:r>
                        <a:rPr lang="it-IT" sz="1100" b="1" i="0" u="none" strike="noStrike" dirty="0">
                          <a:solidFill>
                            <a:srgbClr val="000000"/>
                          </a:solidFill>
                          <a:effectLst/>
                          <a:latin typeface="Tahoma" panose="020B0604030504040204" pitchFamily="34" charset="0"/>
                        </a:rPr>
                        <a:t>1.000.000,00</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100" b="1" i="0" u="none" strike="noStrike">
                          <a:solidFill>
                            <a:srgbClr val="000000"/>
                          </a:solidFill>
                          <a:effectLst/>
                          <a:latin typeface="Tahoma" panose="020B0604030504040204" pitchFamily="34" charset="0"/>
                        </a:rPr>
                        <a:t>100,00%</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699"/>
                    </a:solidFill>
                  </a:tcPr>
                </a:tc>
                <a:tc>
                  <a:txBody>
                    <a:bodyPr/>
                    <a:lstStyle/>
                    <a:p>
                      <a:pPr algn="r" fontAlgn="ctr"/>
                      <a:r>
                        <a:rPr lang="it-IT" sz="1100" b="1" i="0" u="none" strike="noStrike" dirty="0">
                          <a:solidFill>
                            <a:srgbClr val="548235"/>
                          </a:solidFill>
                          <a:effectLst/>
                          <a:latin typeface="Tahoma" panose="020B0604030504040204" pitchFamily="34" charset="0"/>
                        </a:rPr>
                        <a:t>150.000</a:t>
                      </a:r>
                    </a:p>
                  </a:txBody>
                  <a:tcPr marL="7583" marR="7583" marT="7583"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3849361702"/>
                  </a:ext>
                </a:extLst>
              </a:tr>
            </a:tbl>
          </a:graphicData>
        </a:graphic>
      </p:graphicFrame>
      <p:pic>
        <p:nvPicPr>
          <p:cNvPr id="10" name="Immagin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8265" y="3827080"/>
            <a:ext cx="384175" cy="384175"/>
          </a:xfrm>
          <a:prstGeom prst="rect">
            <a:avLst/>
          </a:prstGeom>
        </p:spPr>
      </p:pic>
    </p:spTree>
    <p:extLst>
      <p:ext uri="{BB962C8B-B14F-4D97-AF65-F5344CB8AC3E}">
        <p14:creationId xmlns:p14="http://schemas.microsoft.com/office/powerpoint/2010/main" val="259034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3">
            <a:extLst>
              <a:ext uri="{FF2B5EF4-FFF2-40B4-BE49-F238E27FC236}">
                <a16:creationId xmlns:a16="http://schemas.microsoft.com/office/drawing/2014/main" xmlns="" id="{E9841177-774E-4201-995D-3B41CC423934}"/>
              </a:ext>
            </a:extLst>
          </p:cNvPr>
          <p:cNvSpPr txBox="1"/>
          <p:nvPr/>
        </p:nvSpPr>
        <p:spPr>
          <a:xfrm>
            <a:off x="631402" y="376406"/>
            <a:ext cx="11238865"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2.9 Performance Framework – P6(ii)</a:t>
            </a:r>
          </a:p>
        </p:txBody>
      </p:sp>
      <p:graphicFrame>
        <p:nvGraphicFramePr>
          <p:cNvPr id="2" name="Tabella 1"/>
          <p:cNvGraphicFramePr>
            <a:graphicFrameLocks noGrp="1"/>
          </p:cNvGraphicFramePr>
          <p:nvPr>
            <p:extLst>
              <p:ext uri="{D42A27DB-BD31-4B8C-83A1-F6EECF244321}">
                <p14:modId xmlns:p14="http://schemas.microsoft.com/office/powerpoint/2010/main" val="1897173694"/>
              </p:ext>
            </p:extLst>
          </p:nvPr>
        </p:nvGraphicFramePr>
        <p:xfrm>
          <a:off x="864704" y="971148"/>
          <a:ext cx="10280853" cy="4217077"/>
        </p:xfrm>
        <a:graphic>
          <a:graphicData uri="http://schemas.openxmlformats.org/drawingml/2006/table">
            <a:tbl>
              <a:tblPr/>
              <a:tblGrid>
                <a:gridCol w="1588728">
                  <a:extLst>
                    <a:ext uri="{9D8B030D-6E8A-4147-A177-3AD203B41FA5}">
                      <a16:colId xmlns:a16="http://schemas.microsoft.com/office/drawing/2014/main" xmlns="" val="2571781319"/>
                    </a:ext>
                  </a:extLst>
                </a:gridCol>
                <a:gridCol w="2568626">
                  <a:extLst>
                    <a:ext uri="{9D8B030D-6E8A-4147-A177-3AD203B41FA5}">
                      <a16:colId xmlns:a16="http://schemas.microsoft.com/office/drawing/2014/main" xmlns="" val="1292124642"/>
                    </a:ext>
                  </a:extLst>
                </a:gridCol>
                <a:gridCol w="1075845">
                  <a:extLst>
                    <a:ext uri="{9D8B030D-6E8A-4147-A177-3AD203B41FA5}">
                      <a16:colId xmlns:a16="http://schemas.microsoft.com/office/drawing/2014/main" xmlns="" val="3739304470"/>
                    </a:ext>
                  </a:extLst>
                </a:gridCol>
                <a:gridCol w="5047654">
                  <a:extLst>
                    <a:ext uri="{9D8B030D-6E8A-4147-A177-3AD203B41FA5}">
                      <a16:colId xmlns:a16="http://schemas.microsoft.com/office/drawing/2014/main" xmlns="" val="429266876"/>
                    </a:ext>
                  </a:extLst>
                </a:gridCol>
              </a:tblGrid>
              <a:tr h="490658">
                <a:tc rowSpan="2">
                  <a:txBody>
                    <a:bodyPr/>
                    <a:lstStyle/>
                    <a:p>
                      <a:pPr algn="ctr" fontAlgn="ctr"/>
                      <a:r>
                        <a:rPr lang="it-IT" sz="1100" b="1" i="0" u="none" strike="noStrike" dirty="0">
                          <a:solidFill>
                            <a:srgbClr val="FFFFFF"/>
                          </a:solidFill>
                          <a:effectLst/>
                          <a:latin typeface="Tahoma" panose="020B0604030504040204" pitchFamily="34" charset="0"/>
                        </a:rPr>
                        <a:t>Priorità</a:t>
                      </a:r>
                    </a:p>
                  </a:txBody>
                  <a:tcPr marL="7732" marR="7732" marT="77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100" b="1" i="0" u="none" strike="noStrike">
                          <a:solidFill>
                            <a:srgbClr val="FFFFFF"/>
                          </a:solidFill>
                          <a:effectLst/>
                          <a:latin typeface="Tahoma" panose="020B0604030504040204" pitchFamily="34" charset="0"/>
                        </a:rPr>
                        <a:t>Indicatore</a:t>
                      </a:r>
                    </a:p>
                  </a:txBody>
                  <a:tcPr marL="7732" marR="7732" marT="77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a:txBody>
                    <a:bodyPr/>
                    <a:lstStyle/>
                    <a:p>
                      <a:pPr algn="ctr" fontAlgn="ctr"/>
                      <a:r>
                        <a:rPr lang="el-GR" sz="1100" b="1" i="0" u="none" strike="noStrike">
                          <a:solidFill>
                            <a:srgbClr val="FFFFFF"/>
                          </a:solidFill>
                          <a:effectLst/>
                          <a:latin typeface="Tahoma" panose="020B0604030504040204" pitchFamily="34" charset="0"/>
                        </a:rPr>
                        <a:t>Δ </a:t>
                      </a:r>
                      <a:r>
                        <a:rPr lang="it-IT" sz="1100" b="1" i="0" u="none" strike="noStrike">
                          <a:solidFill>
                            <a:srgbClr val="FFFFFF"/>
                          </a:solidFill>
                          <a:effectLst/>
                          <a:latin typeface="Tahoma" panose="020B0604030504040204" pitchFamily="34" charset="0"/>
                        </a:rPr>
                        <a:t>soglia 85%</a:t>
                      </a:r>
                    </a:p>
                  </a:txBody>
                  <a:tcPr marL="7732" marR="7732" marT="77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rowSpan="2">
                  <a:txBody>
                    <a:bodyPr/>
                    <a:lstStyle/>
                    <a:p>
                      <a:pPr algn="ctr" fontAlgn="ctr"/>
                      <a:r>
                        <a:rPr lang="it-IT" sz="1100" b="1" i="0" u="none" strike="noStrike" dirty="0">
                          <a:solidFill>
                            <a:srgbClr val="FFFFFF"/>
                          </a:solidFill>
                          <a:effectLst/>
                          <a:latin typeface="Tahoma" panose="020B0604030504040204" pitchFamily="34" charset="0"/>
                        </a:rPr>
                        <a:t>CONTRIBUTO DELLE MISURE AL RAGGIUNGIMENTO DEL TARGET AL 31.12.2025</a:t>
                      </a:r>
                      <a:br>
                        <a:rPr lang="it-IT" sz="1100" b="1" i="0" u="none" strike="noStrike" dirty="0">
                          <a:solidFill>
                            <a:srgbClr val="FFFFFF"/>
                          </a:solidFill>
                          <a:effectLst/>
                          <a:latin typeface="Tahoma" panose="020B0604030504040204" pitchFamily="34" charset="0"/>
                        </a:rPr>
                      </a:br>
                      <a:r>
                        <a:rPr lang="it-IT" sz="1100" b="1" i="0" u="none" strike="noStrike" dirty="0">
                          <a:solidFill>
                            <a:srgbClr val="FFFFFF"/>
                          </a:solidFill>
                          <a:effectLst/>
                          <a:latin typeface="Tahoma" panose="020B0604030504040204" pitchFamily="34" charset="0"/>
                        </a:rPr>
                        <a:t>(soglia 85%)</a:t>
                      </a:r>
                    </a:p>
                  </a:txBody>
                  <a:tcPr marL="7732" marR="7732" marT="77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extLst>
                  <a:ext uri="{0D108BD9-81ED-4DB2-BD59-A6C34878D82A}">
                    <a16:rowId xmlns:a16="http://schemas.microsoft.com/office/drawing/2014/main" xmlns="" val="2350505438"/>
                  </a:ext>
                </a:extLst>
              </a:tr>
              <a:tr h="490658">
                <a:tc vMerge="1">
                  <a:txBody>
                    <a:bodyPr/>
                    <a:lstStyle/>
                    <a:p>
                      <a:endParaRPr lang="it-IT"/>
                    </a:p>
                  </a:txBody>
                  <a:tcPr/>
                </a:tc>
                <a:tc vMerge="1">
                  <a:txBody>
                    <a:bodyPr/>
                    <a:lstStyle/>
                    <a:p>
                      <a:endParaRPr lang="it-IT"/>
                    </a:p>
                  </a:txBody>
                  <a:tcPr/>
                </a:tc>
                <a:tc>
                  <a:txBody>
                    <a:bodyPr/>
                    <a:lstStyle/>
                    <a:p>
                      <a:pPr algn="ctr" fontAlgn="ctr"/>
                      <a:r>
                        <a:rPr lang="it-IT" sz="1100" b="1" i="0" u="none" strike="noStrike">
                          <a:solidFill>
                            <a:srgbClr val="FFFFFF"/>
                          </a:solidFill>
                          <a:effectLst/>
                          <a:latin typeface="Tahoma" panose="020B0604030504040204" pitchFamily="34" charset="0"/>
                        </a:rPr>
                        <a:t>(=c-b)</a:t>
                      </a:r>
                    </a:p>
                  </a:txBody>
                  <a:tcPr marL="7732" marR="7732" marT="77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vMerge="1">
                  <a:txBody>
                    <a:bodyPr/>
                    <a:lstStyle/>
                    <a:p>
                      <a:endParaRPr lang="it-IT"/>
                    </a:p>
                  </a:txBody>
                  <a:tcPr/>
                </a:tc>
                <a:extLst>
                  <a:ext uri="{0D108BD9-81ED-4DB2-BD59-A6C34878D82A}">
                    <a16:rowId xmlns:a16="http://schemas.microsoft.com/office/drawing/2014/main" xmlns="" val="197986325"/>
                  </a:ext>
                </a:extLst>
              </a:tr>
              <a:tr h="184757">
                <a:tc>
                  <a:txBody>
                    <a:bodyPr/>
                    <a:lstStyle/>
                    <a:p>
                      <a:pPr algn="ctr" fontAlgn="ctr"/>
                      <a:r>
                        <a:rPr lang="it-IT" sz="1100" b="1" i="0" u="none" strike="noStrike">
                          <a:solidFill>
                            <a:srgbClr val="000000"/>
                          </a:solidFill>
                          <a:effectLst/>
                          <a:latin typeface="Tahoma" panose="020B0604030504040204" pitchFamily="34" charset="0"/>
                        </a:rPr>
                        <a:t> </a:t>
                      </a:r>
                    </a:p>
                  </a:txBody>
                  <a:tcPr marL="7732" marR="7732" marT="7732"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just" fontAlgn="ctr"/>
                      <a:r>
                        <a:rPr lang="it-IT" sz="1100" b="0" i="0" u="none" strike="noStrike">
                          <a:solidFill>
                            <a:srgbClr val="000000"/>
                          </a:solidFill>
                          <a:effectLst/>
                          <a:latin typeface="Tahoma" panose="020B0604030504040204" pitchFamily="34" charset="0"/>
                        </a:rPr>
                        <a:t> </a:t>
                      </a:r>
                    </a:p>
                  </a:txBody>
                  <a:tcPr marL="7732" marR="7732" marT="7732"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it-IT" sz="1100" b="1" i="0" u="none" strike="noStrike">
                          <a:solidFill>
                            <a:srgbClr val="000000"/>
                          </a:solidFill>
                          <a:effectLst/>
                          <a:latin typeface="Tahoma" panose="020B0604030504040204" pitchFamily="34" charset="0"/>
                        </a:rPr>
                        <a:t> </a:t>
                      </a:r>
                    </a:p>
                  </a:txBody>
                  <a:tcPr marL="7732" marR="7732" marT="7732"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l" fontAlgn="ctr"/>
                      <a:r>
                        <a:rPr lang="it-IT" sz="1100" b="1" i="0" u="none" strike="noStrike">
                          <a:solidFill>
                            <a:srgbClr val="000000"/>
                          </a:solidFill>
                          <a:effectLst/>
                          <a:latin typeface="Tahoma" panose="020B0604030504040204" pitchFamily="34" charset="0"/>
                        </a:rPr>
                        <a:t> </a:t>
                      </a:r>
                    </a:p>
                  </a:txBody>
                  <a:tcPr marL="7732" marR="7732" marT="77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extLst>
                  <a:ext uri="{0D108BD9-81ED-4DB2-BD59-A6C34878D82A}">
                    <a16:rowId xmlns:a16="http://schemas.microsoft.com/office/drawing/2014/main" xmlns="" val="3549288137"/>
                  </a:ext>
                </a:extLst>
              </a:tr>
              <a:tr h="1507660">
                <a:tc rowSpan="3">
                  <a:txBody>
                    <a:bodyPr/>
                    <a:lstStyle/>
                    <a:p>
                      <a:pPr algn="ctr" fontAlgn="ctr"/>
                      <a:r>
                        <a:rPr lang="it-IT" sz="1100" b="1" i="0" u="none" strike="noStrike">
                          <a:solidFill>
                            <a:srgbClr val="000000"/>
                          </a:solidFill>
                          <a:effectLst/>
                          <a:latin typeface="Tahoma" panose="020B0604030504040204" pitchFamily="34" charset="0"/>
                        </a:rPr>
                        <a:t>P6</a:t>
                      </a:r>
                    </a:p>
                  </a:txBody>
                  <a:tcPr marL="7732" marR="7732" marT="77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just" fontAlgn="ctr"/>
                      <a:r>
                        <a:rPr lang="it-IT" sz="1100" b="0" i="0" u="none" strike="noStrike">
                          <a:solidFill>
                            <a:srgbClr val="000000"/>
                          </a:solidFill>
                          <a:effectLst/>
                          <a:latin typeface="Tahoma" panose="020B0604030504040204" pitchFamily="34" charset="0"/>
                        </a:rPr>
                        <a:t>Spesa pubblica totale P6 (in EUR)</a:t>
                      </a:r>
                    </a:p>
                  </a:txBody>
                  <a:tcPr marL="7732" marR="7732" marT="77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dirty="0">
                          <a:solidFill>
                            <a:srgbClr val="FF0000"/>
                          </a:solidFill>
                          <a:effectLst/>
                          <a:latin typeface="Tahoma" panose="020B0604030504040204" pitchFamily="34" charset="0"/>
                        </a:rPr>
                        <a:t>-</a:t>
                      </a:r>
                      <a:r>
                        <a:rPr lang="it-IT" sz="1100" b="1" i="0" u="none" strike="noStrike" dirty="0" smtClean="0">
                          <a:solidFill>
                            <a:srgbClr val="FF0000"/>
                          </a:solidFill>
                          <a:effectLst/>
                          <a:latin typeface="Tahoma" panose="020B0604030504040204" pitchFamily="34" charset="0"/>
                        </a:rPr>
                        <a:t>12.327.697</a:t>
                      </a:r>
                      <a:endParaRPr lang="it-IT" sz="1100" b="1" i="0" u="none" strike="noStrike" dirty="0">
                        <a:solidFill>
                          <a:srgbClr val="FF0000"/>
                        </a:solidFill>
                        <a:effectLst/>
                        <a:latin typeface="Tahoma" panose="020B0604030504040204" pitchFamily="34" charset="0"/>
                      </a:endParaRPr>
                    </a:p>
                  </a:txBody>
                  <a:tcPr marL="7732" marR="7732" marT="77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fontAlgn="ctr"/>
                      <a:r>
                        <a:rPr lang="it-IT" sz="1100" b="0" i="0" u="none" strike="noStrike" dirty="0">
                          <a:solidFill>
                            <a:srgbClr val="000000"/>
                          </a:solidFill>
                          <a:effectLst/>
                          <a:latin typeface="Tahoma" panose="020B0604030504040204" pitchFamily="34" charset="0"/>
                        </a:rPr>
                        <a:t>1) Bando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7.4 (intero territorio regionale): pagamenti residui per</a:t>
                      </a:r>
                      <a:r>
                        <a:rPr lang="it-IT" sz="1100" b="1" i="0" u="none" strike="noStrike" dirty="0">
                          <a:solidFill>
                            <a:srgbClr val="000000"/>
                          </a:solidFill>
                          <a:effectLst/>
                          <a:latin typeface="Tahoma" panose="020B0604030504040204" pitchFamily="34" charset="0"/>
                        </a:rPr>
                        <a:t> 2 Mln €.</a:t>
                      </a:r>
                      <a:r>
                        <a:rPr lang="it-IT" sz="1100" b="0" i="0" u="none" strike="noStrike" dirty="0">
                          <a:solidFill>
                            <a:srgbClr val="FF0000"/>
                          </a:solidFill>
                          <a:effectLst/>
                          <a:latin typeface="Tahoma" panose="020B0604030504040204" pitchFamily="34" charset="0"/>
                        </a:rPr>
                        <a:t/>
                      </a:r>
                      <a:br>
                        <a:rPr lang="it-IT" sz="1100" b="0" i="0" u="none" strike="noStrike" dirty="0">
                          <a:solidFill>
                            <a:srgbClr val="FF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2) Bando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7.4 SISMA: progetti conclusi.</a:t>
                      </a:r>
                      <a:r>
                        <a:rPr lang="it-IT" sz="1100" b="0" i="0" u="none" strike="noStrike" dirty="0">
                          <a:solidFill>
                            <a:srgbClr val="FF0000"/>
                          </a:solidFill>
                          <a:effectLst/>
                          <a:latin typeface="Tahoma" panose="020B0604030504040204" pitchFamily="34" charset="0"/>
                        </a:rPr>
                        <a:t/>
                      </a:r>
                      <a:br>
                        <a:rPr lang="it-IT" sz="1100" b="0" i="0" u="none" strike="noStrike" dirty="0">
                          <a:solidFill>
                            <a:srgbClr val="FF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3)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7.4 bando 2022: pagamenti residui per</a:t>
                      </a:r>
                      <a:r>
                        <a:rPr lang="it-IT" sz="1100" b="1" i="0" u="none" strike="noStrike" dirty="0">
                          <a:solidFill>
                            <a:srgbClr val="000000"/>
                          </a:solidFill>
                          <a:effectLst/>
                          <a:latin typeface="Tahoma" panose="020B0604030504040204" pitchFamily="34" charset="0"/>
                        </a:rPr>
                        <a:t> 1,6 Mln €.</a:t>
                      </a:r>
                      <a:r>
                        <a:rPr lang="it-IT" sz="1100" b="0" i="0" u="none" strike="noStrike" dirty="0">
                          <a:solidFill>
                            <a:srgbClr val="FF0000"/>
                          </a:solidFill>
                          <a:effectLst/>
                          <a:latin typeface="Tahoma" panose="020B0604030504040204" pitchFamily="34" charset="0"/>
                        </a:rPr>
                        <a:t/>
                      </a:r>
                      <a:br>
                        <a:rPr lang="it-IT" sz="1100" b="0" i="0" u="none" strike="noStrike" dirty="0">
                          <a:solidFill>
                            <a:srgbClr val="FF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4)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19 Leader: pagamenti residui per </a:t>
                      </a:r>
                      <a:r>
                        <a:rPr lang="it-IT" sz="1100" b="1" i="0" u="none" strike="noStrike" dirty="0" smtClean="0">
                          <a:solidFill>
                            <a:srgbClr val="000000"/>
                          </a:solidFill>
                          <a:effectLst/>
                          <a:latin typeface="Tahoma" panose="020B0604030504040204" pitchFamily="34" charset="0"/>
                        </a:rPr>
                        <a:t>15,3 </a:t>
                      </a:r>
                      <a:r>
                        <a:rPr lang="it-IT" sz="1100" b="1" i="0" u="none" strike="noStrike" dirty="0">
                          <a:solidFill>
                            <a:srgbClr val="000000"/>
                          </a:solidFill>
                          <a:effectLst/>
                          <a:latin typeface="Tahoma" panose="020B0604030504040204" pitchFamily="34" charset="0"/>
                        </a:rPr>
                        <a:t>Mln €.</a:t>
                      </a:r>
                      <a:r>
                        <a:rPr lang="it-IT" sz="1100" b="0" i="0" u="none" strike="noStrike" dirty="0">
                          <a:solidFill>
                            <a:srgbClr val="FF0000"/>
                          </a:solidFill>
                          <a:effectLst/>
                          <a:latin typeface="Tahoma" panose="020B0604030504040204" pitchFamily="34" charset="0"/>
                        </a:rPr>
                        <a:t/>
                      </a:r>
                      <a:br>
                        <a:rPr lang="it-IT" sz="1100" b="0" i="0" u="none" strike="noStrike" dirty="0">
                          <a:solidFill>
                            <a:srgbClr val="FF0000"/>
                          </a:solidFill>
                          <a:effectLst/>
                          <a:latin typeface="Tahoma" panose="020B0604030504040204" pitchFamily="34" charset="0"/>
                        </a:rPr>
                      </a:br>
                      <a:r>
                        <a:rPr lang="it-IT" sz="1100" b="0" i="0" u="none" strike="noStrike" dirty="0">
                          <a:solidFill>
                            <a:srgbClr val="000000"/>
                          </a:solidFill>
                          <a:effectLst/>
                          <a:latin typeface="Tahoma" panose="020B0604030504040204" pitchFamily="34" charset="0"/>
                        </a:rPr>
                        <a:t>5) </a:t>
                      </a:r>
                      <a:r>
                        <a:rPr lang="it-IT" sz="1100" b="0" i="0" u="none" strike="noStrike" dirty="0" err="1">
                          <a:solidFill>
                            <a:srgbClr val="000000"/>
                          </a:solidFill>
                          <a:effectLst/>
                          <a:latin typeface="Tahoma" panose="020B0604030504040204" pitchFamily="34" charset="0"/>
                        </a:rPr>
                        <a:t>Mis</a:t>
                      </a:r>
                      <a:r>
                        <a:rPr lang="it-IT" sz="1100" b="0" i="0" u="none" strike="noStrike" dirty="0">
                          <a:solidFill>
                            <a:srgbClr val="000000"/>
                          </a:solidFill>
                          <a:effectLst/>
                          <a:latin typeface="Tahoma" panose="020B0604030504040204" pitchFamily="34" charset="0"/>
                        </a:rPr>
                        <a:t> 7.3 BUL: pagamenti residui per</a:t>
                      </a:r>
                      <a:r>
                        <a:rPr lang="it-IT" sz="1100" b="1" i="0" u="none" strike="noStrike" dirty="0">
                          <a:solidFill>
                            <a:srgbClr val="000000"/>
                          </a:solidFill>
                          <a:effectLst/>
                          <a:latin typeface="Tahoma" panose="020B0604030504040204" pitchFamily="34" charset="0"/>
                        </a:rPr>
                        <a:t> 4 Mln</a:t>
                      </a:r>
                      <a:r>
                        <a:rPr lang="it-IT" sz="1100" b="1" i="0" u="none" strike="noStrike" dirty="0">
                          <a:solidFill>
                            <a:srgbClr val="FF0000"/>
                          </a:solidFill>
                          <a:effectLst/>
                          <a:latin typeface="Tahoma" panose="020B0604030504040204" pitchFamily="34" charset="0"/>
                        </a:rPr>
                        <a:t/>
                      </a:r>
                      <a:br>
                        <a:rPr lang="it-IT" sz="1100" b="1" i="0" u="none" strike="noStrike" dirty="0">
                          <a:solidFill>
                            <a:srgbClr val="FF0000"/>
                          </a:solidFill>
                          <a:effectLst/>
                          <a:latin typeface="Tahoma" panose="020B0604030504040204" pitchFamily="34" charset="0"/>
                        </a:rPr>
                      </a:br>
                      <a:r>
                        <a:rPr lang="it-IT" sz="1100" b="1" i="0" u="none" strike="noStrike" dirty="0">
                          <a:solidFill>
                            <a:srgbClr val="000000"/>
                          </a:solidFill>
                          <a:effectLst/>
                          <a:latin typeface="Tahoma" panose="020B0604030504040204" pitchFamily="34" charset="0"/>
                        </a:rPr>
                        <a:t/>
                      </a:r>
                      <a:br>
                        <a:rPr lang="it-IT" sz="1100" b="1" i="0" u="none" strike="noStrike" dirty="0">
                          <a:solidFill>
                            <a:srgbClr val="000000"/>
                          </a:solidFill>
                          <a:effectLst/>
                          <a:latin typeface="Tahoma" panose="020B0604030504040204" pitchFamily="34" charset="0"/>
                        </a:rPr>
                      </a:br>
                      <a:r>
                        <a:rPr lang="it-IT" sz="1100" b="1" i="0" u="none" strike="noStrike" dirty="0">
                          <a:solidFill>
                            <a:srgbClr val="000000"/>
                          </a:solidFill>
                          <a:effectLst/>
                          <a:latin typeface="Tahoma" panose="020B0604030504040204" pitchFamily="34" charset="0"/>
                        </a:rPr>
                        <a:t>Importo conseguibile in P6 al 31/12/2024: 52,9 Mln € - 74,24 %.</a:t>
                      </a:r>
                      <a:r>
                        <a:rPr lang="it-IT" sz="1100" b="0" i="0" u="none" strike="noStrike" dirty="0">
                          <a:solidFill>
                            <a:srgbClr val="000000"/>
                          </a:solidFill>
                          <a:effectLst/>
                          <a:latin typeface="Tahoma" panose="020B0604030504040204" pitchFamily="34" charset="0"/>
                        </a:rPr>
                        <a:t/>
                      </a:r>
                      <a:br>
                        <a:rPr lang="it-IT" sz="1100" b="0" i="0" u="none" strike="noStrike" dirty="0">
                          <a:solidFill>
                            <a:srgbClr val="000000"/>
                          </a:solidFill>
                          <a:effectLst/>
                          <a:latin typeface="Tahoma" panose="020B0604030504040204" pitchFamily="34" charset="0"/>
                        </a:rPr>
                      </a:br>
                      <a:r>
                        <a:rPr lang="it-IT" sz="1100" b="1" i="0" u="none" strike="noStrike" dirty="0">
                          <a:solidFill>
                            <a:srgbClr val="000000"/>
                          </a:solidFill>
                          <a:effectLst/>
                          <a:latin typeface="Tahoma" panose="020B0604030504040204" pitchFamily="34" charset="0"/>
                        </a:rPr>
                        <a:t>Importo totale conseguibile P6 al 31/12/2025: 71,3 Mln € - 100 %.</a:t>
                      </a:r>
                      <a:endParaRPr lang="it-IT" sz="1100" b="0" i="0" u="none" strike="noStrike" dirty="0">
                        <a:solidFill>
                          <a:srgbClr val="FF0000"/>
                        </a:solidFill>
                        <a:effectLst/>
                        <a:latin typeface="Tahoma" panose="020B0604030504040204" pitchFamily="34" charset="0"/>
                      </a:endParaRPr>
                    </a:p>
                  </a:txBody>
                  <a:tcPr marL="7732" marR="7732" marT="77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xmlns="" val="2436159170"/>
                  </a:ext>
                </a:extLst>
              </a:tr>
              <a:tr h="1034844">
                <a:tc vMerge="1">
                  <a:txBody>
                    <a:bodyPr/>
                    <a:lstStyle/>
                    <a:p>
                      <a:endParaRPr lang="it-IT"/>
                    </a:p>
                  </a:txBody>
                  <a:tcPr/>
                </a:tc>
                <a:tc>
                  <a:txBody>
                    <a:bodyPr/>
                    <a:lstStyle/>
                    <a:p>
                      <a:pPr algn="just" fontAlgn="ctr"/>
                      <a:r>
                        <a:rPr lang="it-IT" sz="1100" b="0" i="0" u="none" strike="noStrike">
                          <a:solidFill>
                            <a:srgbClr val="000000"/>
                          </a:solidFill>
                          <a:effectLst/>
                          <a:latin typeface="Tahoma" panose="020B0604030504040204" pitchFamily="34" charset="0"/>
                        </a:rPr>
                        <a:t>Numero di operazioni sovvenzionate per migliorare le infrastrutture e i servizi di base nelle zone rurali (aspetti specifici 6B e 6C)</a:t>
                      </a:r>
                    </a:p>
                  </a:txBody>
                  <a:tcPr marL="7732" marR="7732" marT="77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a:solidFill>
                            <a:srgbClr val="548235"/>
                          </a:solidFill>
                          <a:effectLst/>
                          <a:latin typeface="Tahoma" panose="020B0604030504040204" pitchFamily="34" charset="0"/>
                        </a:rPr>
                        <a:t>12</a:t>
                      </a:r>
                    </a:p>
                  </a:txBody>
                  <a:tcPr marL="7732" marR="7732" marT="77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fontAlgn="ctr"/>
                      <a:r>
                        <a:rPr lang="it-IT" sz="1100" b="1" i="0" u="none" strike="noStrike">
                          <a:solidFill>
                            <a:srgbClr val="000000"/>
                          </a:solidFill>
                          <a:effectLst/>
                          <a:latin typeface="Tahoma" panose="020B0604030504040204" pitchFamily="34" charset="0"/>
                        </a:rPr>
                        <a:t>Valore obiettivo raggiunto</a:t>
                      </a:r>
                    </a:p>
                  </a:txBody>
                  <a:tcPr marL="7732" marR="7732" marT="77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1892117027"/>
                  </a:ext>
                </a:extLst>
              </a:tr>
              <a:tr h="508500">
                <a:tc vMerge="1">
                  <a:txBody>
                    <a:bodyPr/>
                    <a:lstStyle/>
                    <a:p>
                      <a:endParaRPr lang="it-IT"/>
                    </a:p>
                  </a:txBody>
                  <a:tcPr/>
                </a:tc>
                <a:tc>
                  <a:txBody>
                    <a:bodyPr/>
                    <a:lstStyle/>
                    <a:p>
                      <a:pPr algn="just" fontAlgn="ctr"/>
                      <a:r>
                        <a:rPr lang="it-IT" sz="1100" b="0" i="0" u="none" strike="noStrike">
                          <a:solidFill>
                            <a:srgbClr val="000000"/>
                          </a:solidFill>
                          <a:effectLst/>
                          <a:latin typeface="Tahoma" panose="020B0604030504040204" pitchFamily="34" charset="0"/>
                        </a:rPr>
                        <a:t>Popolazione coperta dai GAL (aspetto specifico 6B)</a:t>
                      </a:r>
                    </a:p>
                  </a:txBody>
                  <a:tcPr marL="7732" marR="7732" marT="77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fontAlgn="ctr"/>
                      <a:r>
                        <a:rPr lang="it-IT" sz="1100" b="1" i="0" u="none" strike="noStrike">
                          <a:solidFill>
                            <a:srgbClr val="548235"/>
                          </a:solidFill>
                          <a:effectLst/>
                          <a:latin typeface="Tahoma" panose="020B0604030504040204" pitchFamily="34" charset="0"/>
                        </a:rPr>
                        <a:t>150.000</a:t>
                      </a:r>
                    </a:p>
                  </a:txBody>
                  <a:tcPr marL="7732" marR="7732" marT="77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l" fontAlgn="ctr"/>
                      <a:r>
                        <a:rPr lang="it-IT" sz="1100" b="0" i="0" u="none" strike="noStrike" dirty="0">
                          <a:solidFill>
                            <a:srgbClr val="000000"/>
                          </a:solidFill>
                          <a:effectLst/>
                          <a:latin typeface="Tahoma" panose="020B0604030504040204" pitchFamily="34" charset="0"/>
                        </a:rPr>
                        <a:t>Valore obiettivo raggiunto</a:t>
                      </a:r>
                    </a:p>
                  </a:txBody>
                  <a:tcPr marL="7732" marR="7732" marT="773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xmlns="" val="2536212266"/>
                  </a:ext>
                </a:extLst>
              </a:tr>
            </a:tbl>
          </a:graphicData>
        </a:graphic>
      </p:graphicFrame>
    </p:spTree>
    <p:extLst>
      <p:ext uri="{BB962C8B-B14F-4D97-AF65-F5344CB8AC3E}">
        <p14:creationId xmlns:p14="http://schemas.microsoft.com/office/powerpoint/2010/main" val="3651345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jpeg"/>
          <p:cNvPicPr/>
          <p:nvPr/>
        </p:nvPicPr>
        <p:blipFill>
          <a:blip r:embed="rId2" cstate="print"/>
          <a:stretch>
            <a:fillRect/>
          </a:stretch>
        </p:blipFill>
        <p:spPr>
          <a:xfrm>
            <a:off x="4166559" y="3158898"/>
            <a:ext cx="3657763" cy="1957066"/>
          </a:xfrm>
          <a:prstGeom prst="rect">
            <a:avLst/>
          </a:prstGeom>
        </p:spPr>
      </p:pic>
      <p:sp>
        <p:nvSpPr>
          <p:cNvPr id="3" name="CasellaDiTesto 2"/>
          <p:cNvSpPr txBox="1"/>
          <p:nvPr/>
        </p:nvSpPr>
        <p:spPr>
          <a:xfrm>
            <a:off x="0" y="696685"/>
            <a:ext cx="12192000" cy="2339102"/>
          </a:xfrm>
          <a:prstGeom prst="rect">
            <a:avLst/>
          </a:prstGeom>
          <a:noFill/>
        </p:spPr>
        <p:txBody>
          <a:bodyPr wrap="square" rtlCol="0">
            <a:spAutoFit/>
          </a:bodyPr>
          <a:lstStyle/>
          <a:p>
            <a:pPr algn="ctr"/>
            <a:r>
              <a:rPr lang="it-IT" dirty="0">
                <a:latin typeface="Arial" panose="020B0604020202020204" pitchFamily="34" charset="0"/>
                <a:cs typeface="Arial" panose="020B0604020202020204" pitchFamily="34" charset="0"/>
              </a:rPr>
              <a:t>PSR 2014-2022</a:t>
            </a:r>
          </a:p>
          <a:p>
            <a:pPr algn="ctr"/>
            <a:r>
              <a:rPr lang="it-IT" dirty="0">
                <a:latin typeface="Arial" panose="020B0604020202020204" pitchFamily="34" charset="0"/>
                <a:cs typeface="Arial" panose="020B0604020202020204" pitchFamily="34" charset="0"/>
              </a:rPr>
              <a:t>M07 - Servizi di base e rinnovamento dei villaggi nelle zone rurali</a:t>
            </a:r>
          </a:p>
          <a:p>
            <a:pPr algn="ctr"/>
            <a:r>
              <a:rPr lang="it-IT" dirty="0">
                <a:latin typeface="Arial" panose="020B0604020202020204" pitchFamily="34" charset="0"/>
                <a:cs typeface="Arial" panose="020B0604020202020204" pitchFamily="34" charset="0"/>
              </a:rPr>
              <a:t>Sottomisura 7.3.1 - Sostegno per l'espansione delle infrastrutture </a:t>
            </a:r>
          </a:p>
          <a:p>
            <a:pPr algn="ctr"/>
            <a:r>
              <a:rPr lang="it-IT" dirty="0">
                <a:latin typeface="Arial" panose="020B0604020202020204" pitchFamily="34" charset="0"/>
                <a:cs typeface="Arial" panose="020B0604020202020204" pitchFamily="34" charset="0"/>
              </a:rPr>
              <a:t>a banda larga e per la fornitura di accesso alla banda larga</a:t>
            </a:r>
          </a:p>
          <a:p>
            <a:pPr algn="ctr"/>
            <a:endParaRPr lang="it-IT" dirty="0">
              <a:latin typeface="Arial" panose="020B0604020202020204" pitchFamily="34" charset="0"/>
              <a:cs typeface="Arial" panose="020B0604020202020204" pitchFamily="34" charset="0"/>
            </a:endParaRPr>
          </a:p>
          <a:p>
            <a:pPr algn="ctr"/>
            <a:r>
              <a:rPr lang="it-IT" sz="2800" b="1" dirty="0">
                <a:latin typeface="Arial" panose="020B0604020202020204" pitchFamily="34" charset="0"/>
                <a:cs typeface="Arial" panose="020B0604020202020204" pitchFamily="34" charset="0"/>
              </a:rPr>
              <a:t>STATO DI AVANZAMENTO DELL’INTERVENTO </a:t>
            </a:r>
          </a:p>
          <a:p>
            <a:pPr algn="ctr"/>
            <a:r>
              <a:rPr lang="it-IT" sz="2800" b="1" dirty="0">
                <a:latin typeface="Arial" panose="020B0604020202020204" pitchFamily="34" charset="0"/>
                <a:cs typeface="Arial" panose="020B0604020202020204" pitchFamily="34" charset="0"/>
              </a:rPr>
              <a:t>PER LA BANDA LARGA E ULTRALARGA</a:t>
            </a:r>
          </a:p>
        </p:txBody>
      </p:sp>
      <p:sp>
        <p:nvSpPr>
          <p:cNvPr id="4" name="CasellaDiTesto 3"/>
          <p:cNvSpPr txBox="1"/>
          <p:nvPr/>
        </p:nvSpPr>
        <p:spPr>
          <a:xfrm>
            <a:off x="0" y="5239075"/>
            <a:ext cx="12192000" cy="369332"/>
          </a:xfrm>
          <a:prstGeom prst="rect">
            <a:avLst/>
          </a:prstGeom>
          <a:noFill/>
        </p:spPr>
        <p:txBody>
          <a:bodyPr wrap="square" rtlCol="0">
            <a:spAutoFit/>
          </a:bodyPr>
          <a:lstStyle/>
          <a:p>
            <a:pPr algn="ctr"/>
            <a:r>
              <a:rPr lang="it-IT" i="1" dirty="0">
                <a:latin typeface="Arial" panose="020B0604020202020204" pitchFamily="34" charset="0"/>
                <a:cs typeface="Arial" panose="020B0604020202020204" pitchFamily="34" charset="0"/>
              </a:rPr>
              <a:t>Dati aggiornati da Infratel nel mese di novembre 2024</a:t>
            </a:r>
          </a:p>
        </p:txBody>
      </p:sp>
      <p:sp>
        <p:nvSpPr>
          <p:cNvPr id="5" name="CasellaDiTesto 4">
            <a:extLst>
              <a:ext uri="{FF2B5EF4-FFF2-40B4-BE49-F238E27FC236}">
                <a16:creationId xmlns:a16="http://schemas.microsoft.com/office/drawing/2014/main" xmlns="" id="{EFF7E87C-E235-4DB1-8080-EB9FF00FFCCA}"/>
              </a:ext>
            </a:extLst>
          </p:cNvPr>
          <p:cNvSpPr txBox="1"/>
          <p:nvPr/>
        </p:nvSpPr>
        <p:spPr>
          <a:xfrm>
            <a:off x="621394" y="127163"/>
            <a:ext cx="10721895" cy="461665"/>
          </a:xfrm>
          <a:prstGeom prst="rect">
            <a:avLst/>
          </a:prstGeom>
          <a:noFill/>
        </p:spPr>
        <p:txBody>
          <a:bodyPr wrap="square" rtlCol="0">
            <a:spAutoFit/>
          </a:bodyPr>
          <a:lstStyle/>
          <a:p>
            <a:pPr lvl="0">
              <a:defRPr/>
            </a:pPr>
            <a:r>
              <a:rPr lang="it-IT" sz="2400" b="1"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2.10 Banda </a:t>
            </a:r>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larga e ultralarga (BUL) Misura </a:t>
            </a:r>
            <a:r>
              <a:rPr lang="it-IT" sz="2400" b="1"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7.3</a:t>
            </a:r>
            <a:endParaRPr lang="it-IT"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85329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3A51795A-AC20-F630-9726-2472F43ACF04}"/>
              </a:ext>
            </a:extLst>
          </p:cNvPr>
          <p:cNvSpPr txBox="1"/>
          <p:nvPr/>
        </p:nvSpPr>
        <p:spPr>
          <a:xfrm>
            <a:off x="734958" y="299605"/>
            <a:ext cx="10935396" cy="580993"/>
          </a:xfrm>
          <a:prstGeom prst="rect">
            <a:avLst/>
          </a:prstGeom>
          <a:noFill/>
        </p:spPr>
        <p:txBody>
          <a:bodyPr wrap="square">
            <a:spAutoFit/>
          </a:bodyPr>
          <a:lstStyle/>
          <a:p>
            <a:pPr>
              <a:lnSpc>
                <a:spcPct val="107000"/>
              </a:lnSpc>
              <a:spcBef>
                <a:spcPts val="1200"/>
              </a:spcBef>
            </a:pPr>
            <a:r>
              <a:rPr lang="it-IT" sz="3200" b="1" kern="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Premessa</a:t>
            </a:r>
          </a:p>
        </p:txBody>
      </p:sp>
      <p:sp>
        <p:nvSpPr>
          <p:cNvPr id="11" name="Rettangolo 10">
            <a:extLst>
              <a:ext uri="{FF2B5EF4-FFF2-40B4-BE49-F238E27FC236}">
                <a16:creationId xmlns:a16="http://schemas.microsoft.com/office/drawing/2014/main" xmlns="" id="{C107589E-ED46-4DD3-9512-F4CAC36B55CC}"/>
              </a:ext>
            </a:extLst>
          </p:cNvPr>
          <p:cNvSpPr/>
          <p:nvPr/>
        </p:nvSpPr>
        <p:spPr>
          <a:xfrm>
            <a:off x="718399" y="932479"/>
            <a:ext cx="11038172" cy="5786181"/>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t"/>
          <a:lstStyle/>
          <a:p>
            <a:pPr marL="342900" lvl="0" indent="-342900" algn="just" eaLnBrk="1" fontAlgn="auto" hangingPunct="1">
              <a:spcBef>
                <a:spcPts val="0"/>
              </a:spcBef>
              <a:spcAft>
                <a:spcPts val="0"/>
              </a:spcAft>
              <a:buFont typeface="Wingdings" panose="05000000000000000000" pitchFamily="2" charset="2"/>
              <a:buChar char="q"/>
              <a:defRPr/>
            </a:pPr>
            <a:r>
              <a:rPr kumimoji="0" lang="it-IT" sz="2000" b="0"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La</a:t>
            </a:r>
            <a:r>
              <a:rPr kumimoji="0" lang="it-IT" sz="2000" b="0" i="0" u="none" strike="noStrike" kern="1200" cap="none" spc="0" normalizeH="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 misura 7.3 del PSR 2014-2022 </a:t>
            </a:r>
            <a:r>
              <a:rPr lang="it-IT" sz="2000"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finanzia l’intervento infrastrutturale per l’ampliamento della rete e il rafforzamento di quella esistente nelle aree a fallimento di mercato della Regione (cosiddette </a:t>
            </a:r>
            <a:r>
              <a:rPr lang="it-IT" sz="2000" i="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aree bianche</a:t>
            </a:r>
            <a:r>
              <a:rPr lang="it-IT" sz="2000"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a:t>
            </a:r>
            <a:endParaRPr kumimoji="0" lang="it-IT" sz="2000" b="0"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it-IT" sz="2000" b="0"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sono state attivate </a:t>
            </a:r>
            <a:r>
              <a:rPr kumimoji="0" lang="it-IT" sz="2000" b="1" i="0" u="sng"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due convenzioni </a:t>
            </a:r>
            <a:r>
              <a:rPr kumimoji="0" lang="it-IT" sz="2000" b="0"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tra MIMIT e Regione Abruzzo:</a:t>
            </a:r>
          </a:p>
          <a:p>
            <a:pPr marL="914400" marR="0" lvl="1" indent="-457200" algn="just" defTabSz="914400" rtl="0" eaLnBrk="1" fontAlgn="auto" latinLnBrk="0" hangingPunct="1">
              <a:lnSpc>
                <a:spcPct val="100000"/>
              </a:lnSpc>
              <a:spcBef>
                <a:spcPts val="0"/>
              </a:spcBef>
              <a:spcAft>
                <a:spcPts val="0"/>
              </a:spcAft>
              <a:buClrTx/>
              <a:buSzTx/>
              <a:buFont typeface="+mj-lt"/>
              <a:buAutoNum type="arabicPeriod"/>
              <a:tabLst/>
              <a:defRPr/>
            </a:pPr>
            <a:r>
              <a:rPr kumimoji="0" lang="it-IT" sz="2000" b="0"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D.G.R. n. 492 del 25/07/</a:t>
            </a:r>
            <a:r>
              <a:rPr kumimoji="0" lang="it-IT" sz="2000"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2014</a:t>
            </a:r>
            <a:r>
              <a:rPr kumimoji="0" lang="it-IT" sz="2000" b="0"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it-IT" sz="2000" b="1"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(modello intervento diretto): 79 comuni </a:t>
            </a:r>
            <a:r>
              <a:rPr kumimoji="0" lang="it-IT" sz="2000" b="0"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finanziati nell’ambito della Misura 3.2.1 del PSR 2007-2013 in trascinamento su PSR FEASR 2014/2022 per un importo pari a </a:t>
            </a:r>
            <a:r>
              <a:rPr kumimoji="0" lang="it-IT" sz="2000" b="1"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€ 25.000.000,00 </a:t>
            </a:r>
            <a:r>
              <a:rPr kumimoji="0" lang="it-IT" sz="2000" b="0"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(iva esclusa);</a:t>
            </a:r>
          </a:p>
          <a:p>
            <a:pPr marL="914400" marR="0" lvl="1" indent="-457200" algn="just" defTabSz="914400" rtl="0" eaLnBrk="1" fontAlgn="auto" latinLnBrk="0" hangingPunct="1">
              <a:lnSpc>
                <a:spcPct val="100000"/>
              </a:lnSpc>
              <a:spcBef>
                <a:spcPts val="0"/>
              </a:spcBef>
              <a:spcAft>
                <a:spcPts val="0"/>
              </a:spcAft>
              <a:buClrTx/>
              <a:buSzTx/>
              <a:buFont typeface="+mj-lt"/>
              <a:buAutoNum type="arabicPeriod"/>
              <a:tabLst/>
              <a:defRPr/>
            </a:pPr>
            <a:r>
              <a:rPr kumimoji="0" lang="it-IT" sz="2000" b="0"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D.G.R. n. 321 del 20/0</a:t>
            </a:r>
            <a:r>
              <a:rPr kumimoji="0" lang="it-IT" sz="2000"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5/2016 e </a:t>
            </a:r>
            <a:r>
              <a:rPr kumimoji="0" lang="it-IT" sz="2000" i="0" u="none" strike="noStrike" kern="1200" cap="none" spc="0" normalizeH="0" baseline="0" noProof="0" dirty="0" err="1">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s.m.i.</a:t>
            </a:r>
            <a:r>
              <a:rPr kumimoji="0" lang="it-IT" sz="2000" b="0"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it-IT" sz="2000" b="1"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(modello intervento a concessione): 31 comuni </a:t>
            </a:r>
            <a:r>
              <a:rPr kumimoji="0" lang="it-IT" sz="2000" b="0"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finanziati con la programmazione 2014-2022 per un importo pari</a:t>
            </a:r>
            <a:r>
              <a:rPr kumimoji="0" lang="it-IT" sz="2000" b="0" i="0" u="none" strike="noStrike" kern="1200" cap="none" spc="0" normalizeH="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 a € </a:t>
            </a:r>
            <a:r>
              <a:rPr kumimoji="0" lang="it-IT" sz="2000" b="1" i="0" u="none" strike="noStrike" kern="1200" cap="none" spc="0" normalizeH="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10.160.000,00 </a:t>
            </a:r>
            <a:r>
              <a:rPr kumimoji="0" lang="it-IT" sz="2000" b="0" i="0" u="none" strike="noStrike" kern="1200" cap="none" spc="0" normalizeH="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rPr>
              <a:t>(iva inclusa);</a:t>
            </a:r>
            <a:endParaRPr kumimoji="0" lang="it-IT" sz="2000" b="0"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endParaRPr>
          </a:p>
          <a:p>
            <a:pPr marL="342900" lvl="0" indent="-342900" algn="just">
              <a:buFont typeface="Wingdings" panose="05000000000000000000" pitchFamily="2" charset="2"/>
              <a:buChar char="q"/>
              <a:defRPr/>
            </a:pPr>
            <a:r>
              <a:rPr lang="it-IT" sz="2000"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tali convezioni prevedono che gli interventi siano realizzati dal MIMIT tramite la propria società </a:t>
            </a:r>
            <a:r>
              <a:rPr lang="it-IT" sz="2000" i="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in house </a:t>
            </a:r>
            <a:r>
              <a:rPr lang="it-IT" sz="2000"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Infratel Italia SpA</a:t>
            </a:r>
            <a:r>
              <a:rPr lang="it-IT" sz="2000"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a:t>
            </a:r>
          </a:p>
          <a:p>
            <a:pPr marL="342900" lvl="0" indent="-342900" algn="just">
              <a:buFont typeface="Wingdings" panose="05000000000000000000" pitchFamily="2" charset="2"/>
              <a:buChar char="q"/>
              <a:defRPr/>
            </a:pPr>
            <a:r>
              <a:rPr lang="it-IT" sz="2000"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al mese di </a:t>
            </a:r>
            <a:r>
              <a:rPr lang="it-IT" sz="2000"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novembre 2024 </a:t>
            </a:r>
            <a:r>
              <a:rPr lang="it-IT" sz="2000"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Infratel ha comunicato i seguenti aggiornamenti: </a:t>
            </a:r>
          </a:p>
          <a:p>
            <a:pPr marL="914400" lvl="1" indent="-457200" algn="just">
              <a:buFont typeface="+mj-lt"/>
              <a:buAutoNum type="arabicPeriod"/>
              <a:defRPr/>
            </a:pPr>
            <a:r>
              <a:rPr lang="it-IT" sz="2000" u="sng"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INTERVENTO DIRETTO</a:t>
            </a:r>
            <a:r>
              <a:rPr lang="it-IT" sz="2000"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  (Piano Tecnico 2023 - Rev. 3) Totale Comuni finanziati </a:t>
            </a:r>
            <a:r>
              <a:rPr lang="it-IT" sz="2000"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75</a:t>
            </a:r>
            <a:r>
              <a:rPr lang="it-IT" sz="2000"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 anziché 79 (31 Comuni della provincia di L’Aquila, 18 della provincia di Chieti, 17 della provincia di Pescara e 9 della provincia di Teramo); </a:t>
            </a:r>
          </a:p>
          <a:p>
            <a:pPr marL="914400" lvl="1" indent="-457200" algn="just">
              <a:buFont typeface="+mj-lt"/>
              <a:buAutoNum type="arabicPeriod"/>
              <a:defRPr/>
            </a:pPr>
            <a:r>
              <a:rPr lang="it-IT" sz="2000" u="sng"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INTERVENTO A CONCESSIONE </a:t>
            </a:r>
            <a:r>
              <a:rPr lang="it-IT" sz="2000"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(Piano Tecnico 2024 - Rev. 6): a seguito di economie il piano FEASR passa a </a:t>
            </a:r>
            <a:r>
              <a:rPr lang="it-IT" sz="2000"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39</a:t>
            </a:r>
            <a:r>
              <a:rPr lang="it-IT" sz="2000"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 comuni con un incremento di popolazione che da 43.883 passa a 45.482 ed un incremento di unità immobiliari da 49.859 a 54.355.</a:t>
            </a:r>
            <a:endParaRPr kumimoji="0" lang="it-IT" sz="2000" b="0"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it-IT" sz="2000" b="0" i="0" u="none" strike="noStrike" kern="1200" cap="none" spc="0" normalizeH="0" baseline="0" noProof="0" dirty="0">
              <a:ln>
                <a:noFill/>
              </a:ln>
              <a:solidFill>
                <a:srgbClr val="2D2D8A">
                  <a:lumMod val="50000"/>
                </a:srgbClr>
              </a:solidFill>
              <a:effectLst/>
              <a:uLnTx/>
              <a:uFillTx/>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34957163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3A51795A-AC20-F630-9726-2472F43ACF04}"/>
              </a:ext>
            </a:extLst>
          </p:cNvPr>
          <p:cNvSpPr txBox="1"/>
          <p:nvPr/>
        </p:nvSpPr>
        <p:spPr>
          <a:xfrm>
            <a:off x="204016" y="307052"/>
            <a:ext cx="10935396" cy="580993"/>
          </a:xfrm>
          <a:prstGeom prst="rect">
            <a:avLst/>
          </a:prstGeom>
          <a:noFill/>
        </p:spPr>
        <p:txBody>
          <a:bodyPr wrap="square">
            <a:spAutoFit/>
          </a:bodyPr>
          <a:lstStyle/>
          <a:p>
            <a:pPr algn="ctr">
              <a:lnSpc>
                <a:spcPct val="107000"/>
              </a:lnSpc>
              <a:spcBef>
                <a:spcPts val="1200"/>
              </a:spcBef>
            </a:pPr>
            <a:r>
              <a:rPr lang="it-IT" sz="3200" b="1" kern="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Stato avanzamento finanziario</a:t>
            </a:r>
          </a:p>
        </p:txBody>
      </p:sp>
      <p:sp>
        <p:nvSpPr>
          <p:cNvPr id="11" name="Rettangolo 10">
            <a:extLst>
              <a:ext uri="{FF2B5EF4-FFF2-40B4-BE49-F238E27FC236}">
                <a16:creationId xmlns:a16="http://schemas.microsoft.com/office/drawing/2014/main" xmlns="" id="{C107589E-ED46-4DD3-9512-F4CAC36B55CC}"/>
              </a:ext>
            </a:extLst>
          </p:cNvPr>
          <p:cNvSpPr/>
          <p:nvPr/>
        </p:nvSpPr>
        <p:spPr>
          <a:xfrm>
            <a:off x="734958" y="888046"/>
            <a:ext cx="11038172" cy="2894916"/>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t"/>
          <a:lstStyle/>
          <a:p>
            <a:pPr algn="just" eaLnBrk="1" fontAlgn="auto" hangingPunct="1">
              <a:spcBef>
                <a:spcPts val="0"/>
              </a:spcBef>
              <a:spcAft>
                <a:spcPts val="0"/>
              </a:spcAft>
              <a:defRPr/>
            </a:pPr>
            <a:r>
              <a:rPr lang="it-IT"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Intervento diretto </a:t>
            </a:r>
            <a:r>
              <a:rPr lang="it-IT" b="1" dirty="0" smtClean="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(CONVENZIONE 2014) </a:t>
            </a:r>
            <a:r>
              <a:rPr lang="it-IT"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MIS. 3.2.1. PSR 2007/2013</a:t>
            </a:r>
          </a:p>
          <a:p>
            <a:pPr lvl="0" algn="just" eaLnBrk="1" fontAlgn="auto" hangingPunct="1">
              <a:spcBef>
                <a:spcPts val="0"/>
              </a:spcBef>
              <a:spcAft>
                <a:spcPts val="0"/>
              </a:spcAft>
              <a:defRPr/>
            </a:pPr>
            <a:r>
              <a:rPr lang="it-IT"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DOMANDA DI SOSTEGNO			€ 23.738.091,00</a:t>
            </a:r>
            <a:r>
              <a:rPr lang="it-IT"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 </a:t>
            </a:r>
          </a:p>
          <a:p>
            <a:pPr lvl="0" algn="just" eaLnBrk="1" fontAlgn="auto" hangingPunct="1">
              <a:spcBef>
                <a:spcPts val="0"/>
              </a:spcBef>
              <a:spcAft>
                <a:spcPts val="0"/>
              </a:spcAft>
              <a:defRPr/>
            </a:pPr>
            <a:r>
              <a:rPr lang="it-IT"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DOMANDA DI </a:t>
            </a:r>
            <a:r>
              <a:rPr lang="it-IT" dirty="0" smtClean="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ANTICIPO                        </a:t>
            </a:r>
            <a:r>
              <a:rPr lang="it-IT"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		€ </a:t>
            </a:r>
            <a:r>
              <a:rPr lang="it-IT" dirty="0" smtClean="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12.500.000,00 </a:t>
            </a:r>
          </a:p>
          <a:p>
            <a:pPr lvl="0" algn="just" eaLnBrk="1" fontAlgn="auto" hangingPunct="1">
              <a:spcBef>
                <a:spcPts val="0"/>
              </a:spcBef>
              <a:spcAft>
                <a:spcPts val="0"/>
              </a:spcAft>
              <a:defRPr/>
            </a:pPr>
            <a:r>
              <a:rPr lang="it-IT" dirty="0" smtClean="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DOMANDA </a:t>
            </a:r>
            <a:r>
              <a:rPr lang="it-IT"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DI PAGAMENTO 1° SAL     		€ 3.834.635,45</a:t>
            </a:r>
          </a:p>
          <a:p>
            <a:pPr lvl="0" algn="just" eaLnBrk="1" fontAlgn="auto" hangingPunct="1">
              <a:spcBef>
                <a:spcPts val="0"/>
              </a:spcBef>
              <a:spcAft>
                <a:spcPts val="0"/>
              </a:spcAft>
              <a:defRPr/>
            </a:pPr>
            <a:r>
              <a:rPr lang="it-IT" dirty="0" smtClean="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DOMANDA DI PAGAMENTO 2° SAL   		€ 3.942.734,95</a:t>
            </a:r>
          </a:p>
          <a:p>
            <a:pPr lvl="0" algn="just" eaLnBrk="1" fontAlgn="auto" hangingPunct="1">
              <a:spcBef>
                <a:spcPts val="0"/>
              </a:spcBef>
              <a:spcAft>
                <a:spcPts val="0"/>
              </a:spcAft>
              <a:defRPr/>
            </a:pPr>
            <a:r>
              <a:rPr lang="it-IT" dirty="0" smtClean="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DOMANDA DI PAGAMENTO 3° SAL 		€ 675.487,78</a:t>
            </a:r>
          </a:p>
          <a:p>
            <a:pPr lvl="0" algn="just" eaLnBrk="1" fontAlgn="auto" hangingPunct="1">
              <a:spcBef>
                <a:spcPts val="0"/>
              </a:spcBef>
              <a:spcAft>
                <a:spcPts val="0"/>
              </a:spcAft>
              <a:defRPr/>
            </a:pPr>
            <a:r>
              <a:rPr lang="it-IT" dirty="0" smtClean="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DOMANDA </a:t>
            </a:r>
            <a:r>
              <a:rPr lang="it-IT"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DI PAGAMENTO 4° SAL     		€ 1.260.320,17</a:t>
            </a:r>
          </a:p>
          <a:p>
            <a:pPr lvl="0" algn="just" eaLnBrk="1" fontAlgn="auto" hangingPunct="1">
              <a:spcBef>
                <a:spcPts val="0"/>
              </a:spcBef>
              <a:spcAft>
                <a:spcPts val="0"/>
              </a:spcAft>
              <a:defRPr/>
            </a:pPr>
            <a:r>
              <a:rPr lang="it-IT" b="1" dirty="0" smtClean="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Totale </a:t>
            </a:r>
            <a:r>
              <a:rPr lang="it-IT"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anticipo e acconti pagati 	             	             € </a:t>
            </a:r>
            <a:r>
              <a:rPr lang="it-IT" b="1" dirty="0" smtClean="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22.213.178,35 </a:t>
            </a:r>
          </a:p>
          <a:p>
            <a:pPr lvl="0" algn="just" eaLnBrk="1" fontAlgn="auto" hangingPunct="1">
              <a:spcBef>
                <a:spcPts val="0"/>
              </a:spcBef>
              <a:spcAft>
                <a:spcPts val="0"/>
              </a:spcAft>
              <a:defRPr/>
            </a:pPr>
            <a:r>
              <a:rPr lang="it-IT" b="1" dirty="0" smtClean="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 </a:t>
            </a:r>
            <a:r>
              <a:rPr lang="it-IT"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	</a:t>
            </a:r>
          </a:p>
          <a:p>
            <a:pPr lvl="0" algn="just" eaLnBrk="1" fontAlgn="auto" hangingPunct="1">
              <a:spcBef>
                <a:spcPts val="0"/>
              </a:spcBef>
              <a:spcAft>
                <a:spcPts val="0"/>
              </a:spcAft>
              <a:defRPr/>
            </a:pPr>
            <a:r>
              <a:rPr lang="it-IT" b="1" dirty="0">
                <a:solidFill>
                  <a:srgbClr val="2D2D8A">
                    <a:lumMod val="50000"/>
                  </a:srgbClr>
                </a:solidFill>
                <a:highlight>
                  <a:srgbClr val="FFFF00"/>
                </a:highlight>
                <a:latin typeface="Arial" panose="020B0604020202020204" pitchFamily="34" charset="0"/>
                <a:ea typeface="Tahoma" panose="020B0604030504040204" pitchFamily="34" charset="0"/>
                <a:cs typeface="Arial" panose="020B0604020202020204" pitchFamily="34" charset="0"/>
              </a:rPr>
              <a:t>Domanda di saldo finale       		             € 1.524.912,35</a:t>
            </a:r>
          </a:p>
        </p:txBody>
      </p:sp>
      <p:sp>
        <p:nvSpPr>
          <p:cNvPr id="2" name="Rettangolo 1">
            <a:extLst>
              <a:ext uri="{FF2B5EF4-FFF2-40B4-BE49-F238E27FC236}">
                <a16:creationId xmlns:a16="http://schemas.microsoft.com/office/drawing/2014/main" xmlns="" id="{3D0AD028-3BBD-4A8A-72E1-DE2594DC428F}"/>
              </a:ext>
            </a:extLst>
          </p:cNvPr>
          <p:cNvSpPr/>
          <p:nvPr/>
        </p:nvSpPr>
        <p:spPr>
          <a:xfrm>
            <a:off x="734958" y="3931328"/>
            <a:ext cx="11038172" cy="2734947"/>
          </a:xfrm>
          <a:prstGeom prst="rect">
            <a:avLst/>
          </a:prstGeom>
          <a:noFill/>
          <a:ln>
            <a:solidFill>
              <a:schemeClr val="tx1"/>
            </a:solidFill>
          </a:ln>
        </p:spPr>
        <p:style>
          <a:lnRef idx="0">
            <a:scrgbClr r="0" g="0" b="0"/>
          </a:lnRef>
          <a:fillRef idx="0">
            <a:scrgbClr r="0" g="0" b="0"/>
          </a:fillRef>
          <a:effectRef idx="0">
            <a:scrgbClr r="0" g="0" b="0"/>
          </a:effectRef>
          <a:fontRef idx="minor">
            <a:schemeClr val="lt1"/>
          </a:fontRef>
        </p:style>
        <p:txBody>
          <a:bodyPr rtlCol="0" anchor="t"/>
          <a:lstStyle/>
          <a:p>
            <a:pPr algn="just" eaLnBrk="1" fontAlgn="auto" hangingPunct="1">
              <a:spcBef>
                <a:spcPts val="0"/>
              </a:spcBef>
              <a:spcAft>
                <a:spcPts val="0"/>
              </a:spcAft>
              <a:defRPr/>
            </a:pPr>
            <a:r>
              <a:rPr lang="it-IT"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Intervento a concessione </a:t>
            </a:r>
            <a:r>
              <a:rPr lang="it-IT" b="1" dirty="0" smtClean="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(CONVENZIONE 2016) </a:t>
            </a:r>
            <a:r>
              <a:rPr lang="it-IT"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MIS. 7.3.1. PSR 2014/2022</a:t>
            </a:r>
          </a:p>
          <a:p>
            <a:pPr lvl="0" algn="just" eaLnBrk="1" fontAlgn="auto" hangingPunct="1">
              <a:spcBef>
                <a:spcPts val="0"/>
              </a:spcBef>
              <a:spcAft>
                <a:spcPts val="0"/>
              </a:spcAft>
              <a:defRPr/>
            </a:pPr>
            <a:r>
              <a:rPr lang="it-IT"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DOMANDA DI SOSTEGNO                    		€ 10.160.000,00</a:t>
            </a:r>
          </a:p>
          <a:p>
            <a:pPr lvl="0" algn="just" eaLnBrk="1" fontAlgn="auto" hangingPunct="1">
              <a:spcBef>
                <a:spcPts val="0"/>
              </a:spcBef>
              <a:spcAft>
                <a:spcPts val="0"/>
              </a:spcAft>
              <a:defRPr/>
            </a:pPr>
            <a:r>
              <a:rPr lang="it-IT"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DOMANDA DI ANTICIPO                            		€ 4.609.274,98</a:t>
            </a:r>
          </a:p>
          <a:p>
            <a:pPr lvl="0" algn="just" eaLnBrk="1" fontAlgn="auto" hangingPunct="1">
              <a:spcBef>
                <a:spcPts val="0"/>
              </a:spcBef>
              <a:spcAft>
                <a:spcPts val="0"/>
              </a:spcAft>
              <a:defRPr/>
            </a:pPr>
            <a:r>
              <a:rPr lang="it-IT"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DOMANDA DI PAGAMENTO 1 SAL          		€ 751.288,42</a:t>
            </a:r>
          </a:p>
          <a:p>
            <a:pPr lvl="0" algn="just" eaLnBrk="1" fontAlgn="auto" hangingPunct="1">
              <a:spcBef>
                <a:spcPts val="0"/>
              </a:spcBef>
              <a:spcAft>
                <a:spcPts val="0"/>
              </a:spcAft>
              <a:defRPr/>
            </a:pPr>
            <a:r>
              <a:rPr lang="it-IT"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DOMANDA DI PAGAMENTO 2 SAL        		€ 872.640,32</a:t>
            </a:r>
          </a:p>
          <a:p>
            <a:pPr lvl="0" algn="just" eaLnBrk="1" fontAlgn="auto" hangingPunct="1">
              <a:spcBef>
                <a:spcPts val="0"/>
              </a:spcBef>
              <a:spcAft>
                <a:spcPts val="0"/>
              </a:spcAft>
              <a:defRPr/>
            </a:pPr>
            <a:r>
              <a:rPr lang="it-IT"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DOMANDA DI PAGAMENTO 3 SAL        		€ 1.135.402,84</a:t>
            </a:r>
          </a:p>
          <a:p>
            <a:pPr lvl="0" algn="just" eaLnBrk="1" fontAlgn="auto" hangingPunct="1">
              <a:spcBef>
                <a:spcPts val="0"/>
              </a:spcBef>
              <a:spcAft>
                <a:spcPts val="0"/>
              </a:spcAft>
              <a:defRPr/>
            </a:pPr>
            <a:r>
              <a:rPr lang="it-IT"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DOMANDA DI PAGAMENTO 4 SAL        		€ 1.325.463,90</a:t>
            </a:r>
          </a:p>
          <a:p>
            <a:pPr lvl="0" algn="just" eaLnBrk="1" fontAlgn="auto" hangingPunct="1">
              <a:spcBef>
                <a:spcPts val="0"/>
              </a:spcBef>
              <a:spcAft>
                <a:spcPts val="0"/>
              </a:spcAft>
              <a:defRPr/>
            </a:pPr>
            <a:endParaRPr lang="it-IT" sz="1200"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endParaRPr>
          </a:p>
          <a:p>
            <a:pPr lvl="0" algn="just" eaLnBrk="1" fontAlgn="auto" hangingPunct="1">
              <a:spcBef>
                <a:spcPts val="0"/>
              </a:spcBef>
              <a:spcAft>
                <a:spcPts val="0"/>
              </a:spcAft>
              <a:defRPr/>
            </a:pPr>
            <a:r>
              <a:rPr lang="it-IT"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Totale anticipo e acconti pagati	                           € 8.694.070,46</a:t>
            </a:r>
          </a:p>
          <a:p>
            <a:pPr lvl="0" algn="just" eaLnBrk="1" fontAlgn="auto" hangingPunct="1">
              <a:spcBef>
                <a:spcPts val="0"/>
              </a:spcBef>
              <a:spcAft>
                <a:spcPts val="0"/>
              </a:spcAft>
              <a:defRPr/>
            </a:pPr>
            <a:r>
              <a:rPr lang="it-IT" b="1" dirty="0">
                <a:solidFill>
                  <a:srgbClr val="2D2D8A">
                    <a:lumMod val="50000"/>
                  </a:srgbClr>
                </a:solidFill>
                <a:highlight>
                  <a:srgbClr val="FFFF00"/>
                </a:highlight>
                <a:latin typeface="Arial" panose="020B0604020202020204" pitchFamily="34" charset="0"/>
                <a:ea typeface="Tahoma" panose="020B0604030504040204" pitchFamily="34" charset="0"/>
                <a:cs typeface="Arial" panose="020B0604020202020204" pitchFamily="34" charset="0"/>
              </a:rPr>
              <a:t>Domanda di saldo finale       		             € </a:t>
            </a:r>
            <a:r>
              <a:rPr lang="it-IT" b="1" dirty="0" smtClean="0">
                <a:solidFill>
                  <a:srgbClr val="2D2D8A">
                    <a:lumMod val="50000"/>
                  </a:srgbClr>
                </a:solidFill>
                <a:highlight>
                  <a:srgbClr val="FFFF00"/>
                </a:highlight>
                <a:latin typeface="Arial" panose="020B0604020202020204" pitchFamily="34" charset="0"/>
                <a:ea typeface="Tahoma" panose="020B0604030504040204" pitchFamily="34" charset="0"/>
                <a:cs typeface="Arial" panose="020B0604020202020204" pitchFamily="34" charset="0"/>
              </a:rPr>
              <a:t>1.465.929,54</a:t>
            </a:r>
            <a:endParaRPr lang="it-IT" b="1" dirty="0">
              <a:solidFill>
                <a:srgbClr val="2D2D8A">
                  <a:lumMod val="50000"/>
                </a:srgbClr>
              </a:solidFill>
              <a:highlight>
                <a:srgbClr val="FFFF00"/>
              </a:highlight>
              <a:latin typeface="Arial" panose="020B0604020202020204" pitchFamily="34" charset="0"/>
              <a:ea typeface="Tahoma" panose="020B0604030504040204" pitchFamily="34" charset="0"/>
              <a:cs typeface="Arial" panose="020B0604020202020204" pitchFamily="34" charset="0"/>
            </a:endParaRPr>
          </a:p>
        </p:txBody>
      </p:sp>
      <p:sp>
        <p:nvSpPr>
          <p:cNvPr id="4" name="Ovale 3">
            <a:extLst>
              <a:ext uri="{FF2B5EF4-FFF2-40B4-BE49-F238E27FC236}">
                <a16:creationId xmlns:a16="http://schemas.microsoft.com/office/drawing/2014/main" xmlns="" id="{FBF75FDA-5983-9935-EEFB-69125AB8794D}"/>
              </a:ext>
            </a:extLst>
          </p:cNvPr>
          <p:cNvSpPr/>
          <p:nvPr/>
        </p:nvSpPr>
        <p:spPr>
          <a:xfrm>
            <a:off x="8601159" y="136186"/>
            <a:ext cx="3118434" cy="1414041"/>
          </a:xfrm>
          <a:prstGeom prst="ellipse">
            <a:avLst/>
          </a:prstGeom>
          <a:solidFill>
            <a:srgbClr val="CCFF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ts val="0"/>
              </a:spcBef>
              <a:spcAft>
                <a:spcPts val="0"/>
              </a:spcAft>
              <a:defRPr/>
            </a:pPr>
            <a:r>
              <a:rPr lang="it-IT" sz="1100"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a:t>
            </a:r>
            <a:r>
              <a:rPr lang="it-IT" sz="1100"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 Come si evince dall’ultimo piano tecnico, i Comuni inclusi nella convenzione del 2014 sono passati da 79 a 75 pertanto le risorse iniziali (pari a € 25.000.000,00) sono state ridotte. </a:t>
            </a:r>
          </a:p>
        </p:txBody>
      </p:sp>
      <p:cxnSp>
        <p:nvCxnSpPr>
          <p:cNvPr id="6" name="Connettore 2 5">
            <a:extLst>
              <a:ext uri="{FF2B5EF4-FFF2-40B4-BE49-F238E27FC236}">
                <a16:creationId xmlns:a16="http://schemas.microsoft.com/office/drawing/2014/main" xmlns="" id="{5FC68263-9D48-312A-53D7-E2F142B32EFC}"/>
              </a:ext>
            </a:extLst>
          </p:cNvPr>
          <p:cNvCxnSpPr/>
          <p:nvPr/>
        </p:nvCxnSpPr>
        <p:spPr>
          <a:xfrm flipV="1">
            <a:off x="8049732" y="1058911"/>
            <a:ext cx="629694" cy="2463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Parentesi graffa chiusa 7"/>
          <p:cNvSpPr/>
          <p:nvPr/>
        </p:nvSpPr>
        <p:spPr>
          <a:xfrm>
            <a:off x="7836522" y="1874617"/>
            <a:ext cx="157103" cy="921774"/>
          </a:xfrm>
          <a:prstGeom prst="rightBrac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 name="Rettangolo 8"/>
          <p:cNvSpPr/>
          <p:nvPr/>
        </p:nvSpPr>
        <p:spPr>
          <a:xfrm>
            <a:off x="7942006" y="1462610"/>
            <a:ext cx="3740126" cy="338554"/>
          </a:xfrm>
          <a:prstGeom prst="rect">
            <a:avLst/>
          </a:prstGeom>
        </p:spPr>
        <p:txBody>
          <a:bodyPr wrap="none">
            <a:spAutoFit/>
          </a:bodyPr>
          <a:lstStyle/>
          <a:p>
            <a:pPr lvl="0" algn="just">
              <a:defRPr/>
            </a:pPr>
            <a:r>
              <a:rPr lang="it-IT" sz="1600"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(spese valorizzate nel PSR 2007/2013)</a:t>
            </a:r>
          </a:p>
        </p:txBody>
      </p:sp>
      <p:sp>
        <p:nvSpPr>
          <p:cNvPr id="12" name="Rettangolo 11"/>
          <p:cNvSpPr/>
          <p:nvPr/>
        </p:nvSpPr>
        <p:spPr>
          <a:xfrm>
            <a:off x="7865875" y="2126854"/>
            <a:ext cx="4224234" cy="769441"/>
          </a:xfrm>
          <a:prstGeom prst="rect">
            <a:avLst/>
          </a:prstGeom>
        </p:spPr>
        <p:txBody>
          <a:bodyPr wrap="none">
            <a:spAutoFit/>
          </a:bodyPr>
          <a:lstStyle/>
          <a:p>
            <a:pPr lvl="0" algn="ctr">
              <a:defRPr/>
            </a:pPr>
            <a:r>
              <a:rPr lang="it-IT" sz="1600"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(spese valorizzate nel PSR </a:t>
            </a:r>
            <a:r>
              <a:rPr lang="it-IT" sz="1600" dirty="0" smtClean="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2014/2022)</a:t>
            </a:r>
          </a:p>
          <a:p>
            <a:pPr lvl="0" algn="ctr">
              <a:defRPr/>
            </a:pPr>
            <a:r>
              <a:rPr lang="it-IT" sz="1400" dirty="0" smtClean="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€ 8.694.070,46 + </a:t>
            </a:r>
            <a:r>
              <a:rPr lang="it-IT" sz="1400" dirty="0">
                <a:solidFill>
                  <a:srgbClr val="2D2D8A">
                    <a:lumMod val="50000"/>
                  </a:srgbClr>
                </a:solidFill>
                <a:highlight>
                  <a:srgbClr val="FFFF00"/>
                </a:highlight>
                <a:latin typeface="Arial" panose="020B0604020202020204" pitchFamily="34" charset="0"/>
                <a:ea typeface="Tahoma" panose="020B0604030504040204" pitchFamily="34" charset="0"/>
                <a:cs typeface="Arial" panose="020B0604020202020204" pitchFamily="34" charset="0"/>
              </a:rPr>
              <a:t>€ </a:t>
            </a:r>
            <a:r>
              <a:rPr lang="it-IT" sz="1400" dirty="0" smtClean="0">
                <a:solidFill>
                  <a:srgbClr val="2D2D8A">
                    <a:lumMod val="50000"/>
                  </a:srgbClr>
                </a:solidFill>
                <a:highlight>
                  <a:srgbClr val="FFFF00"/>
                </a:highlight>
                <a:latin typeface="Arial" panose="020B0604020202020204" pitchFamily="34" charset="0"/>
                <a:ea typeface="Tahoma" panose="020B0604030504040204" pitchFamily="34" charset="0"/>
                <a:cs typeface="Arial" panose="020B0604020202020204" pitchFamily="34" charset="0"/>
              </a:rPr>
              <a:t>1.524.912,35 ancora da pagare</a:t>
            </a:r>
          </a:p>
          <a:p>
            <a:pPr lvl="0" algn="ctr">
              <a:defRPr/>
            </a:pPr>
            <a:r>
              <a:rPr lang="it-IT" sz="1400"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Totale </a:t>
            </a:r>
            <a:r>
              <a:rPr lang="it-IT" sz="1400" b="1" dirty="0" smtClean="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€ 11.238.091,70</a:t>
            </a:r>
            <a:endParaRPr lang="it-IT" sz="1400"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5092187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676400" y="233363"/>
            <a:ext cx="10515600" cy="1123950"/>
          </a:xfrm>
        </p:spPr>
        <p:txBody>
          <a:bodyPr>
            <a:normAutofit/>
          </a:bodyPr>
          <a:lstStyle/>
          <a:p>
            <a:pPr algn="ctr"/>
            <a:r>
              <a:rPr lang="it-IT" sz="3200" b="1" kern="0" dirty="0">
                <a:solidFill>
                  <a:srgbClr val="002060"/>
                </a:solidFill>
                <a:latin typeface="Arial" panose="020B0604020202020204" pitchFamily="34" charset="0"/>
                <a:ea typeface="Times New Roman" panose="02020603050405020304" pitchFamily="18" charset="0"/>
                <a:cs typeface="Times New Roman" panose="02020603050405020304" pitchFamily="18" charset="0"/>
              </a:rPr>
              <a:t>Stato avanzamento </a:t>
            </a:r>
            <a:r>
              <a:rPr lang="it-IT" sz="3200" b="1" kern="0" dirty="0" smtClean="0">
                <a:solidFill>
                  <a:srgbClr val="002060"/>
                </a:solidFill>
                <a:latin typeface="Arial" panose="020B0604020202020204" pitchFamily="34" charset="0"/>
                <a:ea typeface="Times New Roman" panose="02020603050405020304" pitchFamily="18" charset="0"/>
                <a:cs typeface="Times New Roman" panose="02020603050405020304" pitchFamily="18" charset="0"/>
              </a:rPr>
              <a:t>finanziario Misura 7.3 PSR Pagamenti complessivi 2014-2022 </a:t>
            </a:r>
            <a:endParaRPr lang="it-IT" sz="3200" dirty="0"/>
          </a:p>
        </p:txBody>
      </p:sp>
      <p:sp>
        <p:nvSpPr>
          <p:cNvPr id="4" name="Rettangolo 3"/>
          <p:cNvSpPr/>
          <p:nvPr/>
        </p:nvSpPr>
        <p:spPr>
          <a:xfrm>
            <a:off x="1679943" y="1596286"/>
            <a:ext cx="8346558" cy="461665"/>
          </a:xfrm>
          <a:prstGeom prst="rect">
            <a:avLst/>
          </a:prstGeom>
          <a:solidFill>
            <a:srgbClr val="FFCCFF"/>
          </a:solidFill>
        </p:spPr>
        <p:txBody>
          <a:bodyPr wrap="square">
            <a:spAutoFit/>
          </a:bodyPr>
          <a:lstStyle/>
          <a:p>
            <a:r>
              <a:rPr lang="it-IT" sz="2400" b="1" dirty="0" smtClean="0">
                <a:solidFill>
                  <a:schemeClr val="accent5">
                    <a:lumMod val="75000"/>
                  </a:schemeClr>
                </a:solidFill>
                <a:latin typeface="Arial" panose="020B0604020202020204" pitchFamily="34" charset="0"/>
                <a:ea typeface="Tahoma" panose="020B0604030504040204" pitchFamily="34" charset="0"/>
                <a:cs typeface="Arial" panose="020B0604020202020204" pitchFamily="34" charset="0"/>
              </a:rPr>
              <a:t>Totale programmato Misura 7.3.1: € 21.398.091,00</a:t>
            </a:r>
            <a:endParaRPr lang="it-IT" sz="2400" b="1" dirty="0">
              <a:solidFill>
                <a:schemeClr val="accent5">
                  <a:lumMod val="75000"/>
                </a:schemeClr>
              </a:solidFill>
            </a:endParaRPr>
          </a:p>
        </p:txBody>
      </p:sp>
      <p:pic>
        <p:nvPicPr>
          <p:cNvPr id="3" name="Immagine 2"/>
          <p:cNvPicPr>
            <a:picLocks noChangeAspect="1"/>
          </p:cNvPicPr>
          <p:nvPr/>
        </p:nvPicPr>
        <p:blipFill>
          <a:blip r:embed="rId2"/>
          <a:stretch>
            <a:fillRect/>
          </a:stretch>
        </p:blipFill>
        <p:spPr>
          <a:xfrm>
            <a:off x="921622" y="2383586"/>
            <a:ext cx="5039231" cy="2067644"/>
          </a:xfrm>
          <a:prstGeom prst="rect">
            <a:avLst/>
          </a:prstGeom>
        </p:spPr>
      </p:pic>
      <p:pic>
        <p:nvPicPr>
          <p:cNvPr id="5" name="Immagine 4"/>
          <p:cNvPicPr>
            <a:picLocks noChangeAspect="1"/>
          </p:cNvPicPr>
          <p:nvPr/>
        </p:nvPicPr>
        <p:blipFill>
          <a:blip r:embed="rId3"/>
          <a:stretch>
            <a:fillRect/>
          </a:stretch>
        </p:blipFill>
        <p:spPr>
          <a:xfrm>
            <a:off x="6268470" y="2383585"/>
            <a:ext cx="5170155" cy="2214293"/>
          </a:xfrm>
          <a:prstGeom prst="rect">
            <a:avLst/>
          </a:prstGeom>
        </p:spPr>
      </p:pic>
      <p:sp>
        <p:nvSpPr>
          <p:cNvPr id="6" name="CasellaDiTesto 5"/>
          <p:cNvSpPr txBox="1"/>
          <p:nvPr/>
        </p:nvSpPr>
        <p:spPr>
          <a:xfrm>
            <a:off x="3200400" y="4776865"/>
            <a:ext cx="6193766" cy="461665"/>
          </a:xfrm>
          <a:prstGeom prst="rect">
            <a:avLst/>
          </a:prstGeom>
          <a:solidFill>
            <a:srgbClr val="FFCCFF"/>
          </a:solidFill>
        </p:spPr>
        <p:txBody>
          <a:bodyPr wrap="square" rtlCol="0">
            <a:spAutoFit/>
          </a:bodyPr>
          <a:lstStyle/>
          <a:p>
            <a:r>
              <a:rPr lang="it-IT" sz="2400" b="1" dirty="0">
                <a:solidFill>
                  <a:schemeClr val="accent5">
                    <a:lumMod val="75000"/>
                  </a:schemeClr>
                </a:solidFill>
                <a:latin typeface="Arial" panose="020B0604020202020204" pitchFamily="34" charset="0"/>
                <a:ea typeface="Tahoma" panose="020B0604030504040204" pitchFamily="34" charset="0"/>
                <a:cs typeface="Arial" panose="020B0604020202020204" pitchFamily="34" charset="0"/>
              </a:rPr>
              <a:t>Importo Totale pagato: </a:t>
            </a:r>
            <a:r>
              <a:rPr lang="it-IT" sz="2400" b="1" dirty="0" smtClean="0">
                <a:solidFill>
                  <a:schemeClr val="accent5">
                    <a:lumMod val="75000"/>
                  </a:schemeClr>
                </a:solidFill>
                <a:latin typeface="Arial" panose="020B0604020202020204" pitchFamily="34" charset="0"/>
                <a:ea typeface="Tahoma" panose="020B0604030504040204" pitchFamily="34" charset="0"/>
                <a:cs typeface="Arial" panose="020B0604020202020204" pitchFamily="34" charset="0"/>
              </a:rPr>
              <a:t>€ 18.407.248,81 </a:t>
            </a:r>
            <a:endParaRPr lang="it-IT" sz="2400" b="1" dirty="0">
              <a:solidFill>
                <a:schemeClr val="accent5">
                  <a:lumMod val="75000"/>
                </a:schemeClr>
              </a:solidFill>
              <a:latin typeface="Arial" panose="020B0604020202020204" pitchFamily="34" charset="0"/>
              <a:ea typeface="Tahoma" panose="020B0604030504040204" pitchFamily="34" charset="0"/>
              <a:cs typeface="Arial" panose="020B0604020202020204" pitchFamily="34" charset="0"/>
            </a:endParaRPr>
          </a:p>
        </p:txBody>
      </p:sp>
      <p:sp>
        <p:nvSpPr>
          <p:cNvPr id="7" name="CasellaDiTesto 6"/>
          <p:cNvSpPr txBox="1"/>
          <p:nvPr/>
        </p:nvSpPr>
        <p:spPr>
          <a:xfrm>
            <a:off x="1544128" y="5333332"/>
            <a:ext cx="9057736" cy="461665"/>
          </a:xfrm>
          <a:prstGeom prst="rect">
            <a:avLst/>
          </a:prstGeom>
          <a:solidFill>
            <a:srgbClr val="FFCCFF"/>
          </a:solidFill>
        </p:spPr>
        <p:txBody>
          <a:bodyPr wrap="square" rtlCol="0">
            <a:spAutoFit/>
          </a:bodyPr>
          <a:lstStyle/>
          <a:p>
            <a:r>
              <a:rPr lang="it-IT" sz="2400" b="1" dirty="0">
                <a:solidFill>
                  <a:schemeClr val="accent5">
                    <a:lumMod val="75000"/>
                  </a:schemeClr>
                </a:solidFill>
                <a:latin typeface="Arial" panose="020B0604020202020204" pitchFamily="34" charset="0"/>
                <a:ea typeface="Tahoma" panose="020B0604030504040204" pitchFamily="34" charset="0"/>
                <a:cs typeface="Arial" panose="020B0604020202020204" pitchFamily="34" charset="0"/>
              </a:rPr>
              <a:t>Importo </a:t>
            </a:r>
            <a:r>
              <a:rPr lang="it-IT" sz="2400" b="1" dirty="0" smtClean="0">
                <a:solidFill>
                  <a:schemeClr val="accent5">
                    <a:lumMod val="75000"/>
                  </a:schemeClr>
                </a:solidFill>
                <a:latin typeface="Arial" panose="020B0604020202020204" pitchFamily="34" charset="0"/>
                <a:ea typeface="Tahoma" panose="020B0604030504040204" pitchFamily="34" charset="0"/>
                <a:cs typeface="Arial" panose="020B0604020202020204" pitchFamily="34" charset="0"/>
              </a:rPr>
              <a:t>da liquidare entro il 31/12/2025: € 2.990.841,89 </a:t>
            </a:r>
            <a:endParaRPr lang="it-IT" sz="2400" b="1" dirty="0">
              <a:solidFill>
                <a:schemeClr val="accent5">
                  <a:lumMod val="75000"/>
                </a:schemeClr>
              </a:solidFill>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0229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4000"/>
          </a:stretch>
        </a:blip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3F458301-2E57-4B23-9C4F-A28D03700227}"/>
              </a:ext>
            </a:extLst>
          </p:cNvPr>
          <p:cNvSpPr/>
          <p:nvPr/>
        </p:nvSpPr>
        <p:spPr>
          <a:xfrm>
            <a:off x="499953" y="261171"/>
            <a:ext cx="11188198" cy="107721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it-IT" sz="3200" b="1" dirty="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a:t>
            </a:r>
            <a:r>
              <a:rPr lang="it-IT" sz="32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 </a:t>
            </a:r>
            <a:r>
              <a:rPr lang="it-IT" sz="3200" b="1" dirty="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Stato di attuazione del Programma al </a:t>
            </a:r>
            <a:r>
              <a:rPr lang="it-IT" sz="3200" b="1" dirty="0" smtClean="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28/11/2024</a:t>
            </a:r>
            <a:endParaRPr lang="it-IT" sz="3200" b="1" dirty="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lgn="ctr"/>
            <a:endParaRPr lang="it-IT" sz="3200" b="1" dirty="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1038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5C4D720-1C79-CD88-F350-316DA61D3151}"/>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93B8FD96-71D4-DF7B-24EC-61A929602D6B}"/>
              </a:ext>
            </a:extLst>
          </p:cNvPr>
          <p:cNvSpPr txBox="1"/>
          <p:nvPr/>
        </p:nvSpPr>
        <p:spPr>
          <a:xfrm>
            <a:off x="734958" y="299605"/>
            <a:ext cx="10935396" cy="580993"/>
          </a:xfrm>
          <a:prstGeom prst="rect">
            <a:avLst/>
          </a:prstGeom>
          <a:noFill/>
        </p:spPr>
        <p:txBody>
          <a:bodyPr wrap="square">
            <a:spAutoFit/>
          </a:bodyPr>
          <a:lstStyle/>
          <a:p>
            <a:pPr>
              <a:lnSpc>
                <a:spcPct val="107000"/>
              </a:lnSpc>
              <a:spcBef>
                <a:spcPts val="1200"/>
              </a:spcBef>
            </a:pPr>
            <a:r>
              <a:rPr lang="it-IT" sz="3200" b="1" kern="0" dirty="0">
                <a:solidFill>
                  <a:srgbClr val="002060"/>
                </a:solidFill>
                <a:effectLst/>
                <a:latin typeface="Arial" panose="020B0604020202020204" pitchFamily="34" charset="0"/>
                <a:ea typeface="Times New Roman" panose="02020603050405020304" pitchFamily="18" charset="0"/>
                <a:cs typeface="Times New Roman" panose="02020603050405020304" pitchFamily="18" charset="0"/>
              </a:rPr>
              <a:t>Stato avanzamento fisico*</a:t>
            </a:r>
          </a:p>
        </p:txBody>
      </p:sp>
      <p:sp>
        <p:nvSpPr>
          <p:cNvPr id="9" name="Cerchio vuoto 8">
            <a:extLst>
              <a:ext uri="{FF2B5EF4-FFF2-40B4-BE49-F238E27FC236}">
                <a16:creationId xmlns:a16="http://schemas.microsoft.com/office/drawing/2014/main" xmlns="" id="{EB6DA9FA-8F49-0EE9-0330-ADDF3C214DA0}"/>
              </a:ext>
            </a:extLst>
          </p:cNvPr>
          <p:cNvSpPr/>
          <p:nvPr/>
        </p:nvSpPr>
        <p:spPr>
          <a:xfrm>
            <a:off x="369432" y="2006961"/>
            <a:ext cx="1153082" cy="1159819"/>
          </a:xfrm>
          <a:prstGeom prst="donut">
            <a:avLst>
              <a:gd name="adj" fmla="val 8745"/>
            </a:avLst>
          </a:prstGeom>
          <a:solidFill>
            <a:srgbClr val="C0CF3A">
              <a:lumMod val="75000"/>
            </a:srgb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dirty="0">
                <a:latin typeface="Arial" panose="020B0604020202020204" pitchFamily="34" charset="0"/>
                <a:cs typeface="Arial" panose="020B0604020202020204" pitchFamily="34" charset="0"/>
              </a:rPr>
              <a:t>96</a:t>
            </a:r>
            <a:r>
              <a:rPr kumimoji="0" lang="it-IT" sz="1400" b="1" i="0" u="none" strike="noStrike" kern="1200" cap="none" spc="0" normalizeH="0" baseline="0" noProof="0" dirty="0">
                <a:ln w="1905"/>
                <a:effectLst>
                  <a:innerShdw blurRad="69850" dist="43180" dir="5400000">
                    <a:srgbClr val="000000">
                      <a:alpha val="65000"/>
                    </a:srgbClr>
                  </a:innerShdw>
                </a:effectLst>
                <a:uLnTx/>
                <a:uFillTx/>
                <a:latin typeface="Arial" panose="020B0604020202020204" pitchFamily="34" charset="0"/>
                <a:cs typeface="Arial" panose="020B0604020202020204" pitchFamily="34" charset="0"/>
              </a:rPr>
              <a:t>% </a:t>
            </a:r>
            <a:r>
              <a:rPr kumimoji="0" lang="it-IT" sz="1100" b="0" i="0" u="none" strike="noStrike" kern="1200" cap="none" spc="0" normalizeH="0" baseline="0" noProof="0" dirty="0">
                <a:ln w="1905"/>
                <a:solidFill>
                  <a:srgbClr val="549E39">
                    <a:lumMod val="50000"/>
                  </a:srgbClr>
                </a:solidFill>
                <a:effectLst>
                  <a:innerShdw blurRad="69850" dist="43180" dir="5400000">
                    <a:srgbClr val="000000">
                      <a:alpha val="65000"/>
                    </a:srgbClr>
                  </a:innerShdw>
                </a:effectLst>
                <a:uLnTx/>
                <a:uFillTx/>
                <a:latin typeface="Arial" panose="020B0604020202020204" pitchFamily="34" charset="0"/>
                <a:cs typeface="Arial" panose="020B0604020202020204" pitchFamily="34" charset="0"/>
              </a:rPr>
              <a:t>completa-mento lavori</a:t>
            </a:r>
            <a:endParaRPr kumimoji="0" lang="it-IT" sz="1200" b="0" i="0" u="none" strike="noStrike" kern="1200" cap="none" spc="0" normalizeH="0" baseline="0" noProof="0" dirty="0">
              <a:ln w="1905"/>
              <a:solidFill>
                <a:srgbClr val="549E39">
                  <a:lumMod val="50000"/>
                </a:srgbClr>
              </a:solidFill>
              <a:effectLst>
                <a:innerShdw blurRad="69850" dist="43180" dir="5400000">
                  <a:srgbClr val="000000">
                    <a:alpha val="65000"/>
                  </a:srgbClr>
                </a:innerShdw>
              </a:effectLst>
              <a:uLnTx/>
              <a:uFillTx/>
              <a:latin typeface="Arial" panose="020B0604020202020204" pitchFamily="34" charset="0"/>
              <a:cs typeface="Arial" panose="020B0604020202020204" pitchFamily="34" charset="0"/>
            </a:endParaRPr>
          </a:p>
        </p:txBody>
      </p:sp>
      <p:sp>
        <p:nvSpPr>
          <p:cNvPr id="10" name="CasellaDiTesto 9">
            <a:extLst>
              <a:ext uri="{FF2B5EF4-FFF2-40B4-BE49-F238E27FC236}">
                <a16:creationId xmlns:a16="http://schemas.microsoft.com/office/drawing/2014/main" xmlns="" id="{633C806C-A017-121D-04CC-8F07F939289F}"/>
              </a:ext>
            </a:extLst>
          </p:cNvPr>
          <p:cNvSpPr txBox="1"/>
          <p:nvPr/>
        </p:nvSpPr>
        <p:spPr>
          <a:xfrm>
            <a:off x="532324" y="5514881"/>
            <a:ext cx="7653030" cy="1384995"/>
          </a:xfrm>
          <a:prstGeom prst="rect">
            <a:avLst/>
          </a:prstGeom>
          <a:noFill/>
        </p:spPr>
        <p:txBody>
          <a:bodyPr wrap="square" rtlCol="0">
            <a:spAutoFit/>
          </a:bodyPr>
          <a:lstStyle/>
          <a:p>
            <a:r>
              <a:rPr lang="it-IT" sz="1400" b="1" dirty="0"/>
              <a:t>* GLOSSARIO PER GLI STATI LAVORI: </a:t>
            </a:r>
          </a:p>
          <a:p>
            <a:r>
              <a:rPr lang="it-IT" sz="1400" dirty="0"/>
              <a:t>- PIANIFICATO: Interventi in fase di pianificazione</a:t>
            </a:r>
          </a:p>
          <a:p>
            <a:r>
              <a:rPr lang="it-IT" sz="1400" dirty="0"/>
              <a:t>- IN PROGETTAZIONE: Comune con processo di progettazione Definitiva/Esecutiva in corso</a:t>
            </a:r>
          </a:p>
          <a:p>
            <a:r>
              <a:rPr lang="it-IT" sz="1400" dirty="0"/>
              <a:t>- IN ESECUZIONE: Cantieri in lavorazione</a:t>
            </a:r>
          </a:p>
          <a:p>
            <a:r>
              <a:rPr lang="it-IT" sz="1400" dirty="0"/>
              <a:t>- IN COLLAUDO: Cantieri completati ed avvio delle attività di collaudo</a:t>
            </a:r>
          </a:p>
          <a:p>
            <a:r>
              <a:rPr lang="it-IT" sz="1400" dirty="0"/>
              <a:t>- TERMINATO: Infrastrutture collaudate ed in esercizio</a:t>
            </a:r>
            <a:endParaRPr kumimoji="0" lang="it-IT" sz="700" b="0" i="0" u="none" strike="noStrike" kern="1200" cap="none" spc="0" normalizeH="0" baseline="0" noProof="0" dirty="0">
              <a:ln>
                <a:noFill/>
              </a:ln>
              <a:solidFill>
                <a:srgbClr val="000000"/>
              </a:solidFill>
              <a:effectLst/>
              <a:uLnTx/>
              <a:uFillTx/>
              <a:latin typeface="Tahoma"/>
              <a:ea typeface="+mn-ea"/>
              <a:cs typeface="Arial"/>
            </a:endParaRPr>
          </a:p>
        </p:txBody>
      </p:sp>
      <p:sp>
        <p:nvSpPr>
          <p:cNvPr id="12" name="CasellaDiTesto 11">
            <a:extLst>
              <a:ext uri="{FF2B5EF4-FFF2-40B4-BE49-F238E27FC236}">
                <a16:creationId xmlns:a16="http://schemas.microsoft.com/office/drawing/2014/main" xmlns="" id="{88F9831F-4DF2-1751-69A9-C8E9AAC35DAE}"/>
              </a:ext>
            </a:extLst>
          </p:cNvPr>
          <p:cNvSpPr txBox="1"/>
          <p:nvPr/>
        </p:nvSpPr>
        <p:spPr>
          <a:xfrm>
            <a:off x="945973" y="1151392"/>
            <a:ext cx="4572000" cy="584775"/>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u="sng"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INTERVENTO DIRETTO</a:t>
            </a:r>
            <a:r>
              <a:rPr lang="it-IT" sz="1600"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  (Piano Tecnico 2023 - Rev. 3) Totale Comuni finanziati 75</a:t>
            </a:r>
            <a:endParaRPr kumimoji="0" lang="it-IT" sz="1600" b="1" i="0" u="none" strike="noStrike" kern="1200" cap="none" spc="0" normalizeH="0" baseline="0" noProof="0" dirty="0">
              <a:ln>
                <a:noFill/>
              </a:ln>
              <a:solidFill>
                <a:srgbClr val="000000"/>
              </a:solidFill>
              <a:effectLst/>
              <a:uLnTx/>
              <a:uFillTx/>
              <a:latin typeface="Tahoma"/>
              <a:ea typeface="+mn-ea"/>
              <a:cs typeface="Arial"/>
            </a:endParaRPr>
          </a:p>
        </p:txBody>
      </p:sp>
      <p:sp>
        <p:nvSpPr>
          <p:cNvPr id="13" name="CasellaDiTesto 12">
            <a:extLst>
              <a:ext uri="{FF2B5EF4-FFF2-40B4-BE49-F238E27FC236}">
                <a16:creationId xmlns:a16="http://schemas.microsoft.com/office/drawing/2014/main" xmlns="" id="{089636E1-D014-A995-BD9D-A20EEEDD1E5C}"/>
              </a:ext>
            </a:extLst>
          </p:cNvPr>
          <p:cNvSpPr txBox="1"/>
          <p:nvPr/>
        </p:nvSpPr>
        <p:spPr>
          <a:xfrm>
            <a:off x="6674029" y="1136965"/>
            <a:ext cx="4996325" cy="584775"/>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u="sng"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INTERVENTO A CONCESSIONE (Piano Tecnico 2024 - Rev. 6) </a:t>
            </a:r>
            <a:r>
              <a:rPr lang="it-IT" sz="1600" b="1" dirty="0">
                <a:solidFill>
                  <a:srgbClr val="2D2D8A">
                    <a:lumMod val="50000"/>
                  </a:srgbClr>
                </a:solidFill>
                <a:latin typeface="Arial" panose="020B0604020202020204" pitchFamily="34" charset="0"/>
                <a:ea typeface="Tahoma" panose="020B0604030504040204" pitchFamily="34" charset="0"/>
                <a:cs typeface="Arial" panose="020B0604020202020204" pitchFamily="34" charset="0"/>
              </a:rPr>
              <a:t>Totale Comuni finanziati 39</a:t>
            </a:r>
            <a:endParaRPr kumimoji="0" lang="it-IT" sz="1600" b="1" i="0" u="none" strike="noStrike" kern="1200" cap="none" spc="0" normalizeH="0" baseline="0" noProof="0" dirty="0">
              <a:ln>
                <a:noFill/>
              </a:ln>
              <a:solidFill>
                <a:srgbClr val="000000"/>
              </a:solidFill>
              <a:effectLst/>
              <a:uLnTx/>
              <a:uFillTx/>
              <a:latin typeface="Tahoma"/>
              <a:ea typeface="+mn-ea"/>
              <a:cs typeface="Arial"/>
            </a:endParaRPr>
          </a:p>
        </p:txBody>
      </p:sp>
      <p:graphicFrame>
        <p:nvGraphicFramePr>
          <p:cNvPr id="19" name="Grafico 18">
            <a:extLst>
              <a:ext uri="{FF2B5EF4-FFF2-40B4-BE49-F238E27FC236}">
                <a16:creationId xmlns:a16="http://schemas.microsoft.com/office/drawing/2014/main" xmlns="" id="{AEAE626C-CBD3-FABD-5045-477118ACBBEE}"/>
              </a:ext>
            </a:extLst>
          </p:cNvPr>
          <p:cNvGraphicFramePr>
            <a:graphicFrameLocks/>
          </p:cNvGraphicFramePr>
          <p:nvPr>
            <p:extLst/>
          </p:nvPr>
        </p:nvGraphicFramePr>
        <p:xfrm>
          <a:off x="322007" y="1824654"/>
          <a:ext cx="5710086" cy="36027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1" name="Grafico 20">
            <a:extLst>
              <a:ext uri="{FF2B5EF4-FFF2-40B4-BE49-F238E27FC236}">
                <a16:creationId xmlns:a16="http://schemas.microsoft.com/office/drawing/2014/main" xmlns="" id="{AEAE626C-CBD3-FABD-5045-477118ACBBEE}"/>
              </a:ext>
            </a:extLst>
          </p:cNvPr>
          <p:cNvGraphicFramePr>
            <a:graphicFrameLocks/>
          </p:cNvGraphicFramePr>
          <p:nvPr>
            <p:extLst/>
          </p:nvPr>
        </p:nvGraphicFramePr>
        <p:xfrm>
          <a:off x="5781370" y="1809907"/>
          <a:ext cx="6403261" cy="3602750"/>
        </p:xfrm>
        <a:graphic>
          <a:graphicData uri="http://schemas.openxmlformats.org/drawingml/2006/chart">
            <c:chart xmlns:c="http://schemas.openxmlformats.org/drawingml/2006/chart" xmlns:r="http://schemas.openxmlformats.org/officeDocument/2006/relationships" r:id="rId3"/>
          </a:graphicData>
        </a:graphic>
      </p:graphicFrame>
      <p:sp>
        <p:nvSpPr>
          <p:cNvPr id="22" name="Cerchio vuoto 21">
            <a:extLst>
              <a:ext uri="{FF2B5EF4-FFF2-40B4-BE49-F238E27FC236}">
                <a16:creationId xmlns:a16="http://schemas.microsoft.com/office/drawing/2014/main" xmlns="" id="{BE9A2E1E-2F43-F3D0-DDFF-A80ECA71D594}"/>
              </a:ext>
            </a:extLst>
          </p:cNvPr>
          <p:cNvSpPr/>
          <p:nvPr/>
        </p:nvSpPr>
        <p:spPr>
          <a:xfrm>
            <a:off x="10845822" y="2077274"/>
            <a:ext cx="1086250" cy="1064339"/>
          </a:xfrm>
          <a:prstGeom prst="donut">
            <a:avLst>
              <a:gd name="adj" fmla="val 8745"/>
            </a:avLst>
          </a:prstGeom>
          <a:solidFill>
            <a:srgbClr val="C0CF3A">
              <a:lumMod val="75000"/>
            </a:srgb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Calibri"/>
              <a:ea typeface="+mn-ea"/>
              <a:cs typeface="Arial"/>
            </a:endParaRPr>
          </a:p>
        </p:txBody>
      </p:sp>
      <p:sp>
        <p:nvSpPr>
          <p:cNvPr id="23" name="CasellaDiTesto 22">
            <a:extLst>
              <a:ext uri="{FF2B5EF4-FFF2-40B4-BE49-F238E27FC236}">
                <a16:creationId xmlns:a16="http://schemas.microsoft.com/office/drawing/2014/main" xmlns="" id="{A718CC4A-128E-2FEB-E271-C38F3879AAEA}"/>
              </a:ext>
            </a:extLst>
          </p:cNvPr>
          <p:cNvSpPr txBox="1"/>
          <p:nvPr/>
        </p:nvSpPr>
        <p:spPr>
          <a:xfrm>
            <a:off x="10877734" y="2233754"/>
            <a:ext cx="1043188" cy="707886"/>
          </a:xfrm>
          <a:prstGeom prst="rect">
            <a:avLst/>
          </a:prstGeom>
          <a:noFill/>
        </p:spPr>
        <p:txBody>
          <a:bodyPr wrap="square" rtlCol="0">
            <a:spAutoFit/>
          </a:bodyPr>
          <a:lstStyle>
            <a:defPPr>
              <a:defRPr lang="it-IT"/>
            </a:defPPr>
            <a:lvl1pPr algn="ctr">
              <a:defRPr b="1">
                <a:ln w="1905"/>
                <a:solidFill>
                  <a:schemeClr val="accent1">
                    <a:lumMod val="50000"/>
                  </a:schemeClr>
                </a:solidFill>
                <a:effectLst>
                  <a:innerShdw blurRad="69850" dist="43180" dir="5400000">
                    <a:srgbClr val="000000">
                      <a:alpha val="65000"/>
                    </a:srgbClr>
                  </a:inn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dirty="0">
                <a:ln w="1905"/>
                <a:solidFill>
                  <a:schemeClr val="tx1"/>
                </a:solidFill>
                <a:effectLst>
                  <a:innerShdw blurRad="69850" dist="43180" dir="5400000">
                    <a:srgbClr val="000000">
                      <a:alpha val="65000"/>
                    </a:srgbClr>
                  </a:innerShdw>
                </a:effectLst>
                <a:uLnTx/>
                <a:uFillTx/>
                <a:latin typeface="Calibri"/>
                <a:ea typeface="+mn-ea"/>
                <a:cs typeface="Arial"/>
              </a:rPr>
              <a:t>95</a:t>
            </a:r>
            <a:r>
              <a:rPr kumimoji="0" lang="it-IT" sz="1600" b="1" i="0" u="none" strike="noStrike" kern="1200" cap="none" spc="0" normalizeH="0" baseline="0" noProof="0" dirty="0">
                <a:ln w="1905"/>
                <a:solidFill>
                  <a:schemeClr val="tx1"/>
                </a:solidFill>
                <a:effectLst>
                  <a:innerShdw blurRad="69850" dist="43180" dir="5400000">
                    <a:srgbClr val="000000">
                      <a:alpha val="65000"/>
                    </a:srgbClr>
                  </a:innerShdw>
                </a:effectLst>
                <a:uLnTx/>
                <a:uFillTx/>
                <a:latin typeface="Calibri"/>
                <a:ea typeface="+mn-ea"/>
                <a:cs typeface="Arial"/>
              </a:rPr>
              <a:t>% </a:t>
            </a:r>
            <a:r>
              <a:rPr kumimoji="0" lang="it-IT" sz="1200" b="0" i="0" u="none" strike="noStrike" kern="1200" cap="none" spc="0" normalizeH="0" baseline="0" noProof="0" dirty="0">
                <a:ln w="1905"/>
                <a:solidFill>
                  <a:srgbClr val="549E39">
                    <a:lumMod val="50000"/>
                  </a:srgbClr>
                </a:solidFill>
                <a:effectLst>
                  <a:innerShdw blurRad="69850" dist="43180" dir="5400000">
                    <a:srgbClr val="000000">
                      <a:alpha val="65000"/>
                    </a:srgbClr>
                  </a:innerShdw>
                </a:effectLst>
                <a:uLnTx/>
                <a:uFillTx/>
                <a:latin typeface="Calibri"/>
                <a:ea typeface="+mn-ea"/>
                <a:cs typeface="Arial"/>
              </a:rPr>
              <a:t>completa-mento lavori</a:t>
            </a:r>
            <a:endParaRPr kumimoji="0" lang="it-IT" sz="1400" b="0" i="0" u="none" strike="noStrike" kern="1200" cap="none" spc="0" normalizeH="0" baseline="0" noProof="0" dirty="0">
              <a:ln w="1905"/>
              <a:solidFill>
                <a:srgbClr val="549E39">
                  <a:lumMod val="50000"/>
                </a:srgbClr>
              </a:solidFill>
              <a:effectLst>
                <a:innerShdw blurRad="69850" dist="43180" dir="5400000">
                  <a:srgbClr val="000000">
                    <a:alpha val="65000"/>
                  </a:srgbClr>
                </a:innerShdw>
              </a:effectLst>
              <a:uLnTx/>
              <a:uFillTx/>
              <a:latin typeface="Calibri"/>
              <a:ea typeface="+mn-ea"/>
              <a:cs typeface="Arial"/>
            </a:endParaRPr>
          </a:p>
        </p:txBody>
      </p:sp>
      <p:sp>
        <p:nvSpPr>
          <p:cNvPr id="37" name="Cerchio vuoto 36">
            <a:extLst>
              <a:ext uri="{FF2B5EF4-FFF2-40B4-BE49-F238E27FC236}">
                <a16:creationId xmlns:a16="http://schemas.microsoft.com/office/drawing/2014/main" xmlns="" id="{D67FFA67-A2EF-3E59-C081-86E3572584D3}"/>
              </a:ext>
            </a:extLst>
          </p:cNvPr>
          <p:cNvSpPr/>
          <p:nvPr/>
        </p:nvSpPr>
        <p:spPr>
          <a:xfrm>
            <a:off x="7478987" y="5277627"/>
            <a:ext cx="1086250" cy="1064339"/>
          </a:xfrm>
          <a:prstGeom prst="donut">
            <a:avLst>
              <a:gd name="adj" fmla="val 8745"/>
            </a:avLst>
          </a:prstGeom>
          <a:solidFill>
            <a:srgbClr val="C0CF3A">
              <a:lumMod val="75000"/>
            </a:srgb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Calibri"/>
              <a:ea typeface="+mn-ea"/>
              <a:cs typeface="Arial"/>
            </a:endParaRPr>
          </a:p>
        </p:txBody>
      </p:sp>
      <p:sp>
        <p:nvSpPr>
          <p:cNvPr id="38" name="CasellaDiTesto 37">
            <a:extLst>
              <a:ext uri="{FF2B5EF4-FFF2-40B4-BE49-F238E27FC236}">
                <a16:creationId xmlns:a16="http://schemas.microsoft.com/office/drawing/2014/main" xmlns="" id="{F1F102D3-6232-6D80-F22A-E032D5A1851F}"/>
              </a:ext>
            </a:extLst>
          </p:cNvPr>
          <p:cNvSpPr txBox="1"/>
          <p:nvPr/>
        </p:nvSpPr>
        <p:spPr>
          <a:xfrm>
            <a:off x="7510899" y="5434107"/>
            <a:ext cx="1043188" cy="769441"/>
          </a:xfrm>
          <a:prstGeom prst="rect">
            <a:avLst/>
          </a:prstGeom>
          <a:noFill/>
        </p:spPr>
        <p:txBody>
          <a:bodyPr wrap="square" rtlCol="0">
            <a:spAutoFit/>
          </a:bodyPr>
          <a:lstStyle>
            <a:defPPr>
              <a:defRPr lang="it-IT"/>
            </a:defPPr>
            <a:lvl1pPr algn="ctr">
              <a:defRPr b="1">
                <a:ln w="1905"/>
                <a:solidFill>
                  <a:schemeClr val="accent1">
                    <a:lumMod val="50000"/>
                  </a:schemeClr>
                </a:solidFill>
                <a:effectLst>
                  <a:innerShdw blurRad="69850" dist="43180" dir="5400000">
                    <a:srgbClr val="000000">
                      <a:alpha val="65000"/>
                    </a:srgbClr>
                  </a:inn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dirty="0">
                <a:ln w="1905"/>
                <a:solidFill>
                  <a:schemeClr val="tx1"/>
                </a:solidFill>
                <a:effectLst>
                  <a:innerShdw blurRad="69850" dist="43180" dir="5400000">
                    <a:srgbClr val="000000">
                      <a:alpha val="65000"/>
                    </a:srgbClr>
                  </a:innerShdw>
                </a:effectLst>
                <a:uLnTx/>
                <a:uFillTx/>
                <a:latin typeface="Calibri"/>
                <a:ea typeface="+mn-ea"/>
                <a:cs typeface="Arial"/>
              </a:rPr>
              <a:t>114 </a:t>
            </a:r>
            <a:r>
              <a:rPr kumimoji="0" lang="it-IT" sz="1400" b="0" i="0" u="none" strike="noStrike" kern="1200" cap="none" spc="0" normalizeH="0" baseline="0" dirty="0">
                <a:ln w="1905"/>
                <a:solidFill>
                  <a:schemeClr val="tx1"/>
                </a:solidFill>
                <a:effectLst>
                  <a:innerShdw blurRad="69850" dist="43180" dir="5400000">
                    <a:srgbClr val="000000">
                      <a:alpha val="65000"/>
                    </a:srgbClr>
                  </a:innerShdw>
                </a:effectLst>
                <a:uLnTx/>
                <a:uFillTx/>
                <a:latin typeface="Calibri"/>
                <a:ea typeface="+mn-ea"/>
                <a:cs typeface="Arial"/>
              </a:rPr>
              <a:t>Comuni coinvolti</a:t>
            </a:r>
            <a:endParaRPr kumimoji="0" lang="it-IT" sz="1400" b="0" i="0" u="none" strike="noStrike" kern="1200" cap="none" spc="0" normalizeH="0" baseline="0" noProof="0" dirty="0">
              <a:ln w="1905"/>
              <a:solidFill>
                <a:srgbClr val="549E39">
                  <a:lumMod val="50000"/>
                </a:srgbClr>
              </a:solidFill>
              <a:effectLst>
                <a:innerShdw blurRad="69850" dist="43180" dir="5400000">
                  <a:srgbClr val="000000">
                    <a:alpha val="65000"/>
                  </a:srgbClr>
                </a:innerShdw>
              </a:effectLst>
              <a:uLnTx/>
              <a:uFillTx/>
              <a:latin typeface="Calibri"/>
              <a:ea typeface="+mn-ea"/>
              <a:cs typeface="Arial"/>
            </a:endParaRPr>
          </a:p>
        </p:txBody>
      </p:sp>
      <p:cxnSp>
        <p:nvCxnSpPr>
          <p:cNvPr id="40" name="Connettore a gomito 39">
            <a:extLst>
              <a:ext uri="{FF2B5EF4-FFF2-40B4-BE49-F238E27FC236}">
                <a16:creationId xmlns:a16="http://schemas.microsoft.com/office/drawing/2014/main" xmlns="" id="{8106E738-204D-83A5-FDCD-AA9F2F19C336}"/>
              </a:ext>
            </a:extLst>
          </p:cNvPr>
          <p:cNvCxnSpPr/>
          <p:nvPr/>
        </p:nvCxnSpPr>
        <p:spPr>
          <a:xfrm>
            <a:off x="8565237" y="5663381"/>
            <a:ext cx="1788131" cy="47861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Cerchio vuoto 40">
            <a:extLst>
              <a:ext uri="{FF2B5EF4-FFF2-40B4-BE49-F238E27FC236}">
                <a16:creationId xmlns:a16="http://schemas.microsoft.com/office/drawing/2014/main" xmlns="" id="{43DEC278-BFCB-78D8-6F5D-16380781E5F9}"/>
              </a:ext>
            </a:extLst>
          </p:cNvPr>
          <p:cNvSpPr/>
          <p:nvPr/>
        </p:nvSpPr>
        <p:spPr>
          <a:xfrm>
            <a:off x="10410037" y="5491839"/>
            <a:ext cx="1086250" cy="1064339"/>
          </a:xfrm>
          <a:prstGeom prst="donut">
            <a:avLst>
              <a:gd name="adj" fmla="val 8745"/>
            </a:avLst>
          </a:prstGeom>
          <a:solidFill>
            <a:srgbClr val="C0CF3A">
              <a:lumMod val="75000"/>
            </a:srgbClr>
          </a:solidFill>
          <a:ln w="63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a:ln>
                <a:noFill/>
              </a:ln>
              <a:solidFill>
                <a:prstClr val="black"/>
              </a:solidFill>
              <a:effectLst/>
              <a:uLnTx/>
              <a:uFillTx/>
              <a:latin typeface="Calibri"/>
              <a:ea typeface="+mn-ea"/>
              <a:cs typeface="Arial"/>
            </a:endParaRPr>
          </a:p>
        </p:txBody>
      </p:sp>
      <p:sp>
        <p:nvSpPr>
          <p:cNvPr id="42" name="CasellaDiTesto 41">
            <a:extLst>
              <a:ext uri="{FF2B5EF4-FFF2-40B4-BE49-F238E27FC236}">
                <a16:creationId xmlns:a16="http://schemas.microsoft.com/office/drawing/2014/main" xmlns="" id="{AA005D69-F425-5C5F-0EB9-0663B77978BE}"/>
              </a:ext>
            </a:extLst>
          </p:cNvPr>
          <p:cNvSpPr txBox="1"/>
          <p:nvPr/>
        </p:nvSpPr>
        <p:spPr>
          <a:xfrm>
            <a:off x="10437182" y="5637984"/>
            <a:ext cx="1043188" cy="707886"/>
          </a:xfrm>
          <a:prstGeom prst="rect">
            <a:avLst/>
          </a:prstGeom>
          <a:noFill/>
        </p:spPr>
        <p:txBody>
          <a:bodyPr wrap="square" rtlCol="0">
            <a:spAutoFit/>
          </a:bodyPr>
          <a:lstStyle>
            <a:defPPr>
              <a:defRPr lang="it-IT"/>
            </a:defPPr>
            <a:lvl1pPr algn="ctr">
              <a:defRPr b="1">
                <a:ln w="1905"/>
                <a:solidFill>
                  <a:schemeClr val="accent1">
                    <a:lumMod val="50000"/>
                  </a:schemeClr>
                </a:solidFill>
                <a:effectLst>
                  <a:innerShdw blurRad="69850" dist="43180" dir="5400000">
                    <a:srgbClr val="000000">
                      <a:alpha val="65000"/>
                    </a:srgbClr>
                  </a:innerShdw>
                </a:effect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dirty="0">
                <a:ln w="1905"/>
                <a:solidFill>
                  <a:schemeClr val="tx1"/>
                </a:solidFill>
                <a:effectLst>
                  <a:innerShdw blurRad="69850" dist="43180" dir="5400000">
                    <a:srgbClr val="000000">
                      <a:alpha val="65000"/>
                    </a:srgbClr>
                  </a:innerShdw>
                </a:effectLst>
                <a:uLnTx/>
                <a:uFillTx/>
                <a:latin typeface="Calibri"/>
                <a:ea typeface="+mn-ea"/>
                <a:cs typeface="Arial"/>
              </a:rPr>
              <a:t>95</a:t>
            </a:r>
            <a:r>
              <a:rPr kumimoji="0" lang="it-IT" sz="1600" b="1" i="0" u="none" strike="noStrike" kern="1200" cap="none" spc="0" normalizeH="0" baseline="0" noProof="0" dirty="0">
                <a:ln w="1905"/>
                <a:solidFill>
                  <a:schemeClr val="tx1"/>
                </a:solidFill>
                <a:effectLst>
                  <a:innerShdw blurRad="69850" dist="43180" dir="5400000">
                    <a:srgbClr val="000000">
                      <a:alpha val="65000"/>
                    </a:srgbClr>
                  </a:innerShdw>
                </a:effectLst>
                <a:uLnTx/>
                <a:uFillTx/>
                <a:latin typeface="Calibri"/>
                <a:ea typeface="+mn-ea"/>
                <a:cs typeface="Arial"/>
              </a:rPr>
              <a:t>% </a:t>
            </a:r>
            <a:r>
              <a:rPr kumimoji="0" lang="it-IT" sz="1200" b="0" i="0" u="none" strike="noStrike" kern="1200" cap="none" spc="0" normalizeH="0" baseline="0" noProof="0" dirty="0">
                <a:ln w="1905"/>
                <a:solidFill>
                  <a:srgbClr val="549E39">
                    <a:lumMod val="50000"/>
                  </a:srgbClr>
                </a:solidFill>
                <a:effectLst>
                  <a:innerShdw blurRad="69850" dist="43180" dir="5400000">
                    <a:srgbClr val="000000">
                      <a:alpha val="65000"/>
                    </a:srgbClr>
                  </a:innerShdw>
                </a:effectLst>
                <a:uLnTx/>
                <a:uFillTx/>
                <a:latin typeface="Calibri"/>
                <a:ea typeface="+mn-ea"/>
                <a:cs typeface="Arial"/>
              </a:rPr>
              <a:t>completa-mento lavori</a:t>
            </a:r>
            <a:endParaRPr kumimoji="0" lang="it-IT" sz="1400" b="0" i="0" u="none" strike="noStrike" kern="1200" cap="none" spc="0" normalizeH="0" baseline="0" noProof="0" dirty="0">
              <a:ln w="1905"/>
              <a:solidFill>
                <a:srgbClr val="549E39">
                  <a:lumMod val="50000"/>
                </a:srgbClr>
              </a:solidFill>
              <a:effectLst>
                <a:innerShdw blurRad="69850" dist="43180" dir="5400000">
                  <a:srgbClr val="000000">
                    <a:alpha val="65000"/>
                  </a:srgbClr>
                </a:innerShdw>
              </a:effectLst>
              <a:uLnTx/>
              <a:uFillTx/>
              <a:latin typeface="Calibri"/>
              <a:ea typeface="+mn-ea"/>
              <a:cs typeface="Arial"/>
            </a:endParaRPr>
          </a:p>
        </p:txBody>
      </p:sp>
      <p:sp>
        <p:nvSpPr>
          <p:cNvPr id="43" name="CasellaDiTesto 42">
            <a:extLst>
              <a:ext uri="{FF2B5EF4-FFF2-40B4-BE49-F238E27FC236}">
                <a16:creationId xmlns:a16="http://schemas.microsoft.com/office/drawing/2014/main" xmlns="" id="{B974DD2E-4BB8-148F-33DC-15C780DA240E}"/>
              </a:ext>
            </a:extLst>
          </p:cNvPr>
          <p:cNvSpPr txBox="1"/>
          <p:nvPr/>
        </p:nvSpPr>
        <p:spPr>
          <a:xfrm>
            <a:off x="7360368" y="6377969"/>
            <a:ext cx="1322854" cy="430887"/>
          </a:xfrm>
          <a:prstGeom prst="rect">
            <a:avLst/>
          </a:prstGeom>
          <a:solidFill>
            <a:srgbClr val="FFFF0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0" cap="none" spc="0" normalizeH="0" baseline="0" noProof="0" dirty="0">
                <a:ln>
                  <a:noFill/>
                </a:ln>
                <a:solidFill>
                  <a:prstClr val="black"/>
                </a:solidFill>
                <a:effectLst/>
                <a:uLnTx/>
                <a:uFillTx/>
                <a:latin typeface="Calibri"/>
                <a:ea typeface="+mn-ea"/>
                <a:cs typeface="Arial"/>
              </a:rPr>
              <a:t>Inizio lavori  dicembre 2015</a:t>
            </a:r>
          </a:p>
        </p:txBody>
      </p:sp>
      <p:sp>
        <p:nvSpPr>
          <p:cNvPr id="44" name="CasellaDiTesto 43">
            <a:extLst>
              <a:ext uri="{FF2B5EF4-FFF2-40B4-BE49-F238E27FC236}">
                <a16:creationId xmlns:a16="http://schemas.microsoft.com/office/drawing/2014/main" xmlns="" id="{16F01F29-3ED4-2B67-032A-B9A0F14A2AA9}"/>
              </a:ext>
            </a:extLst>
          </p:cNvPr>
          <p:cNvSpPr txBox="1"/>
          <p:nvPr/>
        </p:nvSpPr>
        <p:spPr>
          <a:xfrm>
            <a:off x="10290949" y="5195620"/>
            <a:ext cx="1322854" cy="261610"/>
          </a:xfrm>
          <a:prstGeom prst="rect">
            <a:avLst/>
          </a:prstGeom>
          <a:solidFill>
            <a:srgbClr val="FFFF00"/>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0" cap="none" spc="0" normalizeH="0" baseline="0" noProof="0" dirty="0">
                <a:ln>
                  <a:noFill/>
                </a:ln>
                <a:solidFill>
                  <a:prstClr val="black"/>
                </a:solidFill>
                <a:effectLst/>
                <a:uLnTx/>
                <a:uFillTx/>
                <a:latin typeface="Calibri"/>
                <a:ea typeface="+mn-ea"/>
                <a:cs typeface="Arial"/>
              </a:rPr>
              <a:t>Novembre 2024</a:t>
            </a:r>
          </a:p>
        </p:txBody>
      </p:sp>
      <p:cxnSp>
        <p:nvCxnSpPr>
          <p:cNvPr id="46" name="Connettore diritto 45">
            <a:extLst>
              <a:ext uri="{FF2B5EF4-FFF2-40B4-BE49-F238E27FC236}">
                <a16:creationId xmlns:a16="http://schemas.microsoft.com/office/drawing/2014/main" xmlns="" id="{F54470E6-AEF8-00C9-23B6-FADD372A81B1}"/>
              </a:ext>
            </a:extLst>
          </p:cNvPr>
          <p:cNvCxnSpPr/>
          <p:nvPr/>
        </p:nvCxnSpPr>
        <p:spPr>
          <a:xfrm>
            <a:off x="7226707" y="5073445"/>
            <a:ext cx="0" cy="1735411"/>
          </a:xfrm>
          <a:prstGeom prst="line">
            <a:avLst/>
          </a:prstGeom>
        </p:spPr>
        <p:style>
          <a:lnRef idx="1">
            <a:schemeClr val="dk1"/>
          </a:lnRef>
          <a:fillRef idx="0">
            <a:schemeClr val="dk1"/>
          </a:fillRef>
          <a:effectRef idx="0">
            <a:schemeClr val="dk1"/>
          </a:effectRef>
          <a:fontRef idx="minor">
            <a:schemeClr val="tx1"/>
          </a:fontRef>
        </p:style>
      </p:cxnSp>
      <p:cxnSp>
        <p:nvCxnSpPr>
          <p:cNvPr id="48" name="Connettore diritto 47">
            <a:extLst>
              <a:ext uri="{FF2B5EF4-FFF2-40B4-BE49-F238E27FC236}">
                <a16:creationId xmlns:a16="http://schemas.microsoft.com/office/drawing/2014/main" xmlns="" id="{3CF5CB2F-8BB4-A6B8-FF1A-18C419528ED8}"/>
              </a:ext>
            </a:extLst>
          </p:cNvPr>
          <p:cNvCxnSpPr/>
          <p:nvPr/>
        </p:nvCxnSpPr>
        <p:spPr>
          <a:xfrm>
            <a:off x="7226710" y="5077636"/>
            <a:ext cx="4957921"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14094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EFF7E87C-E235-4DB1-8080-EB9FF00FFCCA}"/>
              </a:ext>
            </a:extLst>
          </p:cNvPr>
          <p:cNvSpPr txBox="1"/>
          <p:nvPr/>
        </p:nvSpPr>
        <p:spPr>
          <a:xfrm>
            <a:off x="135844" y="142083"/>
            <a:ext cx="1041030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a:t>
            </a:r>
            <a:r>
              <a:rPr kumimoji="0" lang="it-IT" sz="2400" b="1" i="0" u="none" strike="noStrike" kern="1200" cap="none" spc="0" normalizeH="0" baseline="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.11 Stato di attuazione GAL: avanzamento</a:t>
            </a:r>
            <a:r>
              <a:rPr kumimoji="0" lang="it-IT" sz="2400" b="1" i="0" u="none" strike="noStrike" kern="1200" cap="none" spc="0" normalizeH="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finanziario </a:t>
            </a:r>
            <a:r>
              <a:rPr kumimoji="0" lang="it-IT" b="1" i="0" u="none" strike="noStrike" kern="1200" cap="none" spc="0" normalizeH="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al </a:t>
            </a:r>
            <a:r>
              <a:rPr lang="it-IT" sz="18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28</a:t>
            </a:r>
            <a:r>
              <a:rPr kumimoji="0" lang="it-IT" sz="18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/11/202</a:t>
            </a:r>
            <a:r>
              <a:rPr lang="it-IT" sz="18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4</a:t>
            </a:r>
            <a:r>
              <a:rPr kumimoji="0" lang="it-IT" sz="18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it-IT" sz="1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it-IT" sz="1400" b="1" i="0" u="none" strike="noStrike" kern="1200" cap="none" spc="0" normalizeH="0" baseline="0" noProof="0" dirty="0" err="1">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dec</a:t>
            </a:r>
            <a:r>
              <a:rPr kumimoji="0" lang="it-IT" sz="1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725)</a:t>
            </a:r>
            <a:endParaRPr kumimoji="0" lang="it-IT" b="0" i="1"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Informazione e comunicazione - Regione Toscan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899198" y="167082"/>
            <a:ext cx="970691" cy="9747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ella 3">
            <a:extLst>
              <a:ext uri="{FF2B5EF4-FFF2-40B4-BE49-F238E27FC236}">
                <a16:creationId xmlns:a16="http://schemas.microsoft.com/office/drawing/2014/main" xmlns="" id="{6E40DFDF-620E-4C4B-1112-EA4B9FDAE8F8}"/>
              </a:ext>
            </a:extLst>
          </p:cNvPr>
          <p:cNvGraphicFramePr>
            <a:graphicFrameLocks noGrp="1"/>
          </p:cNvGraphicFramePr>
          <p:nvPr>
            <p:extLst>
              <p:ext uri="{D42A27DB-BD31-4B8C-83A1-F6EECF244321}">
                <p14:modId xmlns:p14="http://schemas.microsoft.com/office/powerpoint/2010/main" val="3476614114"/>
              </p:ext>
            </p:extLst>
          </p:nvPr>
        </p:nvGraphicFramePr>
        <p:xfrm>
          <a:off x="234899" y="1141868"/>
          <a:ext cx="10739178" cy="4602838"/>
        </p:xfrm>
        <a:graphic>
          <a:graphicData uri="http://schemas.openxmlformats.org/drawingml/2006/table">
            <a:tbl>
              <a:tblPr/>
              <a:tblGrid>
                <a:gridCol w="1919553">
                  <a:extLst>
                    <a:ext uri="{9D8B030D-6E8A-4147-A177-3AD203B41FA5}">
                      <a16:colId xmlns:a16="http://schemas.microsoft.com/office/drawing/2014/main" xmlns="" val="1953839655"/>
                    </a:ext>
                  </a:extLst>
                </a:gridCol>
                <a:gridCol w="1258348">
                  <a:extLst>
                    <a:ext uri="{9D8B030D-6E8A-4147-A177-3AD203B41FA5}">
                      <a16:colId xmlns:a16="http://schemas.microsoft.com/office/drawing/2014/main" xmlns="" val="1143141069"/>
                    </a:ext>
                  </a:extLst>
                </a:gridCol>
                <a:gridCol w="846262">
                  <a:extLst>
                    <a:ext uri="{9D8B030D-6E8A-4147-A177-3AD203B41FA5}">
                      <a16:colId xmlns:a16="http://schemas.microsoft.com/office/drawing/2014/main" xmlns="" val="187040555"/>
                    </a:ext>
                  </a:extLst>
                </a:gridCol>
                <a:gridCol w="1224219">
                  <a:extLst>
                    <a:ext uri="{9D8B030D-6E8A-4147-A177-3AD203B41FA5}">
                      <a16:colId xmlns:a16="http://schemas.microsoft.com/office/drawing/2014/main" xmlns="" val="1914286807"/>
                    </a:ext>
                  </a:extLst>
                </a:gridCol>
                <a:gridCol w="1078766">
                  <a:extLst>
                    <a:ext uri="{9D8B030D-6E8A-4147-A177-3AD203B41FA5}">
                      <a16:colId xmlns:a16="http://schemas.microsoft.com/office/drawing/2014/main" xmlns="" val="3194010887"/>
                    </a:ext>
                  </a:extLst>
                </a:gridCol>
                <a:gridCol w="743245">
                  <a:extLst>
                    <a:ext uri="{9D8B030D-6E8A-4147-A177-3AD203B41FA5}">
                      <a16:colId xmlns:a16="http://schemas.microsoft.com/office/drawing/2014/main" xmlns="" val="1312496315"/>
                    </a:ext>
                  </a:extLst>
                </a:gridCol>
                <a:gridCol w="1275127">
                  <a:extLst>
                    <a:ext uri="{9D8B030D-6E8A-4147-A177-3AD203B41FA5}">
                      <a16:colId xmlns:a16="http://schemas.microsoft.com/office/drawing/2014/main" xmlns="" val="3519679481"/>
                    </a:ext>
                  </a:extLst>
                </a:gridCol>
                <a:gridCol w="1132513">
                  <a:extLst>
                    <a:ext uri="{9D8B030D-6E8A-4147-A177-3AD203B41FA5}">
                      <a16:colId xmlns:a16="http://schemas.microsoft.com/office/drawing/2014/main" xmlns="" val="106679501"/>
                    </a:ext>
                  </a:extLst>
                </a:gridCol>
                <a:gridCol w="1261145">
                  <a:extLst>
                    <a:ext uri="{9D8B030D-6E8A-4147-A177-3AD203B41FA5}">
                      <a16:colId xmlns:a16="http://schemas.microsoft.com/office/drawing/2014/main" xmlns="" val="4232295497"/>
                    </a:ext>
                  </a:extLst>
                </a:gridCol>
              </a:tblGrid>
              <a:tr h="193847">
                <a:tc rowSpan="2">
                  <a:txBody>
                    <a:bodyPr/>
                    <a:lstStyle/>
                    <a:p>
                      <a:pPr algn="ctr" rtl="0" fontAlgn="ctr"/>
                      <a:r>
                        <a:rPr lang="it-IT" sz="1200" b="1" i="0" u="none" strike="noStrike" dirty="0">
                          <a:solidFill>
                            <a:srgbClr val="FFFFFF"/>
                          </a:solidFill>
                          <a:effectLst/>
                          <a:latin typeface="+mn-lt"/>
                        </a:rPr>
                        <a:t>Misura</a:t>
                      </a:r>
                    </a:p>
                  </a:txBody>
                  <a:tcPr marL="36000" marR="36000" marT="36000" marB="3600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rowSpan="2">
                  <a:txBody>
                    <a:bodyPr/>
                    <a:lstStyle/>
                    <a:p>
                      <a:pPr algn="ctr" rtl="0" fontAlgn="ctr"/>
                      <a:r>
                        <a:rPr lang="it-IT" sz="1200" b="1" i="0" u="none" strike="noStrike" dirty="0">
                          <a:solidFill>
                            <a:srgbClr val="FFFFFF"/>
                          </a:solidFill>
                          <a:effectLst/>
                          <a:latin typeface="+mn-lt"/>
                        </a:rPr>
                        <a:t>Dotazione finanziaria</a:t>
                      </a:r>
                      <a:br>
                        <a:rPr lang="it-IT" sz="1200" b="1" i="0" u="none" strike="noStrike" dirty="0">
                          <a:solidFill>
                            <a:srgbClr val="FFFFFF"/>
                          </a:solidFill>
                          <a:effectLst/>
                          <a:latin typeface="+mn-lt"/>
                        </a:rPr>
                      </a:br>
                      <a:r>
                        <a:rPr lang="it-IT" sz="1200" b="1" i="0" u="none" strike="noStrike" dirty="0">
                          <a:solidFill>
                            <a:srgbClr val="FFFFFF"/>
                          </a:solidFill>
                          <a:effectLst/>
                          <a:latin typeface="+mn-lt"/>
                        </a:rPr>
                        <a:t>(a)</a:t>
                      </a:r>
                    </a:p>
                  </a:txBody>
                  <a:tcPr marL="36000" marR="36000" marT="36000" marB="3600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gridSpan="3">
                  <a:txBody>
                    <a:bodyPr/>
                    <a:lstStyle/>
                    <a:p>
                      <a:pPr algn="ctr" rtl="0" fontAlgn="ctr"/>
                      <a:r>
                        <a:rPr lang="it-IT" sz="1100" b="0" i="0" u="none" strike="noStrike">
                          <a:solidFill>
                            <a:srgbClr val="FFFFFF"/>
                          </a:solidFill>
                          <a:effectLst/>
                          <a:latin typeface="+mn-lt"/>
                        </a:rPr>
                        <a:t>CONCESSIONI</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hMerge="1">
                  <a:txBody>
                    <a:bodyPr/>
                    <a:lstStyle/>
                    <a:p>
                      <a:endParaRPr lang="it-IT"/>
                    </a:p>
                  </a:txBody>
                  <a:tcPr/>
                </a:tc>
                <a:tc hMerge="1">
                  <a:txBody>
                    <a:bodyPr/>
                    <a:lstStyle/>
                    <a:p>
                      <a:endParaRPr lang="it-IT"/>
                    </a:p>
                  </a:txBody>
                  <a:tcPr/>
                </a:tc>
                <a:tc gridSpan="4">
                  <a:txBody>
                    <a:bodyPr/>
                    <a:lstStyle/>
                    <a:p>
                      <a:pPr algn="ctr" rtl="0" fontAlgn="ctr"/>
                      <a:r>
                        <a:rPr lang="it-IT" sz="1100" b="0" i="0" u="none" strike="noStrike">
                          <a:solidFill>
                            <a:srgbClr val="FFFFFF"/>
                          </a:solidFill>
                          <a:effectLst/>
                          <a:latin typeface="+mn-lt"/>
                        </a:rPr>
                        <a:t>PAGAMENTI</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4143650447"/>
                  </a:ext>
                </a:extLst>
              </a:tr>
              <a:tr h="782842">
                <a:tc vMerge="1">
                  <a:txBody>
                    <a:bodyPr/>
                    <a:lstStyle/>
                    <a:p>
                      <a:endParaRPr lang="it-IT"/>
                    </a:p>
                  </a:txBody>
                  <a:tcPr/>
                </a:tc>
                <a:tc vMerge="1">
                  <a:txBody>
                    <a:bodyPr/>
                    <a:lstStyle/>
                    <a:p>
                      <a:endParaRPr lang="it-IT"/>
                    </a:p>
                  </a:txBody>
                  <a:tcPr/>
                </a:tc>
                <a:tc>
                  <a:txBody>
                    <a:bodyPr/>
                    <a:lstStyle/>
                    <a:p>
                      <a:pPr algn="ctr" rtl="0" fontAlgn="ctr"/>
                      <a:r>
                        <a:rPr lang="it-IT" sz="1200" b="1" i="0" u="none" strike="noStrike" dirty="0">
                          <a:solidFill>
                            <a:srgbClr val="FFFFFF"/>
                          </a:solidFill>
                          <a:effectLst/>
                          <a:latin typeface="+mn-lt"/>
                        </a:rPr>
                        <a:t>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ctr" rtl="0" fontAlgn="ctr"/>
                      <a:r>
                        <a:rPr lang="it-IT" sz="1200" b="1" i="0" u="none" strike="noStrike" dirty="0">
                          <a:solidFill>
                            <a:srgbClr val="FFFFFF"/>
                          </a:solidFill>
                          <a:effectLst/>
                          <a:latin typeface="+mn-lt"/>
                        </a:rPr>
                        <a:t>Importo </a:t>
                      </a:r>
                      <a:br>
                        <a:rPr lang="it-IT" sz="1200" b="1" i="0" u="none" strike="noStrike" dirty="0">
                          <a:solidFill>
                            <a:srgbClr val="FFFFFF"/>
                          </a:solidFill>
                          <a:effectLst/>
                          <a:latin typeface="+mn-lt"/>
                        </a:rPr>
                      </a:br>
                      <a:r>
                        <a:rPr lang="it-IT" sz="1200" b="1" i="0" u="none" strike="noStrike" dirty="0">
                          <a:solidFill>
                            <a:srgbClr val="FFFFFF"/>
                          </a:solidFill>
                          <a:effectLst/>
                          <a:latin typeface="+mn-lt"/>
                        </a:rPr>
                        <a:t>(b)</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ctr" rtl="0" fontAlgn="ctr"/>
                      <a:r>
                        <a:rPr lang="it-IT" sz="1200" b="1" i="0" u="none" strike="noStrike" dirty="0">
                          <a:solidFill>
                            <a:srgbClr val="FFFFFF"/>
                          </a:solidFill>
                          <a:effectLst/>
                          <a:latin typeface="+mn-lt"/>
                        </a:rPr>
                        <a:t>Avanzamento (b/a)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ctr" rtl="0" fontAlgn="ctr"/>
                      <a:r>
                        <a:rPr lang="it-IT" sz="1200" b="1" i="0" u="none" strike="noStrike" dirty="0">
                          <a:solidFill>
                            <a:srgbClr val="FFFFFF"/>
                          </a:solidFill>
                          <a:effectLst/>
                          <a:latin typeface="+mn-lt"/>
                        </a:rPr>
                        <a:t>N°</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ctr" rtl="0" fontAlgn="ctr"/>
                      <a:r>
                        <a:rPr lang="it-IT" sz="1200" b="1" i="0" u="none" strike="noStrike" dirty="0">
                          <a:solidFill>
                            <a:srgbClr val="FFFFFF"/>
                          </a:solidFill>
                          <a:effectLst/>
                          <a:latin typeface="+mn-lt"/>
                        </a:rPr>
                        <a:t>Spesa pagata </a:t>
                      </a:r>
                      <a:br>
                        <a:rPr lang="it-IT" sz="1200" b="1" i="0" u="none" strike="noStrike" dirty="0">
                          <a:solidFill>
                            <a:srgbClr val="FFFFFF"/>
                          </a:solidFill>
                          <a:effectLst/>
                          <a:latin typeface="+mn-lt"/>
                        </a:rPr>
                      </a:br>
                      <a:r>
                        <a:rPr lang="it-IT" sz="1200" b="1" i="0" u="none" strike="noStrike" dirty="0">
                          <a:solidFill>
                            <a:srgbClr val="FFFFFF"/>
                          </a:solidFill>
                          <a:effectLst/>
                          <a:latin typeface="+mn-lt"/>
                        </a:rPr>
                        <a:t>(c)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ctr" rtl="0" fontAlgn="ctr"/>
                      <a:r>
                        <a:rPr lang="it-IT" sz="1200" b="1" i="0" u="none" strike="noStrike" dirty="0">
                          <a:solidFill>
                            <a:srgbClr val="FFFFFF"/>
                          </a:solidFill>
                          <a:effectLst/>
                          <a:latin typeface="+mn-lt"/>
                        </a:rPr>
                        <a:t>Spesa pagata (%)</a:t>
                      </a:r>
                      <a:br>
                        <a:rPr lang="it-IT" sz="1200" b="1" i="0" u="none" strike="noStrike" dirty="0">
                          <a:solidFill>
                            <a:srgbClr val="FFFFFF"/>
                          </a:solidFill>
                          <a:effectLst/>
                          <a:latin typeface="+mn-lt"/>
                        </a:rPr>
                      </a:br>
                      <a:r>
                        <a:rPr lang="it-IT" sz="1200" b="1" i="0" u="none" strike="noStrike" dirty="0">
                          <a:solidFill>
                            <a:srgbClr val="FFFFFF"/>
                          </a:solidFill>
                          <a:effectLst/>
                          <a:latin typeface="+mn-lt"/>
                        </a:rPr>
                        <a:t>(c/a)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tc>
                  <a:txBody>
                    <a:bodyPr/>
                    <a:lstStyle/>
                    <a:p>
                      <a:pPr algn="ctr" rtl="0" fontAlgn="ctr"/>
                      <a:r>
                        <a:rPr lang="it-IT" sz="1200" b="1" i="0" u="none" strike="noStrike" dirty="0">
                          <a:solidFill>
                            <a:srgbClr val="FFFFFF"/>
                          </a:solidFill>
                          <a:effectLst/>
                          <a:latin typeface="+mn-lt"/>
                        </a:rPr>
                        <a:t>Incremento di spesa % dal 31/12/2023 al 15/11/2024</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0AD47"/>
                    </a:solidFill>
                  </a:tcPr>
                </a:tc>
                <a:extLst>
                  <a:ext uri="{0D108BD9-81ED-4DB2-BD59-A6C34878D82A}">
                    <a16:rowId xmlns:a16="http://schemas.microsoft.com/office/drawing/2014/main" xmlns="" val="2086444063"/>
                  </a:ext>
                </a:extLst>
              </a:tr>
              <a:tr h="201302">
                <a:tc>
                  <a:txBody>
                    <a:bodyPr/>
                    <a:lstStyle/>
                    <a:p>
                      <a:pPr algn="l" rtl="0" fontAlgn="ctr"/>
                      <a:r>
                        <a:rPr lang="it-IT" sz="1200" b="0" i="0" u="none" strike="noStrike" dirty="0">
                          <a:solidFill>
                            <a:srgbClr val="000000"/>
                          </a:solidFill>
                          <a:effectLst/>
                          <a:latin typeface="+mn-lt"/>
                        </a:rPr>
                        <a:t>19.1 Trascinamento</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it-IT" sz="1200" b="0" i="0" u="none" strike="noStrike">
                          <a:solidFill>
                            <a:srgbClr val="000000"/>
                          </a:solidFill>
                          <a:effectLst/>
                          <a:latin typeface="+mn-lt"/>
                        </a:rPr>
                        <a:t>13.478,68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a:solidFill>
                            <a:srgbClr val="000000"/>
                          </a:solidFill>
                          <a:effectLst/>
                          <a:latin typeface="+mn-lt"/>
                        </a:rPr>
                        <a:t>1</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it-IT" sz="1200" b="0" i="0" u="none" strike="noStrike">
                          <a:solidFill>
                            <a:srgbClr val="000000"/>
                          </a:solidFill>
                          <a:effectLst/>
                          <a:latin typeface="+mn-lt"/>
                        </a:rPr>
                        <a:t>13.478,68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a:solidFill>
                            <a:srgbClr val="000000"/>
                          </a:solidFill>
                          <a:effectLst/>
                          <a:latin typeface="+mn-lt"/>
                        </a:rPr>
                        <a:t>100%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a:solidFill>
                            <a:srgbClr val="000000"/>
                          </a:solidFill>
                          <a:effectLst/>
                          <a:latin typeface="+mn-lt"/>
                        </a:rPr>
                        <a:t>1</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it-IT" sz="1200" b="0" i="0" u="none" strike="noStrike">
                          <a:solidFill>
                            <a:srgbClr val="000000"/>
                          </a:solidFill>
                          <a:effectLst/>
                          <a:latin typeface="+mn-lt"/>
                        </a:rPr>
                        <a:t>13.478,68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a:solidFill>
                            <a:srgbClr val="000000"/>
                          </a:solidFill>
                          <a:effectLst/>
                          <a:latin typeface="+mn-lt"/>
                        </a:rPr>
                        <a:t>100,0%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a:solidFill>
                            <a:srgbClr val="000000"/>
                          </a:solidFill>
                          <a:effectLst/>
                          <a:latin typeface="+mn-lt"/>
                        </a:rPr>
                        <a:t>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xmlns="" val="1260496550"/>
                  </a:ext>
                </a:extLst>
              </a:tr>
              <a:tr h="677849">
                <a:tc>
                  <a:txBody>
                    <a:bodyPr/>
                    <a:lstStyle/>
                    <a:p>
                      <a:pPr algn="l" rtl="0" fontAlgn="ctr"/>
                      <a:r>
                        <a:rPr lang="it-IT" sz="1200" b="0" i="0" u="none" strike="noStrike" dirty="0">
                          <a:solidFill>
                            <a:srgbClr val="000000"/>
                          </a:solidFill>
                          <a:effectLst/>
                          <a:latin typeface="+mn-lt"/>
                        </a:rPr>
                        <a:t>19.1 – Sostegno preparatorio programmazione 2014-2022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it-IT" sz="1200" b="0" i="0" u="none" strike="noStrike" dirty="0">
                          <a:solidFill>
                            <a:srgbClr val="000000"/>
                          </a:solidFill>
                          <a:effectLst/>
                          <a:latin typeface="+mn-lt"/>
                        </a:rPr>
                        <a:t>411.940,64</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a:solidFill>
                            <a:srgbClr val="000000"/>
                          </a:solidFill>
                          <a:effectLst/>
                          <a:latin typeface="+mn-lt"/>
                        </a:rPr>
                        <a:t>10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it-IT" sz="1200" b="0" i="0" u="none" strike="noStrike">
                          <a:solidFill>
                            <a:srgbClr val="000000"/>
                          </a:solidFill>
                          <a:effectLst/>
                          <a:latin typeface="+mn-lt"/>
                        </a:rPr>
                        <a:t>411.940,64</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a:solidFill>
                            <a:srgbClr val="000000"/>
                          </a:solidFill>
                          <a:effectLst/>
                          <a:latin typeface="+mn-lt"/>
                        </a:rPr>
                        <a:t>100%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a:solidFill>
                            <a:srgbClr val="000000"/>
                          </a:solidFill>
                          <a:effectLst/>
                          <a:latin typeface="+mn-lt"/>
                        </a:rPr>
                        <a:t>10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it-IT" sz="1200" b="0" i="0" u="none" strike="noStrike">
                          <a:solidFill>
                            <a:srgbClr val="000000"/>
                          </a:solidFill>
                          <a:effectLst/>
                          <a:latin typeface="+mn-lt"/>
                        </a:rPr>
                        <a:t>411.940,64</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a:solidFill>
                            <a:srgbClr val="000000"/>
                          </a:solidFill>
                          <a:effectLst/>
                          <a:latin typeface="+mn-lt"/>
                        </a:rPr>
                        <a:t>100,0%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dirty="0">
                          <a:solidFill>
                            <a:srgbClr val="000000"/>
                          </a:solidFill>
                          <a:effectLst/>
                          <a:latin typeface="+mn-lt"/>
                        </a:rPr>
                        <a:t>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xmlns="" val="3918213261"/>
                  </a:ext>
                </a:extLst>
              </a:tr>
              <a:tr h="612396">
                <a:tc>
                  <a:txBody>
                    <a:bodyPr/>
                    <a:lstStyle/>
                    <a:p>
                      <a:pPr algn="l" rtl="0" fontAlgn="ctr"/>
                      <a:r>
                        <a:rPr lang="it-IT" sz="1200" b="0" i="0" u="none" strike="noStrike" dirty="0">
                          <a:solidFill>
                            <a:srgbClr val="000000"/>
                          </a:solidFill>
                          <a:effectLst/>
                          <a:latin typeface="+mn-lt"/>
                        </a:rPr>
                        <a:t>19.1 – Sostegno preparatorio programmazione 2023 - 2027</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it-IT" sz="1200" b="0" i="0" u="none" strike="noStrike" dirty="0">
                          <a:solidFill>
                            <a:srgbClr val="000000"/>
                          </a:solidFill>
                          <a:effectLst/>
                          <a:latin typeface="+mn-lt"/>
                        </a:rPr>
                        <a:t>500.000,00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dirty="0">
                          <a:solidFill>
                            <a:srgbClr val="000000"/>
                          </a:solidFill>
                          <a:effectLst/>
                          <a:latin typeface="+mn-lt"/>
                        </a:rPr>
                        <a:t>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it-IT" sz="1200" b="0" i="0" u="none" strike="noStrike" dirty="0">
                          <a:solidFill>
                            <a:srgbClr val="000000"/>
                          </a:solidFill>
                          <a:effectLst/>
                          <a:latin typeface="+mn-lt"/>
                        </a:rPr>
                        <a:t>394.649,02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dirty="0">
                          <a:solidFill>
                            <a:srgbClr val="000000"/>
                          </a:solidFill>
                          <a:effectLst/>
                          <a:latin typeface="+mn-lt"/>
                        </a:rPr>
                        <a:t>79%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dirty="0">
                          <a:solidFill>
                            <a:srgbClr val="000000"/>
                          </a:solidFill>
                          <a:effectLst/>
                          <a:latin typeface="+mn-lt"/>
                        </a:rPr>
                        <a:t>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it-IT" sz="1200" b="0" i="0" u="none" strike="noStrike" dirty="0">
                          <a:solidFill>
                            <a:srgbClr val="000000"/>
                          </a:solidFill>
                          <a:effectLst/>
                          <a:latin typeface="+mn-lt"/>
                        </a:rPr>
                        <a:t>393.681,34</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dirty="0">
                          <a:solidFill>
                            <a:srgbClr val="000000"/>
                          </a:solidFill>
                          <a:effectLst/>
                          <a:latin typeface="+mn-lt"/>
                        </a:rPr>
                        <a:t>78,7%</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dirty="0">
                          <a:solidFill>
                            <a:srgbClr val="000000"/>
                          </a:solidFill>
                          <a:effectLst/>
                          <a:latin typeface="+mn-lt"/>
                        </a:rPr>
                        <a:t> </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xmlns="" val="2940028320"/>
                  </a:ext>
                </a:extLst>
              </a:tr>
              <a:tr h="231124">
                <a:tc>
                  <a:txBody>
                    <a:bodyPr/>
                    <a:lstStyle/>
                    <a:p>
                      <a:pPr algn="l" rtl="0" fontAlgn="ctr"/>
                      <a:r>
                        <a:rPr lang="it-IT" sz="1200" b="1" i="0" u="none" strike="noStrike" dirty="0">
                          <a:solidFill>
                            <a:srgbClr val="000000"/>
                          </a:solidFill>
                          <a:effectLst/>
                          <a:latin typeface="+mn-lt"/>
                        </a:rPr>
                        <a:t>Tot. 19.1</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it-IT" sz="1200" b="1" i="0" u="none" strike="noStrike" dirty="0">
                          <a:solidFill>
                            <a:srgbClr val="000000"/>
                          </a:solidFill>
                          <a:effectLst/>
                          <a:latin typeface="+mn-lt"/>
                        </a:rPr>
                        <a:t>925.419,32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dirty="0">
                          <a:solidFill>
                            <a:srgbClr val="000000"/>
                          </a:solidFill>
                          <a:effectLst/>
                          <a:latin typeface="+mn-lt"/>
                        </a:rPr>
                        <a:t>19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it-IT" sz="1200" b="1" i="0" u="none" strike="noStrike" dirty="0">
                          <a:solidFill>
                            <a:srgbClr val="000000"/>
                          </a:solidFill>
                          <a:effectLst/>
                          <a:latin typeface="+mn-lt"/>
                        </a:rPr>
                        <a:t>820.068,34</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dirty="0">
                          <a:solidFill>
                            <a:srgbClr val="000000"/>
                          </a:solidFill>
                          <a:effectLst/>
                          <a:latin typeface="+mn-lt"/>
                        </a:rPr>
                        <a:t>89%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dirty="0">
                          <a:solidFill>
                            <a:srgbClr val="000000"/>
                          </a:solidFill>
                          <a:effectLst/>
                          <a:latin typeface="+mn-lt"/>
                        </a:rPr>
                        <a:t>20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it-IT" sz="1200" b="1" i="0" u="none" strike="noStrike" dirty="0">
                          <a:solidFill>
                            <a:srgbClr val="000000"/>
                          </a:solidFill>
                          <a:effectLst/>
                          <a:latin typeface="+mn-lt"/>
                        </a:rPr>
                        <a:t>819.100,66</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dirty="0">
                          <a:solidFill>
                            <a:srgbClr val="000000"/>
                          </a:solidFill>
                          <a:effectLst/>
                          <a:latin typeface="+mn-lt"/>
                        </a:rPr>
                        <a:t>88,5%</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dirty="0">
                          <a:solidFill>
                            <a:srgbClr val="000000"/>
                          </a:solidFill>
                          <a:effectLst/>
                          <a:latin typeface="+mn-lt"/>
                        </a:rPr>
                        <a:t>44,0%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xmlns="" val="1032081803"/>
                  </a:ext>
                </a:extLst>
              </a:tr>
              <a:tr h="201302">
                <a:tc>
                  <a:txBody>
                    <a:bodyPr/>
                    <a:lstStyle/>
                    <a:p>
                      <a:pPr algn="l" rtl="0" fontAlgn="ctr"/>
                      <a:r>
                        <a:rPr lang="it-IT" sz="1200" b="0" i="0" u="none" strike="noStrike" dirty="0">
                          <a:solidFill>
                            <a:srgbClr val="000000"/>
                          </a:solidFill>
                          <a:effectLst/>
                          <a:latin typeface="+mn-lt"/>
                        </a:rPr>
                        <a:t>19.2 – Interventi a regia</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it-IT" sz="1200" b="0" i="0" u="none" strike="noStrike" dirty="0">
                          <a:solidFill>
                            <a:srgbClr val="000000"/>
                          </a:solidFill>
                          <a:effectLst/>
                          <a:latin typeface="+mn-lt"/>
                        </a:rPr>
                        <a:t>16.683.582,59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dirty="0">
                          <a:effectLst/>
                          <a:latin typeface="+mn-lt"/>
                        </a:rPr>
                        <a:t>192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it-IT" sz="1200" b="0" i="0" u="none" strike="noStrike" dirty="0">
                          <a:solidFill>
                            <a:srgbClr val="000000"/>
                          </a:solidFill>
                          <a:effectLst/>
                          <a:latin typeface="+mn-lt"/>
                        </a:rPr>
                        <a:t>15.295.071,04</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dirty="0">
                          <a:solidFill>
                            <a:srgbClr val="000000"/>
                          </a:solidFill>
                          <a:effectLst/>
                          <a:latin typeface="+mn-lt"/>
                        </a:rPr>
                        <a:t>92%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a:effectLst/>
                          <a:latin typeface="Calibri" panose="020F0502020204030204" pitchFamily="34" charset="0"/>
                        </a:rPr>
                        <a:t>292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it-IT" sz="1200" b="0" i="0" u="none" strike="noStrike">
                          <a:solidFill>
                            <a:srgbClr val="000000"/>
                          </a:solidFill>
                          <a:effectLst/>
                          <a:latin typeface="Calibri" panose="020F0502020204030204" pitchFamily="34" charset="0"/>
                        </a:rPr>
                        <a:t>10.881.137,80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a:solidFill>
                            <a:srgbClr val="000000"/>
                          </a:solidFill>
                          <a:effectLst/>
                          <a:latin typeface="Calibri" panose="020F0502020204030204" pitchFamily="34" charset="0"/>
                        </a:rPr>
                        <a:t>65,2%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a:solidFill>
                            <a:srgbClr val="000000"/>
                          </a:solidFill>
                          <a:effectLst/>
                          <a:latin typeface="Calibri" panose="020F0502020204030204" pitchFamily="34" charset="0"/>
                        </a:rPr>
                        <a:t>33,9%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xmlns="" val="576165887"/>
                  </a:ext>
                </a:extLst>
              </a:tr>
              <a:tr h="201302">
                <a:tc>
                  <a:txBody>
                    <a:bodyPr/>
                    <a:lstStyle/>
                    <a:p>
                      <a:pPr algn="l" rtl="0" fontAlgn="ctr"/>
                      <a:r>
                        <a:rPr lang="it-IT" sz="1200" b="0" i="0" u="none" strike="noStrike" dirty="0">
                          <a:solidFill>
                            <a:srgbClr val="000000"/>
                          </a:solidFill>
                          <a:effectLst/>
                          <a:latin typeface="+mn-lt"/>
                        </a:rPr>
                        <a:t>19.2 – Interventi a bando</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it-IT" sz="1200" b="0" i="0" u="none" strike="noStrike">
                          <a:solidFill>
                            <a:srgbClr val="000000"/>
                          </a:solidFill>
                          <a:effectLst/>
                          <a:latin typeface="+mn-lt"/>
                        </a:rPr>
                        <a:t>10.144.762,13</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a:effectLst/>
                          <a:latin typeface="+mn-lt"/>
                        </a:rPr>
                        <a:t>288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it-IT" sz="1200" b="0" i="0" u="none" strike="noStrike">
                          <a:solidFill>
                            <a:srgbClr val="000000"/>
                          </a:solidFill>
                          <a:effectLst/>
                          <a:latin typeface="+mn-lt"/>
                        </a:rPr>
                        <a:t>10.192.055,27</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a:solidFill>
                            <a:srgbClr val="000000"/>
                          </a:solidFill>
                          <a:effectLst/>
                          <a:latin typeface="+mn-lt"/>
                        </a:rPr>
                        <a:t>100%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a:effectLst/>
                          <a:latin typeface="Calibri" panose="020F0502020204030204" pitchFamily="34" charset="0"/>
                        </a:rPr>
                        <a:t>281</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r" rtl="0" fontAlgn="ctr"/>
                      <a:r>
                        <a:rPr lang="it-IT" sz="1200" b="0" i="0" u="none" strike="noStrike" dirty="0">
                          <a:solidFill>
                            <a:srgbClr val="000000"/>
                          </a:solidFill>
                          <a:effectLst/>
                          <a:latin typeface="Calibri" panose="020F0502020204030204" pitchFamily="34" charset="0"/>
                        </a:rPr>
                        <a:t>3.248.082,48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a:solidFill>
                            <a:srgbClr val="000000"/>
                          </a:solidFill>
                          <a:effectLst/>
                          <a:latin typeface="Calibri" panose="020F0502020204030204" pitchFamily="34" charset="0"/>
                        </a:rPr>
                        <a:t>32,0%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tc>
                  <a:txBody>
                    <a:bodyPr/>
                    <a:lstStyle/>
                    <a:p>
                      <a:pPr algn="ctr" rtl="0" fontAlgn="ctr"/>
                      <a:r>
                        <a:rPr lang="it-IT" sz="1200" b="0" i="0" u="none" strike="noStrike">
                          <a:solidFill>
                            <a:srgbClr val="000000"/>
                          </a:solidFill>
                          <a:effectLst/>
                          <a:latin typeface="Calibri" panose="020F0502020204030204" pitchFamily="34" charset="0"/>
                        </a:rPr>
                        <a:t>30,5%</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E9"/>
                    </a:solidFill>
                  </a:tcPr>
                </a:tc>
                <a:extLst>
                  <a:ext uri="{0D108BD9-81ED-4DB2-BD59-A6C34878D82A}">
                    <a16:rowId xmlns:a16="http://schemas.microsoft.com/office/drawing/2014/main" xmlns="" val="2902652024"/>
                  </a:ext>
                </a:extLst>
              </a:tr>
              <a:tr h="231124">
                <a:tc>
                  <a:txBody>
                    <a:bodyPr/>
                    <a:lstStyle/>
                    <a:p>
                      <a:pPr algn="l" rtl="0" fontAlgn="ctr"/>
                      <a:r>
                        <a:rPr lang="it-IT" sz="1200" b="1" i="0" u="none" strike="noStrike" dirty="0">
                          <a:solidFill>
                            <a:srgbClr val="000000"/>
                          </a:solidFill>
                          <a:effectLst/>
                          <a:latin typeface="+mn-lt"/>
                        </a:rPr>
                        <a:t>Tot. 19.2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it-IT" sz="1200" b="1" i="0" u="none" strike="noStrike" dirty="0">
                          <a:solidFill>
                            <a:srgbClr val="000000"/>
                          </a:solidFill>
                          <a:effectLst/>
                          <a:latin typeface="+mn-lt"/>
                        </a:rPr>
                        <a:t>26.828.344,72</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a:solidFill>
                            <a:srgbClr val="000000"/>
                          </a:solidFill>
                          <a:effectLst/>
                          <a:latin typeface="+mn-lt"/>
                        </a:rPr>
                        <a:t>480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it-IT" sz="1200" b="1" i="0" u="none" strike="noStrike">
                          <a:solidFill>
                            <a:srgbClr val="000000"/>
                          </a:solidFill>
                          <a:effectLst/>
                          <a:latin typeface="+mn-lt"/>
                        </a:rPr>
                        <a:t>25.487.126,31</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a:effectLst/>
                          <a:latin typeface="+mn-lt"/>
                        </a:rPr>
                        <a:t>95%</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a:solidFill>
                            <a:srgbClr val="000000"/>
                          </a:solidFill>
                          <a:effectLst/>
                          <a:latin typeface="Calibri" panose="020F0502020204030204" pitchFamily="34" charset="0"/>
                        </a:rPr>
                        <a:t>573</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it-IT" sz="1200" b="1" i="0" u="none" strike="noStrike">
                          <a:solidFill>
                            <a:srgbClr val="000000"/>
                          </a:solidFill>
                          <a:effectLst/>
                          <a:latin typeface="Calibri" panose="020F0502020204030204" pitchFamily="34" charset="0"/>
                        </a:rPr>
                        <a:t>14.129.220,28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a:effectLst/>
                          <a:latin typeface="Calibri" panose="020F0502020204030204" pitchFamily="34" charset="0"/>
                        </a:rPr>
                        <a:t>52,7%</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a:effectLst/>
                          <a:latin typeface="Calibri" panose="020F0502020204030204" pitchFamily="34" charset="0"/>
                        </a:rPr>
                        <a:t>32,6%</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xmlns="" val="1909517343"/>
                  </a:ext>
                </a:extLst>
              </a:tr>
              <a:tr h="231124">
                <a:tc>
                  <a:txBody>
                    <a:bodyPr/>
                    <a:lstStyle/>
                    <a:p>
                      <a:pPr algn="l" rtl="0" fontAlgn="ctr"/>
                      <a:r>
                        <a:rPr lang="it-IT" sz="1200" b="1" i="0" u="none" strike="noStrike" dirty="0">
                          <a:solidFill>
                            <a:srgbClr val="000000"/>
                          </a:solidFill>
                          <a:effectLst/>
                          <a:latin typeface="+mn-lt"/>
                        </a:rPr>
                        <a:t>19.3 – Cooperazione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it-IT" sz="1200" b="1" i="0" u="none" strike="noStrike" dirty="0">
                          <a:solidFill>
                            <a:srgbClr val="000000"/>
                          </a:solidFill>
                          <a:effectLst/>
                          <a:latin typeface="+mn-lt"/>
                        </a:rPr>
                        <a:t>1.427.386,28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dirty="0">
                          <a:effectLst/>
                          <a:latin typeface="+mn-lt"/>
                        </a:rPr>
                        <a:t>30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it-IT" sz="1200" b="1" i="0" u="none" strike="noStrike" dirty="0">
                          <a:solidFill>
                            <a:srgbClr val="000000"/>
                          </a:solidFill>
                          <a:effectLst/>
                          <a:latin typeface="+mn-lt"/>
                        </a:rPr>
                        <a:t>1.271.514,06</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dirty="0">
                          <a:effectLst/>
                          <a:latin typeface="+mn-lt"/>
                        </a:rPr>
                        <a:t>89%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a:effectLst/>
                          <a:latin typeface="Calibri" panose="020F0502020204030204" pitchFamily="34" charset="0"/>
                        </a:rPr>
                        <a:t>31</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it-IT" sz="1200" b="1" i="0" u="none" strike="noStrike">
                          <a:solidFill>
                            <a:srgbClr val="000000"/>
                          </a:solidFill>
                          <a:effectLst/>
                          <a:latin typeface="Calibri" panose="020F0502020204030204" pitchFamily="34" charset="0"/>
                        </a:rPr>
                        <a:t>684.583,85</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a:effectLst/>
                          <a:latin typeface="Calibri" panose="020F0502020204030204" pitchFamily="34" charset="0"/>
                        </a:rPr>
                        <a:t>48,0%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a:effectLst/>
                          <a:latin typeface="Calibri" panose="020F0502020204030204" pitchFamily="34" charset="0"/>
                        </a:rPr>
                        <a:t>40,6%</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xmlns="" val="4036341727"/>
                  </a:ext>
                </a:extLst>
              </a:tr>
              <a:tr h="454793">
                <a:tc>
                  <a:txBody>
                    <a:bodyPr/>
                    <a:lstStyle/>
                    <a:p>
                      <a:pPr algn="l" rtl="0" fontAlgn="ctr"/>
                      <a:r>
                        <a:rPr lang="it-IT" sz="1200" b="1" i="0" u="none" strike="noStrike" dirty="0">
                          <a:solidFill>
                            <a:srgbClr val="000000"/>
                          </a:solidFill>
                          <a:effectLst/>
                          <a:latin typeface="+mn-lt"/>
                        </a:rPr>
                        <a:t>19.4 – Funzionamento GAL</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it-IT" sz="1200" b="1" i="0" u="none" strike="noStrike" dirty="0">
                          <a:solidFill>
                            <a:srgbClr val="000000"/>
                          </a:solidFill>
                          <a:effectLst/>
                          <a:latin typeface="+mn-lt"/>
                        </a:rPr>
                        <a:t>8.048.015,67</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a:effectLst/>
                          <a:latin typeface="+mn-lt"/>
                        </a:rPr>
                        <a:t>18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it-IT" sz="1200" b="1" i="0" u="none" strike="noStrike" dirty="0">
                          <a:solidFill>
                            <a:srgbClr val="000000"/>
                          </a:solidFill>
                          <a:effectLst/>
                          <a:latin typeface="+mn-lt"/>
                        </a:rPr>
                        <a:t>8.281.863,49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a:effectLst/>
                          <a:latin typeface="+mn-lt"/>
                        </a:rPr>
                        <a:t>103%</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a:effectLst/>
                          <a:latin typeface="Calibri" panose="020F0502020204030204" pitchFamily="34" charset="0"/>
                        </a:rPr>
                        <a:t>47</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it-IT" sz="1200" b="1" i="0" u="none" strike="noStrike">
                          <a:solidFill>
                            <a:srgbClr val="000000"/>
                          </a:solidFill>
                          <a:effectLst/>
                          <a:latin typeface="Calibri" panose="020F0502020204030204" pitchFamily="34" charset="0"/>
                        </a:rPr>
                        <a:t>6.597.204,29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a:effectLst/>
                          <a:latin typeface="Calibri" panose="020F0502020204030204" pitchFamily="34" charset="0"/>
                        </a:rPr>
                        <a:t>82,0%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a:effectLst/>
                          <a:latin typeface="Calibri" panose="020F0502020204030204" pitchFamily="34" charset="0"/>
                        </a:rPr>
                        <a:t>12,3%</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xmlns="" val="4167656938"/>
                  </a:ext>
                </a:extLst>
              </a:tr>
              <a:tr h="231124">
                <a:tc>
                  <a:txBody>
                    <a:bodyPr/>
                    <a:lstStyle/>
                    <a:p>
                      <a:pPr algn="l" rtl="0" fontAlgn="ctr"/>
                      <a:r>
                        <a:rPr lang="it-IT" sz="1400" b="1" i="0" u="none" strike="noStrike" dirty="0">
                          <a:solidFill>
                            <a:srgbClr val="000000"/>
                          </a:solidFill>
                          <a:effectLst/>
                          <a:latin typeface="+mn-lt"/>
                        </a:rPr>
                        <a:t>TOTALE</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r" rtl="0" fontAlgn="ctr"/>
                      <a:r>
                        <a:rPr lang="it-IT" sz="1400" b="1" i="0" u="none" strike="noStrike" dirty="0">
                          <a:solidFill>
                            <a:srgbClr val="000000"/>
                          </a:solidFill>
                          <a:effectLst/>
                          <a:latin typeface="+mn-lt"/>
                        </a:rPr>
                        <a:t>37.229.165,99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400" b="1" i="0" u="none" strike="noStrike" dirty="0">
                          <a:solidFill>
                            <a:srgbClr val="000000"/>
                          </a:solidFill>
                          <a:effectLst/>
                          <a:latin typeface="+mn-lt"/>
                        </a:rPr>
                        <a:t>547</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5E3CF"/>
                    </a:solidFill>
                  </a:tcPr>
                </a:tc>
                <a:tc>
                  <a:txBody>
                    <a:bodyPr/>
                    <a:lstStyle/>
                    <a:p>
                      <a:pPr algn="r" rtl="0" fontAlgn="ctr"/>
                      <a:r>
                        <a:rPr lang="it-IT" sz="1400" b="1" i="0" u="none" strike="noStrike" dirty="0">
                          <a:solidFill>
                            <a:srgbClr val="000000"/>
                          </a:solidFill>
                          <a:effectLst/>
                          <a:latin typeface="+mn-lt"/>
                        </a:rPr>
                        <a:t>35.860.572,20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400" b="1" i="0" u="none" strike="noStrike" dirty="0">
                          <a:effectLst/>
                          <a:latin typeface="+mn-lt"/>
                        </a:rPr>
                        <a:t>96%</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a:solidFill>
                            <a:srgbClr val="000000"/>
                          </a:solidFill>
                          <a:effectLst/>
                          <a:latin typeface="Calibri" panose="020F0502020204030204" pitchFamily="34" charset="0"/>
                        </a:rPr>
                        <a:t>671</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5E3CF"/>
                    </a:solidFill>
                  </a:tcPr>
                </a:tc>
                <a:tc>
                  <a:txBody>
                    <a:bodyPr/>
                    <a:lstStyle/>
                    <a:p>
                      <a:pPr algn="r" rtl="0" fontAlgn="ctr"/>
                      <a:r>
                        <a:rPr lang="it-IT" sz="1100" b="1" i="0" u="none" strike="noStrike">
                          <a:solidFill>
                            <a:srgbClr val="000000"/>
                          </a:solidFill>
                          <a:effectLst/>
                          <a:latin typeface="Tahoma" panose="020B0604030504040204" pitchFamily="34" charset="0"/>
                        </a:rPr>
                        <a:t>22.230.109,08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a:effectLst/>
                          <a:latin typeface="Tahoma" panose="020B0604030504040204" pitchFamily="34" charset="0"/>
                        </a:rPr>
                        <a:t>59,7%</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tc>
                  <a:txBody>
                    <a:bodyPr/>
                    <a:lstStyle/>
                    <a:p>
                      <a:pPr algn="ctr" rtl="0" fontAlgn="ctr"/>
                      <a:r>
                        <a:rPr lang="it-IT" sz="1200" b="1" i="0" u="none" strike="noStrike" dirty="0">
                          <a:effectLst/>
                          <a:latin typeface="Tahoma" panose="020B0604030504040204" pitchFamily="34" charset="0"/>
                        </a:rPr>
                        <a:t>28,8%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5E3CF"/>
                    </a:solidFill>
                  </a:tcPr>
                </a:tc>
                <a:extLst>
                  <a:ext uri="{0D108BD9-81ED-4DB2-BD59-A6C34878D82A}">
                    <a16:rowId xmlns:a16="http://schemas.microsoft.com/office/drawing/2014/main" xmlns="" val="3890486783"/>
                  </a:ext>
                </a:extLst>
              </a:tr>
            </a:tbl>
          </a:graphicData>
        </a:graphic>
      </p:graphicFrame>
    </p:spTree>
    <p:extLst>
      <p:ext uri="{BB962C8B-B14F-4D97-AF65-F5344CB8AC3E}">
        <p14:creationId xmlns:p14="http://schemas.microsoft.com/office/powerpoint/2010/main" val="660837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EFF7E87C-E235-4DB1-8080-EB9FF00FFCCA}"/>
              </a:ext>
            </a:extLst>
          </p:cNvPr>
          <p:cNvSpPr txBox="1"/>
          <p:nvPr/>
        </p:nvSpPr>
        <p:spPr>
          <a:xfrm>
            <a:off x="209724" y="205593"/>
            <a:ext cx="1068947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a:t>
            </a:r>
            <a:r>
              <a:rPr kumimoji="0" lang="it-IT" sz="2400" b="1" i="0" u="none" strike="noStrike" kern="1200" cap="none" spc="0" normalizeH="0" baseline="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.11 Stato di attuazione GAL: avanzamento</a:t>
            </a:r>
            <a:r>
              <a:rPr kumimoji="0" lang="it-IT" sz="2400" b="1" i="0" u="none" strike="noStrike" kern="1200" cap="none" spc="0" normalizeH="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procedurale </a:t>
            </a:r>
            <a:r>
              <a:rPr kumimoji="0" lang="it-IT" sz="18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al </a:t>
            </a:r>
            <a:r>
              <a:rPr lang="it-IT" sz="18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28</a:t>
            </a:r>
            <a:r>
              <a:rPr kumimoji="0" lang="it-IT" sz="18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/11/202</a:t>
            </a:r>
            <a:r>
              <a:rPr lang="it-IT" sz="18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4</a:t>
            </a:r>
            <a:r>
              <a:rPr kumimoji="0" lang="it-IT" sz="18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it-IT" sz="1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it-IT" sz="1400" b="1" i="0" u="none" strike="noStrike" kern="1200" cap="none" spc="0" normalizeH="0" baseline="0" noProof="0" dirty="0" err="1">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dec</a:t>
            </a:r>
            <a:r>
              <a:rPr kumimoji="0" lang="it-IT" sz="1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725)</a:t>
            </a:r>
            <a:endParaRPr kumimoji="0" lang="it-IT" sz="2400" b="0" i="1" u="none" strike="noStrike" kern="1200" cap="none" spc="0" normalizeH="0" baseline="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Informazione e comunicazione - Regione Toscan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899198" y="167082"/>
            <a:ext cx="970691" cy="9747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la 5">
            <a:extLst>
              <a:ext uri="{FF2B5EF4-FFF2-40B4-BE49-F238E27FC236}">
                <a16:creationId xmlns:a16="http://schemas.microsoft.com/office/drawing/2014/main" xmlns="" id="{121115E1-D483-C68D-F9DB-66B1B85F050A}"/>
              </a:ext>
            </a:extLst>
          </p:cNvPr>
          <p:cNvGraphicFramePr>
            <a:graphicFrameLocks noGrp="1"/>
          </p:cNvGraphicFramePr>
          <p:nvPr>
            <p:extLst/>
          </p:nvPr>
        </p:nvGraphicFramePr>
        <p:xfrm>
          <a:off x="422787" y="1035921"/>
          <a:ext cx="10415787" cy="3639114"/>
        </p:xfrm>
        <a:graphic>
          <a:graphicData uri="http://schemas.openxmlformats.org/drawingml/2006/table">
            <a:tbl>
              <a:tblPr firstRow="1" bandRow="1">
                <a:tableStyleId>{93296810-A885-4BE3-A3E7-6D5BEEA58F35}</a:tableStyleId>
              </a:tblPr>
              <a:tblGrid>
                <a:gridCol w="2865028">
                  <a:extLst>
                    <a:ext uri="{9D8B030D-6E8A-4147-A177-3AD203B41FA5}">
                      <a16:colId xmlns:a16="http://schemas.microsoft.com/office/drawing/2014/main" xmlns="" val="851022186"/>
                    </a:ext>
                  </a:extLst>
                </a:gridCol>
                <a:gridCol w="5069043">
                  <a:extLst>
                    <a:ext uri="{9D8B030D-6E8A-4147-A177-3AD203B41FA5}">
                      <a16:colId xmlns:a16="http://schemas.microsoft.com/office/drawing/2014/main" xmlns="" val="4279207253"/>
                    </a:ext>
                  </a:extLst>
                </a:gridCol>
                <a:gridCol w="2481716">
                  <a:extLst>
                    <a:ext uri="{9D8B030D-6E8A-4147-A177-3AD203B41FA5}">
                      <a16:colId xmlns:a16="http://schemas.microsoft.com/office/drawing/2014/main" xmlns="" val="1131023749"/>
                    </a:ext>
                  </a:extLst>
                </a:gridCol>
              </a:tblGrid>
              <a:tr h="614286">
                <a:tc>
                  <a:txBody>
                    <a:bodyPr/>
                    <a:lstStyle/>
                    <a:p>
                      <a:pPr algn="l" rtl="0" fontAlgn="ctr"/>
                      <a:r>
                        <a:rPr lang="it-IT" sz="1400" b="1" u="none" strike="noStrike" dirty="0">
                          <a:effectLst/>
                        </a:rPr>
                        <a:t>AVANZAMENTO PROCEDURALE</a:t>
                      </a:r>
                      <a:endParaRPr lang="it-IT" sz="1400" b="1" i="0" u="none" strike="noStrike" dirty="0">
                        <a:solidFill>
                          <a:srgbClr val="FFFFFF"/>
                        </a:solidFill>
                        <a:effectLst/>
                        <a:latin typeface="Calibri" panose="020F0502020204030204" pitchFamily="34" charset="0"/>
                      </a:endParaRPr>
                    </a:p>
                  </a:txBody>
                  <a:tcPr marL="72000" marR="72000" marT="72000" marB="72000" anchor="ctr"/>
                </a:tc>
                <a:tc>
                  <a:txBody>
                    <a:bodyPr/>
                    <a:lstStyle/>
                    <a:p>
                      <a:pPr algn="ctr" rtl="0" fontAlgn="ctr"/>
                      <a:r>
                        <a:rPr lang="it-IT" sz="1400" b="1" u="none" strike="noStrike" dirty="0">
                          <a:effectLst/>
                        </a:rPr>
                        <a:t>Domande di sostegno</a:t>
                      </a:r>
                      <a:endParaRPr lang="it-IT" sz="1400" b="1" i="0" u="none" strike="noStrike" dirty="0">
                        <a:solidFill>
                          <a:srgbClr val="FFFFFF"/>
                        </a:solidFill>
                        <a:effectLst/>
                        <a:latin typeface="Calibri" panose="020F0502020204030204" pitchFamily="34" charset="0"/>
                      </a:endParaRPr>
                    </a:p>
                  </a:txBody>
                  <a:tcPr marL="72000" marR="72000" marT="72000" marB="72000" anchor="ctr"/>
                </a:tc>
                <a:tc>
                  <a:txBody>
                    <a:bodyPr/>
                    <a:lstStyle/>
                    <a:p>
                      <a:pPr algn="ctr" rtl="0" fontAlgn="ctr"/>
                      <a:r>
                        <a:rPr lang="it-IT" sz="1400" b="1" u="none" strike="noStrike" dirty="0">
                          <a:effectLst/>
                        </a:rPr>
                        <a:t>Domande di pagamento</a:t>
                      </a:r>
                      <a:endParaRPr lang="it-IT" sz="1400" b="1" i="0" u="none" strike="noStrike" dirty="0">
                        <a:solidFill>
                          <a:srgbClr val="FFFFFF"/>
                        </a:solidFill>
                        <a:effectLst/>
                        <a:latin typeface="Calibri" panose="020F0502020204030204" pitchFamily="34" charset="0"/>
                      </a:endParaRPr>
                    </a:p>
                  </a:txBody>
                  <a:tcPr marL="72000" marR="72000" marT="72000" marB="72000" anchor="ctr"/>
                </a:tc>
                <a:extLst>
                  <a:ext uri="{0D108BD9-81ED-4DB2-BD59-A6C34878D82A}">
                    <a16:rowId xmlns:a16="http://schemas.microsoft.com/office/drawing/2014/main" xmlns="" val="4007469613"/>
                  </a:ext>
                </a:extLst>
              </a:tr>
              <a:tr h="647107">
                <a:tc>
                  <a:txBody>
                    <a:bodyPr/>
                    <a:lstStyle/>
                    <a:p>
                      <a:pPr algn="l" rtl="0" fontAlgn="ctr"/>
                      <a:r>
                        <a:rPr lang="it-IT" sz="1400" b="1" u="none" strike="noStrike" dirty="0">
                          <a:effectLst/>
                        </a:rPr>
                        <a:t>19.1 – Sostegno preparatorio</a:t>
                      </a:r>
                      <a:endParaRPr lang="it-IT" sz="1400" b="1" i="0" u="none" strike="noStrike" dirty="0">
                        <a:solidFill>
                          <a:srgbClr val="000000"/>
                        </a:solidFill>
                        <a:effectLst/>
                        <a:latin typeface="Calibri" panose="020F0502020204030204" pitchFamily="34" charset="0"/>
                      </a:endParaRPr>
                    </a:p>
                  </a:txBody>
                  <a:tcPr marL="72000" marR="72000" marT="72000" marB="72000" anchor="ctr"/>
                </a:tc>
                <a:tc>
                  <a:txBody>
                    <a:bodyPr/>
                    <a:lstStyle/>
                    <a:p>
                      <a:pPr algn="ctr" rtl="0" fontAlgn="ctr"/>
                      <a:r>
                        <a:rPr lang="it-IT" sz="1400" u="none" strike="noStrike" dirty="0">
                          <a:effectLst/>
                        </a:rPr>
                        <a:t>n. 10</a:t>
                      </a:r>
                    </a:p>
                    <a:p>
                      <a:pPr algn="ctr" rtl="0" fontAlgn="ctr"/>
                      <a:r>
                        <a:rPr lang="it-IT" sz="1400" u="none" strike="noStrike" dirty="0">
                          <a:effectLst/>
                        </a:rPr>
                        <a:t>n.8</a:t>
                      </a:r>
                      <a:endParaRPr lang="it-IT" sz="1400" b="0" i="0" u="none" strike="noStrike" dirty="0">
                        <a:solidFill>
                          <a:srgbClr val="000000"/>
                        </a:solidFill>
                        <a:effectLst/>
                        <a:latin typeface="Calibri" panose="020F0502020204030204" pitchFamily="34" charset="0"/>
                      </a:endParaRPr>
                    </a:p>
                  </a:txBody>
                  <a:tcPr marL="72000" marR="72000" marT="72000" marB="72000" anchor="ctr"/>
                </a:tc>
                <a:tc>
                  <a:txBody>
                    <a:bodyPr/>
                    <a:lstStyle/>
                    <a:p>
                      <a:pPr algn="ctr" rtl="0" fontAlgn="ctr"/>
                      <a:r>
                        <a:rPr lang="it-IT" sz="1400" u="none" strike="noStrike" dirty="0">
                          <a:effectLst/>
                        </a:rPr>
                        <a:t>n. 10</a:t>
                      </a:r>
                    </a:p>
                    <a:p>
                      <a:pPr marL="0" algn="ctr" defTabSz="914400" rtl="0" eaLnBrk="1" fontAlgn="ctr" latinLnBrk="0" hangingPunct="1"/>
                      <a:r>
                        <a:rPr lang="it-IT" sz="1400" u="none" strike="noStrike" kern="1200" dirty="0">
                          <a:solidFill>
                            <a:schemeClr val="dk1"/>
                          </a:solidFill>
                          <a:effectLst/>
                          <a:latin typeface="+mn-lt"/>
                          <a:ea typeface="+mn-ea"/>
                          <a:cs typeface="+mn-cs"/>
                        </a:rPr>
                        <a:t>n. 9</a:t>
                      </a:r>
                      <a:endParaRPr lang="it-IT" sz="1400" b="0" i="0" u="none" strike="noStrike" dirty="0">
                        <a:solidFill>
                          <a:srgbClr val="000000"/>
                        </a:solidFill>
                        <a:effectLst/>
                        <a:latin typeface="Calibri" panose="020F0502020204030204" pitchFamily="34" charset="0"/>
                      </a:endParaRPr>
                    </a:p>
                  </a:txBody>
                  <a:tcPr marL="72000" marR="72000" marT="72000" marB="72000" anchor="ctr"/>
                </a:tc>
                <a:extLst>
                  <a:ext uri="{0D108BD9-81ED-4DB2-BD59-A6C34878D82A}">
                    <a16:rowId xmlns:a16="http://schemas.microsoft.com/office/drawing/2014/main" xmlns="" val="3602214963"/>
                  </a:ext>
                </a:extLst>
              </a:tr>
              <a:tr h="559773">
                <a:tc>
                  <a:txBody>
                    <a:bodyPr/>
                    <a:lstStyle/>
                    <a:p>
                      <a:pPr algn="l" rtl="0" fontAlgn="ctr"/>
                      <a:r>
                        <a:rPr lang="it-IT" sz="1400" b="1" u="none" strike="noStrike" dirty="0">
                          <a:effectLst/>
                        </a:rPr>
                        <a:t>19.2 – Interventi a regia diretta</a:t>
                      </a:r>
                      <a:endParaRPr lang="it-IT" sz="1400" b="1" i="0" u="none" strike="noStrike" dirty="0">
                        <a:solidFill>
                          <a:srgbClr val="000000"/>
                        </a:solidFill>
                        <a:effectLst/>
                        <a:latin typeface="Calibri" panose="020F0502020204030204" pitchFamily="34" charset="0"/>
                      </a:endParaRPr>
                    </a:p>
                  </a:txBody>
                  <a:tcPr marL="72000" marR="72000" marT="72000" marB="72000" anchor="ctr"/>
                </a:tc>
                <a:tc>
                  <a:txBody>
                    <a:bodyPr/>
                    <a:lstStyle/>
                    <a:p>
                      <a:pPr algn="ctr" rtl="0" fontAlgn="ctr"/>
                      <a:r>
                        <a:rPr lang="it-IT" sz="1400" u="none" strike="noStrike" dirty="0">
                          <a:solidFill>
                            <a:schemeClr val="tx1"/>
                          </a:solidFill>
                          <a:effectLst/>
                        </a:rPr>
                        <a:t>n. 192 (di cui </a:t>
                      </a:r>
                      <a:r>
                        <a:rPr lang="it-IT" sz="1400" b="0" i="1" u="none" strike="noStrike" dirty="0">
                          <a:solidFill>
                            <a:schemeClr val="tx1"/>
                          </a:solidFill>
                          <a:effectLst/>
                          <a:latin typeface="Calibri" panose="020F0502020204030204" pitchFamily="34" charset="0"/>
                        </a:rPr>
                        <a:t>n. 118 conclusi)</a:t>
                      </a:r>
                    </a:p>
                  </a:txBody>
                  <a:tcPr marL="72000" marR="72000" marT="72000" marB="72000" anchor="ctr"/>
                </a:tc>
                <a:tc>
                  <a:txBody>
                    <a:bodyPr/>
                    <a:lstStyle/>
                    <a:p>
                      <a:pPr marL="0" algn="ctr" defTabSz="914400" rtl="0" eaLnBrk="1" fontAlgn="ctr" latinLnBrk="0" hangingPunct="1"/>
                      <a:r>
                        <a:rPr lang="it-IT" sz="1400" u="none" strike="noStrike" kern="1200" dirty="0">
                          <a:solidFill>
                            <a:schemeClr val="tx1"/>
                          </a:solidFill>
                          <a:effectLst/>
                          <a:latin typeface="+mn-lt"/>
                          <a:ea typeface="+mn-ea"/>
                          <a:cs typeface="+mn-cs"/>
                        </a:rPr>
                        <a:t>n. 292</a:t>
                      </a:r>
                    </a:p>
                  </a:txBody>
                  <a:tcPr marL="72000" marR="72000" marT="72000" marB="72000" anchor="ctr"/>
                </a:tc>
                <a:extLst>
                  <a:ext uri="{0D108BD9-81ED-4DB2-BD59-A6C34878D82A}">
                    <a16:rowId xmlns:a16="http://schemas.microsoft.com/office/drawing/2014/main" xmlns="" val="2124341107"/>
                  </a:ext>
                </a:extLst>
              </a:tr>
              <a:tr h="823816">
                <a:tc>
                  <a:txBody>
                    <a:bodyPr/>
                    <a:lstStyle/>
                    <a:p>
                      <a:pPr algn="l" rtl="0" fontAlgn="ctr"/>
                      <a:r>
                        <a:rPr lang="it-IT" sz="1400" b="1" u="none" strike="noStrike" dirty="0">
                          <a:effectLst/>
                        </a:rPr>
                        <a:t>19.2 – Interventi a bando</a:t>
                      </a:r>
                      <a:endParaRPr lang="it-IT" sz="1400" b="1" i="0" u="none" strike="noStrike" dirty="0">
                        <a:solidFill>
                          <a:srgbClr val="000000"/>
                        </a:solidFill>
                        <a:effectLst/>
                        <a:latin typeface="Calibri" panose="020F0502020204030204" pitchFamily="34" charset="0"/>
                      </a:endParaRPr>
                    </a:p>
                  </a:txBody>
                  <a:tcPr marL="72000" marR="72000" marT="72000" marB="72000" anchor="ctr"/>
                </a:tc>
                <a:tc>
                  <a:txBody>
                    <a:bodyPr/>
                    <a:lstStyle/>
                    <a:p>
                      <a:pPr algn="ctr" rtl="0" fontAlgn="ctr"/>
                      <a:r>
                        <a:rPr lang="it-IT" sz="1400" b="0" i="1" u="none" strike="noStrike" dirty="0">
                          <a:solidFill>
                            <a:schemeClr val="tx1"/>
                          </a:solidFill>
                          <a:effectLst/>
                        </a:rPr>
                        <a:t>n. 32 bandi validati e pubblicati per un importo di € 10.139.436,38</a:t>
                      </a:r>
                    </a:p>
                    <a:p>
                      <a:pPr marL="0" algn="ctr" defTabSz="914400" rtl="0" eaLnBrk="1" fontAlgn="ctr" latinLnBrk="0" hangingPunct="1"/>
                      <a:r>
                        <a:rPr lang="it-IT" sz="1400" u="none" strike="noStrike" kern="1200" dirty="0">
                          <a:solidFill>
                            <a:schemeClr val="tx1"/>
                          </a:solidFill>
                          <a:effectLst/>
                          <a:latin typeface="+mn-lt"/>
                          <a:ea typeface="+mn-ea"/>
                          <a:cs typeface="+mn-cs"/>
                        </a:rPr>
                        <a:t>n. 288 progetti per </a:t>
                      </a:r>
                      <a:r>
                        <a:rPr kumimoji="0" lang="it-IT" sz="1400" b="0" i="1" u="none" strike="noStrike" kern="1200" cap="none" spc="0" normalizeH="0" baseline="0" noProof="0" dirty="0">
                          <a:ln>
                            <a:noFill/>
                          </a:ln>
                          <a:solidFill>
                            <a:schemeClr val="tx1"/>
                          </a:solidFill>
                          <a:effectLst/>
                          <a:uLnTx/>
                          <a:uFillTx/>
                          <a:latin typeface="+mn-lt"/>
                          <a:ea typeface="+mn-ea"/>
                          <a:cs typeface="+mn-cs"/>
                        </a:rPr>
                        <a:t>€ 10.192.055,27</a:t>
                      </a:r>
                    </a:p>
                    <a:p>
                      <a:pPr marL="0" algn="ctr" defTabSz="914400" rtl="0" eaLnBrk="1" fontAlgn="ctr" latinLnBrk="0" hangingPunct="1"/>
                      <a:r>
                        <a:rPr kumimoji="0" lang="it-IT" sz="1400" b="0" i="1" u="none" strike="noStrike" kern="1200" cap="none" spc="0" normalizeH="0" baseline="0" noProof="0" dirty="0">
                          <a:ln>
                            <a:noFill/>
                          </a:ln>
                          <a:solidFill>
                            <a:schemeClr val="tx1"/>
                          </a:solidFill>
                          <a:effectLst/>
                          <a:uLnTx/>
                          <a:uFillTx/>
                          <a:latin typeface="+mn-lt"/>
                          <a:ea typeface="+mn-ea"/>
                          <a:cs typeface="+mn-cs"/>
                        </a:rPr>
                        <a:t>(di cui n. 131 conclusi)</a:t>
                      </a:r>
                      <a:endParaRPr lang="it-IT" sz="1400" u="none" strike="noStrike" kern="1200" dirty="0">
                        <a:solidFill>
                          <a:schemeClr val="tx1"/>
                        </a:solidFill>
                        <a:effectLst/>
                        <a:latin typeface="+mn-lt"/>
                        <a:ea typeface="+mn-ea"/>
                        <a:cs typeface="+mn-cs"/>
                      </a:endParaRPr>
                    </a:p>
                  </a:txBody>
                  <a:tcPr marL="72000" marR="72000" marT="72000" marB="72000" anchor="ctr">
                    <a:solidFill>
                      <a:srgbClr val="D5E3C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400" u="none" strike="noStrike" dirty="0">
                          <a:solidFill>
                            <a:schemeClr val="tx1"/>
                          </a:solidFill>
                          <a:effectLst/>
                        </a:rPr>
                        <a:t>n</a:t>
                      </a:r>
                      <a:r>
                        <a:rPr lang="it-IT" sz="1400" u="none" strike="noStrike" kern="1200" dirty="0">
                          <a:solidFill>
                            <a:schemeClr val="tx1"/>
                          </a:solidFill>
                          <a:effectLst/>
                          <a:latin typeface="+mn-lt"/>
                          <a:ea typeface="+mn-ea"/>
                          <a:cs typeface="+mn-cs"/>
                        </a:rPr>
                        <a:t>. 281 per </a:t>
                      </a:r>
                      <a:r>
                        <a:rPr lang="it-IT" sz="1400" u="none" strike="noStrike" kern="1200" noProof="0" dirty="0">
                          <a:solidFill>
                            <a:schemeClr val="tx1"/>
                          </a:solidFill>
                          <a:effectLst/>
                          <a:latin typeface="+mn-lt"/>
                          <a:ea typeface="+mn-ea"/>
                          <a:cs typeface="+mn-cs"/>
                        </a:rPr>
                        <a:t>€ </a:t>
                      </a:r>
                      <a:r>
                        <a:rPr lang="it-IT" sz="1400" b="0" i="0" u="none" strike="noStrike" dirty="0">
                          <a:solidFill>
                            <a:srgbClr val="000000"/>
                          </a:solidFill>
                          <a:effectLst/>
                          <a:latin typeface="Calibri" panose="020F0502020204030204" pitchFamily="34" charset="0"/>
                        </a:rPr>
                        <a:t>3.248.082,48</a:t>
                      </a:r>
                      <a:r>
                        <a:rPr lang="it-IT" sz="1400" u="none" strike="noStrike" kern="1200" dirty="0">
                          <a:solidFill>
                            <a:schemeClr val="tx1"/>
                          </a:solidFill>
                          <a:effectLst/>
                          <a:latin typeface="+mn-lt"/>
                          <a:ea typeface="+mn-ea"/>
                          <a:cs typeface="+mn-cs"/>
                        </a:rPr>
                        <a:t> </a:t>
                      </a:r>
                    </a:p>
                  </a:txBody>
                  <a:tcPr marL="72000" marR="72000" marT="72000" marB="72000" anchor="ctr">
                    <a:solidFill>
                      <a:srgbClr val="D5E3CF"/>
                    </a:solidFill>
                  </a:tcPr>
                </a:tc>
                <a:extLst>
                  <a:ext uri="{0D108BD9-81ED-4DB2-BD59-A6C34878D82A}">
                    <a16:rowId xmlns:a16="http://schemas.microsoft.com/office/drawing/2014/main" xmlns="" val="1487397852"/>
                  </a:ext>
                </a:extLst>
              </a:tr>
              <a:tr h="434360">
                <a:tc>
                  <a:txBody>
                    <a:bodyPr/>
                    <a:lstStyle/>
                    <a:p>
                      <a:pPr algn="l" rtl="0" fontAlgn="ctr"/>
                      <a:r>
                        <a:rPr lang="it-IT" sz="1400" b="1" u="none" strike="noStrike" dirty="0">
                          <a:effectLst/>
                        </a:rPr>
                        <a:t>19.3 – Cooperazione </a:t>
                      </a:r>
                      <a:endParaRPr lang="it-IT" sz="1400" b="1" i="0" u="none" strike="noStrike" dirty="0">
                        <a:solidFill>
                          <a:srgbClr val="000000"/>
                        </a:solidFill>
                        <a:effectLst/>
                        <a:latin typeface="Calibri" panose="020F0502020204030204" pitchFamily="34" charset="0"/>
                      </a:endParaRPr>
                    </a:p>
                  </a:txBody>
                  <a:tcPr marL="72000" marR="72000" marT="72000" marB="72000" anchor="ctr"/>
                </a:tc>
                <a:tc>
                  <a:txBody>
                    <a:bodyPr/>
                    <a:lstStyle/>
                    <a:p>
                      <a:pPr algn="ctr" rtl="0" fontAlgn="ctr"/>
                      <a:r>
                        <a:rPr lang="it-IT" sz="1400" u="none" strike="noStrike" dirty="0">
                          <a:solidFill>
                            <a:schemeClr val="tx1"/>
                          </a:solidFill>
                          <a:effectLst/>
                        </a:rPr>
                        <a:t>n. 30</a:t>
                      </a:r>
                      <a:endParaRPr lang="it-IT" sz="1400" b="0" i="0" u="none" strike="noStrike" dirty="0">
                        <a:solidFill>
                          <a:schemeClr val="tx1"/>
                        </a:solidFill>
                        <a:effectLst/>
                        <a:latin typeface="Calibri" panose="020F0502020204030204" pitchFamily="34" charset="0"/>
                      </a:endParaRPr>
                    </a:p>
                  </a:txBody>
                  <a:tcPr marL="72000" marR="72000" marT="72000" marB="72000" anchor="ctr"/>
                </a:tc>
                <a:tc>
                  <a:txBody>
                    <a:bodyPr/>
                    <a:lstStyle/>
                    <a:p>
                      <a:pPr algn="ctr" rtl="0" fontAlgn="ctr"/>
                      <a:r>
                        <a:rPr lang="it-IT" sz="1400" u="none" strike="noStrike" dirty="0">
                          <a:solidFill>
                            <a:schemeClr val="tx1"/>
                          </a:solidFill>
                          <a:effectLst/>
                        </a:rPr>
                        <a:t>n. 31</a:t>
                      </a:r>
                      <a:endParaRPr lang="it-IT" sz="1400" b="0" i="0" u="none" strike="noStrike" dirty="0">
                        <a:solidFill>
                          <a:schemeClr val="tx1"/>
                        </a:solidFill>
                        <a:effectLst/>
                        <a:latin typeface="Calibri" panose="020F0502020204030204" pitchFamily="34" charset="0"/>
                      </a:endParaRPr>
                    </a:p>
                  </a:txBody>
                  <a:tcPr marL="72000" marR="72000" marT="72000" marB="72000" anchor="ctr"/>
                </a:tc>
                <a:extLst>
                  <a:ext uri="{0D108BD9-81ED-4DB2-BD59-A6C34878D82A}">
                    <a16:rowId xmlns:a16="http://schemas.microsoft.com/office/drawing/2014/main" xmlns="" val="1488130631"/>
                  </a:ext>
                </a:extLst>
              </a:tr>
              <a:tr h="559772">
                <a:tc>
                  <a:txBody>
                    <a:bodyPr/>
                    <a:lstStyle/>
                    <a:p>
                      <a:pPr algn="l" rtl="0" fontAlgn="ctr"/>
                      <a:r>
                        <a:rPr lang="it-IT" sz="1400" b="1" u="none" strike="noStrike" dirty="0">
                          <a:effectLst/>
                        </a:rPr>
                        <a:t>19.4 – Funzionamento </a:t>
                      </a:r>
                      <a:r>
                        <a:rPr lang="it-IT" sz="1400" b="1" u="none" strike="noStrike" dirty="0" err="1">
                          <a:effectLst/>
                        </a:rPr>
                        <a:t>GAL</a:t>
                      </a:r>
                      <a:endParaRPr lang="it-IT" sz="1400" b="1" i="0" u="none" strike="noStrike" dirty="0">
                        <a:solidFill>
                          <a:srgbClr val="000000"/>
                        </a:solidFill>
                        <a:effectLst/>
                        <a:latin typeface="Calibri" panose="020F0502020204030204" pitchFamily="34" charset="0"/>
                      </a:endParaRPr>
                    </a:p>
                  </a:txBody>
                  <a:tcPr marL="72000" marR="72000" marT="72000" marB="72000" anchor="ctr"/>
                </a:tc>
                <a:tc>
                  <a:txBody>
                    <a:bodyPr/>
                    <a:lstStyle/>
                    <a:p>
                      <a:pPr algn="ctr" rtl="0" fontAlgn="ctr"/>
                      <a:r>
                        <a:rPr lang="it-IT" sz="1400" u="none" strike="noStrike" dirty="0">
                          <a:solidFill>
                            <a:schemeClr val="tx1"/>
                          </a:solidFill>
                          <a:effectLst/>
                        </a:rPr>
                        <a:t>n. 18</a:t>
                      </a:r>
                      <a:endParaRPr lang="it-IT" sz="1400" b="0" i="0" u="none" strike="noStrike" dirty="0">
                        <a:solidFill>
                          <a:schemeClr val="tx1"/>
                        </a:solidFill>
                        <a:effectLst/>
                        <a:latin typeface="Calibri" panose="020F0502020204030204" pitchFamily="34" charset="0"/>
                      </a:endParaRPr>
                    </a:p>
                  </a:txBody>
                  <a:tcPr marL="72000" marR="72000" marT="72000" marB="72000" anchor="ctr"/>
                </a:tc>
                <a:tc>
                  <a:txBody>
                    <a:bodyPr/>
                    <a:lstStyle/>
                    <a:p>
                      <a:pPr algn="ctr" rtl="0" fontAlgn="ctr"/>
                      <a:r>
                        <a:rPr lang="it-IT" sz="1400" u="none" strike="noStrike" dirty="0">
                          <a:solidFill>
                            <a:schemeClr val="tx1"/>
                          </a:solidFill>
                          <a:effectLst/>
                        </a:rPr>
                        <a:t>n. 47</a:t>
                      </a:r>
                      <a:endParaRPr lang="it-IT" sz="1400" b="0" i="1" u="none" strike="noStrike" dirty="0">
                        <a:solidFill>
                          <a:schemeClr val="tx1"/>
                        </a:solidFill>
                        <a:effectLst/>
                        <a:latin typeface="Calibri" panose="020F0502020204030204" pitchFamily="34" charset="0"/>
                      </a:endParaRPr>
                    </a:p>
                  </a:txBody>
                  <a:tcPr marL="72000" marR="72000" marT="72000" marB="72000" anchor="ctr"/>
                </a:tc>
                <a:extLst>
                  <a:ext uri="{0D108BD9-81ED-4DB2-BD59-A6C34878D82A}">
                    <a16:rowId xmlns:a16="http://schemas.microsoft.com/office/drawing/2014/main" xmlns="" val="1012672199"/>
                  </a:ext>
                </a:extLst>
              </a:tr>
            </a:tbl>
          </a:graphicData>
        </a:graphic>
      </p:graphicFrame>
      <p:sp>
        <p:nvSpPr>
          <p:cNvPr id="7" name="Rettangolo arrotondato 4">
            <a:extLst>
              <a:ext uri="{FF2B5EF4-FFF2-40B4-BE49-F238E27FC236}">
                <a16:creationId xmlns:a16="http://schemas.microsoft.com/office/drawing/2014/main" xmlns="" id="{F54C0B4A-F436-CDF3-8C18-39CFFC5525E0}"/>
              </a:ext>
            </a:extLst>
          </p:cNvPr>
          <p:cNvSpPr/>
          <p:nvPr/>
        </p:nvSpPr>
        <p:spPr>
          <a:xfrm>
            <a:off x="1178633" y="4849103"/>
            <a:ext cx="9834734" cy="11117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it-IT" sz="1200" dirty="0">
                <a:solidFill>
                  <a:schemeClr val="tx1"/>
                </a:solidFill>
              </a:rPr>
              <a:t>I termini di esecuzione delle sottomisure (stabiliti con </a:t>
            </a:r>
            <a:r>
              <a:rPr lang="it-IT" sz="1200" dirty="0" err="1">
                <a:solidFill>
                  <a:schemeClr val="tx1"/>
                </a:solidFill>
              </a:rPr>
              <a:t>det</a:t>
            </a:r>
            <a:r>
              <a:rPr lang="it-IT" sz="1200" dirty="0">
                <a:solidFill>
                  <a:schemeClr val="tx1"/>
                </a:solidFill>
              </a:rPr>
              <a:t>. DPD022/198 del 27.10.2023 per la SM 19.4 e con </a:t>
            </a:r>
            <a:r>
              <a:rPr lang="it-IT" sz="1200" dirty="0" err="1">
                <a:solidFill>
                  <a:schemeClr val="tx1"/>
                </a:solidFill>
              </a:rPr>
              <a:t>Det</a:t>
            </a:r>
            <a:r>
              <a:rPr lang="it-IT" sz="1200" dirty="0">
                <a:solidFill>
                  <a:schemeClr val="tx1"/>
                </a:solidFill>
              </a:rPr>
              <a:t>. DPD022/68 del 26.03.2024 per le SM 19.2 e 19.3) sono i seguenti:</a:t>
            </a:r>
          </a:p>
          <a:p>
            <a:r>
              <a:rPr lang="it-IT" sz="1200" dirty="0">
                <a:solidFill>
                  <a:schemeClr val="tx1"/>
                </a:solidFill>
              </a:rPr>
              <a:t>- presentazione </a:t>
            </a:r>
            <a:r>
              <a:rPr lang="it-IT" sz="1400" b="1" dirty="0">
                <a:solidFill>
                  <a:schemeClr val="tx1"/>
                </a:solidFill>
              </a:rPr>
              <a:t>DOMANDE DI SOSTEGNO</a:t>
            </a:r>
            <a:r>
              <a:rPr lang="it-IT" sz="1200" dirty="0">
                <a:solidFill>
                  <a:schemeClr val="tx1"/>
                </a:solidFill>
              </a:rPr>
              <a:t>: </a:t>
            </a:r>
            <a:r>
              <a:rPr lang="it-IT" sz="1600" b="1" dirty="0">
                <a:solidFill>
                  <a:schemeClr val="tx1"/>
                </a:solidFill>
              </a:rPr>
              <a:t>30/12/2024</a:t>
            </a:r>
          </a:p>
          <a:p>
            <a:r>
              <a:rPr lang="it-IT" sz="1200" dirty="0">
                <a:solidFill>
                  <a:schemeClr val="tx1"/>
                </a:solidFill>
              </a:rPr>
              <a:t>- ammissibilità delle spese e presentazione </a:t>
            </a:r>
            <a:r>
              <a:rPr lang="it-IT" sz="1400" b="1" dirty="0">
                <a:solidFill>
                  <a:schemeClr val="tx1"/>
                </a:solidFill>
              </a:rPr>
              <a:t>DOMANDE DI PAGAMENTO</a:t>
            </a:r>
            <a:r>
              <a:rPr lang="it-IT" sz="1200" dirty="0">
                <a:solidFill>
                  <a:schemeClr val="tx1"/>
                </a:solidFill>
              </a:rPr>
              <a:t>: </a:t>
            </a:r>
            <a:r>
              <a:rPr lang="it-IT" sz="1600" b="1" dirty="0">
                <a:solidFill>
                  <a:schemeClr val="tx1"/>
                </a:solidFill>
              </a:rPr>
              <a:t>30/06/2025 </a:t>
            </a:r>
          </a:p>
        </p:txBody>
      </p:sp>
    </p:spTree>
    <p:extLst>
      <p:ext uri="{BB962C8B-B14F-4D97-AF65-F5344CB8AC3E}">
        <p14:creationId xmlns:p14="http://schemas.microsoft.com/office/powerpoint/2010/main" val="2245618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EFF7E87C-E235-4DB1-8080-EB9FF00FFCCA}"/>
              </a:ext>
            </a:extLst>
          </p:cNvPr>
          <p:cNvSpPr txBox="1"/>
          <p:nvPr/>
        </p:nvSpPr>
        <p:spPr>
          <a:xfrm>
            <a:off x="605629" y="362014"/>
            <a:ext cx="100633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a:t>
            </a:r>
            <a:r>
              <a:rPr kumimoji="0" lang="it-IT" sz="2400" b="1" i="0" u="none" strike="noStrike" kern="1200" cap="none" spc="0" normalizeH="0" baseline="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.11 Stato di attuazione GAL: 2023 vs 2024</a:t>
            </a:r>
            <a:endParaRPr kumimoji="0" lang="it-IT" sz="2400" b="0" i="1" u="none" strike="noStrike" kern="1200" cap="none" spc="0" normalizeH="0" baseline="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 name="Connettore 1 2"/>
          <p:cNvCxnSpPr/>
          <p:nvPr/>
        </p:nvCxnSpPr>
        <p:spPr>
          <a:xfrm>
            <a:off x="710005" y="914400"/>
            <a:ext cx="8381744" cy="20594"/>
          </a:xfrm>
          <a:prstGeom prst="line">
            <a:avLst/>
          </a:prstGeom>
          <a:ln/>
        </p:spPr>
        <p:style>
          <a:lnRef idx="3">
            <a:schemeClr val="accent5"/>
          </a:lnRef>
          <a:fillRef idx="0">
            <a:schemeClr val="accent5"/>
          </a:fillRef>
          <a:effectRef idx="2">
            <a:schemeClr val="accent5"/>
          </a:effectRef>
          <a:fontRef idx="minor">
            <a:schemeClr val="tx1"/>
          </a:fontRef>
        </p:style>
      </p:cxnSp>
      <p:pic>
        <p:nvPicPr>
          <p:cNvPr id="1026" name="Picture 2" descr="Informazione e comunicazione - Regione Toscan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899198" y="167082"/>
            <a:ext cx="970691" cy="97478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arrotondato 3"/>
          <p:cNvSpPr/>
          <p:nvPr/>
        </p:nvSpPr>
        <p:spPr>
          <a:xfrm>
            <a:off x="605629" y="1169796"/>
            <a:ext cx="1932493" cy="4670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t>19.1 sostegno preparatorio</a:t>
            </a:r>
          </a:p>
        </p:txBody>
      </p:sp>
      <p:sp>
        <p:nvSpPr>
          <p:cNvPr id="5" name="Rettangolo 4"/>
          <p:cNvSpPr/>
          <p:nvPr/>
        </p:nvSpPr>
        <p:spPr>
          <a:xfrm>
            <a:off x="3049793" y="1078240"/>
            <a:ext cx="7559724" cy="705381"/>
          </a:xfrm>
          <a:prstGeom prst="rect">
            <a:avLst/>
          </a:prstGeom>
          <a:noFill/>
          <a:ln w="28575">
            <a:prstDash val="sysDot"/>
          </a:ln>
        </p:spPr>
        <p:style>
          <a:lnRef idx="1">
            <a:schemeClr val="accent1"/>
          </a:lnRef>
          <a:fillRef idx="2">
            <a:schemeClr val="accent1"/>
          </a:fillRef>
          <a:effectRef idx="1">
            <a:schemeClr val="accent1"/>
          </a:effectRef>
          <a:fontRef idx="minor">
            <a:schemeClr val="dk1"/>
          </a:fontRef>
        </p:style>
        <p:txBody>
          <a:bodyPr rtlCol="0" anchor="ctr"/>
          <a:lstStyle/>
          <a:p>
            <a:r>
              <a:rPr lang="it-IT" b="1" dirty="0"/>
              <a:t>+ € 500.000 </a:t>
            </a:r>
            <a:r>
              <a:rPr lang="it-IT" sz="1200" dirty="0"/>
              <a:t>per </a:t>
            </a:r>
            <a:r>
              <a:rPr lang="it-IT" sz="1200" b="1" dirty="0"/>
              <a:t>sostegno preparatorio</a:t>
            </a:r>
            <a:r>
              <a:rPr lang="it-IT" sz="1200" dirty="0"/>
              <a:t> alle attività di costituzione del partenariato </a:t>
            </a:r>
          </a:p>
          <a:p>
            <a:r>
              <a:rPr lang="it-IT" sz="1200" b="1" dirty="0"/>
              <a:t>Strategie di Sviluppo Locale 2023-2027 </a:t>
            </a:r>
            <a:r>
              <a:rPr lang="it-IT" sz="1200" dirty="0"/>
              <a:t>(</a:t>
            </a:r>
            <a:r>
              <a:rPr lang="it-IT" sz="1200" dirty="0">
                <a:sym typeface="Wingdings" panose="05000000000000000000" pitchFamily="2" charset="2"/>
              </a:rPr>
              <a:t> </a:t>
            </a:r>
            <a:r>
              <a:rPr lang="it-IT" sz="1200" dirty="0"/>
              <a:t>importo completamente liquidato )   </a:t>
            </a:r>
          </a:p>
        </p:txBody>
      </p:sp>
      <p:sp>
        <p:nvSpPr>
          <p:cNvPr id="13" name="Rettangolo arrotondato 12"/>
          <p:cNvSpPr/>
          <p:nvPr/>
        </p:nvSpPr>
        <p:spPr>
          <a:xfrm>
            <a:off x="605629" y="2638908"/>
            <a:ext cx="1932493" cy="67251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it-IT" sz="1400" b="1" dirty="0"/>
              <a:t>19.2 Interventi a regia diretta/a bando</a:t>
            </a:r>
          </a:p>
        </p:txBody>
      </p:sp>
      <p:graphicFrame>
        <p:nvGraphicFramePr>
          <p:cNvPr id="10" name="Tabella 9"/>
          <p:cNvGraphicFramePr>
            <a:graphicFrameLocks noGrp="1"/>
          </p:cNvGraphicFramePr>
          <p:nvPr/>
        </p:nvGraphicFramePr>
        <p:xfrm>
          <a:off x="2924304" y="2185965"/>
          <a:ext cx="1729111" cy="443622"/>
        </p:xfrm>
        <a:graphic>
          <a:graphicData uri="http://schemas.openxmlformats.org/drawingml/2006/table">
            <a:tbl>
              <a:tblPr firstRow="1" bandRow="1">
                <a:tableStyleId>{C083E6E3-FA7D-4D7B-A595-EF9225AFEA82}</a:tableStyleId>
              </a:tblPr>
              <a:tblGrid>
                <a:gridCol w="1729111">
                  <a:extLst>
                    <a:ext uri="{9D8B030D-6E8A-4147-A177-3AD203B41FA5}">
                      <a16:colId xmlns:a16="http://schemas.microsoft.com/office/drawing/2014/main" xmlns="" val="2074631622"/>
                    </a:ext>
                  </a:extLst>
                </a:gridCol>
              </a:tblGrid>
              <a:tr h="443622">
                <a:tc>
                  <a:txBody>
                    <a:bodyPr/>
                    <a:lstStyle/>
                    <a:p>
                      <a:r>
                        <a:rPr lang="it-IT" sz="1200" b="1" dirty="0"/>
                        <a:t>Interventi a regia diretta</a:t>
                      </a:r>
                      <a:endParaRPr lang="it-IT" sz="1200" dirty="0"/>
                    </a:p>
                  </a:txBody>
                  <a:tcPr anchor="ctr">
                    <a:lnL>
                      <a:noFill/>
                    </a:lnL>
                    <a:lnR>
                      <a:noFill/>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xmlns="" val="1009500900"/>
                  </a:ext>
                </a:extLst>
              </a:tr>
            </a:tbl>
          </a:graphicData>
        </a:graphic>
      </p:graphicFrame>
      <p:graphicFrame>
        <p:nvGraphicFramePr>
          <p:cNvPr id="17" name="Tabella 16"/>
          <p:cNvGraphicFramePr>
            <a:graphicFrameLocks noGrp="1"/>
          </p:cNvGraphicFramePr>
          <p:nvPr/>
        </p:nvGraphicFramePr>
        <p:xfrm>
          <a:off x="2894639" y="3188435"/>
          <a:ext cx="1823391" cy="445314"/>
        </p:xfrm>
        <a:graphic>
          <a:graphicData uri="http://schemas.openxmlformats.org/drawingml/2006/table">
            <a:tbl>
              <a:tblPr firstRow="1" bandRow="1">
                <a:tableStyleId>{C083E6E3-FA7D-4D7B-A595-EF9225AFEA82}</a:tableStyleId>
              </a:tblPr>
              <a:tblGrid>
                <a:gridCol w="1823391">
                  <a:extLst>
                    <a:ext uri="{9D8B030D-6E8A-4147-A177-3AD203B41FA5}">
                      <a16:colId xmlns:a16="http://schemas.microsoft.com/office/drawing/2014/main" xmlns="" val="2074631622"/>
                    </a:ext>
                  </a:extLst>
                </a:gridCol>
              </a:tblGrid>
              <a:tr h="445314">
                <a:tc>
                  <a:txBody>
                    <a:bodyPr/>
                    <a:lstStyle/>
                    <a:p>
                      <a:r>
                        <a:rPr lang="it-IT" sz="1200" b="1" dirty="0"/>
                        <a:t>N° 32 Interventi a bando</a:t>
                      </a:r>
                      <a:endParaRPr lang="it-IT" sz="1200" dirty="0"/>
                    </a:p>
                  </a:txBody>
                  <a:tcPr anchor="ctr">
                    <a:lnL>
                      <a:noFill/>
                    </a:lnL>
                    <a:lnR>
                      <a:noFill/>
                    </a:lnR>
                    <a:lnT w="12700" cmpd="sng">
                      <a:noFill/>
                    </a:lnT>
                    <a:lnB w="12700" cmpd="sng">
                      <a:noFill/>
                    </a:lnB>
                    <a:lnTlToBr w="12700" cmpd="sng">
                      <a:noFill/>
                      <a:prstDash val="solid"/>
                    </a:lnTlToBr>
                    <a:lnBlToTr w="12700" cmpd="sng">
                      <a:noFill/>
                      <a:prstDash val="solid"/>
                    </a:lnBlToTr>
                    <a:solidFill>
                      <a:schemeClr val="accent6">
                        <a:lumMod val="60000"/>
                        <a:lumOff val="40000"/>
                      </a:schemeClr>
                    </a:solidFill>
                  </a:tcPr>
                </a:tc>
                <a:extLst>
                  <a:ext uri="{0D108BD9-81ED-4DB2-BD59-A6C34878D82A}">
                    <a16:rowId xmlns:a16="http://schemas.microsoft.com/office/drawing/2014/main" xmlns="" val="1009500900"/>
                  </a:ext>
                </a:extLst>
              </a:tr>
            </a:tbl>
          </a:graphicData>
        </a:graphic>
      </p:graphicFrame>
      <p:sp>
        <p:nvSpPr>
          <p:cNvPr id="18" name="Rettangolo arrotondato 17"/>
          <p:cNvSpPr/>
          <p:nvPr/>
        </p:nvSpPr>
        <p:spPr>
          <a:xfrm>
            <a:off x="570674" y="4398837"/>
            <a:ext cx="1967448" cy="467068"/>
          </a:xfrm>
          <a:prstGeom prst="roundRect">
            <a:avLst/>
          </a:prstGeom>
          <a:solidFill>
            <a:srgbClr val="FFFF00"/>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b="1" dirty="0">
                <a:solidFill>
                  <a:schemeClr val="tx1"/>
                </a:solidFill>
              </a:rPr>
              <a:t>19.3 Cooperazione</a:t>
            </a:r>
          </a:p>
        </p:txBody>
      </p:sp>
      <p:sp>
        <p:nvSpPr>
          <p:cNvPr id="21" name="Rettangolo arrotondato 20"/>
          <p:cNvSpPr/>
          <p:nvPr/>
        </p:nvSpPr>
        <p:spPr>
          <a:xfrm>
            <a:off x="605630" y="5664692"/>
            <a:ext cx="1932492" cy="467068"/>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400" b="1" dirty="0"/>
              <a:t>19.4 Gestione e animazione</a:t>
            </a:r>
          </a:p>
        </p:txBody>
      </p:sp>
      <p:sp>
        <p:nvSpPr>
          <p:cNvPr id="11" name="Rettangolo 10"/>
          <p:cNvSpPr/>
          <p:nvPr/>
        </p:nvSpPr>
        <p:spPr>
          <a:xfrm>
            <a:off x="8354308" y="4227904"/>
            <a:ext cx="1771767" cy="523220"/>
          </a:xfrm>
          <a:prstGeom prst="rect">
            <a:avLst/>
          </a:prstGeom>
          <a:noFill/>
        </p:spPr>
        <p:txBody>
          <a:bodyPr wrap="none" lIns="91440" tIns="45720" rIns="91440" bIns="45720">
            <a:spAutoFit/>
          </a:bodyPr>
          <a:lstStyle/>
          <a:p>
            <a:pPr algn="ctr"/>
            <a:r>
              <a:rPr lang="it-IT" sz="2800" b="1" cap="none" spc="0" dirty="0">
                <a:ln w="12700">
                  <a:solidFill>
                    <a:schemeClr val="accent5"/>
                  </a:solidFill>
                  <a:prstDash val="solid"/>
                </a:ln>
                <a:pattFill prst="ltDnDiag">
                  <a:fgClr>
                    <a:schemeClr val="accent5">
                      <a:lumMod val="60000"/>
                      <a:lumOff val="40000"/>
                    </a:schemeClr>
                  </a:fgClr>
                  <a:bgClr>
                    <a:schemeClr val="bg1"/>
                  </a:bgClr>
                </a:pattFill>
                <a:effectLst/>
              </a:rPr>
              <a:t>pagamenti</a:t>
            </a:r>
          </a:p>
        </p:txBody>
      </p:sp>
      <p:sp>
        <p:nvSpPr>
          <p:cNvPr id="29" name="Rettangolo 28"/>
          <p:cNvSpPr/>
          <p:nvPr/>
        </p:nvSpPr>
        <p:spPr>
          <a:xfrm>
            <a:off x="7198967" y="2924355"/>
            <a:ext cx="1500686" cy="92333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5400" dirty="0">
                <a:ln w="0"/>
                <a:solidFill>
                  <a:srgbClr val="00B050"/>
                </a:solidFill>
                <a:effectLst>
                  <a:reflection blurRad="6350" stA="53000" endA="300" endPos="35500" dir="5400000" sy="-90000" algn="bl" rotWithShape="0"/>
                </a:effectLst>
              </a:rPr>
              <a:t>32%</a:t>
            </a:r>
            <a:endParaRPr lang="it-IT" sz="5400" b="1" cap="none" spc="0" dirty="0">
              <a:ln/>
              <a:solidFill>
                <a:srgbClr val="00B050"/>
              </a:solidFill>
              <a:effectLst/>
            </a:endParaRPr>
          </a:p>
        </p:txBody>
      </p:sp>
      <p:sp>
        <p:nvSpPr>
          <p:cNvPr id="24" name="Rettangolo 23"/>
          <p:cNvSpPr/>
          <p:nvPr/>
        </p:nvSpPr>
        <p:spPr>
          <a:xfrm>
            <a:off x="4930010" y="3109695"/>
            <a:ext cx="1167378" cy="584775"/>
          </a:xfrm>
          <a:prstGeom prst="rect">
            <a:avLst/>
          </a:prstGeom>
          <a:noFill/>
        </p:spPr>
        <p:txBody>
          <a:bodyPr wrap="square" lIns="91440" tIns="45720" rIns="91440" bIns="45720">
            <a:spAutoFit/>
          </a:bodyPr>
          <a:lstStyle/>
          <a:p>
            <a:pPr algn="ctr"/>
            <a:r>
              <a:rPr lang="it-IT" sz="3200" b="1" cap="none" spc="0" dirty="0">
                <a:ln w="12700">
                  <a:solidFill>
                    <a:schemeClr val="tx2">
                      <a:lumMod val="75000"/>
                    </a:schemeClr>
                  </a:solidFill>
                  <a:prstDash val="solid"/>
                </a:ln>
                <a:solidFill>
                  <a:srgbClr val="92D050"/>
                </a:solidFill>
                <a:effectLst>
                  <a:outerShdw dist="38100" dir="2640000" algn="bl" rotWithShape="0">
                    <a:schemeClr val="tx2">
                      <a:lumMod val="75000"/>
                    </a:schemeClr>
                  </a:outerShdw>
                </a:effectLst>
              </a:rPr>
              <a:t>1,5%</a:t>
            </a:r>
            <a:r>
              <a:rPr lang="it-IT"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p>
        </p:txBody>
      </p:sp>
      <p:sp>
        <p:nvSpPr>
          <p:cNvPr id="33" name="Rettangolo 32"/>
          <p:cNvSpPr/>
          <p:nvPr/>
        </p:nvSpPr>
        <p:spPr>
          <a:xfrm>
            <a:off x="8451441" y="3016810"/>
            <a:ext cx="2195022" cy="830997"/>
          </a:xfrm>
          <a:prstGeom prst="rect">
            <a:avLst/>
          </a:prstGeom>
          <a:noFill/>
        </p:spPr>
        <p:txBody>
          <a:bodyPr wrap="square" lIns="91440" tIns="45720" rIns="91440" bIns="45720">
            <a:spAutoFit/>
          </a:bodyPr>
          <a:lstStyle/>
          <a:p>
            <a:pPr algn="ctr"/>
            <a:r>
              <a:rPr lang="it-IT" sz="1600" b="1" cap="none" spc="0" dirty="0">
                <a:ln w="12700">
                  <a:solidFill>
                    <a:schemeClr val="accent5"/>
                  </a:solidFill>
                  <a:prstDash val="solid"/>
                </a:ln>
                <a:pattFill prst="ltDnDiag">
                  <a:fgClr>
                    <a:schemeClr val="accent5">
                      <a:lumMod val="60000"/>
                      <a:lumOff val="40000"/>
                    </a:schemeClr>
                  </a:fgClr>
                  <a:bgClr>
                    <a:schemeClr val="bg1"/>
                  </a:bgClr>
                </a:pattFill>
                <a:effectLst/>
              </a:rPr>
              <a:t>2</a:t>
            </a:r>
            <a:r>
              <a:rPr lang="it-IT" sz="1600" b="1" dirty="0">
                <a:ln w="12700">
                  <a:solidFill>
                    <a:schemeClr val="accent5"/>
                  </a:solidFill>
                  <a:prstDash val="solid"/>
                </a:ln>
                <a:pattFill prst="ltDnDiag">
                  <a:fgClr>
                    <a:schemeClr val="accent5">
                      <a:lumMod val="60000"/>
                      <a:lumOff val="40000"/>
                    </a:schemeClr>
                  </a:fgClr>
                  <a:bgClr>
                    <a:schemeClr val="bg1"/>
                  </a:bgClr>
                </a:pattFill>
              </a:rPr>
              <a:t>81</a:t>
            </a:r>
            <a:r>
              <a:rPr lang="it-IT" sz="1600" b="1" cap="none" spc="0" dirty="0">
                <a:ln w="12700">
                  <a:solidFill>
                    <a:schemeClr val="accent5"/>
                  </a:solidFill>
                  <a:prstDash val="solid"/>
                </a:ln>
                <a:pattFill prst="ltDnDiag">
                  <a:fgClr>
                    <a:schemeClr val="accent5">
                      <a:lumMod val="60000"/>
                      <a:lumOff val="40000"/>
                    </a:schemeClr>
                  </a:fgClr>
                  <a:bgClr>
                    <a:schemeClr val="bg1"/>
                  </a:bgClr>
                </a:pattFill>
                <a:effectLst/>
              </a:rPr>
              <a:t> domande di Pagamento di cui 125 chiuse a </a:t>
            </a:r>
            <a:r>
              <a:rPr lang="it-IT" sz="1600" b="1" dirty="0">
                <a:ln w="12700">
                  <a:solidFill>
                    <a:schemeClr val="accent5"/>
                  </a:solidFill>
                  <a:prstDash val="solid"/>
                </a:ln>
                <a:pattFill prst="ltDnDiag">
                  <a:fgClr>
                    <a:schemeClr val="accent5">
                      <a:lumMod val="60000"/>
                      <a:lumOff val="40000"/>
                    </a:schemeClr>
                  </a:fgClr>
                  <a:bgClr>
                    <a:schemeClr val="bg1"/>
                  </a:bgClr>
                </a:pattFill>
              </a:rPr>
              <a:t>saldo</a:t>
            </a:r>
            <a:endParaRPr lang="it-IT" sz="1600" b="1" cap="none" spc="0" dirty="0">
              <a:ln w="12700">
                <a:solidFill>
                  <a:schemeClr val="accent5"/>
                </a:solidFill>
                <a:prstDash val="solid"/>
              </a:ln>
              <a:pattFill prst="ltDnDiag">
                <a:fgClr>
                  <a:schemeClr val="accent5">
                    <a:lumMod val="60000"/>
                    <a:lumOff val="40000"/>
                  </a:schemeClr>
                </a:fgClr>
                <a:bgClr>
                  <a:schemeClr val="bg1"/>
                </a:bgClr>
              </a:pattFill>
              <a:effectLst/>
            </a:endParaRPr>
          </a:p>
        </p:txBody>
      </p:sp>
      <p:sp>
        <p:nvSpPr>
          <p:cNvPr id="39" name="Rettangolo 38"/>
          <p:cNvSpPr/>
          <p:nvPr/>
        </p:nvSpPr>
        <p:spPr>
          <a:xfrm>
            <a:off x="4013573" y="4220616"/>
            <a:ext cx="1040671" cy="923330"/>
          </a:xfrm>
          <a:prstGeom prst="rect">
            <a:avLst/>
          </a:prstGeom>
          <a:noFill/>
        </p:spPr>
        <p:txBody>
          <a:bodyPr wrap="none" lIns="91440" tIns="45720" rIns="91440" bIns="45720">
            <a:spAutoFit/>
          </a:bodyPr>
          <a:lstStyle/>
          <a:p>
            <a:pPr algn="ctr"/>
            <a:r>
              <a:rPr lang="it-IT" sz="5400" b="1" dirty="0">
                <a:ln w="12700">
                  <a:solidFill>
                    <a:schemeClr val="tx2">
                      <a:lumMod val="75000"/>
                    </a:schemeClr>
                  </a:solidFill>
                  <a:prstDash val="solid"/>
                </a:ln>
                <a:solidFill>
                  <a:schemeClr val="accent4">
                    <a:lumMod val="60000"/>
                    <a:lumOff val="40000"/>
                  </a:schemeClr>
                </a:solidFill>
                <a:effectLst>
                  <a:outerShdw dist="38100" dir="2640000" algn="bl" rotWithShape="0">
                    <a:schemeClr val="tx2">
                      <a:lumMod val="75000"/>
                    </a:schemeClr>
                  </a:outerShdw>
                </a:effectLst>
              </a:rPr>
              <a:t>7</a:t>
            </a:r>
            <a:r>
              <a:rPr lang="it-IT" sz="5400" b="1" cap="none" spc="0" dirty="0">
                <a:ln w="12700">
                  <a:solidFill>
                    <a:schemeClr val="tx2">
                      <a:lumMod val="75000"/>
                    </a:schemeClr>
                  </a:solidFill>
                  <a:prstDash val="solid"/>
                </a:ln>
                <a:solidFill>
                  <a:schemeClr val="accent4">
                    <a:lumMod val="60000"/>
                    <a:lumOff val="40000"/>
                  </a:schemeClr>
                </a:solidFill>
                <a:effectLst>
                  <a:outerShdw dist="38100" dir="2640000" algn="bl" rotWithShape="0">
                    <a:schemeClr val="tx2">
                      <a:lumMod val="75000"/>
                    </a:schemeClr>
                  </a:outerShdw>
                </a:effectLst>
              </a:rPr>
              <a:t>%</a:t>
            </a:r>
          </a:p>
        </p:txBody>
      </p:sp>
      <p:sp>
        <p:nvSpPr>
          <p:cNvPr id="31" name="Rettangolo 30"/>
          <p:cNvSpPr/>
          <p:nvPr/>
        </p:nvSpPr>
        <p:spPr>
          <a:xfrm>
            <a:off x="7051953" y="4245688"/>
            <a:ext cx="1336237"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4000" b="1" cap="none" spc="0" dirty="0">
                <a:ln/>
                <a:solidFill>
                  <a:schemeClr val="accent4"/>
                </a:solidFill>
                <a:effectLst/>
              </a:rPr>
              <a:t>48%</a:t>
            </a:r>
          </a:p>
        </p:txBody>
      </p:sp>
      <p:pic>
        <p:nvPicPr>
          <p:cNvPr id="35" name="Immagine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5965" y="4170768"/>
            <a:ext cx="840352" cy="840352"/>
          </a:xfrm>
          <a:prstGeom prst="rect">
            <a:avLst/>
          </a:prstGeom>
        </p:spPr>
      </p:pic>
      <p:pic>
        <p:nvPicPr>
          <p:cNvPr id="2062" name="Picture 14" descr="Frecce Ascendenti - Fotografie stock e altre immagini di Crescita -  Crescita, Affari, Successo - iStoc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328397" y="2897018"/>
            <a:ext cx="645792" cy="921606"/>
          </a:xfrm>
          <a:prstGeom prst="rect">
            <a:avLst/>
          </a:prstGeom>
          <a:noFill/>
          <a:extLst>
            <a:ext uri="{909E8E84-426E-40DD-AFC4-6F175D3DCCD1}">
              <a14:hiddenFill xmlns:a14="http://schemas.microsoft.com/office/drawing/2010/main">
                <a:solidFill>
                  <a:srgbClr val="FFFFFF"/>
                </a:solidFill>
              </a14:hiddenFill>
            </a:ext>
          </a:extLst>
        </p:spPr>
      </p:pic>
      <p:sp>
        <p:nvSpPr>
          <p:cNvPr id="49" name="CasellaDiTesto 48"/>
          <p:cNvSpPr txBox="1"/>
          <p:nvPr/>
        </p:nvSpPr>
        <p:spPr>
          <a:xfrm>
            <a:off x="6967607" y="3372334"/>
            <a:ext cx="358647" cy="276999"/>
          </a:xfrm>
          <a:prstGeom prst="rect">
            <a:avLst/>
          </a:prstGeom>
          <a:noFill/>
        </p:spPr>
        <p:txBody>
          <a:bodyPr wrap="square" rtlCol="0">
            <a:spAutoFit/>
          </a:bodyPr>
          <a:lstStyle/>
          <a:p>
            <a:pPr algn="ctr"/>
            <a:r>
              <a:rPr lang="it-IT" sz="1200" dirty="0"/>
              <a:t>a</a:t>
            </a:r>
          </a:p>
        </p:txBody>
      </p:sp>
      <p:sp>
        <p:nvSpPr>
          <p:cNvPr id="50" name="CasellaDiTesto 49"/>
          <p:cNvSpPr txBox="1"/>
          <p:nvPr/>
        </p:nvSpPr>
        <p:spPr>
          <a:xfrm>
            <a:off x="3143256" y="4682281"/>
            <a:ext cx="358647" cy="276999"/>
          </a:xfrm>
          <a:prstGeom prst="rect">
            <a:avLst/>
          </a:prstGeom>
          <a:noFill/>
        </p:spPr>
        <p:txBody>
          <a:bodyPr wrap="square" rtlCol="0">
            <a:spAutoFit/>
          </a:bodyPr>
          <a:lstStyle/>
          <a:p>
            <a:r>
              <a:rPr lang="it-IT" sz="1200" dirty="0"/>
              <a:t>da</a:t>
            </a:r>
          </a:p>
        </p:txBody>
      </p:sp>
      <p:sp>
        <p:nvSpPr>
          <p:cNvPr id="51" name="CasellaDiTesto 50"/>
          <p:cNvSpPr txBox="1"/>
          <p:nvPr/>
        </p:nvSpPr>
        <p:spPr>
          <a:xfrm>
            <a:off x="6651293" y="4562881"/>
            <a:ext cx="358647" cy="276999"/>
          </a:xfrm>
          <a:prstGeom prst="rect">
            <a:avLst/>
          </a:prstGeom>
          <a:noFill/>
        </p:spPr>
        <p:txBody>
          <a:bodyPr wrap="square" rtlCol="0">
            <a:spAutoFit/>
          </a:bodyPr>
          <a:lstStyle/>
          <a:p>
            <a:pPr algn="ctr"/>
            <a:r>
              <a:rPr lang="it-IT" sz="1200" dirty="0"/>
              <a:t>a</a:t>
            </a:r>
          </a:p>
        </p:txBody>
      </p:sp>
      <p:sp>
        <p:nvSpPr>
          <p:cNvPr id="54" name="Rettangolo 53"/>
          <p:cNvSpPr/>
          <p:nvPr/>
        </p:nvSpPr>
        <p:spPr>
          <a:xfrm>
            <a:off x="2794959" y="2001650"/>
            <a:ext cx="7851504" cy="2055070"/>
          </a:xfrm>
          <a:prstGeom prst="rect">
            <a:avLst/>
          </a:prstGeom>
          <a:no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4" name="Rettangolo 63"/>
          <p:cNvSpPr/>
          <p:nvPr/>
        </p:nvSpPr>
        <p:spPr>
          <a:xfrm>
            <a:off x="2794960" y="4137770"/>
            <a:ext cx="7814556" cy="1044614"/>
          </a:xfrm>
          <a:prstGeom prst="rect">
            <a:avLst/>
          </a:prstGeom>
          <a:noFill/>
          <a:ln w="28575">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5" name="Rettangolo 64"/>
          <p:cNvSpPr/>
          <p:nvPr/>
        </p:nvSpPr>
        <p:spPr>
          <a:xfrm>
            <a:off x="2894639" y="5255145"/>
            <a:ext cx="7714875" cy="1145731"/>
          </a:xfrm>
          <a:prstGeom prst="rect">
            <a:avLst/>
          </a:prstGeom>
          <a:noFill/>
          <a:ln w="28575">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6" name="Rettangolo 65"/>
          <p:cNvSpPr/>
          <p:nvPr/>
        </p:nvSpPr>
        <p:spPr>
          <a:xfrm>
            <a:off x="8124073" y="5339201"/>
            <a:ext cx="2539478" cy="954107"/>
          </a:xfrm>
          <a:prstGeom prst="rect">
            <a:avLst/>
          </a:prstGeom>
          <a:noFill/>
        </p:spPr>
        <p:txBody>
          <a:bodyPr wrap="square" lIns="91440" tIns="45720" rIns="91440" bIns="45720">
            <a:spAutoFit/>
          </a:bodyPr>
          <a:lstStyle/>
          <a:p>
            <a:pPr algn="ctr"/>
            <a:r>
              <a:rPr lang="it-IT" sz="2800" b="1" cap="none" spc="0" dirty="0">
                <a:ln w="12700">
                  <a:solidFill>
                    <a:schemeClr val="accent5"/>
                  </a:solidFill>
                  <a:prstDash val="solid"/>
                </a:ln>
                <a:pattFill prst="ltDnDiag">
                  <a:fgClr>
                    <a:schemeClr val="accent5">
                      <a:lumMod val="60000"/>
                      <a:lumOff val="40000"/>
                    </a:schemeClr>
                  </a:fgClr>
                  <a:bgClr>
                    <a:schemeClr val="bg1"/>
                  </a:bgClr>
                </a:pattFill>
                <a:effectLst/>
              </a:rPr>
              <a:t>Totale concessioni</a:t>
            </a:r>
          </a:p>
        </p:txBody>
      </p:sp>
      <p:sp>
        <p:nvSpPr>
          <p:cNvPr id="32" name="Rettangolo 31"/>
          <p:cNvSpPr/>
          <p:nvPr/>
        </p:nvSpPr>
        <p:spPr>
          <a:xfrm>
            <a:off x="8699653" y="1014847"/>
            <a:ext cx="1963897"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4000" b="1" cap="none" spc="0" dirty="0">
                <a:ln/>
                <a:solidFill>
                  <a:schemeClr val="accent1">
                    <a:lumMod val="75000"/>
                  </a:schemeClr>
                </a:solidFill>
                <a:effectLst/>
              </a:rPr>
              <a:t>100%</a:t>
            </a:r>
          </a:p>
        </p:txBody>
      </p:sp>
      <p:sp>
        <p:nvSpPr>
          <p:cNvPr id="36" name="Rettangolo 35"/>
          <p:cNvSpPr/>
          <p:nvPr/>
        </p:nvSpPr>
        <p:spPr>
          <a:xfrm>
            <a:off x="8932398" y="1972589"/>
            <a:ext cx="1391728" cy="923330"/>
          </a:xfrm>
          <a:prstGeom prst="rect">
            <a:avLst/>
          </a:prstGeom>
          <a:noFill/>
        </p:spPr>
        <p:txBody>
          <a:bodyPr wrap="none" lIns="91440" tIns="45720" rIns="91440" bIns="45720">
            <a:spAutoFit/>
          </a:bodyPr>
          <a:lstStyle/>
          <a:p>
            <a:pPr algn="ctr"/>
            <a:r>
              <a:rPr lang="it-IT"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6</a:t>
            </a:r>
            <a:r>
              <a:rPr lang="it-IT"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5</a:t>
            </a:r>
            <a:r>
              <a:rPr lang="it-IT"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sp>
        <p:nvSpPr>
          <p:cNvPr id="37" name="Rettangolo 36"/>
          <p:cNvSpPr/>
          <p:nvPr/>
        </p:nvSpPr>
        <p:spPr>
          <a:xfrm>
            <a:off x="4846762" y="2075002"/>
            <a:ext cx="1391728" cy="923330"/>
          </a:xfrm>
          <a:prstGeom prst="rect">
            <a:avLst/>
          </a:prstGeom>
          <a:noFill/>
        </p:spPr>
        <p:txBody>
          <a:bodyPr wrap="none" lIns="91440" tIns="45720" rIns="91440" bIns="45720">
            <a:spAutoFit/>
          </a:bodyPr>
          <a:lstStyle/>
          <a:p>
            <a:pPr algn="ctr"/>
            <a:r>
              <a:rPr lang="it-IT"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31%</a:t>
            </a:r>
          </a:p>
        </p:txBody>
      </p:sp>
      <p:sp>
        <p:nvSpPr>
          <p:cNvPr id="38" name="CasellaDiTesto 37"/>
          <p:cNvSpPr txBox="1"/>
          <p:nvPr/>
        </p:nvSpPr>
        <p:spPr>
          <a:xfrm>
            <a:off x="8499798" y="2364197"/>
            <a:ext cx="358647" cy="276999"/>
          </a:xfrm>
          <a:prstGeom prst="rect">
            <a:avLst/>
          </a:prstGeom>
          <a:noFill/>
        </p:spPr>
        <p:txBody>
          <a:bodyPr wrap="square" rtlCol="0">
            <a:spAutoFit/>
          </a:bodyPr>
          <a:lstStyle/>
          <a:p>
            <a:pPr algn="ctr"/>
            <a:r>
              <a:rPr lang="it-IT" sz="1200" dirty="0"/>
              <a:t>a</a:t>
            </a:r>
          </a:p>
        </p:txBody>
      </p:sp>
      <p:pic>
        <p:nvPicPr>
          <p:cNvPr id="40" name="Picture 14" descr="Frecce Ascendenti - Fotografie stock e altre immagini di Crescita -  Crescita, Affari, Successo - iStock"/>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231344" y="2118411"/>
            <a:ext cx="645792" cy="921606"/>
          </a:xfrm>
          <a:prstGeom prst="rect">
            <a:avLst/>
          </a:prstGeom>
          <a:noFill/>
          <a:extLst>
            <a:ext uri="{909E8E84-426E-40DD-AFC4-6F175D3DCCD1}">
              <a14:hiddenFill xmlns:a14="http://schemas.microsoft.com/office/drawing/2010/main">
                <a:solidFill>
                  <a:srgbClr val="FFFFFF"/>
                </a:solidFill>
              </a14:hiddenFill>
            </a:ext>
          </a:extLst>
        </p:spPr>
      </p:pic>
      <p:sp>
        <p:nvSpPr>
          <p:cNvPr id="42" name="CasellaDiTesto 41"/>
          <p:cNvSpPr txBox="1"/>
          <p:nvPr/>
        </p:nvSpPr>
        <p:spPr>
          <a:xfrm>
            <a:off x="3133089" y="5551472"/>
            <a:ext cx="358647" cy="276999"/>
          </a:xfrm>
          <a:prstGeom prst="rect">
            <a:avLst/>
          </a:prstGeom>
          <a:noFill/>
        </p:spPr>
        <p:txBody>
          <a:bodyPr wrap="square" rtlCol="0">
            <a:spAutoFit/>
          </a:bodyPr>
          <a:lstStyle/>
          <a:p>
            <a:r>
              <a:rPr lang="it-IT" sz="1200" dirty="0"/>
              <a:t>da</a:t>
            </a:r>
          </a:p>
        </p:txBody>
      </p:sp>
      <p:sp>
        <p:nvSpPr>
          <p:cNvPr id="45" name="Rettangolo 44"/>
          <p:cNvSpPr/>
          <p:nvPr/>
        </p:nvSpPr>
        <p:spPr>
          <a:xfrm>
            <a:off x="3718006" y="5341804"/>
            <a:ext cx="1336237"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4000" b="1" cap="none" spc="0" dirty="0">
                <a:ln/>
                <a:solidFill>
                  <a:schemeClr val="accent2">
                    <a:lumMod val="75000"/>
                  </a:schemeClr>
                </a:solidFill>
                <a:effectLst/>
              </a:rPr>
              <a:t>70%</a:t>
            </a:r>
          </a:p>
        </p:txBody>
      </p:sp>
      <p:sp>
        <p:nvSpPr>
          <p:cNvPr id="6" name="Freccia in su 5"/>
          <p:cNvSpPr/>
          <p:nvPr/>
        </p:nvSpPr>
        <p:spPr>
          <a:xfrm>
            <a:off x="5510775" y="5346781"/>
            <a:ext cx="390379" cy="40938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Rettangolo 45"/>
          <p:cNvSpPr/>
          <p:nvPr/>
        </p:nvSpPr>
        <p:spPr>
          <a:xfrm>
            <a:off x="7023574" y="5324408"/>
            <a:ext cx="1336237" cy="707886"/>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it-IT" sz="4000" b="1" cap="none" spc="0" dirty="0">
                <a:ln/>
                <a:solidFill>
                  <a:schemeClr val="accent2">
                    <a:lumMod val="75000"/>
                  </a:schemeClr>
                </a:solidFill>
                <a:effectLst/>
              </a:rPr>
              <a:t>82%</a:t>
            </a:r>
          </a:p>
        </p:txBody>
      </p:sp>
    </p:spTree>
    <p:extLst>
      <p:ext uri="{BB962C8B-B14F-4D97-AF65-F5344CB8AC3E}">
        <p14:creationId xmlns:p14="http://schemas.microsoft.com/office/powerpoint/2010/main" val="2865852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formazione e comunicazione - Regione Toscana"/>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0899198" y="167082"/>
            <a:ext cx="970691" cy="974786"/>
          </a:xfrm>
          <a:prstGeom prst="rect">
            <a:avLst/>
          </a:prstGeom>
          <a:noFill/>
          <a:extLst>
            <a:ext uri="{909E8E84-426E-40DD-AFC4-6F175D3DCCD1}">
              <a14:hiddenFill xmlns:a14="http://schemas.microsoft.com/office/drawing/2010/main">
                <a:solidFill>
                  <a:srgbClr val="FFFFFF"/>
                </a:solidFill>
              </a14:hiddenFill>
            </a:ext>
          </a:extLst>
        </p:spPr>
      </p:pic>
      <p:sp>
        <p:nvSpPr>
          <p:cNvPr id="36" name="CasellaDiTesto 35">
            <a:extLst>
              <a:ext uri="{FF2B5EF4-FFF2-40B4-BE49-F238E27FC236}">
                <a16:creationId xmlns:a16="http://schemas.microsoft.com/office/drawing/2014/main" xmlns="" id="{EFF7E87C-E235-4DB1-8080-EB9FF00FFCCA}"/>
              </a:ext>
            </a:extLst>
          </p:cNvPr>
          <p:cNvSpPr txBox="1"/>
          <p:nvPr/>
        </p:nvSpPr>
        <p:spPr>
          <a:xfrm>
            <a:off x="714318" y="339099"/>
            <a:ext cx="100633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a:t>
            </a:r>
            <a:r>
              <a:rPr kumimoji="0" lang="it-IT" sz="2400" b="1" i="0" u="none" strike="noStrike" kern="1200" cap="none" spc="0" normalizeH="0" baseline="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.11 AZIONI DI</a:t>
            </a:r>
            <a:r>
              <a:rPr kumimoji="0" lang="it-IT" sz="2400" b="1" i="0" u="none" strike="noStrike" kern="1200" cap="none" spc="0" normalizeH="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COORDINAMENTO SVOLTE GAL</a:t>
            </a:r>
            <a:endParaRPr kumimoji="0" lang="it-IT" sz="2400" b="0" i="1" u="none" strike="noStrike" kern="1200" cap="none" spc="0" normalizeH="0" baseline="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cxnSp>
        <p:nvCxnSpPr>
          <p:cNvPr id="37" name="Connettore 1 2"/>
          <p:cNvCxnSpPr/>
          <p:nvPr/>
        </p:nvCxnSpPr>
        <p:spPr>
          <a:xfrm>
            <a:off x="646394" y="930300"/>
            <a:ext cx="8381744" cy="20594"/>
          </a:xfrm>
          <a:prstGeom prst="line">
            <a:avLst/>
          </a:prstGeom>
          <a:ln/>
        </p:spPr>
        <p:style>
          <a:lnRef idx="3">
            <a:schemeClr val="accent5"/>
          </a:lnRef>
          <a:fillRef idx="0">
            <a:schemeClr val="accent5"/>
          </a:fillRef>
          <a:effectRef idx="2">
            <a:schemeClr val="accent5"/>
          </a:effectRef>
          <a:fontRef idx="minor">
            <a:schemeClr val="tx1"/>
          </a:fontRef>
        </p:style>
      </p:cxnSp>
      <p:sp>
        <p:nvSpPr>
          <p:cNvPr id="38" name="Titolo 3"/>
          <p:cNvSpPr txBox="1">
            <a:spLocks/>
          </p:cNvSpPr>
          <p:nvPr/>
        </p:nvSpPr>
        <p:spPr>
          <a:xfrm>
            <a:off x="481482" y="1080430"/>
            <a:ext cx="10839450" cy="428911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Font typeface="Wingdings" panose="05000000000000000000" pitchFamily="2" charset="2"/>
              <a:buChar char="ü"/>
            </a:pPr>
            <a:r>
              <a:rPr lang="it-IT" sz="2000" dirty="0">
                <a:solidFill>
                  <a:srgbClr val="2D2D8A">
                    <a:lumMod val="50000"/>
                  </a:srgbClr>
                </a:solidFill>
                <a:latin typeface="Tahoma" panose="020B0604030504040204" pitchFamily="34" charset="0"/>
                <a:ea typeface="Tahoma" panose="020B0604030504040204" pitchFamily="34" charset="0"/>
                <a:cs typeface="Tahoma" panose="020B0604030504040204" pitchFamily="34" charset="0"/>
              </a:rPr>
              <a:t>Nel corso del 2024 a procedure avviate ed in fase di consolidamento la necessità di accelerare l’avanzamento della spesa relativa alla Misura 19, ha comportato:</a:t>
            </a:r>
          </a:p>
          <a:p>
            <a:pPr marL="342900" indent="-342900">
              <a:buFont typeface="Wingdings" panose="05000000000000000000" pitchFamily="2" charset="2"/>
              <a:buChar char="ü"/>
            </a:pPr>
            <a:r>
              <a:rPr lang="it-IT" sz="2000" dirty="0">
                <a:solidFill>
                  <a:srgbClr val="2D2D8A">
                    <a:lumMod val="50000"/>
                  </a:srgbClr>
                </a:solidFill>
                <a:latin typeface="Tahoma" panose="020B0604030504040204" pitchFamily="34" charset="0"/>
                <a:ea typeface="Tahoma" panose="020B0604030504040204" pitchFamily="34" charset="0"/>
                <a:cs typeface="Tahoma" panose="020B0604030504040204" pitchFamily="34" charset="0"/>
              </a:rPr>
              <a:t>- rimodulazione e riapprovazione di tutti i </a:t>
            </a:r>
            <a:r>
              <a:rPr lang="it-IT" sz="2000" dirty="0" smtClean="0">
                <a:solidFill>
                  <a:srgbClr val="2D2D8A">
                    <a:lumMod val="50000"/>
                  </a:srgbClr>
                </a:solidFill>
                <a:latin typeface="Tahoma" panose="020B0604030504040204" pitchFamily="34" charset="0"/>
                <a:ea typeface="Tahoma" panose="020B0604030504040204" pitchFamily="34" charset="0"/>
                <a:cs typeface="Tahoma" panose="020B0604030504040204" pitchFamily="34" charset="0"/>
              </a:rPr>
              <a:t>PSL; </a:t>
            </a:r>
            <a:endParaRPr lang="it-IT" sz="2000" dirty="0">
              <a:solidFill>
                <a:srgbClr val="2D2D8A">
                  <a:lumMod val="50000"/>
                </a:srgbClr>
              </a:solidFill>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panose="05000000000000000000" pitchFamily="2" charset="2"/>
              <a:buChar char="ü"/>
            </a:pPr>
            <a:r>
              <a:rPr lang="it-IT" sz="2000" dirty="0">
                <a:solidFill>
                  <a:srgbClr val="2D2D8A">
                    <a:lumMod val="50000"/>
                  </a:srgbClr>
                </a:solidFill>
                <a:latin typeface="Tahoma" panose="020B0604030504040204" pitchFamily="34" charset="0"/>
                <a:ea typeface="Tahoma" panose="020B0604030504040204" pitchFamily="34" charset="0"/>
                <a:cs typeface="Tahoma" panose="020B0604030504040204" pitchFamily="34" charset="0"/>
              </a:rPr>
              <a:t>- sottoscrizione della Convenzione tra AREACOM e GAL per le procedure </a:t>
            </a:r>
            <a:r>
              <a:rPr lang="it-IT" sz="2000" dirty="0" smtClean="0">
                <a:solidFill>
                  <a:srgbClr val="2D2D8A">
                    <a:lumMod val="50000"/>
                  </a:srgbClr>
                </a:solidFill>
                <a:latin typeface="Tahoma" panose="020B0604030504040204" pitchFamily="34" charset="0"/>
                <a:ea typeface="Tahoma" panose="020B0604030504040204" pitchFamily="34" charset="0"/>
                <a:cs typeface="Tahoma" panose="020B0604030504040204" pitchFamily="34" charset="0"/>
              </a:rPr>
              <a:t>di appalto da svolgere attraverso ARAECOM.</a:t>
            </a:r>
          </a:p>
          <a:p>
            <a:r>
              <a:rPr lang="it-IT" sz="2000" dirty="0" smtClean="0">
                <a:solidFill>
                  <a:srgbClr val="2D2D8A">
                    <a:lumMod val="50000"/>
                  </a:srgbClr>
                </a:solidFill>
                <a:latin typeface="Tahoma" panose="020B0604030504040204" pitchFamily="34" charset="0"/>
                <a:ea typeface="Tahoma" panose="020B0604030504040204" pitchFamily="34" charset="0"/>
                <a:cs typeface="Tahoma" panose="020B0604030504040204" pitchFamily="34" charset="0"/>
              </a:rPr>
              <a:t>E</a:t>
            </a:r>
            <a:r>
              <a:rPr lang="it-IT" sz="2000" dirty="0">
                <a:solidFill>
                  <a:srgbClr val="2D2D8A">
                    <a:lumMod val="50000"/>
                  </a:srgbClr>
                </a:solidFill>
                <a:latin typeface="Tahoma" panose="020B0604030504040204" pitchFamily="34" charset="0"/>
                <a:ea typeface="Tahoma" panose="020B0604030504040204" pitchFamily="34" charset="0"/>
                <a:cs typeface="Tahoma" panose="020B0604030504040204" pitchFamily="34" charset="0"/>
              </a:rPr>
              <a:t>’ comunque continuata l’azione di coordinamento perché oltre alle riunioni della  Cabina di Regia Regione-GAL, (di cui alla DGR. 3 del 13.01.2022), sono stati organizzati molti incontri sia di natura tecnico-operativa sia di carattere organizzativo.</a:t>
            </a:r>
          </a:p>
          <a:p>
            <a:r>
              <a:rPr lang="it-IT" sz="2000" dirty="0">
                <a:solidFill>
                  <a:srgbClr val="2D2D8A">
                    <a:lumMod val="50000"/>
                  </a:srgbClr>
                </a:solidFill>
                <a:latin typeface="Tahoma" panose="020B0604030504040204" pitchFamily="34" charset="0"/>
                <a:ea typeface="Tahoma" panose="020B0604030504040204" pitchFamily="34" charset="0"/>
                <a:cs typeface="Tahoma" panose="020B0604030504040204" pitchFamily="34" charset="0"/>
              </a:rPr>
              <a:t>Sono altresì continuate le attività di promozione dei territori e del patrimonio enogastronomico regionale di cui alla Deliberazione N.212 del 14 aprile 2023 (protocollo d’intesa per la valorizzazione dell’identità territoriale ed enogastronomica dell’Abruzzo).</a:t>
            </a:r>
          </a:p>
        </p:txBody>
      </p:sp>
    </p:spTree>
    <p:extLst>
      <p:ext uri="{BB962C8B-B14F-4D97-AF65-F5344CB8AC3E}">
        <p14:creationId xmlns:p14="http://schemas.microsoft.com/office/powerpoint/2010/main" val="476171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ttore 1 1">
            <a:extLst>
              <a:ext uri="{FF2B5EF4-FFF2-40B4-BE49-F238E27FC236}">
                <a16:creationId xmlns:a16="http://schemas.microsoft.com/office/drawing/2014/main" xmlns="" id="{BE2E57A2-26F9-4513-840F-8390B30B3553}"/>
              </a:ext>
            </a:extLst>
          </p:cNvPr>
          <p:cNvCxnSpPr/>
          <p:nvPr/>
        </p:nvCxnSpPr>
        <p:spPr>
          <a:xfrm>
            <a:off x="710005" y="925359"/>
            <a:ext cx="8868127" cy="21515"/>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a:schemeClr val="tx1"/>
          </a:fontRef>
        </p:style>
      </p:cxnSp>
      <p:sp>
        <p:nvSpPr>
          <p:cNvPr id="4" name="Title 1">
            <a:extLst>
              <a:ext uri="{FF2B5EF4-FFF2-40B4-BE49-F238E27FC236}">
                <a16:creationId xmlns:a16="http://schemas.microsoft.com/office/drawing/2014/main" xmlns="" id="{9D45FE1C-A787-41DD-B986-66CCC9748680}"/>
              </a:ext>
            </a:extLst>
          </p:cNvPr>
          <p:cNvSpPr txBox="1">
            <a:spLocks/>
          </p:cNvSpPr>
          <p:nvPr/>
        </p:nvSpPr>
        <p:spPr>
          <a:xfrm>
            <a:off x="710005" y="535026"/>
            <a:ext cx="10986002" cy="472813"/>
          </a:xfrm>
          <a:prstGeom prst="rect">
            <a:avLst/>
          </a:prstGeom>
        </p:spPr>
        <p:txBody>
          <a:bodyPr/>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fontAlgn="auto">
              <a:spcAft>
                <a:spcPts val="0"/>
              </a:spcAft>
              <a:defRPr/>
            </a:pPr>
            <a:r>
              <a:rPr lang="it-IT" sz="24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2.12 Approfondimento delle misure a </a:t>
            </a:r>
            <a:r>
              <a:rPr lang="it-IT" sz="2400" b="1" dirty="0" smtClean="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rPr>
              <a:t>superficie</a:t>
            </a:r>
            <a:endParaRPr lang="en-AU" sz="2400" b="1" dirty="0">
              <a:solidFill>
                <a:schemeClr val="accent6">
                  <a:lumMod val="50000"/>
                </a:schemeClr>
              </a:solidFill>
              <a:latin typeface="Tahoma" panose="020B0604030504040204" pitchFamily="34" charset="0"/>
              <a:ea typeface="Tahoma" panose="020B0604030504040204" pitchFamily="34" charset="0"/>
              <a:cs typeface="Tahoma" panose="020B0604030504040204" pitchFamily="34" charset="0"/>
            </a:endParaRPr>
          </a:p>
        </p:txBody>
      </p:sp>
      <p:grpSp>
        <p:nvGrpSpPr>
          <p:cNvPr id="7" name="Gruppo 6">
            <a:extLst>
              <a:ext uri="{FF2B5EF4-FFF2-40B4-BE49-F238E27FC236}">
                <a16:creationId xmlns:a16="http://schemas.microsoft.com/office/drawing/2014/main" xmlns="" id="{29CAF0E1-6844-0739-FCEB-DFB418B3A7BF}"/>
              </a:ext>
            </a:extLst>
          </p:cNvPr>
          <p:cNvGrpSpPr/>
          <p:nvPr/>
        </p:nvGrpSpPr>
        <p:grpSpPr>
          <a:xfrm>
            <a:off x="277495" y="1097280"/>
            <a:ext cx="11637010" cy="5049520"/>
            <a:chOff x="277495" y="1097280"/>
            <a:chExt cx="11637010" cy="5049520"/>
          </a:xfrm>
        </p:grpSpPr>
        <p:pic>
          <p:nvPicPr>
            <p:cNvPr id="4098" name="Picture 2" descr="Potrebbe essere un'immagine raffigurante attività all'aperto, albero e test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013" r="3097"/>
            <a:stretch/>
          </p:blipFill>
          <p:spPr bwMode="auto">
            <a:xfrm>
              <a:off x="277495" y="1097280"/>
              <a:ext cx="3136265" cy="2703961"/>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p:cNvPicPr>
              <a:picLocks noChangeAspect="1"/>
            </p:cNvPicPr>
            <p:nvPr/>
          </p:nvPicPr>
          <p:blipFill>
            <a:blip r:embed="rId3"/>
            <a:stretch>
              <a:fillRect/>
            </a:stretch>
          </p:blipFill>
          <p:spPr>
            <a:xfrm>
              <a:off x="9749624" y="2578700"/>
              <a:ext cx="2153920" cy="1536100"/>
            </a:xfrm>
            <a:prstGeom prst="rect">
              <a:avLst/>
            </a:prstGeom>
          </p:spPr>
        </p:pic>
        <p:pic>
          <p:nvPicPr>
            <p:cNvPr id="6" name="Immagine 5"/>
            <p:cNvPicPr>
              <a:picLocks noChangeAspect="1"/>
            </p:cNvPicPr>
            <p:nvPr/>
          </p:nvPicPr>
          <p:blipFill>
            <a:blip r:embed="rId4"/>
            <a:stretch>
              <a:fillRect/>
            </a:stretch>
          </p:blipFill>
          <p:spPr>
            <a:xfrm>
              <a:off x="277495" y="3801240"/>
              <a:ext cx="3136265" cy="2233799"/>
            </a:xfrm>
            <a:prstGeom prst="rect">
              <a:avLst/>
            </a:prstGeom>
          </p:spPr>
        </p:pic>
        <p:pic>
          <p:nvPicPr>
            <p:cNvPr id="8" name="Immagine 7"/>
            <p:cNvPicPr>
              <a:picLocks noChangeAspect="1"/>
            </p:cNvPicPr>
            <p:nvPr/>
          </p:nvPicPr>
          <p:blipFill>
            <a:blip r:embed="rId5"/>
            <a:stretch>
              <a:fillRect/>
            </a:stretch>
          </p:blipFill>
          <p:spPr>
            <a:xfrm>
              <a:off x="3581952" y="3770719"/>
              <a:ext cx="3083204" cy="2294840"/>
            </a:xfrm>
            <a:prstGeom prst="rect">
              <a:avLst/>
            </a:prstGeom>
          </p:spPr>
        </p:pic>
        <p:pic>
          <p:nvPicPr>
            <p:cNvPr id="9" name="Immagine 8"/>
            <p:cNvPicPr>
              <a:picLocks noChangeAspect="1"/>
            </p:cNvPicPr>
            <p:nvPr/>
          </p:nvPicPr>
          <p:blipFill>
            <a:blip r:embed="rId6"/>
            <a:stretch>
              <a:fillRect/>
            </a:stretch>
          </p:blipFill>
          <p:spPr>
            <a:xfrm>
              <a:off x="9780104" y="4200232"/>
              <a:ext cx="2127424" cy="1946568"/>
            </a:xfrm>
            <a:prstGeom prst="rect">
              <a:avLst/>
            </a:prstGeom>
          </p:spPr>
        </p:pic>
        <p:pic>
          <p:nvPicPr>
            <p:cNvPr id="10" name="Immagine 9"/>
            <p:cNvPicPr>
              <a:picLocks noChangeAspect="1"/>
            </p:cNvPicPr>
            <p:nvPr/>
          </p:nvPicPr>
          <p:blipFill>
            <a:blip r:embed="rId7"/>
            <a:stretch>
              <a:fillRect/>
            </a:stretch>
          </p:blipFill>
          <p:spPr>
            <a:xfrm>
              <a:off x="3581952" y="1122874"/>
              <a:ext cx="3083204" cy="2584311"/>
            </a:xfrm>
            <a:prstGeom prst="rect">
              <a:avLst/>
            </a:prstGeom>
          </p:spPr>
        </p:pic>
        <p:pic>
          <p:nvPicPr>
            <p:cNvPr id="11" name="Immagine 10"/>
            <p:cNvPicPr>
              <a:picLocks noChangeAspect="1"/>
            </p:cNvPicPr>
            <p:nvPr/>
          </p:nvPicPr>
          <p:blipFill>
            <a:blip r:embed="rId8"/>
            <a:stretch>
              <a:fillRect/>
            </a:stretch>
          </p:blipFill>
          <p:spPr>
            <a:xfrm>
              <a:off x="9759991" y="1122874"/>
              <a:ext cx="2154514" cy="1383128"/>
            </a:xfrm>
            <a:prstGeom prst="rect">
              <a:avLst/>
            </a:prstGeom>
          </p:spPr>
        </p:pic>
        <p:pic>
          <p:nvPicPr>
            <p:cNvPr id="12" name="Immagine 11"/>
            <p:cNvPicPr>
              <a:picLocks noChangeAspect="1"/>
            </p:cNvPicPr>
            <p:nvPr/>
          </p:nvPicPr>
          <p:blipFill rotWithShape="1">
            <a:blip r:embed="rId9"/>
            <a:srcRect l="539" t="-404" r="23373" b="823"/>
            <a:stretch/>
          </p:blipFill>
          <p:spPr>
            <a:xfrm>
              <a:off x="6786880" y="1122874"/>
              <a:ext cx="2871500" cy="4942684"/>
            </a:xfrm>
            <a:prstGeom prst="rect">
              <a:avLst/>
            </a:prstGeom>
          </p:spPr>
        </p:pic>
      </p:grpSp>
    </p:spTree>
    <p:extLst>
      <p:ext uri="{BB962C8B-B14F-4D97-AF65-F5344CB8AC3E}">
        <p14:creationId xmlns:p14="http://schemas.microsoft.com/office/powerpoint/2010/main" val="21146732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5912" y="862171"/>
            <a:ext cx="5386388"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139700" y="193675"/>
            <a:ext cx="11160125" cy="904875"/>
          </a:xfrm>
          <a:prstGeom prst="rect">
            <a:avLst/>
          </a:prstGeom>
        </p:spPr>
        <p:txBody>
          <a:bodyPr/>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AU" sz="4000" b="0" i="0" u="none" strike="noStrike" kern="1200" cap="none" spc="-50" normalizeH="0" baseline="0" noProof="0" dirty="0" err="1">
                <a:ln>
                  <a:noFill/>
                </a:ln>
                <a:solidFill>
                  <a:srgbClr val="63A537">
                    <a:lumMod val="50000"/>
                  </a:srgbClr>
                </a:solidFill>
                <a:effectLst>
                  <a:outerShdw blurRad="38100" dist="38100" dir="2700000" algn="tl">
                    <a:srgbClr val="000000">
                      <a:alpha val="43137"/>
                    </a:srgbClr>
                  </a:outerShdw>
                </a:effectLst>
                <a:uLnTx/>
                <a:uFillTx/>
                <a:latin typeface="Trebuchet MS" panose="020B0603020202020204" pitchFamily="34" charset="0"/>
                <a:ea typeface="+mj-ea"/>
                <a:cs typeface="+mj-cs"/>
              </a:rPr>
              <a:t>Ambiente</a:t>
            </a:r>
            <a:r>
              <a:rPr kumimoji="0" lang="en-AU" sz="4000" b="0" i="0" u="none" strike="noStrike" kern="1200" cap="none" spc="-50" normalizeH="0" baseline="0" noProof="0" dirty="0">
                <a:ln>
                  <a:noFill/>
                </a:ln>
                <a:solidFill>
                  <a:srgbClr val="63A537">
                    <a:lumMod val="50000"/>
                  </a:srgbClr>
                </a:solidFill>
                <a:effectLst>
                  <a:outerShdw blurRad="38100" dist="38100" dir="2700000" algn="tl">
                    <a:srgbClr val="000000">
                      <a:alpha val="43137"/>
                    </a:srgbClr>
                  </a:outerShdw>
                </a:effectLst>
                <a:uLnTx/>
                <a:uFillTx/>
                <a:latin typeface="Trebuchet MS" panose="020B0603020202020204" pitchFamily="34" charset="0"/>
                <a:ea typeface="+mj-ea"/>
                <a:cs typeface="+mj-cs"/>
              </a:rPr>
              <a:t> e </a:t>
            </a:r>
            <a:r>
              <a:rPr kumimoji="0" lang="en-AU" sz="4000" b="0" i="0" u="none" strike="noStrike" kern="1200" cap="none" spc="-50" normalizeH="0" baseline="0" noProof="0" dirty="0" err="1">
                <a:ln>
                  <a:noFill/>
                </a:ln>
                <a:solidFill>
                  <a:srgbClr val="63A537">
                    <a:lumMod val="50000"/>
                  </a:srgbClr>
                </a:solidFill>
                <a:effectLst>
                  <a:outerShdw blurRad="38100" dist="38100" dir="2700000" algn="tl">
                    <a:srgbClr val="000000">
                      <a:alpha val="43137"/>
                    </a:srgbClr>
                  </a:outerShdw>
                </a:effectLst>
                <a:uLnTx/>
                <a:uFillTx/>
                <a:latin typeface="Trebuchet MS" panose="020B0603020202020204" pitchFamily="34" charset="0"/>
                <a:ea typeface="+mj-ea"/>
                <a:cs typeface="+mj-cs"/>
              </a:rPr>
              <a:t>clima</a:t>
            </a:r>
            <a:r>
              <a:rPr kumimoji="0" lang="en-AU" sz="4000" b="0" i="0" u="none" strike="noStrike" kern="1200" cap="none" spc="-50" normalizeH="0" baseline="0" noProof="0" dirty="0">
                <a:ln>
                  <a:noFill/>
                </a:ln>
                <a:solidFill>
                  <a:srgbClr val="63A537">
                    <a:lumMod val="50000"/>
                  </a:srgbClr>
                </a:solidFill>
                <a:effectLst>
                  <a:outerShdw blurRad="38100" dist="38100" dir="2700000" algn="tl">
                    <a:srgbClr val="000000">
                      <a:alpha val="43137"/>
                    </a:srgbClr>
                  </a:outerShdw>
                </a:effectLst>
                <a:uLnTx/>
                <a:uFillTx/>
                <a:latin typeface="Trebuchet MS" panose="020B0603020202020204" pitchFamily="34" charset="0"/>
                <a:ea typeface="+mj-ea"/>
                <a:cs typeface="+mj-cs"/>
              </a:rPr>
              <a:t>, </a:t>
            </a:r>
            <a:r>
              <a:rPr kumimoji="0" lang="en-AU" sz="4000" b="0" i="0" u="none" strike="noStrike" kern="1200" cap="none" spc="-50" normalizeH="0" baseline="0" noProof="0" dirty="0" err="1">
                <a:ln>
                  <a:noFill/>
                </a:ln>
                <a:solidFill>
                  <a:srgbClr val="63A537">
                    <a:lumMod val="50000"/>
                  </a:srgbClr>
                </a:solidFill>
                <a:effectLst>
                  <a:outerShdw blurRad="38100" dist="38100" dir="2700000" algn="tl">
                    <a:srgbClr val="000000">
                      <a:alpha val="43137"/>
                    </a:srgbClr>
                  </a:outerShdw>
                </a:effectLst>
                <a:uLnTx/>
                <a:uFillTx/>
                <a:latin typeface="Trebuchet MS" panose="020B0603020202020204" pitchFamily="34" charset="0"/>
                <a:ea typeface="+mj-ea"/>
                <a:cs typeface="+mj-cs"/>
              </a:rPr>
              <a:t>priorità</a:t>
            </a:r>
            <a:r>
              <a:rPr kumimoji="0" lang="en-AU" sz="4000" b="0" i="0" u="none" strike="noStrike" kern="1200" cap="none" spc="-50" normalizeH="0" baseline="0" noProof="0" dirty="0">
                <a:ln>
                  <a:noFill/>
                </a:ln>
                <a:solidFill>
                  <a:srgbClr val="63A537">
                    <a:lumMod val="50000"/>
                  </a:srgbClr>
                </a:solidFill>
                <a:effectLst>
                  <a:outerShdw blurRad="38100" dist="38100" dir="2700000" algn="tl">
                    <a:srgbClr val="000000">
                      <a:alpha val="43137"/>
                    </a:srgbClr>
                  </a:outerShdw>
                </a:effectLst>
                <a:uLnTx/>
                <a:uFillTx/>
                <a:latin typeface="Trebuchet MS" panose="020B0603020202020204" pitchFamily="34" charset="0"/>
                <a:ea typeface="+mj-ea"/>
                <a:cs typeface="+mj-cs"/>
              </a:rPr>
              <a:t> </a:t>
            </a:r>
            <a:r>
              <a:rPr kumimoji="0" lang="en-AU" sz="4000" b="0" i="0" u="none" strike="noStrike" kern="1200" cap="none" spc="-50" normalizeH="0" baseline="0" noProof="0" dirty="0" err="1">
                <a:ln>
                  <a:noFill/>
                </a:ln>
                <a:solidFill>
                  <a:srgbClr val="63A537">
                    <a:lumMod val="50000"/>
                  </a:srgbClr>
                </a:solidFill>
                <a:effectLst>
                  <a:outerShdw blurRad="38100" dist="38100" dir="2700000" algn="tl">
                    <a:srgbClr val="000000">
                      <a:alpha val="43137"/>
                    </a:srgbClr>
                  </a:outerShdw>
                </a:effectLst>
                <a:uLnTx/>
                <a:uFillTx/>
                <a:latin typeface="Trebuchet MS" panose="020B0603020202020204" pitchFamily="34" charset="0"/>
                <a:ea typeface="+mj-ea"/>
                <a:cs typeface="+mj-cs"/>
              </a:rPr>
              <a:t>chiave</a:t>
            </a:r>
            <a:r>
              <a:rPr kumimoji="0" lang="en-AU" sz="4000" b="0" i="0" u="none" strike="noStrike" kern="1200" cap="none" spc="-50" normalizeH="0" baseline="0" noProof="0" dirty="0">
                <a:ln>
                  <a:noFill/>
                </a:ln>
                <a:solidFill>
                  <a:srgbClr val="63A537">
                    <a:lumMod val="50000"/>
                  </a:srgbClr>
                </a:solidFill>
                <a:effectLst>
                  <a:outerShdw blurRad="38100" dist="38100" dir="2700000" algn="tl">
                    <a:srgbClr val="000000">
                      <a:alpha val="43137"/>
                    </a:srgbClr>
                  </a:outerShdw>
                </a:effectLst>
                <a:uLnTx/>
                <a:uFillTx/>
                <a:latin typeface="Trebuchet MS" panose="020B0603020202020204" pitchFamily="34" charset="0"/>
                <a:ea typeface="+mj-ea"/>
                <a:cs typeface="+mj-cs"/>
              </a:rPr>
              <a:t>  </a:t>
            </a:r>
            <a:r>
              <a:rPr kumimoji="0" lang="en-AU" sz="4000" b="0" i="0" u="none" strike="noStrike" kern="1200" cap="none" spc="-50" normalizeH="0" baseline="0" noProof="0" dirty="0" err="1">
                <a:ln>
                  <a:noFill/>
                </a:ln>
                <a:solidFill>
                  <a:srgbClr val="63A537">
                    <a:lumMod val="50000"/>
                  </a:srgbClr>
                </a:solidFill>
                <a:effectLst>
                  <a:outerShdw blurRad="38100" dist="38100" dir="2700000" algn="tl">
                    <a:srgbClr val="000000">
                      <a:alpha val="43137"/>
                    </a:srgbClr>
                  </a:outerShdw>
                </a:effectLst>
                <a:uLnTx/>
                <a:uFillTx/>
                <a:latin typeface="Trebuchet MS" panose="020B0603020202020204" pitchFamily="34" charset="0"/>
                <a:ea typeface="+mj-ea"/>
                <a:cs typeface="+mj-cs"/>
              </a:rPr>
              <a:t>dei</a:t>
            </a:r>
            <a:r>
              <a:rPr kumimoji="0" lang="en-AU" sz="4000" b="0" i="0" u="none" strike="noStrike" kern="1200" cap="none" spc="-50" normalizeH="0" baseline="0" noProof="0" dirty="0">
                <a:ln>
                  <a:noFill/>
                </a:ln>
                <a:solidFill>
                  <a:srgbClr val="63A537">
                    <a:lumMod val="50000"/>
                  </a:srgbClr>
                </a:solidFill>
                <a:effectLst>
                  <a:outerShdw blurRad="38100" dist="38100" dir="2700000" algn="tl">
                    <a:srgbClr val="000000">
                      <a:alpha val="43137"/>
                    </a:srgbClr>
                  </a:outerShdw>
                </a:effectLst>
                <a:uLnTx/>
                <a:uFillTx/>
                <a:latin typeface="Trebuchet MS" panose="020B0603020202020204" pitchFamily="34" charset="0"/>
                <a:ea typeface="+mj-ea"/>
                <a:cs typeface="+mj-cs"/>
              </a:rPr>
              <a:t> PSR in UE</a:t>
            </a:r>
          </a:p>
        </p:txBody>
      </p:sp>
      <p:sp>
        <p:nvSpPr>
          <p:cNvPr id="5" name="Ovale 4">
            <a:extLst>
              <a:ext uri="{FF2B5EF4-FFF2-40B4-BE49-F238E27FC236}">
                <a16:creationId xmlns:a16="http://schemas.microsoft.com/office/drawing/2014/main" xmlns="" id="{00CBEA9A-105F-42CF-87BA-EC7AB45595B0}"/>
              </a:ext>
            </a:extLst>
          </p:cNvPr>
          <p:cNvSpPr/>
          <p:nvPr/>
        </p:nvSpPr>
        <p:spPr>
          <a:xfrm>
            <a:off x="2173021" y="3584149"/>
            <a:ext cx="3984097" cy="1852083"/>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it-IT" sz="1600" b="1" dirty="0">
                <a:solidFill>
                  <a:srgbClr val="002060"/>
                </a:solidFill>
                <a:latin typeface="Arial" panose="020B0604020202020204" pitchFamily="34" charset="0"/>
                <a:cs typeface="Arial" panose="020B0604020202020204" pitchFamily="34" charset="0"/>
              </a:rPr>
              <a:t>PSR ABRUZZO</a:t>
            </a:r>
            <a:r>
              <a:rPr lang="it-IT" sz="1600" dirty="0">
                <a:solidFill>
                  <a:srgbClr val="002060"/>
                </a:solidFill>
                <a:latin typeface="Arial" panose="020B0604020202020204" pitchFamily="34" charset="0"/>
                <a:cs typeface="Arial" panose="020B0604020202020204" pitchFamily="34" charset="0"/>
              </a:rPr>
              <a:t> </a:t>
            </a:r>
            <a:r>
              <a:rPr lang="it-IT" sz="1600" b="1" dirty="0">
                <a:solidFill>
                  <a:srgbClr val="002060"/>
                </a:solidFill>
                <a:latin typeface="Arial" panose="020B0604020202020204" pitchFamily="34" charset="0"/>
                <a:cs typeface="Arial" panose="020B0604020202020204" pitchFamily="34" charset="0"/>
              </a:rPr>
              <a:t>2014-2022</a:t>
            </a:r>
            <a:r>
              <a:rPr lang="it-IT" sz="2000" b="1" dirty="0">
                <a:solidFill>
                  <a:srgbClr val="002060"/>
                </a:solidFill>
                <a:latin typeface="Arial" panose="020B0604020202020204" pitchFamily="34" charset="0"/>
                <a:cs typeface="Arial" panose="020B0604020202020204" pitchFamily="34" charset="0"/>
              </a:rPr>
              <a:t>: </a:t>
            </a:r>
          </a:p>
          <a:p>
            <a:pPr algn="ctr" eaLnBrk="1" fontAlgn="auto" hangingPunct="1">
              <a:spcBef>
                <a:spcPts val="0"/>
              </a:spcBef>
              <a:spcAft>
                <a:spcPts val="0"/>
              </a:spcAft>
              <a:defRPr/>
            </a:pPr>
            <a:r>
              <a:rPr lang="it-IT" sz="2400" b="1" dirty="0" smtClean="0">
                <a:solidFill>
                  <a:srgbClr val="002060"/>
                </a:solidFill>
                <a:latin typeface="Arial" panose="020B0604020202020204" pitchFamily="34" charset="0"/>
                <a:cs typeface="Arial" panose="020B0604020202020204" pitchFamily="34" charset="0"/>
              </a:rPr>
              <a:t>36 </a:t>
            </a:r>
            <a:r>
              <a:rPr lang="it-IT" sz="2400" b="1" dirty="0">
                <a:solidFill>
                  <a:srgbClr val="002060"/>
                </a:solidFill>
                <a:latin typeface="Arial" panose="020B0604020202020204" pitchFamily="34" charset="0"/>
                <a:cs typeface="Arial" panose="020B0604020202020204" pitchFamily="34" charset="0"/>
              </a:rPr>
              <a:t>%</a:t>
            </a:r>
            <a:endParaRPr lang="it-IT" sz="2000" b="1" dirty="0">
              <a:solidFill>
                <a:srgbClr val="002060"/>
              </a:solidFill>
              <a:latin typeface="Arial" panose="020B0604020202020204" pitchFamily="34" charset="0"/>
              <a:cs typeface="Arial" panose="020B0604020202020204" pitchFamily="34" charset="0"/>
            </a:endParaRPr>
          </a:p>
          <a:p>
            <a:pPr algn="ctr" eaLnBrk="1" fontAlgn="auto" hangingPunct="1">
              <a:lnSpc>
                <a:spcPct val="150000"/>
              </a:lnSpc>
              <a:spcBef>
                <a:spcPts val="0"/>
              </a:spcBef>
              <a:spcAft>
                <a:spcPts val="0"/>
              </a:spcAft>
              <a:defRPr/>
            </a:pPr>
            <a:r>
              <a:rPr lang="it-IT" sz="1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DELLE RISORSE TOTALI PSR</a:t>
            </a:r>
          </a:p>
        </p:txBody>
      </p:sp>
      <p:grpSp>
        <p:nvGrpSpPr>
          <p:cNvPr id="2" name="Gruppo 1">
            <a:extLst>
              <a:ext uri="{FF2B5EF4-FFF2-40B4-BE49-F238E27FC236}">
                <a16:creationId xmlns:a16="http://schemas.microsoft.com/office/drawing/2014/main" xmlns="" id="{8F9E3091-962E-E666-6332-E4C056272BA1}"/>
              </a:ext>
            </a:extLst>
          </p:cNvPr>
          <p:cNvGrpSpPr/>
          <p:nvPr/>
        </p:nvGrpSpPr>
        <p:grpSpPr>
          <a:xfrm>
            <a:off x="1924061" y="1333001"/>
            <a:ext cx="4012923" cy="1854734"/>
            <a:chOff x="1924061" y="1333001"/>
            <a:chExt cx="4012923" cy="1854734"/>
          </a:xfrm>
        </p:grpSpPr>
        <p:sp>
          <p:nvSpPr>
            <p:cNvPr id="18435" name="Rettangolo 3"/>
            <p:cNvSpPr>
              <a:spLocks noChangeArrowheads="1"/>
            </p:cNvSpPr>
            <p:nvPr/>
          </p:nvSpPr>
          <p:spPr bwMode="auto">
            <a:xfrm>
              <a:off x="1924061" y="1494964"/>
              <a:ext cx="3902857"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defTabSz="457200" eaLnBrk="0" fontAlgn="base" hangingPunct="0">
                <a:spcBef>
                  <a:spcPct val="0"/>
                </a:spcBef>
                <a:spcAft>
                  <a:spcPct val="0"/>
                </a:spcAft>
                <a:defRPr/>
              </a:pPr>
              <a:r>
                <a:rPr lang="it-IT" altLang="it-IT" sz="2000" b="1" dirty="0">
                  <a:solidFill>
                    <a:prstClr val="black"/>
                  </a:solidFill>
                  <a:effectLst>
                    <a:outerShdw blurRad="38100" dist="38100" dir="2700000" algn="tl">
                      <a:srgbClr val="000000">
                        <a:alpha val="43137"/>
                      </a:srgbClr>
                    </a:outerShdw>
                  </a:effectLst>
                  <a:ea typeface="MS PGothic" panose="020B0600070205080204" pitchFamily="34" charset="-128"/>
                  <a:cs typeface="Calibri" panose="020F0502020204030204" pitchFamily="34" charset="0"/>
                </a:rPr>
                <a:t>PSR 2014-2022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it-IT" altLang="it-IT" sz="2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Le risorse </a:t>
              </a:r>
              <a:r>
                <a:rPr kumimoji="0" lang="en-GB" altLang="it-IT" sz="2000" b="0" i="0" u="none" strike="noStrike" kern="1200" cap="none" spc="0" normalizeH="0" baseline="0" noProof="0" dirty="0" err="1">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programmate</a:t>
              </a:r>
              <a:endParaRPr kumimoji="0" lang="en-GB" altLang="it-IT" sz="2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it-IT" altLang="it-IT" sz="2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Per le priorità ACA ammontano</a:t>
              </a:r>
              <a:endParaRPr kumimoji="0" lang="en-GB" altLang="it-IT" sz="2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en-GB" altLang="it-IT" sz="2000" dirty="0">
                  <a:solidFill>
                    <a:prstClr val="black"/>
                  </a:solidFill>
                  <a:ea typeface="MS PGothic" panose="020B0600070205080204" pitchFamily="34" charset="-128"/>
                  <a:cs typeface="Calibri" panose="020F0502020204030204" pitchFamily="34" charset="0"/>
                </a:rPr>
                <a:t>a</a:t>
              </a:r>
              <a:r>
                <a:rPr kumimoji="0" lang="en-GB" altLang="it-IT" sz="2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it-IT" altLang="it-IT" sz="2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 </a:t>
              </a:r>
              <a:r>
                <a:rPr kumimoji="0" lang="it-IT" altLang="it-IT" sz="2000" b="1" i="0" u="none" strike="noStrike" kern="1200" cap="none" spc="0" normalizeH="0" baseline="0" noProof="0" dirty="0" smtClean="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227 </a:t>
              </a:r>
              <a:r>
                <a:rPr kumimoji="0" lang="it-IT" altLang="it-IT" sz="2000" b="1"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milioni </a:t>
              </a:r>
              <a:r>
                <a:rPr kumimoji="0" lang="it-IT" altLang="it-IT" sz="20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Calibri" panose="020F0502020204030204" pitchFamily="34" charset="0"/>
                </a:rPr>
                <a:t>di euro</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it-IT" altLang="it-IT" sz="2400" b="1" i="0" u="sng" strike="noStrike" kern="1200" cap="none" spc="0" normalizeH="0" baseline="0" noProof="0" dirty="0">
                <a:ln>
                  <a:noFill/>
                </a:ln>
                <a:solidFill>
                  <a:srgbClr val="008000"/>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9" name="Ovale 8">
              <a:extLst>
                <a:ext uri="{FF2B5EF4-FFF2-40B4-BE49-F238E27FC236}">
                  <a16:creationId xmlns:a16="http://schemas.microsoft.com/office/drawing/2014/main" xmlns="" id="{B395F0EC-F782-F804-52D6-94BA98D7803C}"/>
                </a:ext>
              </a:extLst>
            </p:cNvPr>
            <p:cNvSpPr/>
            <p:nvPr/>
          </p:nvSpPr>
          <p:spPr>
            <a:xfrm>
              <a:off x="1952887" y="1333001"/>
              <a:ext cx="3984097" cy="169277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Tree>
    <p:extLst>
      <p:ext uri="{BB962C8B-B14F-4D97-AF65-F5344CB8AC3E}">
        <p14:creationId xmlns:p14="http://schemas.microsoft.com/office/powerpoint/2010/main" val="4084756058"/>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DE469419-AF20-4104-9A51-94DFB51FCCC2}"/>
              </a:ext>
            </a:extLst>
          </p:cNvPr>
          <p:cNvSpPr txBox="1">
            <a:spLocks/>
          </p:cNvSpPr>
          <p:nvPr/>
        </p:nvSpPr>
        <p:spPr>
          <a:xfrm>
            <a:off x="1270854" y="1424728"/>
            <a:ext cx="2925725" cy="917286"/>
          </a:xfrm>
          <a:prstGeom prst="rect">
            <a:avLst/>
          </a:prstGeom>
        </p:spPr>
        <p:txBody>
          <a:bodyPr/>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it-IT" sz="2000" b="1" i="0" u="none" strike="noStrike" kern="1200" cap="none" spc="-5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PSR 2014-22</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it-IT" sz="2000" b="1" i="0" u="none" strike="noStrike" kern="1200" cap="none" spc="-5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Misure a superficie  </a:t>
            </a:r>
          </a:p>
          <a:p>
            <a:pPr marL="0" marR="0" lvl="0" indent="0" algn="ctr" defTabSz="914400" rtl="0" eaLnBrk="1" fontAlgn="auto" latinLnBrk="0" hangingPunct="1">
              <a:lnSpc>
                <a:spcPct val="85000"/>
              </a:lnSpc>
              <a:spcBef>
                <a:spcPct val="0"/>
              </a:spcBef>
              <a:spcAft>
                <a:spcPts val="0"/>
              </a:spcAft>
              <a:buClrTx/>
              <a:buSzTx/>
              <a:buFontTx/>
              <a:buNone/>
              <a:tabLst/>
              <a:defRPr/>
            </a:pPr>
            <a:r>
              <a:rPr kumimoji="0" lang="it-IT" sz="2000" b="1" i="0" u="none" strike="noStrike" kern="1200" cap="none" spc="-50" normalizeH="0" baseline="0" noProof="0" dirty="0">
                <a:ln>
                  <a:noFill/>
                </a:ln>
                <a:solidFill>
                  <a:srgbClr val="70AD47">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bandi attivi 2024</a:t>
            </a:r>
          </a:p>
        </p:txBody>
      </p:sp>
      <p:sp>
        <p:nvSpPr>
          <p:cNvPr id="8" name="Rettangolo smussato 5">
            <a:extLst>
              <a:ext uri="{FF2B5EF4-FFF2-40B4-BE49-F238E27FC236}">
                <a16:creationId xmlns:a16="http://schemas.microsoft.com/office/drawing/2014/main" xmlns="" id="{EC057015-71B0-4673-A697-1E9D84DC2094}"/>
              </a:ext>
            </a:extLst>
          </p:cNvPr>
          <p:cNvSpPr/>
          <p:nvPr/>
        </p:nvSpPr>
        <p:spPr>
          <a:xfrm>
            <a:off x="2276139" y="3040784"/>
            <a:ext cx="1321748" cy="776432"/>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2 Bandi Attivi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xmlns="" id="{61B2DE62-C0FB-88AC-3C41-6F92BFC4204A}"/>
              </a:ext>
            </a:extLst>
          </p:cNvPr>
          <p:cNvSpPr txBox="1">
            <a:spLocks/>
          </p:cNvSpPr>
          <p:nvPr/>
        </p:nvSpPr>
        <p:spPr>
          <a:xfrm>
            <a:off x="1646238" y="273050"/>
            <a:ext cx="8242300" cy="781050"/>
          </a:xfrm>
          <a:prstGeom prst="rect">
            <a:avLst/>
          </a:prstGeom>
        </p:spPr>
        <p:txBody>
          <a:bodyPr/>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algn="ctr" defTabSz="914400" eaLnBrk="1" fontAlgn="auto" hangingPunct="1">
              <a:spcAft>
                <a:spcPts val="0"/>
              </a:spcAft>
              <a:defRPr/>
            </a:pPr>
            <a:r>
              <a:rPr lang="en-AU" sz="2800" b="1" dirty="0">
                <a:solidFill>
                  <a:schemeClr val="accent5">
                    <a:lumMod val="50000"/>
                  </a:schemeClr>
                </a:solidFill>
                <a:latin typeface="Arial" panose="020B0604020202020204" pitchFamily="34" charset="0"/>
                <a:cs typeface="Arial" panose="020B0604020202020204" pitchFamily="34" charset="0"/>
              </a:rPr>
              <a:t>BANDI APERTI – PSR 14-22 -CAMPAGNA 2024</a:t>
            </a:r>
          </a:p>
        </p:txBody>
      </p:sp>
      <p:graphicFrame>
        <p:nvGraphicFramePr>
          <p:cNvPr id="4" name="Oggetto 3">
            <a:extLst>
              <a:ext uri="{FF2B5EF4-FFF2-40B4-BE49-F238E27FC236}">
                <a16:creationId xmlns:a16="http://schemas.microsoft.com/office/drawing/2014/main" xmlns="" id="{853D1A61-5261-198A-D363-38EB5210BA01}"/>
              </a:ext>
            </a:extLst>
          </p:cNvPr>
          <p:cNvGraphicFramePr>
            <a:graphicFrameLocks noChangeAspect="1"/>
          </p:cNvGraphicFramePr>
          <p:nvPr>
            <p:extLst/>
          </p:nvPr>
        </p:nvGraphicFramePr>
        <p:xfrm>
          <a:off x="3597887" y="2342014"/>
          <a:ext cx="5303227" cy="1924127"/>
        </p:xfrm>
        <a:graphic>
          <a:graphicData uri="http://schemas.openxmlformats.org/presentationml/2006/ole">
            <mc:AlternateContent xmlns:mc="http://schemas.openxmlformats.org/markup-compatibility/2006">
              <mc:Choice xmlns:v="urn:schemas-microsoft-com:vml" Requires="v">
                <p:oleObj spid="_x0000_s4151" name="Worksheet" r:id="rId4" imgW="2834699" imgH="1028938" progId="Excel.Sheet.12">
                  <p:embed/>
                </p:oleObj>
              </mc:Choice>
              <mc:Fallback>
                <p:oleObj name="Worksheet" r:id="rId4" imgW="2834699" imgH="1028938" progId="Excel.Sheet.12">
                  <p:embed/>
                  <p:pic>
                    <p:nvPicPr>
                      <p:cNvPr id="4" name="Oggetto 3">
                        <a:extLst>
                          <a:ext uri="{FF2B5EF4-FFF2-40B4-BE49-F238E27FC236}">
                            <a16:creationId xmlns:a16="http://schemas.microsoft.com/office/drawing/2014/main" xmlns="" id="{853D1A61-5261-198A-D363-38EB5210BA01}"/>
                          </a:ext>
                        </a:extLst>
                      </p:cNvPr>
                      <p:cNvPicPr/>
                      <p:nvPr/>
                    </p:nvPicPr>
                    <p:blipFill>
                      <a:blip r:embed="rId5"/>
                      <a:stretch>
                        <a:fillRect/>
                      </a:stretch>
                    </p:blipFill>
                    <p:spPr>
                      <a:xfrm>
                        <a:off x="3597887" y="2342014"/>
                        <a:ext cx="5303227" cy="1924127"/>
                      </a:xfrm>
                      <a:prstGeom prst="rect">
                        <a:avLst/>
                      </a:prstGeom>
                    </p:spPr>
                  </p:pic>
                </p:oleObj>
              </mc:Fallback>
            </mc:AlternateContent>
          </a:graphicData>
        </a:graphic>
      </p:graphicFrame>
    </p:spTree>
    <p:extLst>
      <p:ext uri="{BB962C8B-B14F-4D97-AF65-F5344CB8AC3E}">
        <p14:creationId xmlns:p14="http://schemas.microsoft.com/office/powerpoint/2010/main" val="37673402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fico 1">
            <a:extLst>
              <a:ext uri="{FF2B5EF4-FFF2-40B4-BE49-F238E27FC236}">
                <a16:creationId xmlns:a16="http://schemas.microsoft.com/office/drawing/2014/main" xmlns="" id="{E77E599F-8041-43E2-8E31-B322E15FF349}"/>
              </a:ext>
            </a:extLst>
          </p:cNvPr>
          <p:cNvGraphicFramePr>
            <a:graphicFrameLocks/>
          </p:cNvGraphicFramePr>
          <p:nvPr>
            <p:extLst/>
          </p:nvPr>
        </p:nvGraphicFramePr>
        <p:xfrm>
          <a:off x="1241612" y="1362636"/>
          <a:ext cx="9708776" cy="413272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92776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F1F2C4A-1690-3283-2397-504CBC012EF3}"/>
            </a:ext>
          </a:extLst>
        </p:cNvPr>
        <p:cNvGrpSpPr/>
        <p:nvPr/>
      </p:nvGrpSpPr>
      <p:grpSpPr>
        <a:xfrm>
          <a:off x="0" y="0"/>
          <a:ext cx="0" cy="0"/>
          <a:chOff x="0" y="0"/>
          <a:chExt cx="0" cy="0"/>
        </a:xfrm>
      </p:grpSpPr>
      <p:graphicFrame>
        <p:nvGraphicFramePr>
          <p:cNvPr id="2" name="Grafico 1">
            <a:extLst>
              <a:ext uri="{FF2B5EF4-FFF2-40B4-BE49-F238E27FC236}">
                <a16:creationId xmlns:a16="http://schemas.microsoft.com/office/drawing/2014/main" xmlns="" id="{44DC2B38-C0ED-4436-8EA2-5400A2C0DB1B}"/>
              </a:ext>
            </a:extLst>
          </p:cNvPr>
          <p:cNvGraphicFramePr>
            <a:graphicFrameLocks/>
          </p:cNvGraphicFramePr>
          <p:nvPr>
            <p:extLst/>
          </p:nvPr>
        </p:nvGraphicFramePr>
        <p:xfrm>
          <a:off x="1245538" y="784341"/>
          <a:ext cx="9959340" cy="5760720"/>
        </p:xfrm>
        <a:graphic>
          <a:graphicData uri="http://schemas.openxmlformats.org/drawingml/2006/chart">
            <c:chart xmlns:c="http://schemas.openxmlformats.org/drawingml/2006/chart" xmlns:r="http://schemas.openxmlformats.org/officeDocument/2006/relationships" r:id="rId2"/>
          </a:graphicData>
        </a:graphic>
      </p:graphicFrame>
      <p:sp>
        <p:nvSpPr>
          <p:cNvPr id="5" name="CasellaDiTesto 4">
            <a:extLst>
              <a:ext uri="{FF2B5EF4-FFF2-40B4-BE49-F238E27FC236}">
                <a16:creationId xmlns:a16="http://schemas.microsoft.com/office/drawing/2014/main" xmlns="" id="{9636B970-F7CB-70C7-19F8-8D24DBC1E27D}"/>
              </a:ext>
            </a:extLst>
          </p:cNvPr>
          <p:cNvSpPr txBox="1"/>
          <p:nvPr/>
        </p:nvSpPr>
        <p:spPr>
          <a:xfrm>
            <a:off x="3047172" y="314926"/>
            <a:ext cx="6097656" cy="646331"/>
          </a:xfrm>
          <a:prstGeom prst="rect">
            <a:avLst/>
          </a:prstGeom>
          <a:noFill/>
        </p:spPr>
        <p:txBody>
          <a:bodyPr wrap="square">
            <a:spAutoFit/>
          </a:bodyPr>
          <a:lstStyle/>
          <a:p>
            <a:pPr algn="ctr" rtl="0">
              <a:defRPr sz="1800" b="1" i="0" u="none" strike="noStrike" kern="1200" baseline="0">
                <a:solidFill>
                  <a:prstClr val="black"/>
                </a:solidFill>
                <a:latin typeface="+mn-lt"/>
                <a:ea typeface="+mn-ea"/>
                <a:cs typeface="+mn-cs"/>
              </a:defRPr>
            </a:pPr>
            <a:r>
              <a:rPr lang="en-AU" sz="1800" b="1" i="0" u="none" strike="noStrike" kern="1200" baseline="0" dirty="0">
                <a:solidFill>
                  <a:prstClr val="black">
                    <a:lumMod val="65000"/>
                    <a:lumOff val="35000"/>
                  </a:prstClr>
                </a:solidFill>
              </a:rPr>
              <a:t>PSR-</a:t>
            </a:r>
          </a:p>
          <a:p>
            <a:pPr algn="ctr" rtl="0">
              <a:defRPr sz="1800" b="1" i="0" u="none" strike="noStrike" kern="1200" baseline="0">
                <a:solidFill>
                  <a:prstClr val="black"/>
                </a:solidFill>
                <a:latin typeface="+mn-lt"/>
                <a:ea typeface="+mn-ea"/>
                <a:cs typeface="+mn-cs"/>
              </a:defRPr>
            </a:pPr>
            <a:r>
              <a:rPr lang="en-AU" sz="1800" b="1" i="0" u="none" strike="noStrike" kern="1200" baseline="0" dirty="0" err="1">
                <a:solidFill>
                  <a:prstClr val="black">
                    <a:lumMod val="65000"/>
                    <a:lumOff val="35000"/>
                  </a:prstClr>
                </a:solidFill>
              </a:rPr>
              <a:t>Misure</a:t>
            </a:r>
            <a:r>
              <a:rPr lang="en-AU" sz="1800" b="1" i="0" u="none" strike="noStrike" kern="1200" baseline="0" dirty="0">
                <a:solidFill>
                  <a:prstClr val="black">
                    <a:lumMod val="65000"/>
                    <a:lumOff val="35000"/>
                  </a:prstClr>
                </a:solidFill>
              </a:rPr>
              <a:t> 10-11 : </a:t>
            </a:r>
            <a:r>
              <a:rPr lang="en-AU" sz="1800" b="1" i="0" u="none" strike="noStrike" kern="1200" baseline="0" dirty="0" err="1">
                <a:solidFill>
                  <a:prstClr val="black">
                    <a:lumMod val="65000"/>
                    <a:lumOff val="35000"/>
                  </a:prstClr>
                </a:solidFill>
              </a:rPr>
              <a:t>superfici</a:t>
            </a:r>
            <a:r>
              <a:rPr lang="en-AU" sz="1800" b="1" i="0" u="none" strike="noStrike" kern="1200" baseline="0" dirty="0">
                <a:solidFill>
                  <a:prstClr val="black">
                    <a:lumMod val="65000"/>
                    <a:lumOff val="35000"/>
                  </a:prstClr>
                </a:solidFill>
              </a:rPr>
              <a:t> </a:t>
            </a:r>
            <a:r>
              <a:rPr lang="en-AU" sz="1800" b="1" i="0" u="none" strike="noStrike" kern="1200" baseline="0" dirty="0" err="1">
                <a:solidFill>
                  <a:prstClr val="black">
                    <a:lumMod val="65000"/>
                    <a:lumOff val="35000"/>
                  </a:prstClr>
                </a:solidFill>
              </a:rPr>
              <a:t>impegnate</a:t>
            </a:r>
            <a:r>
              <a:rPr lang="en-AU" sz="1800" b="1" i="0" u="none" strike="noStrike" kern="1200" baseline="0" dirty="0">
                <a:solidFill>
                  <a:prstClr val="black">
                    <a:lumMod val="65000"/>
                    <a:lumOff val="35000"/>
                  </a:prstClr>
                </a:solidFill>
              </a:rPr>
              <a:t> dal 2016 al 2024</a:t>
            </a:r>
          </a:p>
        </p:txBody>
      </p:sp>
    </p:spTree>
    <p:extLst>
      <p:ext uri="{BB962C8B-B14F-4D97-AF65-F5344CB8AC3E}">
        <p14:creationId xmlns:p14="http://schemas.microsoft.com/office/powerpoint/2010/main" val="469092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3">
            <a:extLst>
              <a:ext uri="{FF2B5EF4-FFF2-40B4-BE49-F238E27FC236}">
                <a16:creationId xmlns:a16="http://schemas.microsoft.com/office/drawing/2014/main" xmlns="" id="{E9841177-774E-4201-995D-3B41CC423934}"/>
              </a:ext>
            </a:extLst>
          </p:cNvPr>
          <p:cNvSpPr txBox="1"/>
          <p:nvPr/>
        </p:nvSpPr>
        <p:spPr>
          <a:xfrm>
            <a:off x="631402" y="376406"/>
            <a:ext cx="10845209"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2.1 Risorse finanziarie assegnate al Programma 2014-2022</a:t>
            </a:r>
          </a:p>
        </p:txBody>
      </p:sp>
      <p:sp>
        <p:nvSpPr>
          <p:cNvPr id="7" name="Rettangolo 6"/>
          <p:cNvSpPr/>
          <p:nvPr/>
        </p:nvSpPr>
        <p:spPr>
          <a:xfrm>
            <a:off x="2808519" y="1369434"/>
            <a:ext cx="7336970" cy="673339"/>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lstStyle/>
          <a:p>
            <a:r>
              <a:rPr lang="it-IT" sz="2000" b="1" dirty="0">
                <a:solidFill>
                  <a:srgbClr val="FFFF00"/>
                </a:solidFill>
                <a:latin typeface="Arial" panose="020B0604020202020204" pitchFamily="34" charset="0"/>
                <a:cs typeface="Arial" panose="020B0604020202020204" pitchFamily="34" charset="0"/>
              </a:rPr>
              <a:t>TOTALE SPESA PUBBLICA: € 479.465.592,15</a:t>
            </a:r>
          </a:p>
          <a:p>
            <a:r>
              <a:rPr lang="it-IT" b="1" dirty="0">
                <a:latin typeface="Arial" panose="020B0604020202020204" pitchFamily="34" charset="0"/>
                <a:cs typeface="Arial" panose="020B0604020202020204" pitchFamily="34" charset="0"/>
              </a:rPr>
              <a:t>di cui FEASR € 230.143.484,16 </a:t>
            </a:r>
          </a:p>
        </p:txBody>
      </p:sp>
      <p:sp>
        <p:nvSpPr>
          <p:cNvPr id="8" name="Rettangolo 7"/>
          <p:cNvSpPr/>
          <p:nvPr/>
        </p:nvSpPr>
        <p:spPr>
          <a:xfrm>
            <a:off x="2808519" y="2486831"/>
            <a:ext cx="7336970" cy="1912793"/>
          </a:xfrm>
          <a:prstGeom prst="rect">
            <a:avLst/>
          </a:prstGeom>
          <a:solidFill>
            <a:srgbClr val="900A7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just">
              <a:lnSpc>
                <a:spcPct val="115000"/>
              </a:lnSpc>
              <a:spcAft>
                <a:spcPts val="0"/>
              </a:spcAft>
            </a:pPr>
            <a:r>
              <a:rPr lang="it-IT" sz="2000" b="1" dirty="0">
                <a:solidFill>
                  <a:srgbClr val="FFFF00"/>
                </a:solidFill>
                <a:latin typeface="Arial" panose="020B0604020202020204" pitchFamily="34" charset="0"/>
                <a:ea typeface="Times New Roman" panose="02020603050405020304" pitchFamily="18" charset="0"/>
                <a:cs typeface="Arial" panose="020B0604020202020204" pitchFamily="34" charset="0"/>
              </a:rPr>
              <a:t>TOTALE SPESA PUBBLICA: € 159.217.316,68 </a:t>
            </a:r>
          </a:p>
          <a:p>
            <a:pPr algn="just">
              <a:lnSpc>
                <a:spcPct val="115000"/>
              </a:lnSpc>
              <a:spcAft>
                <a:spcPts val="0"/>
              </a:spcAft>
            </a:pPr>
            <a:r>
              <a:rPr lang="it-IT" sz="2000" b="1" u="sng" dirty="0">
                <a:solidFill>
                  <a:srgbClr val="FFFF00"/>
                </a:solidFill>
                <a:latin typeface="Arial" panose="020B0604020202020204" pitchFamily="34" charset="0"/>
                <a:ea typeface="Times New Roman" panose="02020603050405020304" pitchFamily="18" charset="0"/>
                <a:cs typeface="Arial" panose="020B0604020202020204" pitchFamily="34" charset="0"/>
              </a:rPr>
              <a:t>(risorse aggiuntive)</a:t>
            </a:r>
          </a:p>
          <a:p>
            <a:pPr algn="just">
              <a:lnSpc>
                <a:spcPct val="115000"/>
              </a:lnSpc>
              <a:spcAft>
                <a:spcPts val="0"/>
              </a:spcAft>
            </a:pPr>
            <a:endParaRPr lang="it-IT" sz="700" b="1" dirty="0">
              <a:solidFill>
                <a:srgbClr val="FFFF00"/>
              </a:solidFill>
              <a:latin typeface="Arial" panose="020B0604020202020204" pitchFamily="34" charset="0"/>
              <a:ea typeface="Times New Roman" panose="02020603050405020304" pitchFamily="18" charset="0"/>
              <a:cs typeface="Arial" panose="020B0604020202020204" pitchFamily="34" charset="0"/>
            </a:endParaRPr>
          </a:p>
          <a:p>
            <a:pPr marL="285750" indent="-285750" algn="just">
              <a:spcAft>
                <a:spcPts val="0"/>
              </a:spcAft>
              <a:buFont typeface="Wingdings" panose="05000000000000000000" pitchFamily="2" charset="2"/>
              <a:buChar char="v"/>
            </a:pPr>
            <a:r>
              <a:rPr lang="it-IT" b="1" dirty="0">
                <a:solidFill>
                  <a:srgbClr val="FFFF00"/>
                </a:solidFill>
                <a:latin typeface="Arial" panose="020B0604020202020204" pitchFamily="34" charset="0"/>
                <a:ea typeface="Times New Roman" panose="02020603050405020304" pitchFamily="18" charset="0"/>
                <a:cs typeface="Arial" panose="020B0604020202020204" pitchFamily="34" charset="0"/>
              </a:rPr>
              <a:t>Risorse ordinarie</a:t>
            </a:r>
            <a:r>
              <a:rPr lang="it-IT" b="1" dirty="0">
                <a:latin typeface="Arial" panose="020B0604020202020204" pitchFamily="34" charset="0"/>
                <a:ea typeface="Times New Roman" panose="02020603050405020304" pitchFamily="18" charset="0"/>
                <a:cs typeface="Arial" panose="020B0604020202020204" pitchFamily="34" charset="0"/>
              </a:rPr>
              <a:t>: € 136.152.773,60 </a:t>
            </a:r>
          </a:p>
          <a:p>
            <a:pPr algn="just">
              <a:spcAft>
                <a:spcPts val="0"/>
              </a:spcAft>
            </a:pPr>
            <a:r>
              <a:rPr lang="it-IT" b="1" dirty="0">
                <a:latin typeface="Arial" panose="020B0604020202020204" pitchFamily="34" charset="0"/>
                <a:ea typeface="Times New Roman" panose="02020603050405020304" pitchFamily="18" charset="0"/>
                <a:cs typeface="Arial" panose="020B0604020202020204" pitchFamily="34" charset="0"/>
              </a:rPr>
              <a:t>    </a:t>
            </a:r>
            <a:r>
              <a:rPr lang="it-IT" sz="1600" b="1" dirty="0">
                <a:latin typeface="Arial" panose="020B0604020202020204" pitchFamily="34" charset="0"/>
                <a:ea typeface="Times New Roman" panose="02020603050405020304" pitchFamily="18" charset="0"/>
                <a:cs typeface="Arial" panose="020B0604020202020204" pitchFamily="34" charset="0"/>
              </a:rPr>
              <a:t>di cui FEASR € 65.353.331,33</a:t>
            </a:r>
          </a:p>
          <a:p>
            <a:pPr algn="just">
              <a:spcAft>
                <a:spcPts val="0"/>
              </a:spcAft>
            </a:pPr>
            <a:endParaRPr lang="it-IT" sz="1200" b="1" dirty="0">
              <a:latin typeface="Arial" panose="020B0604020202020204" pitchFamily="34" charset="0"/>
              <a:ea typeface="Times New Roman" panose="02020603050405020304" pitchFamily="18" charset="0"/>
              <a:cs typeface="Arial" panose="020B0604020202020204" pitchFamily="34" charset="0"/>
            </a:endParaRPr>
          </a:p>
          <a:p>
            <a:pPr marL="285750" indent="-285750" algn="just">
              <a:lnSpc>
                <a:spcPct val="115000"/>
              </a:lnSpc>
              <a:spcAft>
                <a:spcPts val="0"/>
              </a:spcAft>
              <a:buFont typeface="Wingdings" panose="05000000000000000000" pitchFamily="2" charset="2"/>
              <a:buChar char="v"/>
            </a:pPr>
            <a:r>
              <a:rPr lang="it-IT" b="1" dirty="0">
                <a:solidFill>
                  <a:srgbClr val="FFFF00"/>
                </a:solidFill>
                <a:latin typeface="Arial" panose="020B0604020202020204" pitchFamily="34" charset="0"/>
                <a:ea typeface="Times New Roman" panose="02020603050405020304" pitchFamily="18" charset="0"/>
                <a:cs typeface="Arial" panose="020B0604020202020204" pitchFamily="34" charset="0"/>
              </a:rPr>
              <a:t>“EURI”</a:t>
            </a:r>
            <a:r>
              <a:rPr lang="it-IT" b="1" dirty="0">
                <a:latin typeface="Arial" panose="020B0604020202020204" pitchFamily="34" charset="0"/>
                <a:ea typeface="Times New Roman" panose="02020603050405020304" pitchFamily="18" charset="0"/>
                <a:cs typeface="Arial" panose="020B0604020202020204" pitchFamily="34" charset="0"/>
              </a:rPr>
              <a:t>: € 23.064.543 </a:t>
            </a:r>
            <a:endParaRPr lang="it-IT" sz="2800" b="1" dirty="0">
              <a:latin typeface="Arial" panose="020B0604020202020204" pitchFamily="34" charset="0"/>
              <a:ea typeface="Times New Roman" panose="02020603050405020304" pitchFamily="18" charset="0"/>
              <a:cs typeface="Arial" panose="020B0604020202020204" pitchFamily="34" charset="0"/>
            </a:endParaRPr>
          </a:p>
        </p:txBody>
      </p:sp>
      <p:pic>
        <p:nvPicPr>
          <p:cNvPr id="9" name="Elemento grafico 4" descr="Aggiungi">
            <a:extLst>
              <a:ext uri="{FF2B5EF4-FFF2-40B4-BE49-F238E27FC236}">
                <a16:creationId xmlns:a16="http://schemas.microsoft.com/office/drawing/2014/main" xmlns="" id="{D687DED9-977D-4C29-A43B-D91721A005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019082" y="2079990"/>
            <a:ext cx="309334" cy="309334"/>
          </a:xfrm>
          <a:prstGeom prst="rect">
            <a:avLst/>
          </a:prstGeom>
        </p:spPr>
      </p:pic>
      <p:sp>
        <p:nvSpPr>
          <p:cNvPr id="11" name="Rettangolo 10"/>
          <p:cNvSpPr/>
          <p:nvPr/>
        </p:nvSpPr>
        <p:spPr>
          <a:xfrm>
            <a:off x="2808519" y="4746175"/>
            <a:ext cx="7336970" cy="947058"/>
          </a:xfrm>
          <a:prstGeom prst="rect">
            <a:avLst/>
          </a:prstGeom>
          <a:solidFill>
            <a:srgbClr val="009999"/>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t"/>
          <a:lstStyle/>
          <a:p>
            <a:pPr algn="just">
              <a:lnSpc>
                <a:spcPct val="115000"/>
              </a:lnSpc>
              <a:spcAft>
                <a:spcPts val="0"/>
              </a:spcAft>
            </a:pPr>
            <a:r>
              <a:rPr lang="it-IT" sz="2000" b="1" dirty="0">
                <a:solidFill>
                  <a:srgbClr val="FFFF00"/>
                </a:solidFill>
                <a:latin typeface="Arial" panose="020B0604020202020204" pitchFamily="34" charset="0"/>
                <a:ea typeface="Times New Roman" panose="02020603050405020304" pitchFamily="18" charset="0"/>
                <a:cs typeface="Arial" panose="020B0604020202020204" pitchFamily="34" charset="0"/>
              </a:rPr>
              <a:t>TOTALE DOTAZIONE FINANZIARIA: </a:t>
            </a:r>
            <a:r>
              <a:rPr lang="it-IT" sz="2400" b="1" dirty="0">
                <a:ln w="0"/>
                <a:solidFill>
                  <a:srgbClr val="FFFF00"/>
                </a:solidFill>
                <a:effectLst>
                  <a:outerShdw blurRad="38100" dist="25400" dir="5400000" algn="ctr" rotWithShape="0">
                    <a:srgbClr val="6E747A">
                      <a:alpha val="43000"/>
                    </a:srgbClr>
                  </a:outerShdw>
                </a:effectLst>
                <a:latin typeface="Arial" panose="020B0604020202020204" pitchFamily="34" charset="0"/>
                <a:ea typeface="Times New Roman" panose="02020603050405020304" pitchFamily="18" charset="0"/>
                <a:cs typeface="Arial" panose="020B0604020202020204" pitchFamily="34" charset="0"/>
              </a:rPr>
              <a:t>€ 638.682.908,84 </a:t>
            </a:r>
            <a:endParaRPr lang="it-IT" b="1" dirty="0">
              <a:solidFill>
                <a:srgbClr val="FFFF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Aft>
                <a:spcPts val="0"/>
              </a:spcAft>
            </a:pPr>
            <a:r>
              <a:rPr lang="it-IT" b="1" dirty="0">
                <a:latin typeface="Arial" panose="020B0604020202020204" pitchFamily="34" charset="0"/>
                <a:ea typeface="Times New Roman" panose="02020603050405020304" pitchFamily="18" charset="0"/>
                <a:cs typeface="Arial" panose="020B0604020202020204" pitchFamily="34" charset="0"/>
              </a:rPr>
              <a:t>- di cui FEASR+EURI € 318.561.358,65 </a:t>
            </a:r>
          </a:p>
        </p:txBody>
      </p:sp>
      <p:cxnSp>
        <p:nvCxnSpPr>
          <p:cNvPr id="12" name="Connettore 1 11"/>
          <p:cNvCxnSpPr/>
          <p:nvPr/>
        </p:nvCxnSpPr>
        <p:spPr>
          <a:xfrm>
            <a:off x="674920" y="893804"/>
            <a:ext cx="8868127" cy="21515"/>
          </a:xfrm>
          <a:prstGeom prst="line">
            <a:avLst/>
          </a:prstGeom>
          <a:ln>
            <a:solidFill>
              <a:schemeClr val="accent5">
                <a:lumMod val="75000"/>
              </a:schemeClr>
            </a:solidFill>
          </a:ln>
        </p:spPr>
        <p:style>
          <a:lnRef idx="3">
            <a:schemeClr val="accent5"/>
          </a:lnRef>
          <a:fillRef idx="0">
            <a:schemeClr val="accent5"/>
          </a:fillRef>
          <a:effectRef idx="2">
            <a:schemeClr val="accent5"/>
          </a:effectRef>
          <a:fontRef idx="minor">
            <a:schemeClr val="tx1"/>
          </a:fontRef>
        </p:style>
      </p:cxnSp>
      <p:sp>
        <p:nvSpPr>
          <p:cNvPr id="13" name="CasellaDiTesto 12">
            <a:extLst>
              <a:ext uri="{FF2B5EF4-FFF2-40B4-BE49-F238E27FC236}">
                <a16:creationId xmlns:a16="http://schemas.microsoft.com/office/drawing/2014/main" xmlns="" id="{9C0EF092-B360-41A7-9865-F870FC680595}"/>
              </a:ext>
            </a:extLst>
          </p:cNvPr>
          <p:cNvSpPr txBox="1"/>
          <p:nvPr/>
        </p:nvSpPr>
        <p:spPr>
          <a:xfrm>
            <a:off x="674920" y="1362155"/>
            <a:ext cx="2035630" cy="461665"/>
          </a:xfrm>
          <a:prstGeom prst="rect">
            <a:avLst/>
          </a:prstGeom>
          <a:solidFill>
            <a:schemeClr val="accent2"/>
          </a:solidFill>
          <a:ln>
            <a:noFill/>
          </a:ln>
        </p:spPr>
        <p:txBody>
          <a:bodyPr wrap="square" rtlCol="0">
            <a:spAutoFit/>
          </a:bodyPr>
          <a:lstStyle/>
          <a:p>
            <a:r>
              <a:rPr lang="it-IT" sz="2400" b="1" dirty="0">
                <a:ln w="0"/>
                <a:solidFill>
                  <a:srgbClr val="FFFF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2014-2020</a:t>
            </a:r>
          </a:p>
        </p:txBody>
      </p:sp>
      <p:sp>
        <p:nvSpPr>
          <p:cNvPr id="16" name="Freccia in giù 15"/>
          <p:cNvSpPr/>
          <p:nvPr/>
        </p:nvSpPr>
        <p:spPr>
          <a:xfrm>
            <a:off x="6019082" y="4399624"/>
            <a:ext cx="309334" cy="313245"/>
          </a:xfrm>
          <a:prstGeom prst="downArrow">
            <a:avLst/>
          </a:prstGeom>
          <a:solidFill>
            <a:schemeClr val="accent6">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t-IT">
              <a:latin typeface="Arial" panose="020B0604020202020204" pitchFamily="34" charset="0"/>
              <a:cs typeface="Arial" panose="020B0604020202020204" pitchFamily="34" charset="0"/>
            </a:endParaRPr>
          </a:p>
        </p:txBody>
      </p:sp>
      <p:sp>
        <p:nvSpPr>
          <p:cNvPr id="17" name="CasellaDiTesto 16">
            <a:extLst>
              <a:ext uri="{FF2B5EF4-FFF2-40B4-BE49-F238E27FC236}">
                <a16:creationId xmlns:a16="http://schemas.microsoft.com/office/drawing/2014/main" xmlns="" id="{9C0EF092-B360-41A7-9865-F870FC680595}"/>
              </a:ext>
            </a:extLst>
          </p:cNvPr>
          <p:cNvSpPr txBox="1"/>
          <p:nvPr/>
        </p:nvSpPr>
        <p:spPr>
          <a:xfrm>
            <a:off x="674920" y="2487795"/>
            <a:ext cx="2035630" cy="461665"/>
          </a:xfrm>
          <a:prstGeom prst="rect">
            <a:avLst/>
          </a:prstGeom>
          <a:solidFill>
            <a:srgbClr val="900A73"/>
          </a:solidFill>
          <a:ln>
            <a:noFill/>
          </a:ln>
        </p:spPr>
        <p:txBody>
          <a:bodyPr wrap="square" rtlCol="0">
            <a:spAutoFit/>
          </a:bodyPr>
          <a:lstStyle>
            <a:defPPr>
              <a:defRPr lang="it-IT"/>
            </a:defPPr>
            <a:lvl1pPr>
              <a:defRPr sz="3200">
                <a:ln w="0"/>
                <a:solidFill>
                  <a:srgbClr val="FFFF00"/>
                </a:solidFill>
                <a:effectLst>
                  <a:outerShdw blurRad="38100" dist="19050" dir="2700000" algn="tl" rotWithShape="0">
                    <a:schemeClr val="dk1">
                      <a:alpha val="40000"/>
                    </a:schemeClr>
                  </a:outerShdw>
                </a:effectLst>
                <a:latin typeface="Forte" panose="03060902040502070203" pitchFamily="66" charset="0"/>
              </a:defRPr>
            </a:lvl1pPr>
          </a:lstStyle>
          <a:p>
            <a:r>
              <a:rPr lang="it-IT" sz="2400" b="1" dirty="0">
                <a:latin typeface="Arial" panose="020B0604020202020204" pitchFamily="34" charset="0"/>
                <a:cs typeface="Arial" panose="020B0604020202020204" pitchFamily="34" charset="0"/>
              </a:rPr>
              <a:t> 2021-2022</a:t>
            </a:r>
          </a:p>
        </p:txBody>
      </p:sp>
      <p:sp>
        <p:nvSpPr>
          <p:cNvPr id="18" name="CasellaDiTesto 17">
            <a:extLst>
              <a:ext uri="{FF2B5EF4-FFF2-40B4-BE49-F238E27FC236}">
                <a16:creationId xmlns:a16="http://schemas.microsoft.com/office/drawing/2014/main" xmlns="" id="{9C0EF092-B360-41A7-9865-F870FC680595}"/>
              </a:ext>
            </a:extLst>
          </p:cNvPr>
          <p:cNvSpPr txBox="1"/>
          <p:nvPr/>
        </p:nvSpPr>
        <p:spPr>
          <a:xfrm>
            <a:off x="674920" y="4746175"/>
            <a:ext cx="2035630" cy="461665"/>
          </a:xfrm>
          <a:prstGeom prst="rect">
            <a:avLst/>
          </a:prstGeom>
          <a:solidFill>
            <a:srgbClr val="009999"/>
          </a:solidFill>
          <a:ln>
            <a:noFill/>
          </a:ln>
        </p:spPr>
        <p:txBody>
          <a:bodyPr wrap="square" rtlCol="0">
            <a:spAutoFit/>
          </a:bodyPr>
          <a:lstStyle/>
          <a:p>
            <a:r>
              <a:rPr lang="it-IT" sz="2400" b="1" dirty="0">
                <a:ln w="0"/>
                <a:solidFill>
                  <a:srgbClr val="FFFF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2014-2022</a:t>
            </a:r>
          </a:p>
        </p:txBody>
      </p:sp>
      <p:sp>
        <p:nvSpPr>
          <p:cNvPr id="20" name="Rettangolo 19"/>
          <p:cNvSpPr/>
          <p:nvPr/>
        </p:nvSpPr>
        <p:spPr>
          <a:xfrm>
            <a:off x="7570415" y="2949460"/>
            <a:ext cx="2035166" cy="1039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n-NO"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Reg. (UE) 2020/2094</a:t>
            </a:r>
          </a:p>
          <a:p>
            <a:pPr algn="ctr"/>
            <a:r>
              <a:rPr lang="nn-NO" sz="14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Reg. (UE) 2020/2220 </a:t>
            </a:r>
          </a:p>
        </p:txBody>
      </p:sp>
      <p:sp>
        <p:nvSpPr>
          <p:cNvPr id="23" name="Parentesi graffa chiusa 22"/>
          <p:cNvSpPr/>
          <p:nvPr/>
        </p:nvSpPr>
        <p:spPr>
          <a:xfrm>
            <a:off x="6758364" y="3081123"/>
            <a:ext cx="544286" cy="776067"/>
          </a:xfrm>
          <a:prstGeom prst="rightBrace">
            <a:avLst>
              <a:gd name="adj1" fmla="val 8333"/>
              <a:gd name="adj2" fmla="val 48597"/>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0935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3">
            <a:extLst>
              <a:ext uri="{FF2B5EF4-FFF2-40B4-BE49-F238E27FC236}">
                <a16:creationId xmlns:a16="http://schemas.microsoft.com/office/drawing/2014/main" xmlns="" id="{501BFE59-90F2-1E7A-AA0C-F0530904357A}"/>
              </a:ext>
            </a:extLst>
          </p:cNvPr>
          <p:cNvSpPr txBox="1"/>
          <p:nvPr/>
        </p:nvSpPr>
        <p:spPr>
          <a:xfrm>
            <a:off x="3033839" y="500646"/>
            <a:ext cx="6124321" cy="1015663"/>
          </a:xfrm>
          <a:prstGeom prst="rect">
            <a:avLst/>
          </a:prstGeom>
          <a:noFill/>
        </p:spPr>
        <p:txBody>
          <a:bodyPr wrap="square" rtlCol="0">
            <a:spAutoFit/>
          </a:bodyPr>
          <a:lstStyle/>
          <a:p>
            <a:pPr algn="ctr"/>
            <a:r>
              <a:rPr lang="it-IT" sz="2000" b="1" dirty="0">
                <a:latin typeface="Tahoma" panose="020B0604030504040204" pitchFamily="34" charset="0"/>
                <a:ea typeface="Tahoma" panose="020B0604030504040204" pitchFamily="34" charset="0"/>
                <a:cs typeface="Tahoma" panose="020B0604030504040204" pitchFamily="34" charset="0"/>
              </a:rPr>
              <a:t>PSR:</a:t>
            </a:r>
          </a:p>
          <a:p>
            <a:pPr algn="ctr"/>
            <a:r>
              <a:rPr lang="it-IT" sz="2000" b="1" dirty="0">
                <a:latin typeface="Tahoma" panose="020B0604030504040204" pitchFamily="34" charset="0"/>
                <a:ea typeface="Tahoma" panose="020B0604030504040204" pitchFamily="34" charset="0"/>
                <a:cs typeface="Tahoma" panose="020B0604030504040204" pitchFamily="34" charset="0"/>
              </a:rPr>
              <a:t>Stato dei pagamenti delle Misure connesse </a:t>
            </a:r>
          </a:p>
          <a:p>
            <a:pPr algn="ctr"/>
            <a:r>
              <a:rPr lang="it-IT" sz="2000" b="1" dirty="0">
                <a:latin typeface="Tahoma" panose="020B0604030504040204" pitchFamily="34" charset="0"/>
                <a:ea typeface="Tahoma" panose="020B0604030504040204" pitchFamily="34" charset="0"/>
                <a:cs typeface="Tahoma" panose="020B0604030504040204" pitchFamily="34" charset="0"/>
              </a:rPr>
              <a:t>a superfici o animali al </a:t>
            </a:r>
            <a:r>
              <a:rPr lang="it-IT" sz="2000" b="1" dirty="0" smtClean="0">
                <a:latin typeface="Tahoma" panose="020B0604030504040204" pitchFamily="34" charset="0"/>
                <a:ea typeface="Tahoma" panose="020B0604030504040204" pitchFamily="34" charset="0"/>
                <a:cs typeface="Tahoma" panose="020B0604030504040204" pitchFamily="34" charset="0"/>
              </a:rPr>
              <a:t>29/11/2024</a:t>
            </a:r>
            <a:endParaRPr lang="it-IT" sz="20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Oggetto 4"/>
          <p:cNvGraphicFramePr>
            <a:graphicFrameLocks noChangeAspect="1"/>
          </p:cNvGraphicFramePr>
          <p:nvPr>
            <p:extLst/>
          </p:nvPr>
        </p:nvGraphicFramePr>
        <p:xfrm>
          <a:off x="405638" y="1516309"/>
          <a:ext cx="11002963" cy="3071812"/>
        </p:xfrm>
        <a:graphic>
          <a:graphicData uri="http://schemas.openxmlformats.org/presentationml/2006/ole">
            <mc:AlternateContent xmlns:mc="http://schemas.openxmlformats.org/markup-compatibility/2006">
              <mc:Choice xmlns:v="urn:schemas-microsoft-com:vml" Requires="v">
                <p:oleObj spid="_x0000_s6153" name="Foglio di lavoro" r:id="rId4" imgW="8382012" imgH="2682344" progId="Excel.Sheet.12">
                  <p:embed/>
                </p:oleObj>
              </mc:Choice>
              <mc:Fallback>
                <p:oleObj name="Foglio di lavoro" r:id="rId4" imgW="8382012" imgH="2682344" progId="Excel.Sheet.12">
                  <p:embed/>
                  <p:pic>
                    <p:nvPicPr>
                      <p:cNvPr id="0" name=""/>
                      <p:cNvPicPr/>
                      <p:nvPr/>
                    </p:nvPicPr>
                    <p:blipFill>
                      <a:blip r:embed="rId5"/>
                      <a:stretch>
                        <a:fillRect/>
                      </a:stretch>
                    </p:blipFill>
                    <p:spPr>
                      <a:xfrm>
                        <a:off x="405638" y="1516309"/>
                        <a:ext cx="11002963" cy="3071812"/>
                      </a:xfrm>
                      <a:prstGeom prst="rect">
                        <a:avLst/>
                      </a:prstGeom>
                    </p:spPr>
                  </p:pic>
                </p:oleObj>
              </mc:Fallback>
            </mc:AlternateContent>
          </a:graphicData>
        </a:graphic>
      </p:graphicFrame>
      <p:sp>
        <p:nvSpPr>
          <p:cNvPr id="6" name="Ovale 5"/>
          <p:cNvSpPr/>
          <p:nvPr/>
        </p:nvSpPr>
        <p:spPr>
          <a:xfrm>
            <a:off x="10588752" y="4334256"/>
            <a:ext cx="929301" cy="2538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8" name="Tabella 7">
            <a:extLst>
              <a:ext uri="{FF2B5EF4-FFF2-40B4-BE49-F238E27FC236}">
                <a16:creationId xmlns:a16="http://schemas.microsoft.com/office/drawing/2014/main" xmlns="" id="{DEBFFE03-3C29-6F75-4510-5D1C50602743}"/>
              </a:ext>
            </a:extLst>
          </p:cNvPr>
          <p:cNvGraphicFramePr>
            <a:graphicFrameLocks noGrp="1"/>
          </p:cNvGraphicFramePr>
          <p:nvPr>
            <p:extLst/>
          </p:nvPr>
        </p:nvGraphicFramePr>
        <p:xfrm>
          <a:off x="5280101" y="4588121"/>
          <a:ext cx="2838801" cy="884016"/>
        </p:xfrm>
        <a:graphic>
          <a:graphicData uri="http://schemas.openxmlformats.org/drawingml/2006/table">
            <a:tbl>
              <a:tblPr>
                <a:tableStyleId>{5C22544A-7EE6-4342-B048-85BDC9FD1C3A}</a:tableStyleId>
              </a:tblPr>
              <a:tblGrid>
                <a:gridCol w="625489">
                  <a:extLst>
                    <a:ext uri="{9D8B030D-6E8A-4147-A177-3AD203B41FA5}">
                      <a16:colId xmlns:a16="http://schemas.microsoft.com/office/drawing/2014/main" xmlns="" val="576751776"/>
                    </a:ext>
                  </a:extLst>
                </a:gridCol>
                <a:gridCol w="2124602">
                  <a:extLst>
                    <a:ext uri="{9D8B030D-6E8A-4147-A177-3AD203B41FA5}">
                      <a16:colId xmlns:a16="http://schemas.microsoft.com/office/drawing/2014/main" xmlns="" val="2657305563"/>
                    </a:ext>
                  </a:extLst>
                </a:gridCol>
                <a:gridCol w="44355">
                  <a:extLst>
                    <a:ext uri="{9D8B030D-6E8A-4147-A177-3AD203B41FA5}">
                      <a16:colId xmlns:a16="http://schemas.microsoft.com/office/drawing/2014/main" xmlns="" val="2557797349"/>
                    </a:ext>
                  </a:extLst>
                </a:gridCol>
                <a:gridCol w="44355">
                  <a:extLst>
                    <a:ext uri="{9D8B030D-6E8A-4147-A177-3AD203B41FA5}">
                      <a16:colId xmlns:a16="http://schemas.microsoft.com/office/drawing/2014/main" xmlns="" val="3263804475"/>
                    </a:ext>
                  </a:extLst>
                </a:gridCol>
              </a:tblGrid>
              <a:tr h="693516">
                <a:tc gridSpan="2">
                  <a:txBody>
                    <a:bodyPr/>
                    <a:lstStyle/>
                    <a:p>
                      <a:pPr algn="ctr" fontAlgn="b"/>
                      <a:r>
                        <a:rPr lang="it-IT" sz="1800" b="1" kern="1200" dirty="0" smtClean="0">
                          <a:solidFill>
                            <a:schemeClr val="dk1"/>
                          </a:solidFill>
                          <a:effectLst>
                            <a:outerShdw blurRad="38100" dist="38100" dir="2700000" algn="tl">
                              <a:srgbClr val="000000">
                                <a:alpha val="43137"/>
                              </a:srgbClr>
                            </a:outerShdw>
                          </a:effectLst>
                          <a:latin typeface="+mn-lt"/>
                          <a:ea typeface="+mn-ea"/>
                          <a:cs typeface="+mn-cs"/>
                        </a:rPr>
                        <a:t>Pagamenti aggiornati </a:t>
                      </a:r>
                    </a:p>
                    <a:p>
                      <a:pPr algn="ctr" fontAlgn="b"/>
                      <a:r>
                        <a:rPr lang="it-IT" sz="1800" b="1" kern="1200" dirty="0" smtClean="0">
                          <a:solidFill>
                            <a:schemeClr val="dk1"/>
                          </a:solidFill>
                          <a:effectLst>
                            <a:outerShdw blurRad="38100" dist="38100" dir="2700000" algn="tl">
                              <a:srgbClr val="000000">
                                <a:alpha val="43137"/>
                              </a:srgbClr>
                            </a:outerShdw>
                          </a:effectLst>
                          <a:latin typeface="+mn-lt"/>
                          <a:ea typeface="+mn-ea"/>
                          <a:cs typeface="+mn-cs"/>
                        </a:rPr>
                        <a:t> al decreto 726 </a:t>
                      </a:r>
                      <a:r>
                        <a:rPr lang="it-IT" sz="1800" b="1" kern="1200" dirty="0">
                          <a:solidFill>
                            <a:schemeClr val="dk1"/>
                          </a:solidFill>
                          <a:effectLst>
                            <a:outerShdw blurRad="38100" dist="38100" dir="2700000" algn="tl">
                              <a:srgbClr val="000000">
                                <a:alpha val="43137"/>
                              </a:srgbClr>
                            </a:outerShdw>
                          </a:effectLst>
                          <a:latin typeface="+mn-lt"/>
                          <a:ea typeface="+mn-ea"/>
                          <a:cs typeface="+mn-cs"/>
                        </a:rPr>
                        <a:t> </a:t>
                      </a:r>
                      <a:r>
                        <a:rPr lang="it-IT" sz="1800" b="1" kern="1200" dirty="0" smtClean="0">
                          <a:solidFill>
                            <a:schemeClr val="dk1"/>
                          </a:solidFill>
                          <a:effectLst>
                            <a:outerShdw blurRad="38100" dist="38100" dir="2700000" algn="tl">
                              <a:srgbClr val="000000">
                                <a:alpha val="43137"/>
                              </a:srgbClr>
                            </a:outerShdw>
                          </a:effectLst>
                          <a:latin typeface="+mn-lt"/>
                          <a:ea typeface="+mn-ea"/>
                          <a:cs typeface="+mn-cs"/>
                        </a:rPr>
                        <a:t>del 29.11</a:t>
                      </a:r>
                      <a:r>
                        <a:rPr lang="it-IT" sz="1800" b="0" kern="1200" dirty="0" smtClean="0">
                          <a:solidFill>
                            <a:schemeClr val="dk1"/>
                          </a:solidFill>
                          <a:effectLst/>
                          <a:latin typeface="+mn-lt"/>
                          <a:ea typeface="+mn-ea"/>
                          <a:cs typeface="+mn-cs"/>
                        </a:rPr>
                        <a:t> </a:t>
                      </a:r>
                      <a:endParaRPr lang="it-IT" sz="1800" b="0" kern="1200" dirty="0">
                        <a:solidFill>
                          <a:schemeClr val="dk1"/>
                        </a:solidFill>
                        <a:effectLst/>
                        <a:latin typeface="+mn-lt"/>
                        <a:ea typeface="+mn-ea"/>
                        <a:cs typeface="+mn-cs"/>
                      </a:endParaRPr>
                    </a:p>
                  </a:txBody>
                  <a:tcPr marL="7620" marR="7620" marT="7620" marB="0" anchor="ctr"/>
                </a:tc>
                <a:tc hMerge="1">
                  <a:txBody>
                    <a:bodyPr/>
                    <a:lstStyle/>
                    <a:p>
                      <a:endParaRPr lang="it-IT"/>
                    </a:p>
                  </a:txBody>
                  <a:tcPr/>
                </a:tc>
                <a:tc>
                  <a:txBody>
                    <a:bodyPr/>
                    <a:lstStyle/>
                    <a:p>
                      <a:pPr algn="ctr" fontAlgn="b"/>
                      <a:r>
                        <a:rPr lang="it-IT" sz="1600" b="0" i="0" u="none" strike="noStrike" kern="1200" dirty="0">
                          <a:solidFill>
                            <a:schemeClr val="dk1"/>
                          </a:solidFill>
                          <a:effectLst/>
                          <a:latin typeface="Arial" panose="020B0604020202020204" pitchFamily="34" charset="0"/>
                          <a:ea typeface="+mn-ea"/>
                          <a:cs typeface="+mn-cs"/>
                        </a:rPr>
                        <a:t>                   </a:t>
                      </a:r>
                      <a:endParaRPr lang="it-IT" sz="1000" b="0" i="0" u="none" strike="noStrike" dirty="0">
                        <a:effectLst/>
                        <a:latin typeface="Arial" panose="020B0604020202020204" pitchFamily="34" charset="0"/>
                      </a:endParaRPr>
                    </a:p>
                    <a:p>
                      <a:pPr algn="ctr" fontAlgn="b"/>
                      <a:r>
                        <a:rPr lang="it-IT" sz="1000" b="0" i="0" u="none" strike="noStrike" dirty="0">
                          <a:effectLst/>
                          <a:latin typeface="Arial" panose="020B0604020202020204" pitchFamily="34" charset="0"/>
                        </a:rPr>
                        <a:t>            </a:t>
                      </a:r>
                    </a:p>
                  </a:txBody>
                  <a:tcPr marL="7620" marR="7620" marT="7620" marB="0" anchor="b"/>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959153919"/>
                  </a:ext>
                </a:extLst>
              </a:tr>
              <a:tr h="164496">
                <a:tc>
                  <a:txBody>
                    <a:bodyPr/>
                    <a:lstStyle/>
                    <a:p>
                      <a:pPr algn="ctr" fontAlgn="b"/>
                      <a:endParaRPr lang="it-IT" sz="1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it-IT" sz="1200" b="0" i="0" u="none" strike="noStrike" dirty="0">
                        <a:solidFill>
                          <a:srgbClr val="FF0000"/>
                        </a:solidFill>
                        <a:effectLst/>
                        <a:latin typeface="Calibri" panose="020F0502020204030204" pitchFamily="34" charset="0"/>
                      </a:endParaRPr>
                    </a:p>
                  </a:txBody>
                  <a:tcPr marL="7620" marR="7620" marT="7620" marB="0" anchor="b"/>
                </a:tc>
                <a:tc>
                  <a:txBody>
                    <a:bodyPr/>
                    <a:lstStyle/>
                    <a:p>
                      <a:pPr algn="ctr" fontAlgn="b"/>
                      <a:endParaRPr lang="it-IT" sz="1200" b="0" i="0" u="none" strike="noStrike" dirty="0">
                        <a:solidFill>
                          <a:srgbClr val="FF0000"/>
                        </a:solidFill>
                        <a:effectLst/>
                        <a:latin typeface="Calibri" panose="020F0502020204030204" pitchFamily="34" charset="0"/>
                      </a:endParaRPr>
                    </a:p>
                  </a:txBody>
                  <a:tcPr marL="7620" marR="7620" marT="7620" marB="0" anchor="b"/>
                </a:tc>
                <a:tc>
                  <a:txBody>
                    <a:bodyPr/>
                    <a:lstStyle/>
                    <a:p>
                      <a:pPr algn="ctr" fontAlgn="b"/>
                      <a:r>
                        <a:rPr lang="it-IT" sz="1200" b="0" u="none" strike="noStrike" dirty="0">
                          <a:solidFill>
                            <a:srgbClr val="FF0000"/>
                          </a:solidFill>
                          <a:effectLst/>
                        </a:rPr>
                        <a:t>%</a:t>
                      </a:r>
                      <a:endParaRPr lang="it-IT" sz="1200" b="0" i="0" u="none" strike="noStrike" dirty="0">
                        <a:solidFill>
                          <a:srgbClr val="FF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0815016"/>
                  </a:ext>
                </a:extLst>
              </a:tr>
            </a:tbl>
          </a:graphicData>
        </a:graphic>
      </p:graphicFrame>
    </p:spTree>
    <p:extLst>
      <p:ext uri="{BB962C8B-B14F-4D97-AF65-F5344CB8AC3E}">
        <p14:creationId xmlns:p14="http://schemas.microsoft.com/office/powerpoint/2010/main" val="3473028843"/>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22CDEDA-9B5B-863D-6296-D40814DE5AFB}"/>
            </a:ext>
          </a:extLst>
        </p:cNvPr>
        <p:cNvGrpSpPr/>
        <p:nvPr/>
      </p:nvGrpSpPr>
      <p:grpSpPr>
        <a:xfrm>
          <a:off x="0" y="0"/>
          <a:ext cx="0" cy="0"/>
          <a:chOff x="0" y="0"/>
          <a:chExt cx="0" cy="0"/>
        </a:xfrm>
      </p:grpSpPr>
      <p:graphicFrame>
        <p:nvGraphicFramePr>
          <p:cNvPr id="2" name="Tabella 1">
            <a:extLst>
              <a:ext uri="{FF2B5EF4-FFF2-40B4-BE49-F238E27FC236}">
                <a16:creationId xmlns:a16="http://schemas.microsoft.com/office/drawing/2014/main" xmlns="" id="{DEBFFE03-3C29-6F75-4510-5D1C50602743}"/>
              </a:ext>
            </a:extLst>
          </p:cNvPr>
          <p:cNvGraphicFramePr>
            <a:graphicFrameLocks noGrp="1"/>
          </p:cNvGraphicFramePr>
          <p:nvPr>
            <p:extLst/>
          </p:nvPr>
        </p:nvGraphicFramePr>
        <p:xfrm>
          <a:off x="4749749" y="4004310"/>
          <a:ext cx="2838801" cy="884016"/>
        </p:xfrm>
        <a:graphic>
          <a:graphicData uri="http://schemas.openxmlformats.org/drawingml/2006/table">
            <a:tbl>
              <a:tblPr>
                <a:tableStyleId>{5C22544A-7EE6-4342-B048-85BDC9FD1C3A}</a:tableStyleId>
              </a:tblPr>
              <a:tblGrid>
                <a:gridCol w="625489">
                  <a:extLst>
                    <a:ext uri="{9D8B030D-6E8A-4147-A177-3AD203B41FA5}">
                      <a16:colId xmlns:a16="http://schemas.microsoft.com/office/drawing/2014/main" xmlns="" val="576751776"/>
                    </a:ext>
                  </a:extLst>
                </a:gridCol>
                <a:gridCol w="2124602">
                  <a:extLst>
                    <a:ext uri="{9D8B030D-6E8A-4147-A177-3AD203B41FA5}">
                      <a16:colId xmlns:a16="http://schemas.microsoft.com/office/drawing/2014/main" xmlns="" val="2657305563"/>
                    </a:ext>
                  </a:extLst>
                </a:gridCol>
                <a:gridCol w="44355">
                  <a:extLst>
                    <a:ext uri="{9D8B030D-6E8A-4147-A177-3AD203B41FA5}">
                      <a16:colId xmlns:a16="http://schemas.microsoft.com/office/drawing/2014/main" xmlns="" val="2557797349"/>
                    </a:ext>
                  </a:extLst>
                </a:gridCol>
                <a:gridCol w="44355">
                  <a:extLst>
                    <a:ext uri="{9D8B030D-6E8A-4147-A177-3AD203B41FA5}">
                      <a16:colId xmlns:a16="http://schemas.microsoft.com/office/drawing/2014/main" xmlns="" val="3263804475"/>
                    </a:ext>
                  </a:extLst>
                </a:gridCol>
              </a:tblGrid>
              <a:tr h="693516">
                <a:tc gridSpan="2">
                  <a:txBody>
                    <a:bodyPr/>
                    <a:lstStyle/>
                    <a:p>
                      <a:pPr algn="ctr" fontAlgn="b"/>
                      <a:r>
                        <a:rPr lang="it-IT" sz="1800" b="1" kern="1200" dirty="0" smtClean="0">
                          <a:solidFill>
                            <a:schemeClr val="dk1"/>
                          </a:solidFill>
                          <a:effectLst>
                            <a:outerShdw blurRad="38100" dist="38100" dir="2700000" algn="tl">
                              <a:srgbClr val="000000">
                                <a:alpha val="43137"/>
                              </a:srgbClr>
                            </a:outerShdw>
                          </a:effectLst>
                          <a:latin typeface="+mn-lt"/>
                          <a:ea typeface="+mn-ea"/>
                          <a:cs typeface="+mn-cs"/>
                        </a:rPr>
                        <a:t>Pagamenti aggiornati </a:t>
                      </a:r>
                    </a:p>
                    <a:p>
                      <a:pPr algn="ctr" fontAlgn="b"/>
                      <a:r>
                        <a:rPr lang="it-IT" sz="1800" b="1" kern="1200" dirty="0" smtClean="0">
                          <a:solidFill>
                            <a:schemeClr val="dk1"/>
                          </a:solidFill>
                          <a:effectLst>
                            <a:outerShdw blurRad="38100" dist="38100" dir="2700000" algn="tl">
                              <a:srgbClr val="000000">
                                <a:alpha val="43137"/>
                              </a:srgbClr>
                            </a:outerShdw>
                          </a:effectLst>
                          <a:latin typeface="+mn-lt"/>
                          <a:ea typeface="+mn-ea"/>
                          <a:cs typeface="+mn-cs"/>
                        </a:rPr>
                        <a:t> al decreto 726 </a:t>
                      </a:r>
                      <a:r>
                        <a:rPr lang="it-IT" sz="1800" b="1" kern="1200" dirty="0">
                          <a:solidFill>
                            <a:schemeClr val="dk1"/>
                          </a:solidFill>
                          <a:effectLst>
                            <a:outerShdw blurRad="38100" dist="38100" dir="2700000" algn="tl">
                              <a:srgbClr val="000000">
                                <a:alpha val="43137"/>
                              </a:srgbClr>
                            </a:outerShdw>
                          </a:effectLst>
                          <a:latin typeface="+mn-lt"/>
                          <a:ea typeface="+mn-ea"/>
                          <a:cs typeface="+mn-cs"/>
                        </a:rPr>
                        <a:t> </a:t>
                      </a:r>
                      <a:r>
                        <a:rPr lang="it-IT" sz="1800" b="1" kern="1200" dirty="0" smtClean="0">
                          <a:solidFill>
                            <a:schemeClr val="dk1"/>
                          </a:solidFill>
                          <a:effectLst>
                            <a:outerShdw blurRad="38100" dist="38100" dir="2700000" algn="tl">
                              <a:srgbClr val="000000">
                                <a:alpha val="43137"/>
                              </a:srgbClr>
                            </a:outerShdw>
                          </a:effectLst>
                          <a:latin typeface="+mn-lt"/>
                          <a:ea typeface="+mn-ea"/>
                          <a:cs typeface="+mn-cs"/>
                        </a:rPr>
                        <a:t>del 29.11</a:t>
                      </a:r>
                      <a:r>
                        <a:rPr lang="it-IT" sz="1800" b="0" kern="1200" dirty="0" smtClean="0">
                          <a:solidFill>
                            <a:schemeClr val="dk1"/>
                          </a:solidFill>
                          <a:effectLst/>
                          <a:latin typeface="+mn-lt"/>
                          <a:ea typeface="+mn-ea"/>
                          <a:cs typeface="+mn-cs"/>
                        </a:rPr>
                        <a:t> </a:t>
                      </a:r>
                      <a:endParaRPr lang="it-IT" sz="1800" b="0" kern="1200" dirty="0">
                        <a:solidFill>
                          <a:schemeClr val="dk1"/>
                        </a:solidFill>
                        <a:effectLst/>
                        <a:latin typeface="+mn-lt"/>
                        <a:ea typeface="+mn-ea"/>
                        <a:cs typeface="+mn-cs"/>
                      </a:endParaRPr>
                    </a:p>
                  </a:txBody>
                  <a:tcPr marL="7620" marR="7620" marT="7620" marB="0" anchor="ctr"/>
                </a:tc>
                <a:tc hMerge="1">
                  <a:txBody>
                    <a:bodyPr/>
                    <a:lstStyle/>
                    <a:p>
                      <a:endParaRPr lang="it-IT"/>
                    </a:p>
                  </a:txBody>
                  <a:tcPr/>
                </a:tc>
                <a:tc>
                  <a:txBody>
                    <a:bodyPr/>
                    <a:lstStyle/>
                    <a:p>
                      <a:pPr algn="ctr" fontAlgn="b"/>
                      <a:r>
                        <a:rPr lang="it-IT" sz="1600" b="0" i="0" u="none" strike="noStrike" kern="1200" dirty="0">
                          <a:solidFill>
                            <a:schemeClr val="dk1"/>
                          </a:solidFill>
                          <a:effectLst/>
                          <a:latin typeface="Arial" panose="020B0604020202020204" pitchFamily="34" charset="0"/>
                          <a:ea typeface="+mn-ea"/>
                          <a:cs typeface="+mn-cs"/>
                        </a:rPr>
                        <a:t>                   </a:t>
                      </a:r>
                      <a:endParaRPr lang="it-IT" sz="1000" b="0" i="0" u="none" strike="noStrike" dirty="0">
                        <a:effectLst/>
                        <a:latin typeface="Arial" panose="020B0604020202020204" pitchFamily="34" charset="0"/>
                      </a:endParaRPr>
                    </a:p>
                    <a:p>
                      <a:pPr algn="ctr" fontAlgn="b"/>
                      <a:r>
                        <a:rPr lang="it-IT" sz="1000" b="0" i="0" u="none" strike="noStrike" dirty="0">
                          <a:effectLst/>
                          <a:latin typeface="Arial" panose="020B0604020202020204" pitchFamily="34" charset="0"/>
                        </a:rPr>
                        <a:t>            </a:t>
                      </a:r>
                    </a:p>
                  </a:txBody>
                  <a:tcPr marL="7620" marR="7620" marT="7620" marB="0" anchor="b"/>
                </a:tc>
                <a:tc>
                  <a:txBody>
                    <a:bodyPr/>
                    <a:lstStyle/>
                    <a:p>
                      <a:pPr algn="ctr" fontAlgn="b"/>
                      <a:endParaRPr lang="it-IT" sz="12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3959153919"/>
                  </a:ext>
                </a:extLst>
              </a:tr>
              <a:tr h="164496">
                <a:tc>
                  <a:txBody>
                    <a:bodyPr/>
                    <a:lstStyle/>
                    <a:p>
                      <a:pPr algn="ctr" fontAlgn="b"/>
                      <a:endParaRPr lang="it-IT" sz="12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endParaRPr lang="it-IT" sz="1200" b="0" i="0" u="none" strike="noStrike" dirty="0">
                        <a:solidFill>
                          <a:srgbClr val="FF0000"/>
                        </a:solidFill>
                        <a:effectLst/>
                        <a:latin typeface="Calibri" panose="020F0502020204030204" pitchFamily="34" charset="0"/>
                      </a:endParaRPr>
                    </a:p>
                  </a:txBody>
                  <a:tcPr marL="7620" marR="7620" marT="7620" marB="0" anchor="b"/>
                </a:tc>
                <a:tc>
                  <a:txBody>
                    <a:bodyPr/>
                    <a:lstStyle/>
                    <a:p>
                      <a:pPr algn="ctr" fontAlgn="b"/>
                      <a:endParaRPr lang="it-IT" sz="1200" b="0" i="0" u="none" strike="noStrike" dirty="0">
                        <a:solidFill>
                          <a:srgbClr val="FF0000"/>
                        </a:solidFill>
                        <a:effectLst/>
                        <a:latin typeface="Calibri" panose="020F0502020204030204" pitchFamily="34" charset="0"/>
                      </a:endParaRPr>
                    </a:p>
                  </a:txBody>
                  <a:tcPr marL="7620" marR="7620" marT="7620" marB="0" anchor="b"/>
                </a:tc>
                <a:tc>
                  <a:txBody>
                    <a:bodyPr/>
                    <a:lstStyle/>
                    <a:p>
                      <a:pPr algn="ctr" fontAlgn="b"/>
                      <a:r>
                        <a:rPr lang="it-IT" sz="1200" b="0" u="none" strike="noStrike" dirty="0">
                          <a:solidFill>
                            <a:srgbClr val="FF0000"/>
                          </a:solidFill>
                          <a:effectLst/>
                        </a:rPr>
                        <a:t>%</a:t>
                      </a:r>
                      <a:endParaRPr lang="it-IT" sz="1200" b="0" i="0" u="none" strike="noStrike" dirty="0">
                        <a:solidFill>
                          <a:srgbClr val="FF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xmlns="" val="20815016"/>
                  </a:ext>
                </a:extLst>
              </a:tr>
            </a:tbl>
          </a:graphicData>
        </a:graphic>
      </p:graphicFrame>
      <p:sp>
        <p:nvSpPr>
          <p:cNvPr id="3" name="CasellaDiTesto 3">
            <a:extLst>
              <a:ext uri="{FF2B5EF4-FFF2-40B4-BE49-F238E27FC236}">
                <a16:creationId xmlns:a16="http://schemas.microsoft.com/office/drawing/2014/main" xmlns="" id="{5DA943C1-B1A3-6B04-A815-3BA0A7C57E9D}"/>
              </a:ext>
            </a:extLst>
          </p:cNvPr>
          <p:cNvSpPr txBox="1"/>
          <p:nvPr/>
        </p:nvSpPr>
        <p:spPr>
          <a:xfrm>
            <a:off x="3106991" y="443509"/>
            <a:ext cx="6124321" cy="1015663"/>
          </a:xfrm>
          <a:prstGeom prst="rect">
            <a:avLst/>
          </a:prstGeom>
          <a:noFill/>
        </p:spPr>
        <p:txBody>
          <a:bodyPr wrap="square" rtlCol="0">
            <a:spAutoFit/>
          </a:bodyPr>
          <a:lstStyle/>
          <a:p>
            <a:pPr algn="ctr"/>
            <a:r>
              <a:rPr lang="it-IT" sz="2000" b="1" dirty="0">
                <a:latin typeface="Tahoma" panose="020B0604030504040204" pitchFamily="34" charset="0"/>
                <a:ea typeface="Tahoma" panose="020B0604030504040204" pitchFamily="34" charset="0"/>
                <a:cs typeface="Tahoma" panose="020B0604030504040204" pitchFamily="34" charset="0"/>
              </a:rPr>
              <a:t>PSR:</a:t>
            </a:r>
          </a:p>
          <a:p>
            <a:pPr algn="ctr"/>
            <a:r>
              <a:rPr lang="it-IT" sz="2000" b="1" dirty="0">
                <a:latin typeface="Tahoma" panose="020B0604030504040204" pitchFamily="34" charset="0"/>
                <a:ea typeface="Tahoma" panose="020B0604030504040204" pitchFamily="34" charset="0"/>
                <a:cs typeface="Tahoma" panose="020B0604030504040204" pitchFamily="34" charset="0"/>
              </a:rPr>
              <a:t>Stato dei pagamenti delle Misure connesse </a:t>
            </a:r>
          </a:p>
          <a:p>
            <a:pPr algn="ctr"/>
            <a:r>
              <a:rPr lang="it-IT" sz="2000" b="1" dirty="0">
                <a:latin typeface="Tahoma" panose="020B0604030504040204" pitchFamily="34" charset="0"/>
                <a:ea typeface="Tahoma" panose="020B0604030504040204" pitchFamily="34" charset="0"/>
                <a:cs typeface="Tahoma" panose="020B0604030504040204" pitchFamily="34" charset="0"/>
              </a:rPr>
              <a:t>a superfici o animali al </a:t>
            </a:r>
            <a:r>
              <a:rPr lang="it-IT" sz="2000" b="1" dirty="0" smtClean="0">
                <a:latin typeface="Tahoma" panose="020B0604030504040204" pitchFamily="34" charset="0"/>
                <a:ea typeface="Tahoma" panose="020B0604030504040204" pitchFamily="34" charset="0"/>
                <a:cs typeface="Tahoma" panose="020B0604030504040204" pitchFamily="34" charset="0"/>
              </a:rPr>
              <a:t>29/11/2024</a:t>
            </a:r>
            <a:endParaRPr lang="it-IT" sz="2000" b="1"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6" name="Oggetto 5"/>
          <p:cNvGraphicFramePr>
            <a:graphicFrameLocks noChangeAspect="1"/>
          </p:cNvGraphicFramePr>
          <p:nvPr>
            <p:extLst/>
          </p:nvPr>
        </p:nvGraphicFramePr>
        <p:xfrm>
          <a:off x="1274094" y="1858010"/>
          <a:ext cx="9790113" cy="2146300"/>
        </p:xfrm>
        <a:graphic>
          <a:graphicData uri="http://schemas.openxmlformats.org/presentationml/2006/ole">
            <mc:AlternateContent xmlns:mc="http://schemas.openxmlformats.org/markup-compatibility/2006">
              <mc:Choice xmlns:v="urn:schemas-microsoft-com:vml" Requires="v">
                <p:oleObj spid="_x0000_s7177" name="Foglio di lavoro" r:id="rId4" imgW="7856328" imgH="1676535" progId="Excel.Sheet.12">
                  <p:embed/>
                </p:oleObj>
              </mc:Choice>
              <mc:Fallback>
                <p:oleObj name="Foglio di lavoro" r:id="rId4" imgW="7856328" imgH="1676535" progId="Excel.Sheet.12">
                  <p:embed/>
                  <p:pic>
                    <p:nvPicPr>
                      <p:cNvPr id="0" name=""/>
                      <p:cNvPicPr/>
                      <p:nvPr/>
                    </p:nvPicPr>
                    <p:blipFill>
                      <a:blip r:embed="rId5"/>
                      <a:stretch>
                        <a:fillRect/>
                      </a:stretch>
                    </p:blipFill>
                    <p:spPr>
                      <a:xfrm>
                        <a:off x="1274094" y="1858010"/>
                        <a:ext cx="9790113" cy="2146300"/>
                      </a:xfrm>
                      <a:prstGeom prst="rect">
                        <a:avLst/>
                      </a:prstGeom>
                    </p:spPr>
                  </p:pic>
                </p:oleObj>
              </mc:Fallback>
            </mc:AlternateContent>
          </a:graphicData>
        </a:graphic>
      </p:graphicFrame>
    </p:spTree>
    <p:extLst>
      <p:ext uri="{BB962C8B-B14F-4D97-AF65-F5344CB8AC3E}">
        <p14:creationId xmlns:p14="http://schemas.microsoft.com/office/powerpoint/2010/main" val="806419135"/>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Immagine 7">
            <a:extLst>
              <a:ext uri="{FF2B5EF4-FFF2-40B4-BE49-F238E27FC236}">
                <a16:creationId xmlns:a16="http://schemas.microsoft.com/office/drawing/2014/main" xmlns="" id="{AFDDA10F-C471-53A4-A3BD-D0037248D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2000" y="5249863"/>
            <a:ext cx="110648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3">
            <a:extLst>
              <a:ext uri="{FF2B5EF4-FFF2-40B4-BE49-F238E27FC236}">
                <a16:creationId xmlns:a16="http://schemas.microsoft.com/office/drawing/2014/main" xmlns="" id="{7503EAF5-5C49-5045-5203-42B7E55DB560}"/>
              </a:ext>
            </a:extLst>
          </p:cNvPr>
          <p:cNvSpPr txBox="1">
            <a:spLocks noChangeArrowheads="1"/>
          </p:cNvSpPr>
          <p:nvPr/>
        </p:nvSpPr>
        <p:spPr bwMode="auto">
          <a:xfrm>
            <a:off x="4247426" y="439545"/>
            <a:ext cx="5329237" cy="930275"/>
          </a:xfrm>
          <a:prstGeom prst="rect">
            <a:avLst/>
          </a:prstGeom>
        </p:spPr>
        <p:txBody>
          <a:bodyPr/>
          <a:lstStyle>
            <a:defPPr>
              <a:defRPr lang="it-IT"/>
            </a:defPPr>
            <a:lvl1pPr marR="0" lvl="0" indent="0" algn="ctr" fontAlgn="base">
              <a:lnSpc>
                <a:spcPct val="85000"/>
              </a:lnSpc>
              <a:spcBef>
                <a:spcPct val="0"/>
              </a:spcBef>
              <a:spcAft>
                <a:spcPct val="0"/>
              </a:spcAft>
              <a:buClrTx/>
              <a:buSzTx/>
              <a:buFontTx/>
              <a:buNone/>
              <a:tabLst/>
              <a:defRPr kumimoji="0" sz="3200" b="1" i="0" u="none" strike="noStrike" cap="none" spc="-50" normalizeH="0" baseline="0">
                <a:ln>
                  <a:noFill/>
                </a:ln>
                <a:solidFill>
                  <a:srgbClr val="008000"/>
                </a:solidFill>
                <a:effectLst/>
                <a:uLnTx/>
                <a:uFillTx/>
                <a:latin typeface="Calibri Light" panose="020F0302020204030204"/>
                <a:ea typeface="MS PGothic" panose="020B0600070205080204" pitchFamily="34" charset="-128"/>
                <a:cs typeface="Calibri" panose="020F0502020204030204" pitchFamily="34" charset="0"/>
              </a:defRPr>
            </a:lvl1pPr>
            <a:lvl2pPr fontAlgn="base">
              <a:lnSpc>
                <a:spcPct val="85000"/>
              </a:lnSpc>
              <a:spcBef>
                <a:spcPct val="0"/>
              </a:spcBef>
              <a:spcAft>
                <a:spcPct val="0"/>
              </a:spcAft>
              <a:defRPr sz="4800">
                <a:solidFill>
                  <a:srgbClr val="404040"/>
                </a:solidFill>
                <a:latin typeface="Calibri Light" panose="020F0302020204030204" pitchFamily="34" charset="0"/>
              </a:defRPr>
            </a:lvl2pPr>
            <a:lvl3pPr fontAlgn="base">
              <a:lnSpc>
                <a:spcPct val="85000"/>
              </a:lnSpc>
              <a:spcBef>
                <a:spcPct val="0"/>
              </a:spcBef>
              <a:spcAft>
                <a:spcPct val="0"/>
              </a:spcAft>
              <a:defRPr sz="4800">
                <a:solidFill>
                  <a:srgbClr val="404040"/>
                </a:solidFill>
                <a:latin typeface="Calibri Light" panose="020F0302020204030204" pitchFamily="34" charset="0"/>
              </a:defRPr>
            </a:lvl3pPr>
            <a:lvl4pPr fontAlgn="base">
              <a:lnSpc>
                <a:spcPct val="85000"/>
              </a:lnSpc>
              <a:spcBef>
                <a:spcPct val="0"/>
              </a:spcBef>
              <a:spcAft>
                <a:spcPct val="0"/>
              </a:spcAft>
              <a:defRPr sz="4800">
                <a:solidFill>
                  <a:srgbClr val="404040"/>
                </a:solidFill>
                <a:latin typeface="Calibri Light" panose="020F0302020204030204" pitchFamily="34" charset="0"/>
              </a:defRPr>
            </a:lvl4pPr>
            <a:lvl5pPr fontAlgn="base">
              <a:lnSpc>
                <a:spcPct val="85000"/>
              </a:lnSpc>
              <a:spcBef>
                <a:spcPct val="0"/>
              </a:spcBef>
              <a:spcAft>
                <a:spcPct val="0"/>
              </a:spcAft>
              <a:defRPr sz="4800">
                <a:solidFill>
                  <a:srgbClr val="404040"/>
                </a:solidFill>
                <a:latin typeface="Calibri Light" panose="020F0302020204030204" pitchFamily="34" charset="0"/>
              </a:defRPr>
            </a:lvl5pPr>
            <a:lvl6pPr marL="457200" fontAlgn="base">
              <a:lnSpc>
                <a:spcPct val="85000"/>
              </a:lnSpc>
              <a:spcBef>
                <a:spcPct val="0"/>
              </a:spcBef>
              <a:spcAft>
                <a:spcPct val="0"/>
              </a:spcAft>
              <a:defRPr sz="4800">
                <a:solidFill>
                  <a:srgbClr val="404040"/>
                </a:solidFill>
                <a:latin typeface="Calibri Light" panose="020F0302020204030204" pitchFamily="34" charset="0"/>
              </a:defRPr>
            </a:lvl6pPr>
            <a:lvl7pPr marL="914400" fontAlgn="base">
              <a:lnSpc>
                <a:spcPct val="85000"/>
              </a:lnSpc>
              <a:spcBef>
                <a:spcPct val="0"/>
              </a:spcBef>
              <a:spcAft>
                <a:spcPct val="0"/>
              </a:spcAft>
              <a:defRPr sz="4800">
                <a:solidFill>
                  <a:srgbClr val="404040"/>
                </a:solidFill>
                <a:latin typeface="Calibri Light" panose="020F0302020204030204" pitchFamily="34" charset="0"/>
              </a:defRPr>
            </a:lvl7pPr>
            <a:lvl8pPr marL="1371600" fontAlgn="base">
              <a:lnSpc>
                <a:spcPct val="85000"/>
              </a:lnSpc>
              <a:spcBef>
                <a:spcPct val="0"/>
              </a:spcBef>
              <a:spcAft>
                <a:spcPct val="0"/>
              </a:spcAft>
              <a:defRPr sz="4800">
                <a:solidFill>
                  <a:srgbClr val="404040"/>
                </a:solidFill>
                <a:latin typeface="Calibri Light" panose="020F0302020204030204" pitchFamily="34" charset="0"/>
              </a:defRPr>
            </a:lvl8pPr>
            <a:lvl9pPr marL="1828800" fontAlgn="base">
              <a:lnSpc>
                <a:spcPct val="85000"/>
              </a:lnSpc>
              <a:spcBef>
                <a:spcPct val="0"/>
              </a:spcBef>
              <a:spcAft>
                <a:spcPct val="0"/>
              </a:spcAft>
              <a:defRPr sz="4800">
                <a:solidFill>
                  <a:srgbClr val="404040"/>
                </a:solidFill>
                <a:latin typeface="Calibri Light" panose="020F0302020204030204" pitchFamily="34" charset="0"/>
              </a:defRPr>
            </a:lvl9pPr>
          </a:lstStyle>
          <a:p>
            <a:pPr>
              <a:defRPr/>
            </a:pPr>
            <a:r>
              <a:rPr lang="it-IT" altLang="it-IT" sz="2800" dirty="0"/>
              <a:t>IL Biologico in ABRUZZO</a:t>
            </a:r>
            <a:br>
              <a:rPr lang="it-IT" altLang="it-IT" sz="2800" dirty="0"/>
            </a:br>
            <a:r>
              <a:rPr lang="it-IT" altLang="it-IT" sz="2800" dirty="0"/>
              <a:t>al 2024</a:t>
            </a:r>
          </a:p>
          <a:p>
            <a:pPr>
              <a:defRPr/>
            </a:pPr>
            <a:endParaRPr lang="it-IT" altLang="it-IT" sz="2800" dirty="0"/>
          </a:p>
        </p:txBody>
      </p:sp>
      <p:grpSp>
        <p:nvGrpSpPr>
          <p:cNvPr id="4" name="Gruppo 1">
            <a:extLst>
              <a:ext uri="{FF2B5EF4-FFF2-40B4-BE49-F238E27FC236}">
                <a16:creationId xmlns:a16="http://schemas.microsoft.com/office/drawing/2014/main" xmlns="" id="{C48F37E4-CDE0-3979-0F7D-29F113B1150A}"/>
              </a:ext>
            </a:extLst>
          </p:cNvPr>
          <p:cNvGrpSpPr>
            <a:grpSpLocks/>
          </p:cNvGrpSpPr>
          <p:nvPr/>
        </p:nvGrpSpPr>
        <p:grpSpPr bwMode="auto">
          <a:xfrm>
            <a:off x="382003" y="171450"/>
            <a:ext cx="2209800" cy="1830387"/>
            <a:chOff x="466077" y="2152053"/>
            <a:chExt cx="2209594" cy="1829921"/>
          </a:xfrm>
        </p:grpSpPr>
        <p:pic>
          <p:nvPicPr>
            <p:cNvPr id="5" name="Immagine 14" descr="http://www.sinab.it/sites/default/files/share/logo.....jpg">
              <a:extLst>
                <a:ext uri="{FF2B5EF4-FFF2-40B4-BE49-F238E27FC236}">
                  <a16:creationId xmlns:a16="http://schemas.microsoft.com/office/drawing/2014/main" xmlns="" id="{86917808-18D5-A1AC-81AC-6CCADDC3A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35" y="2152053"/>
              <a:ext cx="2194636" cy="118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xmlns="" id="{B2ACF85D-68E2-5D0A-9107-AD8CD53C8BEF}"/>
                </a:ext>
              </a:extLst>
            </p:cNvPr>
            <p:cNvSpPr txBox="1"/>
            <p:nvPr/>
          </p:nvSpPr>
          <p:spPr>
            <a:xfrm>
              <a:off x="466077" y="3336026"/>
              <a:ext cx="2195308" cy="645948"/>
            </a:xfrm>
            <a:prstGeom prst="rect">
              <a:avLst/>
            </a:prstGeom>
            <a:noFill/>
          </p:spPr>
          <p:txBody>
            <a:bodyPr>
              <a:spAutoFit/>
            </a:bodyPr>
            <a:lstStyle/>
            <a:p>
              <a:pPr algn="ctr">
                <a:defRPr/>
              </a:pPr>
              <a:r>
                <a:rPr lang="it-IT" b="1" dirty="0">
                  <a:solidFill>
                    <a:schemeClr val="accent6"/>
                  </a:solidFill>
                </a:rPr>
                <a:t>AGRICOLTURA BIOLOGICA</a:t>
              </a:r>
            </a:p>
          </p:txBody>
        </p:sp>
      </p:grpSp>
      <p:sp>
        <p:nvSpPr>
          <p:cNvPr id="9" name="CasellaDiTesto 8">
            <a:extLst>
              <a:ext uri="{FF2B5EF4-FFF2-40B4-BE49-F238E27FC236}">
                <a16:creationId xmlns:a16="http://schemas.microsoft.com/office/drawing/2014/main" xmlns="" id="{0C9D6342-DFE9-04F5-3FE2-01D531F94506}"/>
              </a:ext>
            </a:extLst>
          </p:cNvPr>
          <p:cNvSpPr txBox="1"/>
          <p:nvPr/>
        </p:nvSpPr>
        <p:spPr>
          <a:xfrm>
            <a:off x="805277" y="2001837"/>
            <a:ext cx="1772239" cy="646331"/>
          </a:xfrm>
          <a:prstGeom prst="rect">
            <a:avLst/>
          </a:prstGeom>
          <a:noFill/>
          <a:ln>
            <a:solidFill>
              <a:schemeClr val="accent1"/>
            </a:solidFill>
          </a:ln>
        </p:spPr>
        <p:txBody>
          <a:bodyPr wrap="square" rtlCol="0">
            <a:spAutoFit/>
          </a:bodyPr>
          <a:lstStyle/>
          <a:p>
            <a:pPr algn="ctr"/>
            <a:r>
              <a:rPr lang="it-IT" dirty="0"/>
              <a:t>62.515 ha impegnati/2024</a:t>
            </a:r>
          </a:p>
        </p:txBody>
      </p:sp>
      <p:sp>
        <p:nvSpPr>
          <p:cNvPr id="10" name="CasellaDiTesto 9">
            <a:extLst>
              <a:ext uri="{FF2B5EF4-FFF2-40B4-BE49-F238E27FC236}">
                <a16:creationId xmlns:a16="http://schemas.microsoft.com/office/drawing/2014/main" xmlns="" id="{8495E813-BC17-67E0-4046-4E9C71ADFA40}"/>
              </a:ext>
            </a:extLst>
          </p:cNvPr>
          <p:cNvSpPr txBox="1"/>
          <p:nvPr/>
        </p:nvSpPr>
        <p:spPr>
          <a:xfrm>
            <a:off x="640306" y="2685570"/>
            <a:ext cx="2102179" cy="646331"/>
          </a:xfrm>
          <a:prstGeom prst="rect">
            <a:avLst/>
          </a:prstGeom>
          <a:noFill/>
          <a:ln>
            <a:solidFill>
              <a:schemeClr val="accent1"/>
            </a:solidFill>
          </a:ln>
        </p:spPr>
        <p:txBody>
          <a:bodyPr wrap="square" rtlCol="0">
            <a:spAutoFit/>
          </a:bodyPr>
          <a:lstStyle/>
          <a:p>
            <a:pPr algn="ctr"/>
            <a:r>
              <a:rPr lang="it-IT" b="1" dirty="0"/>
              <a:t>2.017</a:t>
            </a:r>
          </a:p>
          <a:p>
            <a:pPr algn="ctr"/>
            <a:r>
              <a:rPr lang="it-IT" dirty="0"/>
              <a:t>OPERATORI/2024</a:t>
            </a:r>
          </a:p>
        </p:txBody>
      </p:sp>
      <p:cxnSp>
        <p:nvCxnSpPr>
          <p:cNvPr id="12" name="Connettore diritto 11">
            <a:extLst>
              <a:ext uri="{FF2B5EF4-FFF2-40B4-BE49-F238E27FC236}">
                <a16:creationId xmlns:a16="http://schemas.microsoft.com/office/drawing/2014/main" xmlns="" id="{D2968D87-58D7-AB67-E866-1F9FD5A9D3DB}"/>
              </a:ext>
            </a:extLst>
          </p:cNvPr>
          <p:cNvCxnSpPr/>
          <p:nvPr/>
        </p:nvCxnSpPr>
        <p:spPr>
          <a:xfrm>
            <a:off x="653232" y="3294280"/>
            <a:ext cx="2102179"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xmlns="" id="{724DBB81-B751-6AF5-DC2F-4229461AC2EC}"/>
              </a:ext>
            </a:extLst>
          </p:cNvPr>
          <p:cNvSpPr txBox="1"/>
          <p:nvPr/>
        </p:nvSpPr>
        <p:spPr>
          <a:xfrm>
            <a:off x="653231" y="3294061"/>
            <a:ext cx="2102179" cy="646331"/>
          </a:xfrm>
          <a:prstGeom prst="rect">
            <a:avLst/>
          </a:prstGeom>
          <a:noFill/>
          <a:ln>
            <a:solidFill>
              <a:schemeClr val="accent1"/>
            </a:solidFill>
          </a:ln>
        </p:spPr>
        <p:txBody>
          <a:bodyPr wrap="square" rtlCol="0">
            <a:spAutoFit/>
          </a:bodyPr>
          <a:lstStyle/>
          <a:p>
            <a:pPr algn="ctr"/>
            <a:r>
              <a:rPr lang="it-IT" dirty="0">
                <a:solidFill>
                  <a:srgbClr val="FF0000"/>
                </a:solidFill>
              </a:rPr>
              <a:t>1.047 OPERATORI VITIVINICOLI/2024</a:t>
            </a:r>
          </a:p>
        </p:txBody>
      </p:sp>
      <p:graphicFrame>
        <p:nvGraphicFramePr>
          <p:cNvPr id="2" name="Grafico 1">
            <a:extLst>
              <a:ext uri="{FF2B5EF4-FFF2-40B4-BE49-F238E27FC236}">
                <a16:creationId xmlns:a16="http://schemas.microsoft.com/office/drawing/2014/main" xmlns="" id="{2EE74D1C-98E9-20D5-A097-10BD1C4C10C2}"/>
              </a:ext>
            </a:extLst>
          </p:cNvPr>
          <p:cNvGraphicFramePr>
            <a:graphicFrameLocks/>
          </p:cNvGraphicFramePr>
          <p:nvPr>
            <p:extLst/>
          </p:nvPr>
        </p:nvGraphicFramePr>
        <p:xfrm>
          <a:off x="2742485" y="1339757"/>
          <a:ext cx="8104250" cy="43726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13996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asellaDiTesto 5">
            <a:extLst>
              <a:ext uri="{FF2B5EF4-FFF2-40B4-BE49-F238E27FC236}">
                <a16:creationId xmlns:a16="http://schemas.microsoft.com/office/drawing/2014/main" xmlns="" id="{D0D592ED-53B6-E6AC-6E77-24FA40B0A173}"/>
              </a:ext>
            </a:extLst>
          </p:cNvPr>
          <p:cNvSpPr txBox="1">
            <a:spLocks noChangeArrowheads="1"/>
          </p:cNvSpPr>
          <p:nvPr/>
        </p:nvSpPr>
        <p:spPr bwMode="auto">
          <a:xfrm>
            <a:off x="8610473" y="1265885"/>
            <a:ext cx="20923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mn-ea"/>
                <a:cs typeface="+mn-cs"/>
              </a:rPr>
              <a:t>Abruzzo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mn-ea"/>
                <a:cs typeface="+mn-cs"/>
              </a:rPr>
              <a:t>superficie Bio 2024   </a:t>
            </a:r>
            <a:r>
              <a:rPr kumimoji="0" lang="it-IT" altLang="it-IT"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ha. 70.614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schemeClr val="accent6">
                    <a:lumMod val="75000"/>
                  </a:schemeClr>
                </a:solidFill>
                <a:effectLst/>
                <a:uLnTx/>
                <a:uFillTx/>
                <a:latin typeface="Calibri" panose="020F0502020204030204" pitchFamily="34" charset="0"/>
                <a:ea typeface="+mn-ea"/>
                <a:cs typeface="+mn-cs"/>
              </a:rPr>
              <a:t>N. Operatori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2.482</a:t>
            </a:r>
          </a:p>
        </p:txBody>
      </p:sp>
      <p:pic>
        <p:nvPicPr>
          <p:cNvPr id="11268" name="Immagine 4">
            <a:extLst>
              <a:ext uri="{FF2B5EF4-FFF2-40B4-BE49-F238E27FC236}">
                <a16:creationId xmlns:a16="http://schemas.microsoft.com/office/drawing/2014/main" xmlns="" id="{A6F692EF-E49B-A111-E65C-605FF508F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225" y="5889625"/>
            <a:ext cx="18097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5">
            <a:extLst>
              <a:ext uri="{FF2B5EF4-FFF2-40B4-BE49-F238E27FC236}">
                <a16:creationId xmlns:a16="http://schemas.microsoft.com/office/drawing/2014/main" xmlns="" id="{FFEF5935-4ACD-53BB-7B4C-4FF75B0952B8}"/>
              </a:ext>
            </a:extLst>
          </p:cNvPr>
          <p:cNvSpPr txBox="1">
            <a:spLocks noChangeArrowheads="1"/>
          </p:cNvSpPr>
          <p:nvPr/>
        </p:nvSpPr>
        <p:spPr bwMode="auto">
          <a:xfrm>
            <a:off x="8547036" y="3384436"/>
            <a:ext cx="2790825" cy="1015663"/>
          </a:xfrm>
          <a:prstGeom prst="rect">
            <a:avLst/>
          </a:prstGeom>
          <a:noFill/>
          <a:ln w="9525" cmpd="dbl">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Superfici:</a:t>
            </a:r>
            <a:br>
              <a:rPr kumimoji="0" lang="it-IT" altLang="it-IT"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r>
              <a:rPr kumimoji="0" lang="it-IT" altLang="it-IT"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lang="it-IT" altLang="it-IT" b="1" dirty="0">
                <a:solidFill>
                  <a:prstClr val="black"/>
                </a:solidFill>
              </a:rPr>
              <a:t>SAU BIO</a:t>
            </a:r>
            <a:r>
              <a:rPr kumimoji="0" lang="it-IT" altLang="it-IT"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/SAU TOTALE </a:t>
            </a:r>
            <a:r>
              <a:rPr kumimoji="0" lang="it-IT" altLang="it-IT" sz="24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mn-cs"/>
              </a:rPr>
              <a:t>17,2%</a:t>
            </a:r>
            <a:endParaRPr kumimoji="0" lang="it-IT" altLang="it-IT" sz="1800" b="1" i="0" u="none" strike="noStrike" kern="1200" cap="none" spc="0" normalizeH="0" baseline="0" noProof="0" dirty="0">
              <a:ln>
                <a:noFill/>
              </a:ln>
              <a:solidFill>
                <a:srgbClr val="70AD47">
                  <a:lumMod val="75000"/>
                </a:srgbClr>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3" name="Ovale 2">
            <a:extLst>
              <a:ext uri="{FF2B5EF4-FFF2-40B4-BE49-F238E27FC236}">
                <a16:creationId xmlns:a16="http://schemas.microsoft.com/office/drawing/2014/main" xmlns="" id="{7956A3FA-7252-F2FF-C572-9C87118ACC1B}"/>
              </a:ext>
            </a:extLst>
          </p:cNvPr>
          <p:cNvSpPr/>
          <p:nvPr/>
        </p:nvSpPr>
        <p:spPr>
          <a:xfrm>
            <a:off x="8610473" y="3060164"/>
            <a:ext cx="2663952" cy="1664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uppo 6">
            <a:extLst>
              <a:ext uri="{FF2B5EF4-FFF2-40B4-BE49-F238E27FC236}">
                <a16:creationId xmlns:a16="http://schemas.microsoft.com/office/drawing/2014/main" xmlns="" id="{94B1E1BA-6553-0FD7-B35A-7E097EEB6A6A}"/>
              </a:ext>
            </a:extLst>
          </p:cNvPr>
          <p:cNvGrpSpPr/>
          <p:nvPr/>
        </p:nvGrpSpPr>
        <p:grpSpPr>
          <a:xfrm>
            <a:off x="374110" y="313525"/>
            <a:ext cx="2209594" cy="1829921"/>
            <a:chOff x="466077" y="2152053"/>
            <a:chExt cx="2209594" cy="1829921"/>
          </a:xfrm>
        </p:grpSpPr>
        <p:pic>
          <p:nvPicPr>
            <p:cNvPr id="4" name="Immagine 14" descr="http://www.sinab.it/sites/default/files/share/logo.....jpg">
              <a:extLst>
                <a:ext uri="{FF2B5EF4-FFF2-40B4-BE49-F238E27FC236}">
                  <a16:creationId xmlns:a16="http://schemas.microsoft.com/office/drawing/2014/main" xmlns="" id="{25D1DAEE-C9BB-696A-A487-72B01946FD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035" y="2152053"/>
              <a:ext cx="2194636" cy="118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xmlns="" id="{D9AF67C2-75C7-39B8-A265-894FE1D549DF}"/>
                </a:ext>
              </a:extLst>
            </p:cNvPr>
            <p:cNvSpPr txBox="1"/>
            <p:nvPr/>
          </p:nvSpPr>
          <p:spPr>
            <a:xfrm>
              <a:off x="466077" y="3335643"/>
              <a:ext cx="2194636" cy="646331"/>
            </a:xfrm>
            <a:prstGeom prst="rect">
              <a:avLst/>
            </a:prstGeom>
            <a:noFill/>
          </p:spPr>
          <p:txBody>
            <a:bodyPr wrap="square" rtlCol="0">
              <a:spAutoFit/>
            </a:bodyPr>
            <a:lstStyle/>
            <a:p>
              <a:pPr algn="ctr"/>
              <a:r>
                <a:rPr lang="it-IT" b="1" dirty="0">
                  <a:solidFill>
                    <a:schemeClr val="accent6"/>
                  </a:solidFill>
                </a:rPr>
                <a:t>AGRICOLTURA BIOLOGICA</a:t>
              </a:r>
            </a:p>
          </p:txBody>
        </p:sp>
      </p:grpSp>
      <p:grpSp>
        <p:nvGrpSpPr>
          <p:cNvPr id="6" name="Gruppo 5">
            <a:extLst>
              <a:ext uri="{FF2B5EF4-FFF2-40B4-BE49-F238E27FC236}">
                <a16:creationId xmlns:a16="http://schemas.microsoft.com/office/drawing/2014/main" xmlns="" id="{E44DA353-1BA3-126A-D0AC-6480549B29FE}"/>
              </a:ext>
            </a:extLst>
          </p:cNvPr>
          <p:cNvGrpSpPr/>
          <p:nvPr/>
        </p:nvGrpSpPr>
        <p:grpSpPr>
          <a:xfrm>
            <a:off x="2697195" y="92075"/>
            <a:ext cx="4983766" cy="5732425"/>
            <a:chOff x="2697195" y="92075"/>
            <a:chExt cx="4983766" cy="5732425"/>
          </a:xfrm>
        </p:grpSpPr>
        <p:pic>
          <p:nvPicPr>
            <p:cNvPr id="11267" name="Immagine 2">
              <a:extLst>
                <a:ext uri="{FF2B5EF4-FFF2-40B4-BE49-F238E27FC236}">
                  <a16:creationId xmlns:a16="http://schemas.microsoft.com/office/drawing/2014/main" xmlns="" id="{3998BFB2-325A-5E55-5CC9-733AEEBE7A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400" b="4400"/>
            <a:stretch/>
          </p:blipFill>
          <p:spPr bwMode="auto">
            <a:xfrm>
              <a:off x="2697195" y="92075"/>
              <a:ext cx="4983766" cy="573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p:nvSpPr>
          <p:spPr>
            <a:xfrm>
              <a:off x="5520373" y="2347867"/>
              <a:ext cx="766557" cy="261610"/>
            </a:xfrm>
            <a:prstGeom prst="rect">
              <a:avLst/>
            </a:prstGeom>
            <a:solidFill>
              <a:schemeClr val="accent4">
                <a:lumMod val="60000"/>
                <a:lumOff val="40000"/>
              </a:schemeClr>
            </a:solidFill>
          </p:spPr>
          <p:txBody>
            <a:bodyPr wrap="none">
              <a:spAutoFit/>
            </a:bodyPr>
            <a:lstStyle/>
            <a:p>
              <a:r>
                <a:rPr lang="it-IT" altLang="it-IT" sz="1100" b="1" dirty="0">
                  <a:solidFill>
                    <a:srgbClr val="C00000"/>
                  </a:solidFill>
                  <a:latin typeface="Calibri" panose="020F0502020204030204" pitchFamily="34" charset="0"/>
                </a:rPr>
                <a:t>ha.70.614</a:t>
              </a:r>
              <a:endParaRPr lang="it-IT" sz="1100" dirty="0"/>
            </a:p>
          </p:txBody>
        </p:sp>
      </p:grpSp>
    </p:spTree>
    <p:extLst>
      <p:ext uri="{BB962C8B-B14F-4D97-AF65-F5344CB8AC3E}">
        <p14:creationId xmlns:p14="http://schemas.microsoft.com/office/powerpoint/2010/main" val="1918610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4A39D0D1-594A-BCB2-C18F-A6AE5DAD51EE}"/>
              </a:ext>
            </a:extLst>
          </p:cNvPr>
          <p:cNvPicPr>
            <a:picLocks noChangeAspect="1"/>
          </p:cNvPicPr>
          <p:nvPr/>
        </p:nvPicPr>
        <p:blipFill>
          <a:blip r:embed="rId2"/>
          <a:stretch>
            <a:fillRect/>
          </a:stretch>
        </p:blipFill>
        <p:spPr>
          <a:xfrm>
            <a:off x="197643" y="0"/>
            <a:ext cx="11796713" cy="6520467"/>
          </a:xfrm>
          <a:prstGeom prst="rect">
            <a:avLst/>
          </a:prstGeom>
        </p:spPr>
      </p:pic>
    </p:spTree>
    <p:extLst>
      <p:ext uri="{BB962C8B-B14F-4D97-AF65-F5344CB8AC3E}">
        <p14:creationId xmlns:p14="http://schemas.microsoft.com/office/powerpoint/2010/main" val="1008968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Immagine 3"/>
          <p:cNvPicPr>
            <a:picLocks noChangeAspect="1"/>
          </p:cNvPicPr>
          <p:nvPr/>
        </p:nvPicPr>
        <p:blipFill>
          <a:blip r:embed="rId2">
            <a:extLst>
              <a:ext uri="{28A0092B-C50C-407E-A947-70E740481C1C}">
                <a14:useLocalDpi xmlns:a14="http://schemas.microsoft.com/office/drawing/2010/main" val="0"/>
              </a:ext>
            </a:extLst>
          </a:blip>
          <a:srcRect l="7333" t="12201" r="23926" b="2751"/>
          <a:stretch>
            <a:fillRect/>
          </a:stretch>
        </p:blipFill>
        <p:spPr bwMode="auto">
          <a:xfrm>
            <a:off x="3575050" y="188914"/>
            <a:ext cx="6961188"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CasellaDiTesto 4"/>
          <p:cNvSpPr txBox="1">
            <a:spLocks noChangeArrowheads="1"/>
          </p:cNvSpPr>
          <p:nvPr/>
        </p:nvSpPr>
        <p:spPr bwMode="auto">
          <a:xfrm>
            <a:off x="1776413" y="2258188"/>
            <a:ext cx="1798637" cy="28623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it-IT" altLang="it-IT" sz="1800" dirty="0"/>
          </a:p>
          <a:p>
            <a:pPr>
              <a:spcBef>
                <a:spcPct val="0"/>
              </a:spcBef>
              <a:buNone/>
            </a:pPr>
            <a:r>
              <a:rPr lang="it-IT" altLang="it-IT" sz="1800" dirty="0"/>
              <a:t>Dipartimento Agricoltura </a:t>
            </a:r>
          </a:p>
          <a:p>
            <a:pPr>
              <a:spcBef>
                <a:spcPct val="0"/>
              </a:spcBef>
              <a:buFontTx/>
              <a:buNone/>
            </a:pPr>
            <a:endParaRPr lang="it-IT" altLang="it-IT" sz="1800" dirty="0"/>
          </a:p>
          <a:p>
            <a:pPr>
              <a:spcBef>
                <a:spcPct val="0"/>
              </a:spcBef>
              <a:buFontTx/>
              <a:buNone/>
            </a:pPr>
            <a:r>
              <a:rPr lang="it-IT" altLang="it-IT" sz="1800" dirty="0"/>
              <a:t>RETE DI MONITORAGGIO</a:t>
            </a:r>
          </a:p>
          <a:p>
            <a:pPr>
              <a:spcBef>
                <a:spcPct val="0"/>
              </a:spcBef>
              <a:buFontTx/>
              <a:buNone/>
            </a:pPr>
            <a:endParaRPr lang="it-IT" altLang="it-IT" sz="1800" dirty="0"/>
          </a:p>
          <a:p>
            <a:pPr>
              <a:spcBef>
                <a:spcPct val="0"/>
              </a:spcBef>
              <a:buNone/>
            </a:pPr>
            <a:r>
              <a:rPr lang="it-IT" altLang="it-IT" sz="1800" dirty="0"/>
              <a:t>28 STAZIONI AUTOMATICHE</a:t>
            </a:r>
          </a:p>
          <a:p>
            <a:pPr>
              <a:spcBef>
                <a:spcPct val="0"/>
              </a:spcBef>
              <a:buFontTx/>
              <a:buNone/>
            </a:pPr>
            <a:endParaRPr lang="it-IT" altLang="it-IT" sz="1800" dirty="0"/>
          </a:p>
        </p:txBody>
      </p:sp>
      <p:pic>
        <p:nvPicPr>
          <p:cNvPr id="12292" name="image1.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289" y="188914"/>
            <a:ext cx="909637"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xmlns="" id="{5CBB7865-5E21-6C48-59FE-904840AAF7BF}"/>
              </a:ext>
            </a:extLst>
          </p:cNvPr>
          <p:cNvSpPr txBox="1"/>
          <p:nvPr/>
        </p:nvSpPr>
        <p:spPr>
          <a:xfrm>
            <a:off x="1291590" y="5872630"/>
            <a:ext cx="2073402" cy="646331"/>
          </a:xfrm>
          <a:prstGeom prst="rect">
            <a:avLst/>
          </a:prstGeom>
          <a:noFill/>
        </p:spPr>
        <p:txBody>
          <a:bodyPr wrap="square">
            <a:spAutoFit/>
          </a:bodyPr>
          <a:lstStyle/>
          <a:p>
            <a:r>
              <a:rPr lang="it-IT" dirty="0"/>
              <a:t>Bruno Di Lena</a:t>
            </a:r>
          </a:p>
          <a:p>
            <a:r>
              <a:rPr lang="it-IT" dirty="0"/>
              <a:t>Domenico Giuliani</a:t>
            </a:r>
          </a:p>
        </p:txBody>
      </p:sp>
    </p:spTree>
    <p:extLst>
      <p:ext uri="{BB962C8B-B14F-4D97-AF65-F5344CB8AC3E}">
        <p14:creationId xmlns:p14="http://schemas.microsoft.com/office/powerpoint/2010/main" val="3600916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E485A0E-6F38-F835-FF37-600832BE5C29}"/>
            </a:ext>
          </a:extLst>
        </p:cNvPr>
        <p:cNvGrpSpPr/>
        <p:nvPr/>
      </p:nvGrpSpPr>
      <p:grpSpPr>
        <a:xfrm>
          <a:off x="0" y="0"/>
          <a:ext cx="0" cy="0"/>
          <a:chOff x="0" y="0"/>
          <a:chExt cx="0" cy="0"/>
        </a:xfrm>
      </p:grpSpPr>
      <p:sp>
        <p:nvSpPr>
          <p:cNvPr id="12291" name="CasellaDiTesto 4">
            <a:extLst>
              <a:ext uri="{FF2B5EF4-FFF2-40B4-BE49-F238E27FC236}">
                <a16:creationId xmlns:a16="http://schemas.microsoft.com/office/drawing/2014/main" xmlns="" id="{B4876922-5163-30BC-F064-1C53365E2CE3}"/>
              </a:ext>
            </a:extLst>
          </p:cNvPr>
          <p:cNvSpPr txBox="1">
            <a:spLocks noChangeArrowheads="1"/>
          </p:cNvSpPr>
          <p:nvPr/>
        </p:nvSpPr>
        <p:spPr bwMode="auto">
          <a:xfrm>
            <a:off x="2318599" y="125649"/>
            <a:ext cx="9569876"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dirty="0"/>
              <a:t>I DATI DELLA RETE DI MONITORAGGIO</a:t>
            </a:r>
          </a:p>
          <a:p>
            <a:pPr algn="ctr">
              <a:spcBef>
                <a:spcPct val="0"/>
              </a:spcBef>
              <a:buFontTx/>
              <a:buNone/>
            </a:pPr>
            <a:r>
              <a:rPr lang="it-IT" altLang="it-IT" sz="1800" dirty="0"/>
              <a:t>a supporto della gestione delle aziende agricole (</a:t>
            </a:r>
            <a:r>
              <a:rPr lang="it-IT" altLang="it-IT" sz="1600" i="1" dirty="0"/>
              <a:t>DSS, IRRIGAZIONE, DIFESA INTEGRATA…)</a:t>
            </a:r>
            <a:endParaRPr lang="it-IT" altLang="it-IT" sz="1800" i="1" dirty="0"/>
          </a:p>
        </p:txBody>
      </p:sp>
      <p:pic>
        <p:nvPicPr>
          <p:cNvPr id="12292" name="image1.jpeg">
            <a:extLst>
              <a:ext uri="{FF2B5EF4-FFF2-40B4-BE49-F238E27FC236}">
                <a16:creationId xmlns:a16="http://schemas.microsoft.com/office/drawing/2014/main" xmlns="" id="{DE75D047-09ED-AA9B-EE60-A24E54C1A2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59" y="262066"/>
            <a:ext cx="682647" cy="1306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sellaDiTesto 2">
            <a:extLst>
              <a:ext uri="{FF2B5EF4-FFF2-40B4-BE49-F238E27FC236}">
                <a16:creationId xmlns:a16="http://schemas.microsoft.com/office/drawing/2014/main" xmlns="" id="{61006AED-6F13-35D0-9FF0-918B8107194C}"/>
              </a:ext>
            </a:extLst>
          </p:cNvPr>
          <p:cNvSpPr txBox="1"/>
          <p:nvPr/>
        </p:nvSpPr>
        <p:spPr>
          <a:xfrm>
            <a:off x="1120951" y="6198228"/>
            <a:ext cx="1359026" cy="430887"/>
          </a:xfrm>
          <a:prstGeom prst="rect">
            <a:avLst/>
          </a:prstGeom>
          <a:noFill/>
        </p:spPr>
        <p:txBody>
          <a:bodyPr wrap="square">
            <a:spAutoFit/>
          </a:bodyPr>
          <a:lstStyle/>
          <a:p>
            <a:r>
              <a:rPr lang="it-IT" sz="1100" dirty="0"/>
              <a:t>Bruno Di Lena</a:t>
            </a:r>
          </a:p>
          <a:p>
            <a:r>
              <a:rPr lang="it-IT" sz="1100" dirty="0"/>
              <a:t>Domenico Giuliani</a:t>
            </a:r>
          </a:p>
        </p:txBody>
      </p:sp>
      <p:grpSp>
        <p:nvGrpSpPr>
          <p:cNvPr id="6" name="Gruppo 5">
            <a:extLst>
              <a:ext uri="{FF2B5EF4-FFF2-40B4-BE49-F238E27FC236}">
                <a16:creationId xmlns:a16="http://schemas.microsoft.com/office/drawing/2014/main" xmlns="" id="{3F8A2AB3-12D4-A80F-D89F-F60DCDA081BD}"/>
              </a:ext>
            </a:extLst>
          </p:cNvPr>
          <p:cNvGrpSpPr/>
          <p:nvPr/>
        </p:nvGrpSpPr>
        <p:grpSpPr>
          <a:xfrm>
            <a:off x="2318599" y="771980"/>
            <a:ext cx="9569876" cy="5843016"/>
            <a:chOff x="2555082" y="786099"/>
            <a:chExt cx="9569876" cy="5843016"/>
          </a:xfrm>
        </p:grpSpPr>
        <p:pic>
          <p:nvPicPr>
            <p:cNvPr id="4" name="Immagine 3">
              <a:extLst>
                <a:ext uri="{FF2B5EF4-FFF2-40B4-BE49-F238E27FC236}">
                  <a16:creationId xmlns:a16="http://schemas.microsoft.com/office/drawing/2014/main" xmlns="" id="{17761FEF-5FED-65B0-4A1F-2C1DA6E30893}"/>
                </a:ext>
              </a:extLst>
            </p:cNvPr>
            <p:cNvPicPr>
              <a:picLocks noChangeAspect="1"/>
            </p:cNvPicPr>
            <p:nvPr/>
          </p:nvPicPr>
          <p:blipFill>
            <a:blip r:embed="rId3"/>
            <a:stretch>
              <a:fillRect/>
            </a:stretch>
          </p:blipFill>
          <p:spPr>
            <a:xfrm>
              <a:off x="2555082" y="786099"/>
              <a:ext cx="9569876" cy="5843016"/>
            </a:xfrm>
            <a:prstGeom prst="rect">
              <a:avLst/>
            </a:prstGeom>
          </p:spPr>
        </p:pic>
        <p:sp>
          <p:nvSpPr>
            <p:cNvPr id="5" name="CasellaDiTesto 4">
              <a:extLst>
                <a:ext uri="{FF2B5EF4-FFF2-40B4-BE49-F238E27FC236}">
                  <a16:creationId xmlns:a16="http://schemas.microsoft.com/office/drawing/2014/main" xmlns="" id="{9ECE51FB-2F1F-42F3-F26D-646B9ECD066C}"/>
                </a:ext>
              </a:extLst>
            </p:cNvPr>
            <p:cNvSpPr txBox="1">
              <a:spLocks noChangeArrowheads="1"/>
            </p:cNvSpPr>
            <p:nvPr/>
          </p:nvSpPr>
          <p:spPr bwMode="auto">
            <a:xfrm>
              <a:off x="9784094" y="2285560"/>
              <a:ext cx="2029954" cy="30777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400" b="1" dirty="0">
                  <a:solidFill>
                    <a:srgbClr val="FF0000"/>
                  </a:solidFill>
                </a:rPr>
                <a:t>I DATI IN TEMPO REALE</a:t>
              </a:r>
              <a:endParaRPr lang="it-IT" altLang="it-IT" sz="1400" b="1" i="1" dirty="0">
                <a:solidFill>
                  <a:srgbClr val="FF0000"/>
                </a:solidFill>
              </a:endParaRPr>
            </a:p>
          </p:txBody>
        </p:sp>
      </p:grpSp>
    </p:spTree>
    <p:extLst>
      <p:ext uri="{BB962C8B-B14F-4D97-AF65-F5344CB8AC3E}">
        <p14:creationId xmlns:p14="http://schemas.microsoft.com/office/powerpoint/2010/main" val="340817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5BAFD3F-7E96-6E40-CBE3-8F4DEAC235BB}"/>
            </a:ext>
          </a:extLst>
        </p:cNvPr>
        <p:cNvGrpSpPr/>
        <p:nvPr/>
      </p:nvGrpSpPr>
      <p:grpSpPr>
        <a:xfrm>
          <a:off x="0" y="0"/>
          <a:ext cx="0" cy="0"/>
          <a:chOff x="0" y="0"/>
          <a:chExt cx="0" cy="0"/>
        </a:xfrm>
      </p:grpSpPr>
      <p:pic>
        <p:nvPicPr>
          <p:cNvPr id="12292" name="image1.jpeg">
            <a:extLst>
              <a:ext uri="{FF2B5EF4-FFF2-40B4-BE49-F238E27FC236}">
                <a16:creationId xmlns:a16="http://schemas.microsoft.com/office/drawing/2014/main" xmlns="" id="{04EA938C-C41A-0146-2013-7631D77936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 y="262066"/>
            <a:ext cx="451486" cy="86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xmlns="" id="{EA361CDD-9E15-EF9A-FC87-C3D33CB43B6F}"/>
              </a:ext>
            </a:extLst>
          </p:cNvPr>
          <p:cNvPicPr>
            <a:picLocks noChangeAspect="1"/>
          </p:cNvPicPr>
          <p:nvPr/>
        </p:nvPicPr>
        <p:blipFill>
          <a:blip r:embed="rId3"/>
          <a:stretch>
            <a:fillRect/>
          </a:stretch>
        </p:blipFill>
        <p:spPr>
          <a:xfrm>
            <a:off x="301752" y="1544802"/>
            <a:ext cx="11521440" cy="4001273"/>
          </a:xfrm>
          <a:prstGeom prst="rect">
            <a:avLst/>
          </a:prstGeom>
        </p:spPr>
      </p:pic>
      <p:sp>
        <p:nvSpPr>
          <p:cNvPr id="8" name="CasellaDiTesto 4">
            <a:extLst>
              <a:ext uri="{FF2B5EF4-FFF2-40B4-BE49-F238E27FC236}">
                <a16:creationId xmlns:a16="http://schemas.microsoft.com/office/drawing/2014/main" xmlns="" id="{16654EBA-546E-C3CE-1797-8B5351AD9175}"/>
              </a:ext>
            </a:extLst>
          </p:cNvPr>
          <p:cNvSpPr txBox="1">
            <a:spLocks noChangeArrowheads="1"/>
          </p:cNvSpPr>
          <p:nvPr/>
        </p:nvSpPr>
        <p:spPr bwMode="auto">
          <a:xfrm>
            <a:off x="1904717" y="443064"/>
            <a:ext cx="8034811" cy="8925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it-IT" altLang="it-IT" sz="1800" dirty="0"/>
              <a:t>I BOLLETTINI TECNICI</a:t>
            </a:r>
          </a:p>
          <a:p>
            <a:pPr algn="ctr">
              <a:spcBef>
                <a:spcPct val="0"/>
              </a:spcBef>
              <a:buFontTx/>
              <a:buNone/>
            </a:pPr>
            <a:r>
              <a:rPr lang="it-IT" altLang="it-IT" sz="1800" dirty="0"/>
              <a:t>a supporto della gestione delle aziende agricole (</a:t>
            </a:r>
            <a:r>
              <a:rPr lang="it-IT" altLang="it-IT" sz="1600" i="1" dirty="0"/>
              <a:t>DSS, IRRIGAZIONE, DIFESA INTEGRATA…)</a:t>
            </a:r>
            <a:endParaRPr lang="it-IT" altLang="it-IT" sz="1800" i="1" dirty="0"/>
          </a:p>
        </p:txBody>
      </p:sp>
    </p:spTree>
    <p:extLst>
      <p:ext uri="{BB962C8B-B14F-4D97-AF65-F5344CB8AC3E}">
        <p14:creationId xmlns:p14="http://schemas.microsoft.com/office/powerpoint/2010/main" val="2985101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xmlns="" id="{3661DDCC-DD5F-9919-8150-97F4694DB8E6}"/>
              </a:ext>
            </a:extLst>
          </p:cNvPr>
          <p:cNvPicPr>
            <a:picLocks noChangeAspect="1"/>
          </p:cNvPicPr>
          <p:nvPr/>
        </p:nvPicPr>
        <p:blipFill>
          <a:blip r:embed="rId2"/>
          <a:stretch>
            <a:fillRect/>
          </a:stretch>
        </p:blipFill>
        <p:spPr>
          <a:xfrm>
            <a:off x="927163" y="3172923"/>
            <a:ext cx="4924425" cy="3076575"/>
          </a:xfrm>
          <a:prstGeom prst="rect">
            <a:avLst/>
          </a:prstGeom>
        </p:spPr>
      </p:pic>
      <p:sp>
        <p:nvSpPr>
          <p:cNvPr id="10" name="CasellaDiTesto 9">
            <a:extLst>
              <a:ext uri="{FF2B5EF4-FFF2-40B4-BE49-F238E27FC236}">
                <a16:creationId xmlns:a16="http://schemas.microsoft.com/office/drawing/2014/main" xmlns="" id="{EC1E5A87-8451-4C14-651C-675B894ECB03}"/>
              </a:ext>
            </a:extLst>
          </p:cNvPr>
          <p:cNvSpPr txBox="1"/>
          <p:nvPr/>
        </p:nvSpPr>
        <p:spPr>
          <a:xfrm>
            <a:off x="1552193" y="1302462"/>
            <a:ext cx="9087613" cy="923330"/>
          </a:xfrm>
          <a:prstGeom prst="rect">
            <a:avLst/>
          </a:prstGeom>
          <a:noFill/>
        </p:spPr>
        <p:txBody>
          <a:bodyPr wrap="square">
            <a:spAutoFit/>
          </a:bodyPr>
          <a:lstStyle/>
          <a:p>
            <a:r>
              <a:rPr lang="it-IT" dirty="0"/>
              <a:t>La valutazione della siccità è stata effettuata con </a:t>
            </a:r>
            <a:r>
              <a:rPr lang="it-IT" b="1" dirty="0"/>
              <a:t>l’indice SPEI (</a:t>
            </a:r>
            <a:r>
              <a:rPr lang="it-IT" b="1" dirty="0" err="1"/>
              <a:t>Standardized</a:t>
            </a:r>
            <a:r>
              <a:rPr lang="it-IT" b="1" dirty="0"/>
              <a:t> </a:t>
            </a:r>
            <a:r>
              <a:rPr lang="it-IT" b="1" dirty="0" err="1"/>
              <a:t>Precipitation</a:t>
            </a:r>
            <a:endParaRPr lang="it-IT" b="1" dirty="0"/>
          </a:p>
          <a:p>
            <a:r>
              <a:rPr lang="it-IT" b="1" dirty="0" err="1"/>
              <a:t>Evapotranspiration</a:t>
            </a:r>
            <a:r>
              <a:rPr lang="it-IT" b="1" dirty="0"/>
              <a:t> Index) </a:t>
            </a:r>
            <a:r>
              <a:rPr lang="it-IT" dirty="0"/>
              <a:t>che considera come variabile meteorologica di interesse la differenza tra la precipitazione e l’evapotraspirazione di riferimento:  </a:t>
            </a:r>
            <a:r>
              <a:rPr lang="it-IT" b="1" dirty="0"/>
              <a:t>D = P - ETP</a:t>
            </a:r>
          </a:p>
        </p:txBody>
      </p:sp>
      <p:pic>
        <p:nvPicPr>
          <p:cNvPr id="12" name="Immagine 11">
            <a:extLst>
              <a:ext uri="{FF2B5EF4-FFF2-40B4-BE49-F238E27FC236}">
                <a16:creationId xmlns:a16="http://schemas.microsoft.com/office/drawing/2014/main" xmlns="" id="{CB5512E3-1128-FBDB-B2C1-9479AC237E3D}"/>
              </a:ext>
            </a:extLst>
          </p:cNvPr>
          <p:cNvPicPr>
            <a:picLocks noChangeAspect="1"/>
          </p:cNvPicPr>
          <p:nvPr/>
        </p:nvPicPr>
        <p:blipFill>
          <a:blip r:embed="rId3"/>
          <a:stretch>
            <a:fillRect/>
          </a:stretch>
        </p:blipFill>
        <p:spPr>
          <a:xfrm>
            <a:off x="2332864" y="2611935"/>
            <a:ext cx="1371600" cy="485775"/>
          </a:xfrm>
          <a:prstGeom prst="rect">
            <a:avLst/>
          </a:prstGeom>
        </p:spPr>
      </p:pic>
      <p:pic>
        <p:nvPicPr>
          <p:cNvPr id="14" name="Immagine 13">
            <a:extLst>
              <a:ext uri="{FF2B5EF4-FFF2-40B4-BE49-F238E27FC236}">
                <a16:creationId xmlns:a16="http://schemas.microsoft.com/office/drawing/2014/main" xmlns="" id="{C4D2A55E-CBB8-9F50-4DFB-845492392575}"/>
              </a:ext>
            </a:extLst>
          </p:cNvPr>
          <p:cNvPicPr>
            <a:picLocks noChangeAspect="1"/>
          </p:cNvPicPr>
          <p:nvPr/>
        </p:nvPicPr>
        <p:blipFill>
          <a:blip r:embed="rId4"/>
          <a:stretch>
            <a:fillRect/>
          </a:stretch>
        </p:blipFill>
        <p:spPr>
          <a:xfrm>
            <a:off x="7988999" y="2609313"/>
            <a:ext cx="1800225" cy="428625"/>
          </a:xfrm>
          <a:prstGeom prst="rect">
            <a:avLst/>
          </a:prstGeom>
        </p:spPr>
      </p:pic>
      <p:pic>
        <p:nvPicPr>
          <p:cNvPr id="16" name="Immagine 15">
            <a:extLst>
              <a:ext uri="{FF2B5EF4-FFF2-40B4-BE49-F238E27FC236}">
                <a16:creationId xmlns:a16="http://schemas.microsoft.com/office/drawing/2014/main" xmlns="" id="{61CE3C11-FD7B-0E4C-6B7A-6672E07459D4}"/>
              </a:ext>
            </a:extLst>
          </p:cNvPr>
          <p:cNvPicPr>
            <a:picLocks noChangeAspect="1"/>
          </p:cNvPicPr>
          <p:nvPr/>
        </p:nvPicPr>
        <p:blipFill>
          <a:blip r:embed="rId5"/>
          <a:stretch>
            <a:fillRect/>
          </a:stretch>
        </p:blipFill>
        <p:spPr>
          <a:xfrm>
            <a:off x="6406516" y="3261731"/>
            <a:ext cx="4695825" cy="2876550"/>
          </a:xfrm>
          <a:prstGeom prst="rect">
            <a:avLst/>
          </a:prstGeom>
        </p:spPr>
      </p:pic>
      <p:sp>
        <p:nvSpPr>
          <p:cNvPr id="8" name="Rettangolo 7">
            <a:extLst>
              <a:ext uri="{FF2B5EF4-FFF2-40B4-BE49-F238E27FC236}">
                <a16:creationId xmlns:a16="http://schemas.microsoft.com/office/drawing/2014/main" xmlns="" id="{43AA23E6-D0B4-C4EE-447D-8E7DBBDF69AE}"/>
              </a:ext>
            </a:extLst>
          </p:cNvPr>
          <p:cNvSpPr/>
          <p:nvPr/>
        </p:nvSpPr>
        <p:spPr>
          <a:xfrm>
            <a:off x="1057276" y="4562846"/>
            <a:ext cx="10212324" cy="539496"/>
          </a:xfrm>
          <a:prstGeom prst="rect">
            <a:avLst/>
          </a:prstGeom>
          <a:noFill/>
          <a:ln w="285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Title 1">
            <a:extLst>
              <a:ext uri="{FF2B5EF4-FFF2-40B4-BE49-F238E27FC236}">
                <a16:creationId xmlns:a16="http://schemas.microsoft.com/office/drawing/2014/main" xmlns="" id="{93C7EC3B-D6BD-5242-4B0F-4275DC96D79E}"/>
              </a:ext>
            </a:extLst>
          </p:cNvPr>
          <p:cNvSpPr txBox="1">
            <a:spLocks/>
          </p:cNvSpPr>
          <p:nvPr/>
        </p:nvSpPr>
        <p:spPr>
          <a:xfrm>
            <a:off x="3648439" y="266523"/>
            <a:ext cx="4895120" cy="533144"/>
          </a:xfrm>
          <a:prstGeom prst="rect">
            <a:avLst/>
          </a:prstGeom>
        </p:spPr>
        <p:txBody>
          <a:bodyPr/>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lang="it-IT" altLang="it-IT" sz="3200" b="1" noProof="0" dirty="0">
                <a:solidFill>
                  <a:srgbClr val="FF0000"/>
                </a:solidFill>
                <a:effectLst>
                  <a:outerShdw blurRad="38100" dist="38100" dir="2700000" algn="tl">
                    <a:srgbClr val="000000">
                      <a:alpha val="43137"/>
                    </a:srgbClr>
                  </a:outerShdw>
                </a:effectLst>
                <a:latin typeface="Calibri Light" panose="020F0302020204030204"/>
                <a:ea typeface="MS PGothic" panose="020B0600070205080204" pitchFamily="34" charset="-128"/>
                <a:cs typeface="Calibri" panose="020F0502020204030204" pitchFamily="34" charset="0"/>
              </a:rPr>
              <a:t>Calamità naturali nel 2024: </a:t>
            </a:r>
          </a:p>
          <a:p>
            <a:pPr marL="0" marR="0" lvl="0" indent="0" algn="ctr" defTabSz="914400" rtl="0" eaLnBrk="1" fontAlgn="base" latinLnBrk="0" hangingPunct="1">
              <a:lnSpc>
                <a:spcPct val="85000"/>
              </a:lnSpc>
              <a:spcBef>
                <a:spcPct val="0"/>
              </a:spcBef>
              <a:spcAft>
                <a:spcPct val="0"/>
              </a:spcAft>
              <a:buClrTx/>
              <a:buSzTx/>
              <a:buFontTx/>
              <a:buNone/>
              <a:tabLst/>
              <a:defRPr/>
            </a:pPr>
            <a:r>
              <a:rPr lang="it-IT" altLang="it-IT" sz="3200" b="1" noProof="0" dirty="0">
                <a:solidFill>
                  <a:srgbClr val="FF0000"/>
                </a:solidFill>
                <a:effectLst>
                  <a:outerShdw blurRad="38100" dist="38100" dir="2700000" algn="tl">
                    <a:srgbClr val="000000">
                      <a:alpha val="43137"/>
                    </a:srgbClr>
                  </a:outerShdw>
                </a:effectLst>
                <a:latin typeface="Calibri Light" panose="020F0302020204030204"/>
                <a:ea typeface="MS PGothic" panose="020B0600070205080204" pitchFamily="34" charset="-128"/>
                <a:cs typeface="Calibri" panose="020F0502020204030204" pitchFamily="34" charset="0"/>
              </a:rPr>
              <a:t>la siccità</a:t>
            </a:r>
            <a:endParaRPr kumimoji="0" lang="it-IT" altLang="it-IT" sz="3200" b="1" i="0" u="none" strike="noStrike" kern="1200" cap="none"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S PGothic" panose="020B0600070205080204" pitchFamily="34" charset="-128"/>
              <a:cs typeface="Calibri" panose="020F0502020204030204" pitchFamily="34" charset="0"/>
            </a:endParaRPr>
          </a:p>
        </p:txBody>
      </p:sp>
      <p:sp>
        <p:nvSpPr>
          <p:cNvPr id="18" name="CasellaDiTesto 17">
            <a:extLst>
              <a:ext uri="{FF2B5EF4-FFF2-40B4-BE49-F238E27FC236}">
                <a16:creationId xmlns:a16="http://schemas.microsoft.com/office/drawing/2014/main" xmlns="" id="{F4712748-52C9-5139-5C71-4D11ABAB06A8}"/>
              </a:ext>
            </a:extLst>
          </p:cNvPr>
          <p:cNvSpPr txBox="1"/>
          <p:nvPr/>
        </p:nvSpPr>
        <p:spPr>
          <a:xfrm>
            <a:off x="9484614" y="6249498"/>
            <a:ext cx="1332738" cy="415498"/>
          </a:xfrm>
          <a:prstGeom prst="rect">
            <a:avLst/>
          </a:prstGeom>
          <a:noFill/>
        </p:spPr>
        <p:txBody>
          <a:bodyPr wrap="square">
            <a:spAutoFit/>
          </a:bodyPr>
          <a:lstStyle/>
          <a:p>
            <a:r>
              <a:rPr lang="it-IT" sz="1050" dirty="0"/>
              <a:t>Bruno Di Lena</a:t>
            </a:r>
          </a:p>
          <a:p>
            <a:r>
              <a:rPr lang="it-IT" sz="1050" dirty="0"/>
              <a:t>Domenico Giuliani</a:t>
            </a:r>
          </a:p>
        </p:txBody>
      </p:sp>
    </p:spTree>
    <p:extLst>
      <p:ext uri="{BB962C8B-B14F-4D97-AF65-F5344CB8AC3E}">
        <p14:creationId xmlns:p14="http://schemas.microsoft.com/office/powerpoint/2010/main" val="20141635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asellaDiTesto 4"/>
          <p:cNvSpPr txBox="1">
            <a:spLocks noChangeArrowheads="1"/>
          </p:cNvSpPr>
          <p:nvPr/>
        </p:nvSpPr>
        <p:spPr bwMode="auto">
          <a:xfrm>
            <a:off x="3912395" y="792956"/>
            <a:ext cx="4433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2400" dirty="0"/>
              <a:t>Numero giorni con T max &gt; 35°C</a:t>
            </a:r>
          </a:p>
        </p:txBody>
      </p:sp>
      <p:sp>
        <p:nvSpPr>
          <p:cNvPr id="22531" name="CasellaDiTesto 6"/>
          <p:cNvSpPr txBox="1">
            <a:spLocks noChangeArrowheads="1"/>
          </p:cNvSpPr>
          <p:nvPr/>
        </p:nvSpPr>
        <p:spPr bwMode="auto">
          <a:xfrm>
            <a:off x="3000376" y="1557338"/>
            <a:ext cx="7921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a:t>2023</a:t>
            </a:r>
          </a:p>
        </p:txBody>
      </p:sp>
      <p:sp>
        <p:nvSpPr>
          <p:cNvPr id="22532" name="CasellaDiTesto 8"/>
          <p:cNvSpPr txBox="1">
            <a:spLocks noChangeArrowheads="1"/>
          </p:cNvSpPr>
          <p:nvPr/>
        </p:nvSpPr>
        <p:spPr bwMode="auto">
          <a:xfrm>
            <a:off x="8256588" y="1557338"/>
            <a:ext cx="792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a:t>2024</a:t>
            </a:r>
          </a:p>
        </p:txBody>
      </p:sp>
      <p:pic>
        <p:nvPicPr>
          <p:cNvPr id="22533" name="Immagine 1"/>
          <p:cNvPicPr>
            <a:picLocks noChangeAspect="1"/>
          </p:cNvPicPr>
          <p:nvPr/>
        </p:nvPicPr>
        <p:blipFill>
          <a:blip r:embed="rId2" cstate="print">
            <a:extLst>
              <a:ext uri="{28A0092B-C50C-407E-A947-70E740481C1C}">
                <a14:useLocalDpi xmlns:a14="http://schemas.microsoft.com/office/drawing/2010/main" val="0"/>
              </a:ext>
            </a:extLst>
          </a:blip>
          <a:srcRect l="6544" t="12201" r="23926" b="2751"/>
          <a:stretch>
            <a:fillRect/>
          </a:stretch>
        </p:blipFill>
        <p:spPr bwMode="auto">
          <a:xfrm>
            <a:off x="1524001" y="2105025"/>
            <a:ext cx="4500563"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Immagine 2"/>
          <p:cNvPicPr>
            <a:picLocks noChangeAspect="1"/>
          </p:cNvPicPr>
          <p:nvPr/>
        </p:nvPicPr>
        <p:blipFill>
          <a:blip r:embed="rId3" cstate="print">
            <a:extLst>
              <a:ext uri="{28A0092B-C50C-407E-A947-70E740481C1C}">
                <a14:useLocalDpi xmlns:a14="http://schemas.microsoft.com/office/drawing/2010/main" val="0"/>
              </a:ext>
            </a:extLst>
          </a:blip>
          <a:srcRect l="7333" t="12201" r="23926" b="2751"/>
          <a:stretch>
            <a:fillRect/>
          </a:stretch>
        </p:blipFill>
        <p:spPr bwMode="auto">
          <a:xfrm>
            <a:off x="6096001" y="2068513"/>
            <a:ext cx="4500563" cy="418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xmlns="" id="{A84E251B-E372-42C7-AF95-7FADFA40243C}"/>
              </a:ext>
            </a:extLst>
          </p:cNvPr>
          <p:cNvSpPr txBox="1">
            <a:spLocks/>
          </p:cNvSpPr>
          <p:nvPr/>
        </p:nvSpPr>
        <p:spPr>
          <a:xfrm>
            <a:off x="3122128" y="169482"/>
            <a:ext cx="4895120" cy="533144"/>
          </a:xfrm>
          <a:prstGeom prst="rect">
            <a:avLst/>
          </a:prstGeom>
        </p:spPr>
        <p:txBody>
          <a:bodyPr/>
          <a:lstStyle>
            <a:lvl1pPr algn="l" rtl="0" fontAlgn="base">
              <a:lnSpc>
                <a:spcPct val="85000"/>
              </a:lnSpc>
              <a:spcBef>
                <a:spcPct val="0"/>
              </a:spcBef>
              <a:spcAft>
                <a:spcPct val="0"/>
              </a:spcAft>
              <a:defRPr sz="4800" kern="1200" spc="-50">
                <a:solidFill>
                  <a:srgbClr val="404040"/>
                </a:solidFill>
                <a:latin typeface="+mj-lt"/>
                <a:ea typeface="+mj-ea"/>
                <a:cs typeface="+mj-cs"/>
              </a:defRPr>
            </a:lvl1pPr>
            <a:lvl2pPr algn="l" rtl="0" fontAlgn="base">
              <a:lnSpc>
                <a:spcPct val="85000"/>
              </a:lnSpc>
              <a:spcBef>
                <a:spcPct val="0"/>
              </a:spcBef>
              <a:spcAft>
                <a:spcPct val="0"/>
              </a:spcAft>
              <a:defRPr sz="4800">
                <a:solidFill>
                  <a:srgbClr val="404040"/>
                </a:solidFill>
                <a:latin typeface="Calibri Light" panose="020F0302020204030204" pitchFamily="34" charset="0"/>
              </a:defRPr>
            </a:lvl2pPr>
            <a:lvl3pPr algn="l" rtl="0" fontAlgn="base">
              <a:lnSpc>
                <a:spcPct val="85000"/>
              </a:lnSpc>
              <a:spcBef>
                <a:spcPct val="0"/>
              </a:spcBef>
              <a:spcAft>
                <a:spcPct val="0"/>
              </a:spcAft>
              <a:defRPr sz="4800">
                <a:solidFill>
                  <a:srgbClr val="404040"/>
                </a:solidFill>
                <a:latin typeface="Calibri Light" panose="020F0302020204030204" pitchFamily="34" charset="0"/>
              </a:defRPr>
            </a:lvl3pPr>
            <a:lvl4pPr algn="l" rtl="0" fontAlgn="base">
              <a:lnSpc>
                <a:spcPct val="85000"/>
              </a:lnSpc>
              <a:spcBef>
                <a:spcPct val="0"/>
              </a:spcBef>
              <a:spcAft>
                <a:spcPct val="0"/>
              </a:spcAft>
              <a:defRPr sz="4800">
                <a:solidFill>
                  <a:srgbClr val="404040"/>
                </a:solidFill>
                <a:latin typeface="Calibri Light" panose="020F0302020204030204" pitchFamily="34" charset="0"/>
              </a:defRPr>
            </a:lvl4pPr>
            <a:lvl5pPr algn="l" rtl="0" fontAlgn="base">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marL="0" marR="0" lvl="0" indent="0" algn="ctr" defTabSz="914400" rtl="0" eaLnBrk="1" fontAlgn="base" latinLnBrk="0" hangingPunct="1">
              <a:lnSpc>
                <a:spcPct val="85000"/>
              </a:lnSpc>
              <a:spcBef>
                <a:spcPct val="0"/>
              </a:spcBef>
              <a:spcAft>
                <a:spcPct val="0"/>
              </a:spcAft>
              <a:buClrTx/>
              <a:buSzTx/>
              <a:buFontTx/>
              <a:buNone/>
              <a:tabLst/>
              <a:defRPr/>
            </a:pPr>
            <a:r>
              <a:rPr lang="it-IT" altLang="it-IT" sz="3200" b="1" noProof="0" dirty="0">
                <a:solidFill>
                  <a:srgbClr val="FF0000"/>
                </a:solidFill>
                <a:effectLst>
                  <a:outerShdw blurRad="38100" dist="38100" dir="2700000" algn="tl">
                    <a:srgbClr val="000000">
                      <a:alpha val="43137"/>
                    </a:srgbClr>
                  </a:outerShdw>
                </a:effectLst>
                <a:latin typeface="Calibri Light" panose="020F0302020204030204"/>
                <a:ea typeface="MS PGothic" panose="020B0600070205080204" pitchFamily="34" charset="-128"/>
                <a:cs typeface="Calibri" panose="020F0502020204030204" pitchFamily="34" charset="0"/>
              </a:rPr>
              <a:t>Calamità naturali nel 2024</a:t>
            </a:r>
            <a:endParaRPr kumimoji="0" lang="it-IT" altLang="it-IT" sz="3200" b="1" i="0" u="none" strike="noStrike" kern="1200" cap="none" spc="-50" normalizeH="0" baseline="0" noProof="0" dirty="0">
              <a:ln>
                <a:noFill/>
              </a:ln>
              <a:solidFill>
                <a:srgbClr val="FF0000"/>
              </a:solidFill>
              <a:effectLst>
                <a:outerShdw blurRad="38100" dist="38100" dir="2700000" algn="tl">
                  <a:srgbClr val="000000">
                    <a:alpha val="43137"/>
                  </a:srgbClr>
                </a:outerShdw>
              </a:effectLst>
              <a:uLnTx/>
              <a:uFillTx/>
              <a:latin typeface="Calibri Light" panose="020F0302020204030204"/>
              <a:ea typeface="MS PGothic"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3547683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00A3624-DFD4-73AC-7AB7-DE87FE80B8F0}"/>
            </a:ext>
          </a:extLst>
        </p:cNvPr>
        <p:cNvGrpSpPr/>
        <p:nvPr/>
      </p:nvGrpSpPr>
      <p:grpSpPr>
        <a:xfrm>
          <a:off x="0" y="0"/>
          <a:ext cx="0" cy="0"/>
          <a:chOff x="0" y="0"/>
          <a:chExt cx="0" cy="0"/>
        </a:xfrm>
      </p:grpSpPr>
      <p:grpSp>
        <p:nvGrpSpPr>
          <p:cNvPr id="5" name="Gruppo 4">
            <a:extLst>
              <a:ext uri="{FF2B5EF4-FFF2-40B4-BE49-F238E27FC236}">
                <a16:creationId xmlns:a16="http://schemas.microsoft.com/office/drawing/2014/main" xmlns="" id="{FDBA6C9D-94E0-9E14-6165-DBBCED220165}"/>
              </a:ext>
            </a:extLst>
          </p:cNvPr>
          <p:cNvGrpSpPr/>
          <p:nvPr/>
        </p:nvGrpSpPr>
        <p:grpSpPr>
          <a:xfrm>
            <a:off x="80880" y="563350"/>
            <a:ext cx="8962452" cy="5157942"/>
            <a:chOff x="0" y="0"/>
            <a:chExt cx="6641327" cy="4360792"/>
          </a:xfrm>
        </p:grpSpPr>
        <p:graphicFrame>
          <p:nvGraphicFramePr>
            <p:cNvPr id="6" name="Grafico 5">
              <a:extLst>
                <a:ext uri="{FF2B5EF4-FFF2-40B4-BE49-F238E27FC236}">
                  <a16:creationId xmlns:a16="http://schemas.microsoft.com/office/drawing/2014/main" xmlns="" id="{0BE36172-7E82-2F71-09DE-E20987DB713B}"/>
                </a:ext>
              </a:extLst>
            </p:cNvPr>
            <p:cNvGraphicFramePr/>
            <p:nvPr>
              <p:extLst/>
            </p:nvPr>
          </p:nvGraphicFramePr>
          <p:xfrm>
            <a:off x="0" y="0"/>
            <a:ext cx="6641327" cy="4360792"/>
          </p:xfrm>
          <a:graphic>
            <a:graphicData uri="http://schemas.openxmlformats.org/drawingml/2006/chart">
              <c:chart xmlns:c="http://schemas.openxmlformats.org/drawingml/2006/chart" xmlns:r="http://schemas.openxmlformats.org/officeDocument/2006/relationships" r:id="rId2"/>
            </a:graphicData>
          </a:graphic>
        </p:graphicFrame>
        <p:sp>
          <p:nvSpPr>
            <p:cNvPr id="7" name="CasellaDiTesto 2">
              <a:extLst>
                <a:ext uri="{FF2B5EF4-FFF2-40B4-BE49-F238E27FC236}">
                  <a16:creationId xmlns:a16="http://schemas.microsoft.com/office/drawing/2014/main" xmlns="" id="{2E641E7C-7BC9-0520-146B-B7C77846A8A5}"/>
                </a:ext>
              </a:extLst>
            </p:cNvPr>
            <p:cNvSpPr txBox="1"/>
            <p:nvPr/>
          </p:nvSpPr>
          <p:spPr>
            <a:xfrm>
              <a:off x="4123692" y="1151730"/>
              <a:ext cx="791965" cy="237773"/>
            </a:xfrm>
            <a:prstGeom prst="rect">
              <a:avLst/>
            </a:prstGeom>
            <a:solidFill>
              <a:srgbClr val="FF0000"/>
            </a:solidFill>
            <a:ln w="9525" cmpd="sng">
              <a:solidFill>
                <a:sysClr val="window" lastClr="FFFFFF">
                  <a:shade val="50000"/>
                </a:sysClr>
              </a:solidFill>
            </a:ln>
            <a:effectLst/>
          </p:spPr>
          <p:txBody>
            <a:bodyPr wrap="square" lIns="72000" rIns="7200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ysClr val="window" lastClr="FFFFFF"/>
                  </a:solidFill>
                  <a:effectLst/>
                  <a:uLnTx/>
                  <a:uFillTx/>
                  <a:latin typeface="Calibri" panose="020F0502020204030204"/>
                  <a:ea typeface="+mn-ea"/>
                  <a:cs typeface="+mn-cs"/>
                </a:rPr>
                <a:t>-27.056.748</a:t>
              </a:r>
            </a:p>
          </p:txBody>
        </p:sp>
      </p:grpSp>
      <p:sp>
        <p:nvSpPr>
          <p:cNvPr id="2" name="CasellaDiTesto 1">
            <a:extLst>
              <a:ext uri="{FF2B5EF4-FFF2-40B4-BE49-F238E27FC236}">
                <a16:creationId xmlns:a16="http://schemas.microsoft.com/office/drawing/2014/main" xmlns="" id="{5F7040DF-0A27-1B18-DD4F-B4DB6D44E9E1}"/>
              </a:ext>
            </a:extLst>
          </p:cNvPr>
          <p:cNvSpPr txBox="1"/>
          <p:nvPr/>
        </p:nvSpPr>
        <p:spPr>
          <a:xfrm>
            <a:off x="228448" y="6023295"/>
            <a:ext cx="474656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i="0" u="none" strike="noStrike" kern="1200" cap="none" spc="0" normalizeH="0" baseline="0" noProof="0" dirty="0">
                <a:ln>
                  <a:noFill/>
                </a:ln>
                <a:solidFill>
                  <a:prstClr val="black"/>
                </a:solidFill>
                <a:effectLst/>
                <a:uLnTx/>
                <a:uFillTx/>
                <a:latin typeface="Calibri" panose="020F0502020204030204"/>
                <a:ea typeface="+mn-ea"/>
                <a:cs typeface="+mn-cs"/>
              </a:rPr>
              <a:t>L’Importo pagato è al netto dei recuperi e comprensivo del prefinanziamento.</a:t>
            </a:r>
          </a:p>
        </p:txBody>
      </p:sp>
      <p:sp>
        <p:nvSpPr>
          <p:cNvPr id="3" name="Parentesi graffa aperta 2">
            <a:extLst>
              <a:ext uri="{FF2B5EF4-FFF2-40B4-BE49-F238E27FC236}">
                <a16:creationId xmlns:a16="http://schemas.microsoft.com/office/drawing/2014/main" xmlns="" id="{57D712B8-BC94-023B-E31B-6D9EA781BBBC}"/>
              </a:ext>
            </a:extLst>
          </p:cNvPr>
          <p:cNvSpPr/>
          <p:nvPr/>
        </p:nvSpPr>
        <p:spPr>
          <a:xfrm>
            <a:off x="6856125" y="561524"/>
            <a:ext cx="1394195" cy="3515526"/>
          </a:xfrm>
          <a:prstGeom prst="leftBrace">
            <a:avLst>
              <a:gd name="adj1" fmla="val 46402"/>
              <a:gd name="adj2" fmla="val 42906"/>
            </a:avLst>
          </a:prstGeom>
          <a:solidFill>
            <a:schemeClr val="bg1"/>
          </a:solidFill>
          <a:ln w="254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xmlns="" id="{41597164-89C8-A0E0-DD50-A024EE31C8CB}"/>
              </a:ext>
            </a:extLst>
          </p:cNvPr>
          <p:cNvSpPr txBox="1"/>
          <p:nvPr/>
        </p:nvSpPr>
        <p:spPr>
          <a:xfrm>
            <a:off x="631402" y="33535"/>
            <a:ext cx="10845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2.2 Stato di attuazione del Programma al </a:t>
            </a:r>
            <a:r>
              <a:rPr lang="it-IT" sz="24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28</a:t>
            </a:r>
            <a:r>
              <a:rPr kumimoji="0" lang="it-IT" sz="2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/11/202</a:t>
            </a:r>
            <a:r>
              <a:rPr lang="it-IT" sz="24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4</a:t>
            </a:r>
            <a:r>
              <a:rPr kumimoji="0" lang="it-IT" sz="2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it-IT" sz="18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it-IT" sz="1800" b="1" i="0" u="none" strike="noStrike" kern="1200" cap="none" spc="0" normalizeH="0" baseline="0" noProof="0" dirty="0" err="1">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dec</a:t>
            </a:r>
            <a:r>
              <a:rPr kumimoji="0" lang="it-IT" sz="18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725)</a:t>
            </a:r>
            <a:endParaRPr kumimoji="0" lang="it-IT" sz="2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13" name="Tabella 12">
            <a:extLst>
              <a:ext uri="{FF2B5EF4-FFF2-40B4-BE49-F238E27FC236}">
                <a16:creationId xmlns:a16="http://schemas.microsoft.com/office/drawing/2014/main" xmlns="" id="{3B984BA9-3173-39F9-0728-DCE8650B7476}"/>
              </a:ext>
            </a:extLst>
          </p:cNvPr>
          <p:cNvGraphicFramePr>
            <a:graphicFrameLocks noGrp="1"/>
          </p:cNvGraphicFramePr>
          <p:nvPr>
            <p:extLst/>
          </p:nvPr>
        </p:nvGraphicFramePr>
        <p:xfrm>
          <a:off x="8250320" y="561524"/>
          <a:ext cx="3860800" cy="3513393"/>
        </p:xfrm>
        <a:graphic>
          <a:graphicData uri="http://schemas.openxmlformats.org/drawingml/2006/table">
            <a:tbl>
              <a:tblPr/>
              <a:tblGrid>
                <a:gridCol w="2243709">
                  <a:extLst>
                    <a:ext uri="{9D8B030D-6E8A-4147-A177-3AD203B41FA5}">
                      <a16:colId xmlns:a16="http://schemas.microsoft.com/office/drawing/2014/main" xmlns="" val="2443795518"/>
                    </a:ext>
                  </a:extLst>
                </a:gridCol>
                <a:gridCol w="956691">
                  <a:extLst>
                    <a:ext uri="{9D8B030D-6E8A-4147-A177-3AD203B41FA5}">
                      <a16:colId xmlns:a16="http://schemas.microsoft.com/office/drawing/2014/main" xmlns="" val="2183646082"/>
                    </a:ext>
                  </a:extLst>
                </a:gridCol>
                <a:gridCol w="660400">
                  <a:extLst>
                    <a:ext uri="{9D8B030D-6E8A-4147-A177-3AD203B41FA5}">
                      <a16:colId xmlns:a16="http://schemas.microsoft.com/office/drawing/2014/main" xmlns="" val="3529028717"/>
                    </a:ext>
                  </a:extLst>
                </a:gridCol>
              </a:tblGrid>
              <a:tr h="385655">
                <a:tc gridSpan="3">
                  <a:txBody>
                    <a:bodyPr/>
                    <a:lstStyle/>
                    <a:p>
                      <a:pPr algn="ctr" rtl="0" fontAlgn="ctr"/>
                      <a:r>
                        <a:rPr lang="it-IT" sz="1600" b="1" i="0" u="none" strike="noStrike" dirty="0">
                          <a:solidFill>
                            <a:srgbClr val="FFFFFF"/>
                          </a:solidFill>
                          <a:effectLst/>
                          <a:latin typeface="Calibri" panose="020F0502020204030204" pitchFamily="34" charset="0"/>
                        </a:rPr>
                        <a:t>Domande di pagamento presenti su SIAN </a:t>
                      </a:r>
                    </a:p>
                  </a:txBody>
                  <a:tcPr marL="36000" marR="36000" marT="36000" marB="3600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tc hMerge="1">
                  <a:txBody>
                    <a:bodyPr/>
                    <a:lstStyle/>
                    <a:p>
                      <a:pPr algn="r" rtl="0" fontAlgn="ctr"/>
                      <a:endParaRPr lang="it-IT" sz="1100" b="0" i="0" u="none" strike="noStrike" dirty="0">
                        <a:solidFill>
                          <a:srgbClr val="FFFFFF"/>
                        </a:solidFill>
                        <a:effectLst/>
                        <a:latin typeface="Calibri" panose="020F050202020403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tc hMerge="1">
                  <a:txBody>
                    <a:bodyPr/>
                    <a:lstStyle/>
                    <a:p>
                      <a:pPr algn="ctr" rtl="0" fontAlgn="ctr"/>
                      <a:endParaRPr lang="it-IT" sz="1000" b="0" i="0" u="none" strike="noStrike" dirty="0">
                        <a:solidFill>
                          <a:srgbClr val="FFFFFF"/>
                        </a:solidFill>
                        <a:effectLst/>
                        <a:latin typeface="Calibri" panose="020F050202020403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extLst>
                  <a:ext uri="{0D108BD9-81ED-4DB2-BD59-A6C34878D82A}">
                    <a16:rowId xmlns:a16="http://schemas.microsoft.com/office/drawing/2014/main" xmlns="" val="2936933980"/>
                  </a:ext>
                </a:extLst>
              </a:tr>
              <a:tr h="385655">
                <a:tc>
                  <a:txBody>
                    <a:bodyPr/>
                    <a:lstStyle/>
                    <a:p>
                      <a:pPr algn="l" rtl="0" fontAlgn="ctr"/>
                      <a:r>
                        <a:rPr lang="it-IT" sz="1200" b="0" i="0" u="none" strike="noStrike" dirty="0">
                          <a:solidFill>
                            <a:srgbClr val="FFFFFF"/>
                          </a:solidFill>
                          <a:effectLst/>
                          <a:latin typeface="Calibri" panose="020F0502020204030204" pitchFamily="34" charset="0"/>
                        </a:rPr>
                        <a:t>Spesa già in elenchi regionali di liquidazione </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tc>
                  <a:txBody>
                    <a:bodyPr/>
                    <a:lstStyle/>
                    <a:p>
                      <a:pPr algn="r" rtl="0" fontAlgn="ctr"/>
                      <a:r>
                        <a:rPr lang="it-IT" sz="1200" b="0" i="0" u="none" strike="noStrike" dirty="0">
                          <a:solidFill>
                            <a:srgbClr val="FFFFFF"/>
                          </a:solidFill>
                          <a:effectLst/>
                          <a:latin typeface="Calibri" panose="020F0502020204030204" pitchFamily="34" charset="0"/>
                        </a:rPr>
                        <a:t>6.791.615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tc>
                  <a:txBody>
                    <a:bodyPr/>
                    <a:lstStyle/>
                    <a:p>
                      <a:pPr algn="ctr" rtl="0" fontAlgn="ctr"/>
                      <a:r>
                        <a:rPr lang="it-IT" sz="1000" b="0" i="0" u="none" strike="noStrike" dirty="0">
                          <a:solidFill>
                            <a:srgbClr val="FFFFFF"/>
                          </a:solidFill>
                          <a:effectLst/>
                          <a:latin typeface="Calibri" panose="020F0502020204030204" pitchFamily="34" charset="0"/>
                        </a:rPr>
                        <a:t>(a)</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extLst>
                  <a:ext uri="{0D108BD9-81ED-4DB2-BD59-A6C34878D82A}">
                    <a16:rowId xmlns:a16="http://schemas.microsoft.com/office/drawing/2014/main" xmlns="" val="4267329720"/>
                  </a:ext>
                </a:extLst>
              </a:tr>
              <a:tr h="629413">
                <a:tc>
                  <a:txBody>
                    <a:bodyPr/>
                    <a:lstStyle/>
                    <a:p>
                      <a:pPr algn="l" rtl="0" fontAlgn="ctr"/>
                      <a:r>
                        <a:rPr lang="it-IT" sz="1200" b="0" i="0" u="none" strike="noStrike" dirty="0">
                          <a:solidFill>
                            <a:srgbClr val="FFFFFF"/>
                          </a:solidFill>
                          <a:effectLst/>
                          <a:latin typeface="Calibri" panose="020F0502020204030204" pitchFamily="34" charset="0"/>
                        </a:rPr>
                        <a:t>Spesa, in domande di pagamento con istruttoria conclusa, da inserire in elenchi regionali di liquidazione</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tc>
                  <a:txBody>
                    <a:bodyPr/>
                    <a:lstStyle/>
                    <a:p>
                      <a:pPr algn="r" rtl="0" fontAlgn="ctr"/>
                      <a:r>
                        <a:rPr lang="it-IT" sz="1200" b="0" i="0" u="none" strike="noStrike" dirty="0">
                          <a:solidFill>
                            <a:srgbClr val="FFFFFF"/>
                          </a:solidFill>
                          <a:effectLst/>
                          <a:latin typeface="Calibri" panose="020F0502020204030204" pitchFamily="34" charset="0"/>
                        </a:rPr>
                        <a:t>4.697.180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tc>
                  <a:txBody>
                    <a:bodyPr/>
                    <a:lstStyle/>
                    <a:p>
                      <a:pPr algn="ctr" rtl="0" fontAlgn="ctr"/>
                      <a:r>
                        <a:rPr lang="it-IT" sz="1000" b="0" i="0" u="none" strike="noStrike" dirty="0">
                          <a:solidFill>
                            <a:srgbClr val="FFFFFF"/>
                          </a:solidFill>
                          <a:effectLst/>
                          <a:latin typeface="Calibri" panose="020F0502020204030204" pitchFamily="34" charset="0"/>
                        </a:rPr>
                        <a:t>(b)</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extLst>
                  <a:ext uri="{0D108BD9-81ED-4DB2-BD59-A6C34878D82A}">
                    <a16:rowId xmlns:a16="http://schemas.microsoft.com/office/drawing/2014/main" xmlns="" val="4236773721"/>
                  </a:ext>
                </a:extLst>
              </a:tr>
              <a:tr h="377784">
                <a:tc>
                  <a:txBody>
                    <a:bodyPr/>
                    <a:lstStyle/>
                    <a:p>
                      <a:pPr algn="l" rtl="0" fontAlgn="ctr"/>
                      <a:r>
                        <a:rPr lang="it-IT" sz="1200" b="0" i="0" u="none" strike="noStrike" dirty="0">
                          <a:solidFill>
                            <a:srgbClr val="FFFFFF"/>
                          </a:solidFill>
                          <a:effectLst/>
                          <a:latin typeface="Calibri" panose="020F0502020204030204" pitchFamily="34" charset="0"/>
                        </a:rPr>
                        <a:t>Spesa in domande di pagamento con istruttoria in procinto di conclusione</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tc>
                  <a:txBody>
                    <a:bodyPr/>
                    <a:lstStyle/>
                    <a:p>
                      <a:pPr algn="r" rtl="0" fontAlgn="ctr"/>
                      <a:r>
                        <a:rPr lang="it-IT" sz="1200" b="0" i="0" u="none" strike="noStrike" dirty="0">
                          <a:solidFill>
                            <a:srgbClr val="FFFFFF"/>
                          </a:solidFill>
                          <a:effectLst/>
                          <a:latin typeface="Calibri" panose="020F0502020204030204" pitchFamily="34" charset="0"/>
                        </a:rPr>
                        <a:t>21.294.930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tc>
                  <a:txBody>
                    <a:bodyPr/>
                    <a:lstStyle/>
                    <a:p>
                      <a:pPr algn="ctr" rtl="0" fontAlgn="ctr"/>
                      <a:r>
                        <a:rPr lang="it-IT" sz="1000" b="0" i="0" u="none" strike="noStrike" dirty="0">
                          <a:solidFill>
                            <a:srgbClr val="FFFFFF"/>
                          </a:solidFill>
                          <a:effectLst/>
                          <a:latin typeface="Calibri" panose="020F0502020204030204" pitchFamily="34" charset="0"/>
                        </a:rPr>
                        <a:t>(c) </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extLst>
                  <a:ext uri="{0D108BD9-81ED-4DB2-BD59-A6C34878D82A}">
                    <a16:rowId xmlns:a16="http://schemas.microsoft.com/office/drawing/2014/main" xmlns="" val="1353514805"/>
                  </a:ext>
                </a:extLst>
              </a:tr>
              <a:tr h="561463">
                <a:tc>
                  <a:txBody>
                    <a:bodyPr/>
                    <a:lstStyle/>
                    <a:p>
                      <a:pPr algn="l" rtl="0" fontAlgn="ctr"/>
                      <a:r>
                        <a:rPr lang="it-IT" sz="1200" b="1" i="0" u="none" strike="noStrike" dirty="0">
                          <a:solidFill>
                            <a:srgbClr val="FFFFFF"/>
                          </a:solidFill>
                          <a:effectLst/>
                          <a:latin typeface="Calibri" panose="020F0502020204030204" pitchFamily="34" charset="0"/>
                        </a:rPr>
                        <a:t>Totale ulteriore spesa prevista in pagamento entro il 18.12.24</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tc>
                  <a:txBody>
                    <a:bodyPr/>
                    <a:lstStyle/>
                    <a:p>
                      <a:pPr algn="r" rtl="0" fontAlgn="ctr"/>
                      <a:r>
                        <a:rPr lang="it-IT" sz="1200" b="1" i="0" u="none" strike="noStrike" dirty="0">
                          <a:solidFill>
                            <a:srgbClr val="FFFFFF"/>
                          </a:solidFill>
                          <a:effectLst/>
                          <a:latin typeface="Calibri" panose="020F0502020204030204" pitchFamily="34" charset="0"/>
                        </a:rPr>
                        <a:t>32.783.725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tc>
                  <a:txBody>
                    <a:bodyPr/>
                    <a:lstStyle/>
                    <a:p>
                      <a:pPr algn="ctr" rtl="0" fontAlgn="ctr"/>
                      <a:r>
                        <a:rPr lang="it-IT" sz="1000" b="0" i="0" u="none" strike="noStrike" dirty="0">
                          <a:solidFill>
                            <a:srgbClr val="FFFFFF"/>
                          </a:solidFill>
                          <a:effectLst/>
                          <a:latin typeface="Calibri" panose="020F0502020204030204" pitchFamily="34" charset="0"/>
                        </a:rPr>
                        <a:t>(d = </a:t>
                      </a:r>
                      <a:br>
                        <a:rPr lang="it-IT" sz="1000" b="0" i="0" u="none" strike="noStrike" dirty="0">
                          <a:solidFill>
                            <a:srgbClr val="FFFFFF"/>
                          </a:solidFill>
                          <a:effectLst/>
                          <a:latin typeface="Calibri" panose="020F0502020204030204" pitchFamily="34" charset="0"/>
                        </a:rPr>
                      </a:br>
                      <a:r>
                        <a:rPr lang="it-IT" sz="1000" b="0" i="0" u="none" strike="noStrike" dirty="0">
                          <a:solidFill>
                            <a:srgbClr val="FFFFFF"/>
                          </a:solidFill>
                          <a:effectLst/>
                          <a:latin typeface="Calibri" panose="020F0502020204030204" pitchFamily="34" charset="0"/>
                        </a:rPr>
                        <a:t>a + b +c)</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extLst>
                  <a:ext uri="{0D108BD9-81ED-4DB2-BD59-A6C34878D82A}">
                    <a16:rowId xmlns:a16="http://schemas.microsoft.com/office/drawing/2014/main" xmlns="" val="3702832385"/>
                  </a:ext>
                </a:extLst>
              </a:tr>
              <a:tr h="318782">
                <a:tc>
                  <a:txBody>
                    <a:bodyPr/>
                    <a:lstStyle/>
                    <a:p>
                      <a:pPr algn="l" rtl="0" fontAlgn="ctr"/>
                      <a:r>
                        <a:rPr lang="it-IT" sz="1200" b="1" i="0" u="none" strike="noStrike" dirty="0">
                          <a:solidFill>
                            <a:srgbClr val="FFFFFF"/>
                          </a:solidFill>
                          <a:effectLst/>
                          <a:latin typeface="Calibri" panose="020F0502020204030204" pitchFamily="34" charset="0"/>
                        </a:rPr>
                        <a:t>Importo mancante al target 2024</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tc>
                  <a:txBody>
                    <a:bodyPr/>
                    <a:lstStyle/>
                    <a:p>
                      <a:pPr algn="r" rtl="0" fontAlgn="ctr"/>
                      <a:r>
                        <a:rPr lang="it-IT" sz="1200" b="1" i="0" u="none" strike="noStrike" dirty="0">
                          <a:solidFill>
                            <a:srgbClr val="FFFFFF"/>
                          </a:solidFill>
                          <a:effectLst/>
                          <a:latin typeface="Calibri" panose="020F0502020204030204" pitchFamily="34" charset="0"/>
                        </a:rPr>
                        <a:t>27.056.748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tc>
                  <a:txBody>
                    <a:bodyPr/>
                    <a:lstStyle/>
                    <a:p>
                      <a:pPr algn="ctr" rtl="0" fontAlgn="ctr"/>
                      <a:r>
                        <a:rPr lang="it-IT" sz="1000" b="0" i="0" u="none" strike="noStrike" dirty="0">
                          <a:solidFill>
                            <a:srgbClr val="FFFFFF"/>
                          </a:solidFill>
                          <a:effectLst/>
                          <a:latin typeface="Calibri" panose="020F0502020204030204" pitchFamily="34" charset="0"/>
                        </a:rPr>
                        <a:t>(i)</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E75B6"/>
                    </a:solidFill>
                  </a:tcPr>
                </a:tc>
                <a:extLst>
                  <a:ext uri="{0D108BD9-81ED-4DB2-BD59-A6C34878D82A}">
                    <a16:rowId xmlns:a16="http://schemas.microsoft.com/office/drawing/2014/main" xmlns="" val="1470279916"/>
                  </a:ext>
                </a:extLst>
              </a:tr>
              <a:tr h="480101">
                <a:tc>
                  <a:txBody>
                    <a:bodyPr/>
                    <a:lstStyle/>
                    <a:p>
                      <a:pPr algn="l" rtl="0" fontAlgn="ctr"/>
                      <a:r>
                        <a:rPr lang="it-IT" sz="1600" b="1" i="0" u="none" strike="noStrike" dirty="0">
                          <a:solidFill>
                            <a:srgbClr val="FFFFFF"/>
                          </a:solidFill>
                          <a:effectLst/>
                          <a:latin typeface="Calibri" panose="020F0502020204030204" pitchFamily="34" charset="0"/>
                        </a:rPr>
                        <a:t>Surplus potenziale sul target 2024</a:t>
                      </a:r>
                    </a:p>
                  </a:txBody>
                  <a:tcPr marL="36000" marR="36000" marT="36000" marB="3600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E75B6"/>
                    </a:solidFill>
                  </a:tcPr>
                </a:tc>
                <a:tc>
                  <a:txBody>
                    <a:bodyPr/>
                    <a:lstStyle/>
                    <a:p>
                      <a:pPr algn="r" rtl="0" fontAlgn="ctr"/>
                      <a:r>
                        <a:rPr lang="it-IT" sz="1400" b="1" i="0" u="none" strike="noStrike" dirty="0">
                          <a:solidFill>
                            <a:srgbClr val="FFFFFF"/>
                          </a:solidFill>
                          <a:effectLst/>
                          <a:latin typeface="Calibri" panose="020F0502020204030204" pitchFamily="34" charset="0"/>
                        </a:rPr>
                        <a:t>5.726.977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E75B6"/>
                    </a:solidFill>
                  </a:tcPr>
                </a:tc>
                <a:tc>
                  <a:txBody>
                    <a:bodyPr/>
                    <a:lstStyle/>
                    <a:p>
                      <a:pPr algn="ctr" rtl="0" fontAlgn="ctr"/>
                      <a:r>
                        <a:rPr lang="it-IT" sz="1000" b="0" i="0" u="none" strike="noStrike" dirty="0">
                          <a:solidFill>
                            <a:srgbClr val="FFFFFF"/>
                          </a:solidFill>
                          <a:effectLst/>
                          <a:latin typeface="Calibri" panose="020F0502020204030204" pitchFamily="34" charset="0"/>
                        </a:rPr>
                        <a:t>( s = </a:t>
                      </a:r>
                      <a:br>
                        <a:rPr lang="it-IT" sz="1000" b="0" i="0" u="none" strike="noStrike" dirty="0">
                          <a:solidFill>
                            <a:srgbClr val="FFFFFF"/>
                          </a:solidFill>
                          <a:effectLst/>
                          <a:latin typeface="Calibri" panose="020F0502020204030204" pitchFamily="34" charset="0"/>
                        </a:rPr>
                      </a:br>
                      <a:r>
                        <a:rPr lang="it-IT" sz="1000" b="0" i="0" u="none" strike="noStrike" dirty="0">
                          <a:solidFill>
                            <a:srgbClr val="FFFFFF"/>
                          </a:solidFill>
                          <a:effectLst/>
                          <a:latin typeface="Calibri" panose="020F0502020204030204" pitchFamily="34" charset="0"/>
                        </a:rPr>
                        <a:t>d - i)</a:t>
                      </a:r>
                    </a:p>
                  </a:txBody>
                  <a:tcPr marL="36000" marR="36000" marT="36000" marB="3600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2E75B6"/>
                    </a:solidFill>
                  </a:tcPr>
                </a:tc>
                <a:extLst>
                  <a:ext uri="{0D108BD9-81ED-4DB2-BD59-A6C34878D82A}">
                    <a16:rowId xmlns:a16="http://schemas.microsoft.com/office/drawing/2014/main" xmlns="" val="1152045095"/>
                  </a:ext>
                </a:extLst>
              </a:tr>
            </a:tbl>
          </a:graphicData>
        </a:graphic>
      </p:graphicFrame>
    </p:spTree>
    <p:extLst>
      <p:ext uri="{BB962C8B-B14F-4D97-AF65-F5344CB8AC3E}">
        <p14:creationId xmlns:p14="http://schemas.microsoft.com/office/powerpoint/2010/main" val="2812793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Segnaposto contenuto 3"/>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l="6900" t="11768" r="23660" b="2318"/>
          <a:stretch>
            <a:fillRect/>
          </a:stretch>
        </p:blipFill>
        <p:spPr>
          <a:xfrm>
            <a:off x="1189037" y="2441577"/>
            <a:ext cx="4500563" cy="4189412"/>
          </a:xfrm>
        </p:spPr>
      </p:pic>
      <p:pic>
        <p:nvPicPr>
          <p:cNvPr id="24579" name="Immagine 4"/>
          <p:cNvPicPr>
            <a:picLocks noChangeAspect="1"/>
          </p:cNvPicPr>
          <p:nvPr/>
        </p:nvPicPr>
        <p:blipFill>
          <a:blip r:embed="rId3" cstate="print">
            <a:extLst>
              <a:ext uri="{28A0092B-C50C-407E-A947-70E740481C1C}">
                <a14:useLocalDpi xmlns:a14="http://schemas.microsoft.com/office/drawing/2010/main" val="0"/>
              </a:ext>
            </a:extLst>
          </a:blip>
          <a:srcRect l="7333" t="12201" r="23926" b="2751"/>
          <a:stretch>
            <a:fillRect/>
          </a:stretch>
        </p:blipFill>
        <p:spPr bwMode="auto">
          <a:xfrm>
            <a:off x="6124576" y="2441576"/>
            <a:ext cx="4498975"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CasellaDiTesto 4"/>
          <p:cNvSpPr txBox="1">
            <a:spLocks noChangeArrowheads="1"/>
          </p:cNvSpPr>
          <p:nvPr/>
        </p:nvSpPr>
        <p:spPr bwMode="auto">
          <a:xfrm>
            <a:off x="4219575" y="260351"/>
            <a:ext cx="4433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2400"/>
              <a:t>Notti tropicali   Tmin &gt;20°C</a:t>
            </a:r>
          </a:p>
        </p:txBody>
      </p:sp>
      <p:sp>
        <p:nvSpPr>
          <p:cNvPr id="24581" name="CasellaDiTesto 6"/>
          <p:cNvSpPr txBox="1">
            <a:spLocks noChangeArrowheads="1"/>
          </p:cNvSpPr>
          <p:nvPr/>
        </p:nvSpPr>
        <p:spPr bwMode="auto">
          <a:xfrm>
            <a:off x="3043238" y="1743075"/>
            <a:ext cx="792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a:t>2023</a:t>
            </a:r>
          </a:p>
        </p:txBody>
      </p:sp>
      <p:sp>
        <p:nvSpPr>
          <p:cNvPr id="24582" name="CasellaDiTesto 8"/>
          <p:cNvSpPr txBox="1">
            <a:spLocks noChangeArrowheads="1"/>
          </p:cNvSpPr>
          <p:nvPr/>
        </p:nvSpPr>
        <p:spPr bwMode="auto">
          <a:xfrm>
            <a:off x="8256588" y="1741488"/>
            <a:ext cx="792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a:t>2024</a:t>
            </a:r>
          </a:p>
        </p:txBody>
      </p:sp>
      <p:sp>
        <p:nvSpPr>
          <p:cNvPr id="24583" name="CasellaDiTesto 8"/>
          <p:cNvSpPr txBox="1">
            <a:spLocks noChangeArrowheads="1"/>
          </p:cNvSpPr>
          <p:nvPr/>
        </p:nvSpPr>
        <p:spPr bwMode="auto">
          <a:xfrm>
            <a:off x="4035426" y="908050"/>
            <a:ext cx="4176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i="1">
                <a:solidFill>
                  <a:srgbClr val="FF0000"/>
                </a:solidFill>
              </a:rPr>
              <a:t>Elevato numero di notti tropicali nel 2024  </a:t>
            </a:r>
          </a:p>
        </p:txBody>
      </p:sp>
    </p:spTree>
    <p:extLst>
      <p:ext uri="{BB962C8B-B14F-4D97-AF65-F5344CB8AC3E}">
        <p14:creationId xmlns:p14="http://schemas.microsoft.com/office/powerpoint/2010/main" val="1132633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asellaDiTesto 7"/>
          <p:cNvSpPr txBox="1">
            <a:spLocks noChangeArrowheads="1"/>
          </p:cNvSpPr>
          <p:nvPr/>
        </p:nvSpPr>
        <p:spPr bwMode="auto">
          <a:xfrm>
            <a:off x="3900489" y="404813"/>
            <a:ext cx="4295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2400" dirty="0"/>
              <a:t>Precipitazioni aprile settembre</a:t>
            </a:r>
          </a:p>
        </p:txBody>
      </p:sp>
      <p:sp>
        <p:nvSpPr>
          <p:cNvPr id="25603" name="CasellaDiTesto 5"/>
          <p:cNvSpPr txBox="1">
            <a:spLocks noChangeArrowheads="1"/>
          </p:cNvSpPr>
          <p:nvPr/>
        </p:nvSpPr>
        <p:spPr bwMode="auto">
          <a:xfrm>
            <a:off x="3143251" y="1700214"/>
            <a:ext cx="792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a:t>2023</a:t>
            </a:r>
          </a:p>
        </p:txBody>
      </p:sp>
      <p:sp>
        <p:nvSpPr>
          <p:cNvPr id="25604" name="CasellaDiTesto 6"/>
          <p:cNvSpPr txBox="1">
            <a:spLocks noChangeArrowheads="1"/>
          </p:cNvSpPr>
          <p:nvPr/>
        </p:nvSpPr>
        <p:spPr bwMode="auto">
          <a:xfrm>
            <a:off x="8239126" y="1697039"/>
            <a:ext cx="792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a:t>2024</a:t>
            </a:r>
          </a:p>
        </p:txBody>
      </p:sp>
      <p:sp>
        <p:nvSpPr>
          <p:cNvPr id="25605" name="CasellaDiTesto 8"/>
          <p:cNvSpPr txBox="1">
            <a:spLocks noChangeArrowheads="1"/>
          </p:cNvSpPr>
          <p:nvPr/>
        </p:nvSpPr>
        <p:spPr bwMode="auto">
          <a:xfrm>
            <a:off x="6853778" y="1991798"/>
            <a:ext cx="3035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800" i="1" dirty="0">
                <a:solidFill>
                  <a:srgbClr val="FF0000"/>
                </a:solidFill>
              </a:rPr>
              <a:t>Fenomeni siccitosi nel 2024</a:t>
            </a:r>
          </a:p>
        </p:txBody>
      </p:sp>
      <p:pic>
        <p:nvPicPr>
          <p:cNvPr id="25606" name="Immagine 3"/>
          <p:cNvPicPr>
            <a:picLocks noChangeAspect="1"/>
          </p:cNvPicPr>
          <p:nvPr/>
        </p:nvPicPr>
        <p:blipFill>
          <a:blip r:embed="rId2" cstate="print">
            <a:extLst>
              <a:ext uri="{28A0092B-C50C-407E-A947-70E740481C1C}">
                <a14:useLocalDpi xmlns:a14="http://schemas.microsoft.com/office/drawing/2010/main" val="0"/>
              </a:ext>
            </a:extLst>
          </a:blip>
          <a:srcRect l="7333" t="12201" r="23926" b="2751"/>
          <a:stretch>
            <a:fillRect/>
          </a:stretch>
        </p:blipFill>
        <p:spPr bwMode="auto">
          <a:xfrm>
            <a:off x="1581151" y="2276476"/>
            <a:ext cx="4500563"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Immagine 4"/>
          <p:cNvPicPr>
            <a:picLocks noChangeAspect="1"/>
          </p:cNvPicPr>
          <p:nvPr/>
        </p:nvPicPr>
        <p:blipFill>
          <a:blip r:embed="rId3" cstate="print">
            <a:extLst>
              <a:ext uri="{28A0092B-C50C-407E-A947-70E740481C1C}">
                <a14:useLocalDpi xmlns:a14="http://schemas.microsoft.com/office/drawing/2010/main" val="0"/>
              </a:ext>
            </a:extLst>
          </a:blip>
          <a:srcRect l="7333" t="12201" r="23926" b="2751"/>
          <a:stretch>
            <a:fillRect/>
          </a:stretch>
        </p:blipFill>
        <p:spPr bwMode="auto">
          <a:xfrm>
            <a:off x="6121401" y="2286001"/>
            <a:ext cx="4500563"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9617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EFF7E87C-E235-4DB1-8080-EB9FF00FFCCA}"/>
              </a:ext>
            </a:extLst>
          </p:cNvPr>
          <p:cNvSpPr txBox="1"/>
          <p:nvPr/>
        </p:nvSpPr>
        <p:spPr>
          <a:xfrm>
            <a:off x="605629" y="343933"/>
            <a:ext cx="10063362" cy="461665"/>
          </a:xfrm>
          <a:prstGeom prst="rect">
            <a:avLst/>
          </a:prstGeom>
          <a:noFill/>
        </p:spPr>
        <p:txBody>
          <a:bodyPr wrap="square" rtlCol="0">
            <a:spAutoFit/>
          </a:bodyPr>
          <a:lstStyle/>
          <a:p>
            <a:pPr lvl="0">
              <a:defRPr/>
            </a:pPr>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a:t>
            </a:r>
            <a:r>
              <a:rPr kumimoji="0" lang="it-IT" sz="2400" b="1" i="0" u="none" strike="noStrike" kern="1200" cap="none" spc="0" normalizeH="0" baseline="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.13</a:t>
            </a:r>
            <a:r>
              <a:rPr kumimoji="0" lang="it-IT" sz="2400" b="1" i="0" u="none" strike="noStrike" kern="1200" cap="none" spc="0" normalizeH="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T</a:t>
            </a:r>
            <a:r>
              <a:rPr lang="it-IT" sz="2400" b="1" dirty="0" err="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arget</a:t>
            </a:r>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di spesa 2024 (N+3</a:t>
            </a:r>
            <a:r>
              <a:rPr lang="it-IT" sz="2400" b="1" dirty="0" smtClean="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a:t>
            </a:r>
            <a:endParaRPr lang="it-IT" sz="24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cxnSp>
        <p:nvCxnSpPr>
          <p:cNvPr id="3" name="Connettore 1 2"/>
          <p:cNvCxnSpPr/>
          <p:nvPr/>
        </p:nvCxnSpPr>
        <p:spPr>
          <a:xfrm>
            <a:off x="710005" y="914400"/>
            <a:ext cx="8381744" cy="20594"/>
          </a:xfrm>
          <a:prstGeom prst="line">
            <a:avLst/>
          </a:prstGeom>
          <a:ln/>
        </p:spPr>
        <p:style>
          <a:lnRef idx="3">
            <a:schemeClr val="accent5"/>
          </a:lnRef>
          <a:fillRef idx="0">
            <a:schemeClr val="accent5"/>
          </a:fillRef>
          <a:effectRef idx="2">
            <a:schemeClr val="accent5"/>
          </a:effectRef>
          <a:fontRef idx="minor">
            <a:schemeClr val="tx1"/>
          </a:fontRef>
        </p:style>
      </p:cxnSp>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t="-311" b="14622"/>
          <a:stretch/>
        </p:blipFill>
        <p:spPr>
          <a:xfrm>
            <a:off x="2743035" y="1225476"/>
            <a:ext cx="4876800" cy="3019245"/>
          </a:xfrm>
          <a:prstGeom prst="rect">
            <a:avLst/>
          </a:prstGeom>
        </p:spPr>
      </p:pic>
    </p:spTree>
    <p:extLst>
      <p:ext uri="{BB962C8B-B14F-4D97-AF65-F5344CB8AC3E}">
        <p14:creationId xmlns:p14="http://schemas.microsoft.com/office/powerpoint/2010/main" val="3252424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EFF7E87C-E235-4DB1-8080-EB9FF00FFCCA}"/>
              </a:ext>
            </a:extLst>
          </p:cNvPr>
          <p:cNvSpPr txBox="1"/>
          <p:nvPr/>
        </p:nvSpPr>
        <p:spPr>
          <a:xfrm>
            <a:off x="605629" y="58703"/>
            <a:ext cx="10063362" cy="461665"/>
          </a:xfrm>
          <a:prstGeom prst="rect">
            <a:avLst/>
          </a:prstGeom>
          <a:noFill/>
        </p:spPr>
        <p:txBody>
          <a:bodyPr wrap="square" rtlCol="0">
            <a:spAutoFit/>
          </a:bodyPr>
          <a:lstStyle/>
          <a:p>
            <a:pPr lvl="0">
              <a:defRPr/>
            </a:pPr>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a:t>
            </a:r>
            <a:r>
              <a:rPr kumimoji="0" lang="it-IT" sz="2400" b="1" i="0" u="none" strike="noStrike" kern="1200" cap="none" spc="0" normalizeH="0" baseline="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.13</a:t>
            </a:r>
            <a:r>
              <a:rPr kumimoji="0" lang="it-IT" sz="2400" b="1" i="0" u="none" strike="noStrike" kern="1200" cap="none" spc="0" normalizeH="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Previsioni di spesa – target 2024 - 2025 (N+3)</a:t>
            </a:r>
          </a:p>
        </p:txBody>
      </p:sp>
      <p:cxnSp>
        <p:nvCxnSpPr>
          <p:cNvPr id="3" name="Connettore 1 2"/>
          <p:cNvCxnSpPr/>
          <p:nvPr/>
        </p:nvCxnSpPr>
        <p:spPr>
          <a:xfrm>
            <a:off x="710005" y="914400"/>
            <a:ext cx="8381744" cy="20594"/>
          </a:xfrm>
          <a:prstGeom prst="line">
            <a:avLst/>
          </a:prstGeom>
          <a:ln/>
        </p:spPr>
        <p:style>
          <a:lnRef idx="3">
            <a:schemeClr val="accent5"/>
          </a:lnRef>
          <a:fillRef idx="0">
            <a:schemeClr val="accent5"/>
          </a:fillRef>
          <a:effectRef idx="2">
            <a:schemeClr val="accent5"/>
          </a:effectRef>
          <a:fontRef idx="minor">
            <a:schemeClr val="tx1"/>
          </a:fontRef>
        </p:style>
      </p:cxnSp>
      <p:graphicFrame>
        <p:nvGraphicFramePr>
          <p:cNvPr id="8" name="Tabella 7"/>
          <p:cNvGraphicFramePr>
            <a:graphicFrameLocks noGrp="1"/>
          </p:cNvGraphicFramePr>
          <p:nvPr/>
        </p:nvGraphicFramePr>
        <p:xfrm>
          <a:off x="302150" y="445272"/>
          <a:ext cx="11346512" cy="5082861"/>
        </p:xfrm>
        <a:graphic>
          <a:graphicData uri="http://schemas.openxmlformats.org/drawingml/2006/table">
            <a:tbl>
              <a:tblPr/>
              <a:tblGrid>
                <a:gridCol w="2026796">
                  <a:extLst>
                    <a:ext uri="{9D8B030D-6E8A-4147-A177-3AD203B41FA5}">
                      <a16:colId xmlns:a16="http://schemas.microsoft.com/office/drawing/2014/main" xmlns="" val="4261831793"/>
                    </a:ext>
                  </a:extLst>
                </a:gridCol>
                <a:gridCol w="1035524">
                  <a:extLst>
                    <a:ext uri="{9D8B030D-6E8A-4147-A177-3AD203B41FA5}">
                      <a16:colId xmlns:a16="http://schemas.microsoft.com/office/drawing/2014/main" xmlns="" val="2842065865"/>
                    </a:ext>
                  </a:extLst>
                </a:gridCol>
                <a:gridCol w="1035524">
                  <a:extLst>
                    <a:ext uri="{9D8B030D-6E8A-4147-A177-3AD203B41FA5}">
                      <a16:colId xmlns:a16="http://schemas.microsoft.com/office/drawing/2014/main" xmlns="" val="4244963781"/>
                    </a:ext>
                  </a:extLst>
                </a:gridCol>
                <a:gridCol w="1035524">
                  <a:extLst>
                    <a:ext uri="{9D8B030D-6E8A-4147-A177-3AD203B41FA5}">
                      <a16:colId xmlns:a16="http://schemas.microsoft.com/office/drawing/2014/main" xmlns="" val="179736792"/>
                    </a:ext>
                  </a:extLst>
                </a:gridCol>
                <a:gridCol w="1035524">
                  <a:extLst>
                    <a:ext uri="{9D8B030D-6E8A-4147-A177-3AD203B41FA5}">
                      <a16:colId xmlns:a16="http://schemas.microsoft.com/office/drawing/2014/main" xmlns="" val="558968839"/>
                    </a:ext>
                  </a:extLst>
                </a:gridCol>
                <a:gridCol w="1035524">
                  <a:extLst>
                    <a:ext uri="{9D8B030D-6E8A-4147-A177-3AD203B41FA5}">
                      <a16:colId xmlns:a16="http://schemas.microsoft.com/office/drawing/2014/main" xmlns="" val="4219892547"/>
                    </a:ext>
                  </a:extLst>
                </a:gridCol>
                <a:gridCol w="1035524">
                  <a:extLst>
                    <a:ext uri="{9D8B030D-6E8A-4147-A177-3AD203B41FA5}">
                      <a16:colId xmlns:a16="http://schemas.microsoft.com/office/drawing/2014/main" xmlns="" val="1498678084"/>
                    </a:ext>
                  </a:extLst>
                </a:gridCol>
                <a:gridCol w="1035524">
                  <a:extLst>
                    <a:ext uri="{9D8B030D-6E8A-4147-A177-3AD203B41FA5}">
                      <a16:colId xmlns:a16="http://schemas.microsoft.com/office/drawing/2014/main" xmlns="" val="726100185"/>
                    </a:ext>
                  </a:extLst>
                </a:gridCol>
                <a:gridCol w="1035524">
                  <a:extLst>
                    <a:ext uri="{9D8B030D-6E8A-4147-A177-3AD203B41FA5}">
                      <a16:colId xmlns:a16="http://schemas.microsoft.com/office/drawing/2014/main" xmlns="" val="2914523673"/>
                    </a:ext>
                  </a:extLst>
                </a:gridCol>
                <a:gridCol w="1035524">
                  <a:extLst>
                    <a:ext uri="{9D8B030D-6E8A-4147-A177-3AD203B41FA5}">
                      <a16:colId xmlns:a16="http://schemas.microsoft.com/office/drawing/2014/main" xmlns="" val="1237164194"/>
                    </a:ext>
                  </a:extLst>
                </a:gridCol>
              </a:tblGrid>
              <a:tr h="400606">
                <a:tc gridSpan="10">
                  <a:txBody>
                    <a:bodyPr/>
                    <a:lstStyle/>
                    <a:p>
                      <a:pPr algn="ctr" fontAlgn="ctr"/>
                      <a:r>
                        <a:rPr lang="it-IT" sz="900" b="1" i="0" u="none" strike="noStrike" dirty="0">
                          <a:solidFill>
                            <a:schemeClr val="bg1"/>
                          </a:solidFill>
                          <a:effectLst/>
                          <a:latin typeface="Arial" panose="020B0604020202020204" pitchFamily="34" charset="0"/>
                        </a:rPr>
                        <a:t>PIANO DI FINANZIAMENTO</a:t>
                      </a:r>
                    </a:p>
                  </a:txBody>
                  <a:tcPr marL="6152" marR="6152" marT="61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9999"/>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34372774"/>
                  </a:ext>
                </a:extLst>
              </a:tr>
              <a:tr h="369547">
                <a:tc>
                  <a:txBody>
                    <a:bodyPr/>
                    <a:lstStyle/>
                    <a:p>
                      <a:pPr algn="ctr" fontAlgn="ctr"/>
                      <a:r>
                        <a:rPr lang="it-IT" sz="900" b="1" i="0" u="none" strike="noStrike" dirty="0">
                          <a:solidFill>
                            <a:schemeClr val="bg1"/>
                          </a:solidFill>
                          <a:effectLst/>
                          <a:latin typeface="Arial" panose="020B0604020202020204" pitchFamily="34" charset="0"/>
                        </a:rPr>
                        <a:t>Tipi di regioni e dotazioni supplementari</a:t>
                      </a:r>
                    </a:p>
                  </a:txBody>
                  <a:tcPr marL="6152" marR="6152" marT="61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009999"/>
                    </a:solidFill>
                  </a:tcPr>
                </a:tc>
                <a:tc>
                  <a:txBody>
                    <a:bodyPr/>
                    <a:lstStyle/>
                    <a:p>
                      <a:pPr algn="ctr" fontAlgn="ctr"/>
                      <a:r>
                        <a:rPr lang="it-IT" sz="900" b="1" i="0" u="none" strike="noStrike" dirty="0">
                          <a:solidFill>
                            <a:schemeClr val="bg1"/>
                          </a:solidFill>
                          <a:effectLst/>
                          <a:latin typeface="Arial" panose="020B0604020202020204" pitchFamily="34" charset="0"/>
                        </a:rPr>
                        <a:t>N+3 2018</a:t>
                      </a:r>
                    </a:p>
                  </a:txBody>
                  <a:tcPr marL="6152" marR="6152" marT="61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009999"/>
                    </a:solidFill>
                  </a:tcPr>
                </a:tc>
                <a:tc>
                  <a:txBody>
                    <a:bodyPr/>
                    <a:lstStyle/>
                    <a:p>
                      <a:pPr algn="ctr" fontAlgn="ctr"/>
                      <a:r>
                        <a:rPr lang="it-IT" sz="900" b="1" i="0" u="none" strike="noStrike" dirty="0">
                          <a:solidFill>
                            <a:schemeClr val="bg1"/>
                          </a:solidFill>
                          <a:effectLst/>
                          <a:latin typeface="Arial" panose="020B0604020202020204" pitchFamily="34" charset="0"/>
                        </a:rPr>
                        <a:t>N+3 2019</a:t>
                      </a:r>
                    </a:p>
                  </a:txBody>
                  <a:tcPr marL="6152" marR="6152" marT="61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009999"/>
                    </a:solidFill>
                  </a:tcPr>
                </a:tc>
                <a:tc>
                  <a:txBody>
                    <a:bodyPr/>
                    <a:lstStyle/>
                    <a:p>
                      <a:pPr algn="ctr" fontAlgn="ctr"/>
                      <a:r>
                        <a:rPr lang="it-IT" sz="900" b="1" i="0" u="none" strike="noStrike" dirty="0">
                          <a:solidFill>
                            <a:schemeClr val="bg1"/>
                          </a:solidFill>
                          <a:effectLst/>
                          <a:latin typeface="Arial" panose="020B0604020202020204" pitchFamily="34" charset="0"/>
                        </a:rPr>
                        <a:t>N+3 2020</a:t>
                      </a:r>
                    </a:p>
                  </a:txBody>
                  <a:tcPr marL="6152" marR="6152" marT="61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009999"/>
                    </a:solidFill>
                  </a:tcPr>
                </a:tc>
                <a:tc>
                  <a:txBody>
                    <a:bodyPr/>
                    <a:lstStyle/>
                    <a:p>
                      <a:pPr algn="ctr" fontAlgn="ctr"/>
                      <a:r>
                        <a:rPr lang="it-IT" sz="900" b="1" i="0" u="none" strike="noStrike" dirty="0">
                          <a:solidFill>
                            <a:schemeClr val="bg1"/>
                          </a:solidFill>
                          <a:effectLst/>
                          <a:latin typeface="Arial" panose="020B0604020202020204" pitchFamily="34" charset="0"/>
                        </a:rPr>
                        <a:t>N+3 2021</a:t>
                      </a:r>
                    </a:p>
                  </a:txBody>
                  <a:tcPr marL="6152" marR="6152" marT="61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009999"/>
                    </a:solidFill>
                  </a:tcPr>
                </a:tc>
                <a:tc>
                  <a:txBody>
                    <a:bodyPr/>
                    <a:lstStyle/>
                    <a:p>
                      <a:pPr algn="ctr" fontAlgn="ctr"/>
                      <a:r>
                        <a:rPr lang="it-IT" sz="900" b="1" i="0" u="none" strike="noStrike" dirty="0">
                          <a:solidFill>
                            <a:schemeClr val="bg1"/>
                          </a:solidFill>
                          <a:effectLst/>
                          <a:latin typeface="Arial" panose="020B0604020202020204" pitchFamily="34" charset="0"/>
                        </a:rPr>
                        <a:t>N+3 2022</a:t>
                      </a:r>
                    </a:p>
                  </a:txBody>
                  <a:tcPr marL="6152" marR="6152" marT="61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009999"/>
                    </a:solidFill>
                  </a:tcPr>
                </a:tc>
                <a:tc>
                  <a:txBody>
                    <a:bodyPr/>
                    <a:lstStyle/>
                    <a:p>
                      <a:pPr marL="0" algn="ctr" defTabSz="914400" rtl="0" eaLnBrk="1" fontAlgn="ctr" latinLnBrk="0" hangingPunct="1"/>
                      <a:r>
                        <a:rPr lang="it-IT" sz="900" b="1" i="0" u="none" strike="noStrike" kern="1200" dirty="0">
                          <a:solidFill>
                            <a:schemeClr val="bg1"/>
                          </a:solidFill>
                          <a:effectLst/>
                          <a:latin typeface="Arial" panose="020B0604020202020204" pitchFamily="34" charset="0"/>
                          <a:ea typeface="+mn-ea"/>
                          <a:cs typeface="+mn-cs"/>
                        </a:rPr>
                        <a:t>N+3 2023</a:t>
                      </a:r>
                    </a:p>
                  </a:txBody>
                  <a:tcPr marL="6152" marR="6152" marT="61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009999"/>
                    </a:solidFill>
                  </a:tcPr>
                </a:tc>
                <a:tc>
                  <a:txBody>
                    <a:bodyPr/>
                    <a:lstStyle/>
                    <a:p>
                      <a:pPr algn="ctr" fontAlgn="ctr"/>
                      <a:r>
                        <a:rPr lang="it-IT" sz="1000" b="1" i="0" u="none" strike="noStrike" dirty="0">
                          <a:solidFill>
                            <a:schemeClr val="bg1"/>
                          </a:solidFill>
                          <a:effectLst/>
                          <a:latin typeface="Arial" panose="020B0604020202020204" pitchFamily="34" charset="0"/>
                        </a:rPr>
                        <a:t>N+3 2024</a:t>
                      </a:r>
                    </a:p>
                  </a:txBody>
                  <a:tcPr marL="6152" marR="6152" marT="61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009999"/>
                    </a:solidFill>
                  </a:tcPr>
                </a:tc>
                <a:tc>
                  <a:txBody>
                    <a:bodyPr/>
                    <a:lstStyle/>
                    <a:p>
                      <a:pPr algn="ctr" fontAlgn="ctr"/>
                      <a:r>
                        <a:rPr lang="it-IT" sz="900" b="1" i="0" u="none" strike="noStrike" dirty="0">
                          <a:solidFill>
                            <a:schemeClr val="bg1"/>
                          </a:solidFill>
                          <a:effectLst/>
                          <a:latin typeface="Arial" panose="020B0604020202020204" pitchFamily="34" charset="0"/>
                        </a:rPr>
                        <a:t>N+3 2025</a:t>
                      </a:r>
                    </a:p>
                  </a:txBody>
                  <a:tcPr marL="6152" marR="6152" marT="61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009999"/>
                    </a:solidFill>
                  </a:tcPr>
                </a:tc>
                <a:tc>
                  <a:txBody>
                    <a:bodyPr/>
                    <a:lstStyle/>
                    <a:p>
                      <a:pPr algn="ctr" fontAlgn="ctr"/>
                      <a:r>
                        <a:rPr lang="it-IT" sz="900" b="1" i="0" u="none" strike="noStrike" dirty="0">
                          <a:solidFill>
                            <a:schemeClr val="bg1"/>
                          </a:solidFill>
                          <a:effectLst/>
                          <a:latin typeface="Arial" panose="020B0604020202020204" pitchFamily="34" charset="0"/>
                        </a:rPr>
                        <a:t>Totale</a:t>
                      </a:r>
                    </a:p>
                  </a:txBody>
                  <a:tcPr marL="6152" marR="6152" marT="6152"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9999"/>
                      </a:solidFill>
                      <a:prstDash val="solid"/>
                      <a:round/>
                      <a:headEnd type="none" w="med" len="med"/>
                      <a:tailEnd type="none" w="med" len="med"/>
                    </a:lnB>
                    <a:solidFill>
                      <a:srgbClr val="009999"/>
                    </a:solidFill>
                  </a:tcPr>
                </a:tc>
                <a:extLst>
                  <a:ext uri="{0D108BD9-81ED-4DB2-BD59-A6C34878D82A}">
                    <a16:rowId xmlns:a16="http://schemas.microsoft.com/office/drawing/2014/main" xmlns="" val="3752908897"/>
                  </a:ext>
                </a:extLst>
              </a:tr>
              <a:tr h="663709">
                <a:tc>
                  <a:txBody>
                    <a:bodyPr/>
                    <a:lstStyle/>
                    <a:p>
                      <a:pPr algn="l" fontAlgn="ctr">
                        <a:spcAft>
                          <a:spcPts val="600"/>
                        </a:spcAft>
                      </a:pPr>
                      <a:r>
                        <a:rPr lang="it-IT" sz="800" b="0" i="0" u="none" strike="noStrike" dirty="0">
                          <a:solidFill>
                            <a:srgbClr val="000000"/>
                          </a:solidFill>
                          <a:effectLst/>
                          <a:latin typeface="Arial" panose="020B0604020202020204" pitchFamily="34" charset="0"/>
                        </a:rPr>
                        <a:t>Articolo 59, par.3 lettere c), del regolamento (UE) n.1305/2013-Regioni in transizione diverse da quelle di cui all'articolo 59, paragrafo 3, lettera b)</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0" i="0" u="none" strike="noStrike" dirty="0">
                          <a:solidFill>
                            <a:srgbClr val="000000"/>
                          </a:solidFill>
                          <a:effectLst/>
                          <a:latin typeface="Arial" panose="020B0604020202020204" pitchFamily="34" charset="0"/>
                        </a:rPr>
                        <a:t>       44.226.000,00 €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0" i="0" u="none" strike="noStrike" dirty="0">
                          <a:solidFill>
                            <a:srgbClr val="000000"/>
                          </a:solidFill>
                          <a:effectLst/>
                          <a:latin typeface="Arial" panose="020B0604020202020204" pitchFamily="34" charset="0"/>
                        </a:rPr>
                        <a:t>       44.387.000,00 €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0" i="0" u="none" strike="noStrike" dirty="0">
                          <a:solidFill>
                            <a:srgbClr val="000000"/>
                          </a:solidFill>
                          <a:effectLst/>
                          <a:latin typeface="Arial" panose="020B0604020202020204" pitchFamily="34" charset="0"/>
                        </a:rPr>
                        <a:t>       29.704.000,00 €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0" i="0" u="none" strike="noStrike" dirty="0">
                          <a:solidFill>
                            <a:schemeClr val="tx1"/>
                          </a:solidFill>
                          <a:effectLst/>
                          <a:latin typeface="Arial" panose="020B0604020202020204" pitchFamily="34" charset="0"/>
                        </a:rPr>
                        <a:t>       37.201.589,94 €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0" i="0" u="none" strike="noStrike" dirty="0">
                          <a:solidFill>
                            <a:srgbClr val="000000"/>
                          </a:solidFill>
                          <a:effectLst/>
                          <a:latin typeface="Arial" panose="020B0604020202020204" pitchFamily="34" charset="0"/>
                        </a:rPr>
                        <a:t>       37.273.398,01 €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900" b="0" i="0" u="none" strike="noStrike" dirty="0">
                          <a:solidFill>
                            <a:schemeClr val="tx1"/>
                          </a:solidFill>
                          <a:effectLst/>
                          <a:latin typeface="Arial" panose="020B0604020202020204" pitchFamily="34" charset="0"/>
                        </a:rPr>
                        <a:t>    37.351.496,28 €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900" b="1" i="0" u="none" strike="noStrike" dirty="0">
                          <a:solidFill>
                            <a:srgbClr val="000000"/>
                          </a:solidFill>
                          <a:effectLst/>
                          <a:latin typeface="Arial" panose="020B0604020202020204" pitchFamily="34" charset="0"/>
                        </a:rPr>
                        <a:t>    33.829.605,94 €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spcAft>
                          <a:spcPts val="600"/>
                        </a:spcAft>
                      </a:pPr>
                      <a:r>
                        <a:rPr lang="it-IT" sz="900" b="1" i="0" u="none" strike="noStrike" kern="1200" dirty="0">
                          <a:solidFill>
                            <a:srgbClr val="000000"/>
                          </a:solidFill>
                          <a:effectLst/>
                          <a:latin typeface="Arial" panose="020B0604020202020204" pitchFamily="34" charset="0"/>
                          <a:ea typeface="+mn-ea"/>
                          <a:cs typeface="+mn-cs"/>
                        </a:rPr>
                        <a:t>    31.523.725,39 €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a:solidFill>
                            <a:srgbClr val="000000"/>
                          </a:solidFill>
                          <a:effectLst/>
                          <a:latin typeface="Arial" panose="020B0604020202020204" pitchFamily="34" charset="0"/>
                        </a:rPr>
                        <a:t>     295.496.815,56 €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0574375"/>
                  </a:ext>
                </a:extLst>
              </a:tr>
              <a:tr h="323895">
                <a:tc>
                  <a:txBody>
                    <a:bodyPr/>
                    <a:lstStyle/>
                    <a:p>
                      <a:pPr algn="l" fontAlgn="b">
                        <a:spcAft>
                          <a:spcPts val="600"/>
                        </a:spcAft>
                      </a:pPr>
                      <a:r>
                        <a:rPr lang="it-IT" sz="800" b="1" i="0" u="none" strike="noStrike" dirty="0">
                          <a:solidFill>
                            <a:srgbClr val="000000"/>
                          </a:solidFill>
                          <a:effectLst/>
                          <a:latin typeface="Arial" panose="020B0604020202020204" pitchFamily="34" charset="0"/>
                        </a:rPr>
                        <a:t>Totale FEASR (esclusa EURI)</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1" i="0" u="none" strike="noStrike" dirty="0">
                          <a:solidFill>
                            <a:srgbClr val="000000"/>
                          </a:solidFill>
                          <a:effectLst/>
                          <a:latin typeface="Arial" panose="020B0604020202020204" pitchFamily="34" charset="0"/>
                        </a:rPr>
                        <a:t>       44.226.000,00 €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1" i="0" u="none" strike="noStrike" dirty="0">
                          <a:solidFill>
                            <a:srgbClr val="000000"/>
                          </a:solidFill>
                          <a:effectLst/>
                          <a:latin typeface="Arial" panose="020B0604020202020204" pitchFamily="34" charset="0"/>
                        </a:rPr>
                        <a:t>       44.387.000,00 €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1" i="0" u="none" strike="noStrike" dirty="0">
                          <a:solidFill>
                            <a:srgbClr val="000000"/>
                          </a:solidFill>
                          <a:effectLst/>
                          <a:latin typeface="Arial" panose="020B0604020202020204" pitchFamily="34" charset="0"/>
                        </a:rPr>
                        <a:t>       29.704.000,00 €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1" i="0" u="none" strike="noStrike" dirty="0">
                          <a:solidFill>
                            <a:schemeClr val="tx1"/>
                          </a:solidFill>
                          <a:effectLst/>
                          <a:latin typeface="Arial" panose="020B0604020202020204" pitchFamily="34" charset="0"/>
                        </a:rPr>
                        <a:t>       37.201.589,94 €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1" i="0" u="none" strike="noStrike" dirty="0">
                          <a:solidFill>
                            <a:srgbClr val="000000"/>
                          </a:solidFill>
                          <a:effectLst/>
                          <a:latin typeface="Arial" panose="020B0604020202020204" pitchFamily="34" charset="0"/>
                        </a:rPr>
                        <a:t>       37.273.398,01 €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b" latinLnBrk="0" hangingPunct="1">
                        <a:spcAft>
                          <a:spcPts val="600"/>
                        </a:spcAft>
                      </a:pPr>
                      <a:r>
                        <a:rPr lang="it-IT" sz="800" b="1" i="0" u="none" strike="noStrike" kern="1200" dirty="0">
                          <a:solidFill>
                            <a:srgbClr val="000000"/>
                          </a:solidFill>
                          <a:effectLst/>
                          <a:latin typeface="Arial" panose="020B0604020202020204" pitchFamily="34" charset="0"/>
                          <a:ea typeface="+mn-ea"/>
                          <a:cs typeface="+mn-cs"/>
                        </a:rPr>
                        <a:t>    37.351.496,28 €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900" b="1" i="0" u="none" strike="noStrike" dirty="0">
                          <a:solidFill>
                            <a:srgbClr val="000000"/>
                          </a:solidFill>
                          <a:effectLst/>
                          <a:latin typeface="Arial" panose="020B0604020202020204" pitchFamily="34" charset="0"/>
                        </a:rPr>
                        <a:t>    33.829.605,94 €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spcAft>
                          <a:spcPts val="600"/>
                        </a:spcAft>
                      </a:pPr>
                      <a:r>
                        <a:rPr lang="it-IT" sz="900" b="1" i="0" u="none" strike="noStrike" kern="1200" dirty="0">
                          <a:solidFill>
                            <a:srgbClr val="000000"/>
                          </a:solidFill>
                          <a:effectLst/>
                          <a:latin typeface="Arial" panose="020B0604020202020204" pitchFamily="34" charset="0"/>
                          <a:ea typeface="+mn-ea"/>
                          <a:cs typeface="+mn-cs"/>
                        </a:rPr>
                        <a:t>    31.523.725,39 €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1" i="0" u="none" strike="noStrike">
                          <a:solidFill>
                            <a:srgbClr val="000000"/>
                          </a:solidFill>
                          <a:effectLst/>
                          <a:latin typeface="Arial" panose="020B0604020202020204" pitchFamily="34" charset="0"/>
                        </a:rPr>
                        <a:t>     295.496.815,56 € </a:t>
                      </a:r>
                      <a:endParaRPr lang="it-IT" sz="800" b="1" i="0" u="none" strike="noStrike" dirty="0">
                        <a:solidFill>
                          <a:srgbClr val="000000"/>
                        </a:solidFill>
                        <a:effectLst/>
                        <a:latin typeface="Arial" panose="020B0604020202020204" pitchFamily="34" charset="0"/>
                      </a:endParaRP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15737514"/>
                  </a:ext>
                </a:extLst>
              </a:tr>
              <a:tr h="515292">
                <a:tc>
                  <a:txBody>
                    <a:bodyPr/>
                    <a:lstStyle/>
                    <a:p>
                      <a:pPr algn="l" fontAlgn="ctr">
                        <a:spcAft>
                          <a:spcPts val="600"/>
                        </a:spcAft>
                      </a:pPr>
                      <a:r>
                        <a:rPr lang="it-IT" sz="800" b="0" i="0" u="none" strike="noStrike" dirty="0">
                          <a:solidFill>
                            <a:srgbClr val="000000"/>
                          </a:solidFill>
                          <a:effectLst/>
                          <a:latin typeface="Arial" panose="020B0604020202020204" pitchFamily="34" charset="0"/>
                        </a:rPr>
                        <a:t>(di cui) Riserva di efficacia dell'attuazione di cui all'articolo 20 del regolamento (UE) 1303/2013</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0" i="0" u="none" strike="noStrike">
                          <a:solidFill>
                            <a:srgbClr val="000000"/>
                          </a:solidFill>
                          <a:effectLst/>
                          <a:latin typeface="Arial" panose="020B0604020202020204" pitchFamily="34" charset="0"/>
                        </a:rPr>
                        <a:t>         2.665.042,00 €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spcAft>
                          <a:spcPts val="600"/>
                        </a:spcAft>
                      </a:pPr>
                      <a:r>
                        <a:rPr lang="it-IT" sz="800" b="0" i="0" u="none" strike="noStrike" dirty="0">
                          <a:solidFill>
                            <a:srgbClr val="000000"/>
                          </a:solidFill>
                          <a:effectLst/>
                          <a:latin typeface="Arial" panose="020B0604020202020204" pitchFamily="34" charset="0"/>
                        </a:rPr>
                        <a:t>         2.674.773,97 €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spcAft>
                          <a:spcPts val="600"/>
                        </a:spcAft>
                      </a:pPr>
                      <a:r>
                        <a:rPr lang="it-IT" sz="800" b="0" i="0" u="none" strike="noStrike" dirty="0">
                          <a:solidFill>
                            <a:srgbClr val="000000"/>
                          </a:solidFill>
                          <a:effectLst/>
                          <a:latin typeface="Arial" panose="020B0604020202020204" pitchFamily="34" charset="0"/>
                        </a:rPr>
                        <a:t>         1.789.951,13 €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spcAft>
                          <a:spcPts val="600"/>
                        </a:spcAft>
                      </a:pPr>
                      <a:r>
                        <a:rPr lang="it-IT" sz="800" b="0" i="0" u="none" strike="noStrike" dirty="0">
                          <a:solidFill>
                            <a:schemeClr val="tx1"/>
                          </a:solidFill>
                          <a:effectLst/>
                          <a:latin typeface="Arial" panose="020B0604020202020204" pitchFamily="34" charset="0"/>
                        </a:rPr>
                        <a:t>         2.241.773,51 €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spcAft>
                          <a:spcPts val="600"/>
                        </a:spcAft>
                      </a:pPr>
                      <a:r>
                        <a:rPr lang="it-IT" sz="800" b="0" i="0" u="none" strike="noStrike" dirty="0">
                          <a:solidFill>
                            <a:srgbClr val="000000"/>
                          </a:solidFill>
                          <a:effectLst/>
                          <a:latin typeface="Arial" panose="020B0604020202020204" pitchFamily="34" charset="0"/>
                        </a:rPr>
                        <a:t>         2.246.100,67 €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spcAft>
                          <a:spcPts val="600"/>
                        </a:spcAft>
                      </a:pPr>
                      <a:r>
                        <a:rPr lang="it-IT" sz="900" b="0" i="0" u="none" strike="noStrike" dirty="0">
                          <a:solidFill>
                            <a:schemeClr val="tx1"/>
                          </a:solidFill>
                          <a:effectLst/>
                          <a:latin typeface="Arial" panose="020B0604020202020204" pitchFamily="34" charset="0"/>
                        </a:rPr>
                        <a:t>      2.250.806,89 €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spcAft>
                          <a:spcPts val="600"/>
                        </a:spcAft>
                      </a:pPr>
                      <a:r>
                        <a:rPr lang="it-IT" sz="900" b="1" i="0" u="none" strike="noStrike" dirty="0">
                          <a:solidFill>
                            <a:srgbClr val="000000"/>
                          </a:solidFill>
                          <a:effectLst/>
                          <a:latin typeface="Arial" panose="020B0604020202020204" pitchFamily="34" charset="0"/>
                        </a:rPr>
                        <a:t>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spcAft>
                          <a:spcPts val="600"/>
                        </a:spcAft>
                      </a:pPr>
                      <a:r>
                        <a:rPr lang="it-IT" sz="900" b="1" i="0" u="none" strike="noStrike" kern="1200" dirty="0">
                          <a:solidFill>
                            <a:srgbClr val="000000"/>
                          </a:solidFill>
                          <a:effectLst/>
                          <a:latin typeface="Arial" panose="020B0604020202020204" pitchFamily="34" charset="0"/>
                          <a:ea typeface="+mn-ea"/>
                          <a:cs typeface="+mn-cs"/>
                        </a:rPr>
                        <a:t>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a:solidFill>
                            <a:srgbClr val="000000"/>
                          </a:solidFill>
                          <a:effectLst/>
                          <a:latin typeface="Arial" panose="020B0604020202020204" pitchFamily="34" charset="0"/>
                        </a:rPr>
                        <a:t>       13.868.448,17 €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03973557"/>
                  </a:ext>
                </a:extLst>
              </a:tr>
              <a:tr h="681391">
                <a:tc>
                  <a:txBody>
                    <a:bodyPr/>
                    <a:lstStyle/>
                    <a:p>
                      <a:pPr algn="l" fontAlgn="ctr">
                        <a:spcAft>
                          <a:spcPts val="600"/>
                        </a:spcAft>
                      </a:pPr>
                      <a:r>
                        <a:rPr lang="it-IT" sz="800" b="0" i="0" u="none" strike="noStrike" dirty="0">
                          <a:solidFill>
                            <a:srgbClr val="000000"/>
                          </a:solidFill>
                          <a:effectLst/>
                          <a:latin typeface="Arial" panose="020B0604020202020204" pitchFamily="34" charset="0"/>
                        </a:rPr>
                        <a:t>Articolo 59, paragrafo 4, lettera e bis), del regolamento (UE) n. 1305/2013 - EURI(NGEU) /Operazioni che ricevono finanziamenti tramite le risorse aggiuntive di cui all’articolo 58 bis, paragrafo 1</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0" i="0" u="none" strike="noStrike" dirty="0">
                          <a:solidFill>
                            <a:srgbClr val="000000"/>
                          </a:solidFill>
                          <a:effectLst/>
                          <a:latin typeface="Arial" panose="020B0604020202020204" pitchFamily="34" charset="0"/>
                        </a:rPr>
                        <a:t>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spcAft>
                          <a:spcPts val="600"/>
                        </a:spcAft>
                      </a:pPr>
                      <a:r>
                        <a:rPr lang="it-IT" sz="800" b="0" i="0" u="none" strike="noStrike" dirty="0">
                          <a:solidFill>
                            <a:srgbClr val="000000"/>
                          </a:solidFill>
                          <a:effectLst/>
                          <a:latin typeface="Arial" panose="020B0604020202020204" pitchFamily="34" charset="0"/>
                        </a:rPr>
                        <a:t>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spcAft>
                          <a:spcPts val="600"/>
                        </a:spcAft>
                      </a:pPr>
                      <a:r>
                        <a:rPr lang="it-IT" sz="800" b="0" i="0" u="none" strike="noStrike" dirty="0">
                          <a:solidFill>
                            <a:srgbClr val="000000"/>
                          </a:solidFill>
                          <a:effectLst/>
                          <a:latin typeface="Arial" panose="020B0604020202020204" pitchFamily="34" charset="0"/>
                        </a:rPr>
                        <a:t>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spcAft>
                          <a:spcPts val="600"/>
                        </a:spcAft>
                      </a:pPr>
                      <a:r>
                        <a:rPr lang="it-IT" sz="800" b="1" i="0" u="none" strike="noStrike" dirty="0">
                          <a:solidFill>
                            <a:schemeClr val="tx1"/>
                          </a:solidFill>
                          <a:effectLst/>
                          <a:latin typeface="Arial" panose="020B0604020202020204" pitchFamily="34" charset="0"/>
                        </a:rPr>
                        <a:t>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spcAft>
                          <a:spcPts val="600"/>
                        </a:spcAft>
                      </a:pPr>
                      <a:r>
                        <a:rPr lang="it-IT" sz="800" b="0" i="0" u="none" strike="noStrike" dirty="0">
                          <a:solidFill>
                            <a:srgbClr val="000000"/>
                          </a:solidFill>
                          <a:effectLst/>
                          <a:latin typeface="Arial" panose="020B0604020202020204" pitchFamily="34" charset="0"/>
                        </a:rPr>
                        <a:t>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spcAft>
                          <a:spcPts val="600"/>
                        </a:spcAft>
                      </a:pPr>
                      <a:r>
                        <a:rPr lang="it-IT" sz="900" b="0" i="0" u="none" strike="noStrike" dirty="0">
                          <a:solidFill>
                            <a:schemeClr val="tx1"/>
                          </a:solidFill>
                          <a:effectLst/>
                          <a:latin typeface="Arial" panose="020B0604020202020204" pitchFamily="34" charset="0"/>
                        </a:rPr>
                        <a:t>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spcAft>
                          <a:spcPts val="600"/>
                        </a:spcAft>
                      </a:pPr>
                      <a:r>
                        <a:rPr lang="it-IT" sz="900" b="1" i="0" u="none" strike="noStrike" dirty="0">
                          <a:solidFill>
                            <a:srgbClr val="000000"/>
                          </a:solidFill>
                          <a:effectLst/>
                          <a:latin typeface="Arial" panose="020B0604020202020204" pitchFamily="34" charset="0"/>
                        </a:rPr>
                        <a:t>      6.307.095,48 €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spcAft>
                          <a:spcPts val="600"/>
                        </a:spcAft>
                      </a:pPr>
                      <a:r>
                        <a:rPr lang="it-IT" sz="900" b="1" i="0" u="none" strike="noStrike" kern="1200" dirty="0">
                          <a:solidFill>
                            <a:srgbClr val="000000"/>
                          </a:solidFill>
                          <a:effectLst/>
                          <a:latin typeface="Arial" panose="020B0604020202020204" pitchFamily="34" charset="0"/>
                          <a:ea typeface="+mn-ea"/>
                          <a:cs typeface="+mn-cs"/>
                        </a:rPr>
                        <a:t>    16.757.447,60 €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dirty="0">
                          <a:solidFill>
                            <a:srgbClr val="000000"/>
                          </a:solidFill>
                          <a:effectLst/>
                          <a:latin typeface="Arial" panose="020B0604020202020204" pitchFamily="34" charset="0"/>
                        </a:rPr>
                        <a:t>       23.064.543,08 €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36972137"/>
                  </a:ext>
                </a:extLst>
              </a:tr>
              <a:tr h="257679">
                <a:tc>
                  <a:txBody>
                    <a:bodyPr/>
                    <a:lstStyle/>
                    <a:p>
                      <a:pPr algn="l" fontAlgn="ctr">
                        <a:spcAft>
                          <a:spcPts val="600"/>
                        </a:spcAft>
                      </a:pPr>
                      <a:r>
                        <a:rPr lang="it-IT" sz="800" b="1" i="0" u="none" strike="noStrike">
                          <a:solidFill>
                            <a:srgbClr val="000000"/>
                          </a:solidFill>
                          <a:effectLst/>
                          <a:latin typeface="Arial" panose="020B0604020202020204" pitchFamily="34" charset="0"/>
                        </a:rPr>
                        <a:t>Totale (FEASR + EURI)</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a:solidFill>
                            <a:srgbClr val="000000"/>
                          </a:solidFill>
                          <a:effectLst/>
                          <a:latin typeface="Arial" panose="020B0604020202020204" pitchFamily="34" charset="0"/>
                        </a:rPr>
                        <a:t>       44.226.000,00 €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a:solidFill>
                            <a:srgbClr val="000000"/>
                          </a:solidFill>
                          <a:effectLst/>
                          <a:latin typeface="Arial" panose="020B0604020202020204" pitchFamily="34" charset="0"/>
                        </a:rPr>
                        <a:t>       44.387.000,00 €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dirty="0">
                          <a:solidFill>
                            <a:srgbClr val="000000"/>
                          </a:solidFill>
                          <a:effectLst/>
                          <a:latin typeface="Arial" panose="020B0604020202020204" pitchFamily="34" charset="0"/>
                        </a:rPr>
                        <a:t>       29.704.000,00 €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dirty="0">
                          <a:solidFill>
                            <a:schemeClr val="tx1"/>
                          </a:solidFill>
                          <a:effectLst/>
                          <a:latin typeface="Arial" panose="020B0604020202020204" pitchFamily="34" charset="0"/>
                        </a:rPr>
                        <a:t>       37.201.589,94 €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dirty="0">
                          <a:solidFill>
                            <a:srgbClr val="000000"/>
                          </a:solidFill>
                          <a:effectLst/>
                          <a:latin typeface="Arial" panose="020B0604020202020204" pitchFamily="34" charset="0"/>
                        </a:rPr>
                        <a:t>       37.273.398,01 €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spcAft>
                          <a:spcPts val="600"/>
                        </a:spcAft>
                      </a:pPr>
                      <a:r>
                        <a:rPr lang="it-IT" sz="800" b="1" i="0" u="none" strike="noStrike" kern="1200" dirty="0">
                          <a:solidFill>
                            <a:srgbClr val="000000"/>
                          </a:solidFill>
                          <a:effectLst/>
                          <a:latin typeface="Arial" panose="020B0604020202020204" pitchFamily="34" charset="0"/>
                          <a:ea typeface="+mn-ea"/>
                          <a:cs typeface="+mn-cs"/>
                        </a:rPr>
                        <a:t>    37.351.496,28 €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900" b="1" i="0" u="none" strike="noStrike" dirty="0">
                          <a:solidFill>
                            <a:srgbClr val="000000"/>
                          </a:solidFill>
                          <a:effectLst/>
                          <a:latin typeface="Arial" panose="020B0604020202020204" pitchFamily="34" charset="0"/>
                        </a:rPr>
                        <a:t>    40.136.701,42 €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spcAft>
                          <a:spcPts val="600"/>
                        </a:spcAft>
                      </a:pPr>
                      <a:r>
                        <a:rPr lang="it-IT" sz="900" b="1" i="0" u="none" strike="noStrike" kern="1200" dirty="0">
                          <a:solidFill>
                            <a:srgbClr val="000000"/>
                          </a:solidFill>
                          <a:effectLst/>
                          <a:latin typeface="Arial" panose="020B0604020202020204" pitchFamily="34" charset="0"/>
                          <a:ea typeface="+mn-ea"/>
                          <a:cs typeface="+mn-cs"/>
                        </a:rPr>
                        <a:t>    48.281.172,99 €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dirty="0">
                          <a:solidFill>
                            <a:srgbClr val="000000"/>
                          </a:solidFill>
                          <a:effectLst/>
                          <a:latin typeface="Arial" panose="020B0604020202020204" pitchFamily="34" charset="0"/>
                        </a:rPr>
                        <a:t>     318.561.358,64 €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92448795"/>
                  </a:ext>
                </a:extLst>
              </a:tr>
              <a:tr h="285988">
                <a:tc>
                  <a:txBody>
                    <a:bodyPr/>
                    <a:lstStyle/>
                    <a:p>
                      <a:pPr algn="l" fontAlgn="ctr">
                        <a:spcAft>
                          <a:spcPts val="600"/>
                        </a:spcAft>
                      </a:pPr>
                      <a:r>
                        <a:rPr lang="it-IT" sz="800" b="1" i="0" u="none" strike="noStrike" dirty="0">
                          <a:solidFill>
                            <a:srgbClr val="000000"/>
                          </a:solidFill>
                          <a:effectLst/>
                          <a:latin typeface="Arial" panose="020B0604020202020204" pitchFamily="34" charset="0"/>
                        </a:rPr>
                        <a:t>Spesa pubblica senza Riserva</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a:solidFill>
                            <a:srgbClr val="000000"/>
                          </a:solidFill>
                          <a:effectLst/>
                          <a:latin typeface="Arial" panose="020B0604020202020204" pitchFamily="34" charset="0"/>
                        </a:rPr>
                        <a:t>       86.585.329,17 €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a:solidFill>
                            <a:srgbClr val="000000"/>
                          </a:solidFill>
                          <a:effectLst/>
                          <a:latin typeface="Arial" panose="020B0604020202020204" pitchFamily="34" charset="0"/>
                        </a:rPr>
                        <a:t>       86.900.470,90 €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a:solidFill>
                            <a:srgbClr val="000000"/>
                          </a:solidFill>
                          <a:effectLst/>
                          <a:latin typeface="Arial" panose="020B0604020202020204" pitchFamily="34" charset="0"/>
                        </a:rPr>
                        <a:t>       58.154.268,48 €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dirty="0">
                          <a:solidFill>
                            <a:schemeClr val="tx1"/>
                          </a:solidFill>
                          <a:effectLst/>
                          <a:latin typeface="Arial" panose="020B0604020202020204" pitchFamily="34" charset="0"/>
                        </a:rPr>
                        <a:t>       72.832.950,90 €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dirty="0">
                          <a:solidFill>
                            <a:srgbClr val="000000"/>
                          </a:solidFill>
                          <a:effectLst/>
                          <a:latin typeface="Arial" panose="020B0604020202020204" pitchFamily="34" charset="0"/>
                        </a:rPr>
                        <a:t>       72.973.536,13 €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spcAft>
                          <a:spcPts val="600"/>
                        </a:spcAft>
                      </a:pPr>
                      <a:r>
                        <a:rPr lang="it-IT" sz="800" b="1" i="0" u="none" strike="noStrike" kern="1200" dirty="0">
                          <a:solidFill>
                            <a:srgbClr val="000000"/>
                          </a:solidFill>
                          <a:effectLst/>
                          <a:latin typeface="Arial" panose="020B0604020202020204" pitchFamily="34" charset="0"/>
                          <a:ea typeface="+mn-ea"/>
                          <a:cs typeface="+mn-cs"/>
                        </a:rPr>
                        <a:t>    73.126.436,23 €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900" b="1" i="0" u="none" strike="noStrike" dirty="0">
                          <a:solidFill>
                            <a:srgbClr val="000000"/>
                          </a:solidFill>
                          <a:effectLst/>
                          <a:latin typeface="Arial" panose="020B0604020202020204" pitchFamily="34" charset="0"/>
                        </a:rPr>
                        <a:t>    76.785.441,19 €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spcAft>
                          <a:spcPts val="600"/>
                        </a:spcAft>
                      </a:pPr>
                      <a:r>
                        <a:rPr lang="it-IT" sz="900" b="1" i="0" u="none" strike="noStrike" kern="1200" dirty="0">
                          <a:solidFill>
                            <a:srgbClr val="000000"/>
                          </a:solidFill>
                          <a:effectLst/>
                          <a:latin typeface="Arial" panose="020B0604020202020204" pitchFamily="34" charset="0"/>
                          <a:ea typeface="+mn-ea"/>
                          <a:cs typeface="+mn-cs"/>
                        </a:rPr>
                        <a:t>    82.431.875,50 €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dirty="0">
                          <a:solidFill>
                            <a:srgbClr val="000000"/>
                          </a:solidFill>
                          <a:effectLst/>
                          <a:latin typeface="Arial" panose="020B0604020202020204" pitchFamily="34" charset="0"/>
                        </a:rPr>
                        <a:t>     609.790.308,49 €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930777808"/>
                  </a:ext>
                </a:extLst>
              </a:tr>
              <a:tr h="247184">
                <a:tc>
                  <a:txBody>
                    <a:bodyPr/>
                    <a:lstStyle/>
                    <a:p>
                      <a:pPr algn="l" fontAlgn="ctr">
                        <a:spcAft>
                          <a:spcPts val="600"/>
                        </a:spcAft>
                      </a:pPr>
                      <a:r>
                        <a:rPr lang="it-IT" sz="800" b="1" i="0" u="none" strike="noStrike" dirty="0">
                          <a:solidFill>
                            <a:srgbClr val="000000"/>
                          </a:solidFill>
                          <a:effectLst/>
                          <a:latin typeface="Arial" panose="020B0604020202020204" pitchFamily="34" charset="0"/>
                        </a:rPr>
                        <a:t>Spesa pubblica con Riserva</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a:solidFill>
                            <a:srgbClr val="000000"/>
                          </a:solidFill>
                          <a:effectLst/>
                          <a:latin typeface="Arial" panose="020B0604020202020204" pitchFamily="34" charset="0"/>
                        </a:rPr>
                        <a:t>       92.137.500,00 €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a:solidFill>
                            <a:srgbClr val="000000"/>
                          </a:solidFill>
                          <a:effectLst/>
                          <a:latin typeface="Arial" panose="020B0604020202020204" pitchFamily="34" charset="0"/>
                        </a:rPr>
                        <a:t>       92.472.916,67 €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dirty="0">
                          <a:solidFill>
                            <a:srgbClr val="000000"/>
                          </a:solidFill>
                          <a:effectLst/>
                          <a:latin typeface="Arial" panose="020B0604020202020204" pitchFamily="34" charset="0"/>
                        </a:rPr>
                        <a:t>       61.883.333,33 €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dirty="0">
                          <a:solidFill>
                            <a:schemeClr val="tx1"/>
                          </a:solidFill>
                          <a:effectLst/>
                          <a:latin typeface="Arial" panose="020B0604020202020204" pitchFamily="34" charset="0"/>
                        </a:rPr>
                        <a:t>       77.503.312,38 €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800" b="1" i="0" u="none" strike="noStrike" dirty="0">
                          <a:solidFill>
                            <a:srgbClr val="000000"/>
                          </a:solidFill>
                          <a:effectLst/>
                          <a:latin typeface="Arial" panose="020B0604020202020204" pitchFamily="34" charset="0"/>
                        </a:rPr>
                        <a:t>       77.652.912,52 €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spcAft>
                          <a:spcPts val="600"/>
                        </a:spcAft>
                      </a:pPr>
                      <a:r>
                        <a:rPr lang="it-IT" sz="800" b="1" i="0" u="none" strike="noStrike" kern="1200" dirty="0">
                          <a:solidFill>
                            <a:srgbClr val="000000"/>
                          </a:solidFill>
                          <a:effectLst/>
                          <a:latin typeface="Arial" panose="020B0604020202020204" pitchFamily="34" charset="0"/>
                          <a:ea typeface="+mn-ea"/>
                          <a:cs typeface="+mn-cs"/>
                        </a:rPr>
                        <a:t>    77.815.617,25 €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600"/>
                        </a:spcAft>
                      </a:pPr>
                      <a:r>
                        <a:rPr lang="it-IT" sz="900" b="1" i="0" u="none" strike="noStrike" dirty="0">
                          <a:solidFill>
                            <a:srgbClr val="000000"/>
                          </a:solidFill>
                          <a:effectLst/>
                          <a:latin typeface="Arial" panose="020B0604020202020204" pitchFamily="34" charset="0"/>
                        </a:rPr>
                        <a:t>    76.785.441,19 €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400" rtl="0" eaLnBrk="1" fontAlgn="ctr" latinLnBrk="0" hangingPunct="1">
                        <a:spcAft>
                          <a:spcPts val="600"/>
                        </a:spcAft>
                      </a:pPr>
                      <a:r>
                        <a:rPr lang="it-IT" sz="900" b="1" i="0" u="none" strike="noStrike" kern="1200" dirty="0">
                          <a:solidFill>
                            <a:srgbClr val="000000"/>
                          </a:solidFill>
                          <a:effectLst/>
                          <a:latin typeface="Arial" panose="020B0604020202020204" pitchFamily="34" charset="0"/>
                          <a:ea typeface="+mn-ea"/>
                          <a:cs typeface="+mn-cs"/>
                        </a:rPr>
                        <a:t>    82.431.875,50 €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kumimoji="0" lang="it-IT" sz="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638.682.908,83 €</a:t>
                      </a:r>
                      <a:endParaRPr lang="it-IT" sz="800" b="0" i="0" u="none" strike="noStrike" dirty="0">
                        <a:solidFill>
                          <a:srgbClr val="000000"/>
                        </a:solidFill>
                        <a:effectLst/>
                        <a:latin typeface="Arial" panose="020B0604020202020204" pitchFamily="34" charset="0"/>
                      </a:endParaRP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523582312"/>
                  </a:ext>
                </a:extLst>
              </a:tr>
              <a:tr h="0">
                <a:tc>
                  <a:txBody>
                    <a:bodyPr/>
                    <a:lstStyle/>
                    <a:p>
                      <a:pPr algn="l" fontAlgn="b">
                        <a:spcAft>
                          <a:spcPts val="600"/>
                        </a:spcAft>
                      </a:pPr>
                      <a:r>
                        <a:rPr lang="it-IT" sz="800" b="0" i="0" u="none" strike="noStrike" dirty="0">
                          <a:solidFill>
                            <a:srgbClr val="000000"/>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rgbClr val="000000"/>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a:solidFill>
                            <a:srgbClr val="000000"/>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a:solidFill>
                            <a:srgbClr val="000000"/>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1" i="0" u="none" strike="noStrike" dirty="0">
                          <a:solidFill>
                            <a:schemeClr val="tx1"/>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rgbClr val="000000"/>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1" i="0" u="none" strike="noStrike" dirty="0">
                          <a:solidFill>
                            <a:schemeClr val="tx1"/>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rgbClr val="000000"/>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rgbClr val="000000"/>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1" i="0" u="none" strike="noStrike" dirty="0">
                          <a:solidFill>
                            <a:srgbClr val="000000"/>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500419185"/>
                  </a:ext>
                </a:extLst>
              </a:tr>
              <a:tr h="187518">
                <a:tc>
                  <a:txBody>
                    <a:bodyPr/>
                    <a:lstStyle/>
                    <a:p>
                      <a:pPr algn="l" fontAlgn="b">
                        <a:spcAft>
                          <a:spcPts val="600"/>
                        </a:spcAft>
                      </a:pPr>
                      <a:r>
                        <a:rPr lang="it-IT" sz="800" b="1" i="0" u="none" strike="noStrike" dirty="0">
                          <a:solidFill>
                            <a:schemeClr val="tx1"/>
                          </a:solidFill>
                          <a:effectLst/>
                          <a:latin typeface="Arial" panose="020B0604020202020204" pitchFamily="34" charset="0"/>
                        </a:rPr>
                        <a:t>TARGET DI SPESA N+3</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chemeClr val="tx1"/>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chemeClr val="tx1"/>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chemeClr val="tx1"/>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1" i="0" u="none" strike="noStrike" dirty="0">
                          <a:solidFill>
                            <a:schemeClr val="tx1"/>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chemeClr val="tx1"/>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1" i="0" u="none" strike="noStrike" dirty="0">
                          <a:solidFill>
                            <a:schemeClr val="tx1"/>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chemeClr val="tx1"/>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chemeClr val="tx1"/>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chemeClr val="tx1"/>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295441750"/>
                  </a:ext>
                </a:extLst>
              </a:tr>
              <a:tr h="187518">
                <a:tc>
                  <a:txBody>
                    <a:bodyPr/>
                    <a:lstStyle/>
                    <a:p>
                      <a:pPr algn="l" fontAlgn="b">
                        <a:spcAft>
                          <a:spcPts val="600"/>
                        </a:spcAft>
                      </a:pPr>
                      <a:r>
                        <a:rPr lang="it-IT" sz="800" b="0" i="0" u="none" strike="noStrike" dirty="0">
                          <a:solidFill>
                            <a:schemeClr val="tx1"/>
                          </a:solidFill>
                          <a:effectLst/>
                          <a:latin typeface="Arial" panose="020B0604020202020204" pitchFamily="34" charset="0"/>
                        </a:rPr>
                        <a:t> </a:t>
                      </a:r>
                    </a:p>
                  </a:txBody>
                  <a:tcPr marL="36000" marR="36000" marT="36000" marB="36000" anchor="b">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solidFill>
                      <a:srgbClr val="009999"/>
                    </a:solidFill>
                  </a:tcPr>
                </a:tc>
                <a:tc>
                  <a:txBody>
                    <a:bodyPr/>
                    <a:lstStyle/>
                    <a:p>
                      <a:pPr algn="ctr" fontAlgn="b">
                        <a:spcAft>
                          <a:spcPts val="600"/>
                        </a:spcAft>
                      </a:pPr>
                      <a:r>
                        <a:rPr lang="it-IT" sz="800" b="1" i="0" u="none" strike="noStrike" dirty="0">
                          <a:solidFill>
                            <a:schemeClr val="bg1"/>
                          </a:solidFill>
                          <a:effectLst/>
                          <a:latin typeface="Arial" panose="020B0604020202020204" pitchFamily="34" charset="0"/>
                        </a:rPr>
                        <a:t>2018</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solidFill>
                      <a:srgbClr val="009999"/>
                    </a:solidFill>
                  </a:tcPr>
                </a:tc>
                <a:tc>
                  <a:txBody>
                    <a:bodyPr/>
                    <a:lstStyle/>
                    <a:p>
                      <a:pPr algn="ctr" fontAlgn="b">
                        <a:spcAft>
                          <a:spcPts val="600"/>
                        </a:spcAft>
                      </a:pPr>
                      <a:r>
                        <a:rPr lang="it-IT" sz="800" b="1" i="0" u="none" strike="noStrike" dirty="0">
                          <a:solidFill>
                            <a:schemeClr val="bg1"/>
                          </a:solidFill>
                          <a:effectLst/>
                          <a:latin typeface="Arial" panose="020B0604020202020204" pitchFamily="34" charset="0"/>
                        </a:rPr>
                        <a:t>2019</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solidFill>
                      <a:srgbClr val="009999"/>
                    </a:solidFill>
                  </a:tcPr>
                </a:tc>
                <a:tc>
                  <a:txBody>
                    <a:bodyPr/>
                    <a:lstStyle/>
                    <a:p>
                      <a:pPr algn="ctr" fontAlgn="b">
                        <a:spcAft>
                          <a:spcPts val="600"/>
                        </a:spcAft>
                      </a:pPr>
                      <a:r>
                        <a:rPr lang="it-IT" sz="800" b="1" i="0" u="none" strike="noStrike" dirty="0">
                          <a:solidFill>
                            <a:schemeClr val="bg1"/>
                          </a:solidFill>
                          <a:effectLst/>
                          <a:latin typeface="Arial" panose="020B0604020202020204" pitchFamily="34" charset="0"/>
                        </a:rPr>
                        <a:t>2020</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solidFill>
                      <a:srgbClr val="009999"/>
                    </a:solidFill>
                  </a:tcPr>
                </a:tc>
                <a:tc>
                  <a:txBody>
                    <a:bodyPr/>
                    <a:lstStyle/>
                    <a:p>
                      <a:pPr algn="ctr" fontAlgn="b">
                        <a:spcAft>
                          <a:spcPts val="600"/>
                        </a:spcAft>
                      </a:pPr>
                      <a:r>
                        <a:rPr lang="it-IT" sz="800" b="1" i="0" u="none" strike="noStrike" dirty="0">
                          <a:solidFill>
                            <a:schemeClr val="bg1"/>
                          </a:solidFill>
                          <a:effectLst/>
                          <a:latin typeface="Arial" panose="020B0604020202020204" pitchFamily="34" charset="0"/>
                        </a:rPr>
                        <a:t>2021</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solidFill>
                      <a:srgbClr val="009999"/>
                    </a:solidFill>
                  </a:tcPr>
                </a:tc>
                <a:tc>
                  <a:txBody>
                    <a:bodyPr/>
                    <a:lstStyle/>
                    <a:p>
                      <a:pPr algn="ctr" fontAlgn="b">
                        <a:spcAft>
                          <a:spcPts val="600"/>
                        </a:spcAft>
                      </a:pPr>
                      <a:r>
                        <a:rPr lang="it-IT" sz="800" b="1" i="0" u="none" strike="noStrike" dirty="0">
                          <a:solidFill>
                            <a:schemeClr val="bg1"/>
                          </a:solidFill>
                          <a:effectLst/>
                          <a:latin typeface="Arial" panose="020B0604020202020204" pitchFamily="34" charset="0"/>
                        </a:rPr>
                        <a:t>2022</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solidFill>
                      <a:srgbClr val="009999"/>
                    </a:solidFill>
                  </a:tcPr>
                </a:tc>
                <a:tc>
                  <a:txBody>
                    <a:bodyPr/>
                    <a:lstStyle/>
                    <a:p>
                      <a:pPr algn="ctr" fontAlgn="b">
                        <a:spcAft>
                          <a:spcPts val="600"/>
                        </a:spcAft>
                      </a:pPr>
                      <a:r>
                        <a:rPr lang="it-IT" sz="800" b="1" i="0" u="none" strike="noStrike" dirty="0">
                          <a:solidFill>
                            <a:schemeClr val="bg1"/>
                          </a:solidFill>
                          <a:effectLst/>
                          <a:latin typeface="Arial" panose="020B0604020202020204" pitchFamily="34" charset="0"/>
                        </a:rPr>
                        <a:t>2023</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solidFill>
                      <a:srgbClr val="009999"/>
                    </a:solidFill>
                  </a:tcPr>
                </a:tc>
                <a:tc>
                  <a:txBody>
                    <a:bodyPr/>
                    <a:lstStyle/>
                    <a:p>
                      <a:pPr algn="ctr" fontAlgn="b">
                        <a:spcAft>
                          <a:spcPts val="600"/>
                        </a:spcAft>
                      </a:pPr>
                      <a:r>
                        <a:rPr lang="it-IT" sz="900" b="1" i="0" u="none" strike="noStrike" dirty="0">
                          <a:solidFill>
                            <a:schemeClr val="bg1"/>
                          </a:solidFill>
                          <a:effectLst/>
                          <a:latin typeface="Arial" panose="020B0604020202020204" pitchFamily="34" charset="0"/>
                        </a:rPr>
                        <a:t>2024</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solidFill>
                      <a:srgbClr val="009999"/>
                    </a:solidFill>
                  </a:tcPr>
                </a:tc>
                <a:tc>
                  <a:txBody>
                    <a:bodyPr/>
                    <a:lstStyle/>
                    <a:p>
                      <a:pPr algn="ctr" fontAlgn="b">
                        <a:spcAft>
                          <a:spcPts val="600"/>
                        </a:spcAft>
                      </a:pPr>
                      <a:r>
                        <a:rPr lang="it-IT" sz="800" b="1" i="0" u="none" strike="noStrike" dirty="0">
                          <a:solidFill>
                            <a:schemeClr val="bg1"/>
                          </a:solidFill>
                          <a:effectLst/>
                          <a:latin typeface="Arial" panose="020B0604020202020204" pitchFamily="34" charset="0"/>
                        </a:rPr>
                        <a:t>2025</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solidFill>
                      <a:srgbClr val="009999"/>
                    </a:solidFill>
                  </a:tcPr>
                </a:tc>
                <a:tc>
                  <a:txBody>
                    <a:bodyPr/>
                    <a:lstStyle/>
                    <a:p>
                      <a:pPr algn="l" fontAlgn="b">
                        <a:spcAft>
                          <a:spcPts val="600"/>
                        </a:spcAft>
                      </a:pPr>
                      <a:r>
                        <a:rPr lang="it-IT" sz="800" b="0" i="0" u="none" strike="noStrike" dirty="0">
                          <a:solidFill>
                            <a:schemeClr val="bg1"/>
                          </a:solidFill>
                          <a:effectLst/>
                          <a:latin typeface="Arial" panose="020B0604020202020204" pitchFamily="34" charset="0"/>
                        </a:rPr>
                        <a:t>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solidFill>
                      <a:srgbClr val="009999"/>
                    </a:solidFill>
                  </a:tcPr>
                </a:tc>
                <a:extLst>
                  <a:ext uri="{0D108BD9-81ED-4DB2-BD59-A6C34878D82A}">
                    <a16:rowId xmlns:a16="http://schemas.microsoft.com/office/drawing/2014/main" xmlns="" val="3476806817"/>
                  </a:ext>
                </a:extLst>
              </a:tr>
              <a:tr h="318112">
                <a:tc>
                  <a:txBody>
                    <a:bodyPr/>
                    <a:lstStyle/>
                    <a:p>
                      <a:pPr algn="l" fontAlgn="b">
                        <a:spcAft>
                          <a:spcPts val="600"/>
                        </a:spcAft>
                      </a:pPr>
                      <a:r>
                        <a:rPr lang="it-IT" sz="800" b="1" i="0" u="none" strike="noStrike" dirty="0">
                          <a:solidFill>
                            <a:schemeClr val="tx1"/>
                          </a:solidFill>
                          <a:effectLst/>
                          <a:latin typeface="Arial" panose="020B0604020202020204" pitchFamily="34" charset="0"/>
                        </a:rPr>
                        <a:t>Target di spesa n+3</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chemeClr val="tx1"/>
                          </a:solidFill>
                          <a:effectLst/>
                          <a:latin typeface="Arial" panose="020B0604020202020204" pitchFamily="34" charset="0"/>
                        </a:rPr>
                        <a:t>       86.585.329,17 €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chemeClr val="tx1"/>
                          </a:solidFill>
                          <a:effectLst/>
                          <a:latin typeface="Arial" panose="020B0604020202020204" pitchFamily="34" charset="0"/>
                        </a:rPr>
                        <a:t>     173.485.800,07 €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chemeClr val="tx1"/>
                          </a:solidFill>
                          <a:effectLst/>
                          <a:latin typeface="Arial" panose="020B0604020202020204" pitchFamily="34" charset="0"/>
                        </a:rPr>
                        <a:t>     231.640.068,55 €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chemeClr val="tx1"/>
                          </a:solidFill>
                          <a:effectLst/>
                          <a:latin typeface="Arial" panose="020B0604020202020204" pitchFamily="34" charset="0"/>
                        </a:rPr>
                        <a:t>     304.473.019,45 €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chemeClr val="tx1"/>
                          </a:solidFill>
                          <a:effectLst/>
                          <a:latin typeface="Arial" panose="020B0604020202020204" pitchFamily="34" charset="0"/>
                        </a:rPr>
                        <a:t>     377.446.555,58 €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900" b="1" i="0" u="none" strike="noStrike" dirty="0">
                          <a:solidFill>
                            <a:schemeClr val="tx1"/>
                          </a:solidFill>
                          <a:effectLst/>
                          <a:latin typeface="Arial" panose="020B0604020202020204" pitchFamily="34" charset="0"/>
                        </a:rPr>
                        <a:t>  450.572.991,81 €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it-IT" sz="900" b="1" i="0" u="none" strike="noStrike" kern="1200" dirty="0">
                          <a:solidFill>
                            <a:schemeClr val="tx1"/>
                          </a:solidFill>
                          <a:effectLst/>
                          <a:latin typeface="Arial" panose="020B0604020202020204" pitchFamily="34" charset="0"/>
                          <a:ea typeface="+mn-ea"/>
                          <a:cs typeface="+mn-cs"/>
                        </a:rPr>
                        <a:t>521.051.337,50 € </a:t>
                      </a:r>
                    </a:p>
                  </a:txBody>
                  <a:tcPr marL="0" marR="0" marT="0" marB="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ctr" defTabSz="914400" rtl="0" eaLnBrk="1" fontAlgn="b" latinLnBrk="0" hangingPunct="1"/>
                      <a:r>
                        <a:rPr lang="it-IT" sz="900" b="1" i="0" u="none" strike="noStrike" kern="1200" dirty="0">
                          <a:solidFill>
                            <a:schemeClr val="tx1"/>
                          </a:solidFill>
                          <a:effectLst/>
                          <a:latin typeface="Arial" panose="020B0604020202020204" pitchFamily="34" charset="0"/>
                          <a:ea typeface="+mn-ea"/>
                          <a:cs typeface="+mn-cs"/>
                        </a:rPr>
                        <a:t>615.618.365,75 € </a:t>
                      </a:r>
                    </a:p>
                  </a:txBody>
                  <a:tcPr marL="0" marR="0" marT="0" marB="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fontAlgn="b">
                        <a:spcAft>
                          <a:spcPts val="600"/>
                        </a:spcAft>
                      </a:pPr>
                      <a:endParaRPr lang="it-IT" sz="800" b="0" i="0" u="none" strike="noStrike" dirty="0">
                        <a:solidFill>
                          <a:schemeClr val="tx1"/>
                        </a:solidFill>
                        <a:effectLst/>
                        <a:latin typeface="Calibri" panose="020F0502020204030204" pitchFamily="34" charset="0"/>
                      </a:endParaRP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57648606"/>
                  </a:ext>
                </a:extLst>
              </a:tr>
              <a:tr h="213089">
                <a:tc>
                  <a:txBody>
                    <a:bodyPr/>
                    <a:lstStyle/>
                    <a:p>
                      <a:pPr algn="l" fontAlgn="b">
                        <a:spcAft>
                          <a:spcPts val="600"/>
                        </a:spcAft>
                      </a:pPr>
                      <a:r>
                        <a:rPr lang="it-IT" sz="800" b="1" i="0" u="none" strike="noStrike" dirty="0">
                          <a:solidFill>
                            <a:schemeClr val="tx1"/>
                          </a:solidFill>
                          <a:effectLst/>
                          <a:latin typeface="Arial" panose="020B0604020202020204" pitchFamily="34" charset="0"/>
                        </a:rPr>
                        <a:t>Di cui EURI</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endParaRPr lang="it-IT" sz="800" b="0" i="0" u="none" strike="noStrike" dirty="0">
                        <a:solidFill>
                          <a:schemeClr val="tx1"/>
                        </a:solidFill>
                        <a:effectLst/>
                        <a:latin typeface="Arial" panose="020B0604020202020204" pitchFamily="34" charset="0"/>
                      </a:endParaRP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endParaRPr lang="it-IT" sz="800" b="0" i="0" u="none" strike="noStrike" dirty="0">
                        <a:solidFill>
                          <a:schemeClr val="tx1"/>
                        </a:solidFill>
                        <a:effectLst/>
                        <a:latin typeface="Arial" panose="020B0604020202020204" pitchFamily="34" charset="0"/>
                      </a:endParaRP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endParaRPr lang="it-IT" sz="800" b="0" i="0" u="none" strike="noStrike" dirty="0">
                        <a:solidFill>
                          <a:schemeClr val="tx1"/>
                        </a:solidFill>
                        <a:effectLst/>
                        <a:latin typeface="Arial" panose="020B0604020202020204" pitchFamily="34" charset="0"/>
                      </a:endParaRP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endParaRPr lang="it-IT" sz="800" b="0" i="0" u="none" strike="noStrike" dirty="0">
                        <a:solidFill>
                          <a:schemeClr val="tx1"/>
                        </a:solidFill>
                        <a:effectLst/>
                        <a:latin typeface="Arial" panose="020B0604020202020204" pitchFamily="34" charset="0"/>
                      </a:endParaRP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endParaRPr lang="it-IT" sz="800" b="0" i="0" u="none" strike="noStrike" dirty="0">
                        <a:solidFill>
                          <a:schemeClr val="tx1"/>
                        </a:solidFill>
                        <a:effectLst/>
                        <a:latin typeface="Arial" panose="020B0604020202020204" pitchFamily="34" charset="0"/>
                      </a:endParaRP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endParaRPr lang="it-IT" sz="900" b="1" i="0" u="none" strike="noStrike" dirty="0">
                        <a:solidFill>
                          <a:schemeClr val="tx1"/>
                        </a:solidFill>
                        <a:effectLst/>
                        <a:latin typeface="Arial" panose="020B0604020202020204" pitchFamily="34" charset="0"/>
                      </a:endParaRP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900" b="1" i="0" u="none" strike="noStrike" dirty="0">
                          <a:solidFill>
                            <a:schemeClr val="tx1"/>
                          </a:solidFill>
                          <a:effectLst/>
                          <a:latin typeface="Arial" panose="020B0604020202020204" pitchFamily="34" charset="0"/>
                        </a:rPr>
                        <a:t>      6.307.095,48 €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ctr" defTabSz="914400" rtl="0" eaLnBrk="1" fontAlgn="b" latinLnBrk="0" hangingPunct="1">
                        <a:spcAft>
                          <a:spcPts val="600"/>
                        </a:spcAft>
                      </a:pPr>
                      <a:r>
                        <a:rPr lang="it-IT" sz="900" b="1" i="0" u="none" strike="noStrike" kern="1200" dirty="0">
                          <a:solidFill>
                            <a:schemeClr val="tx1"/>
                          </a:solidFill>
                          <a:effectLst/>
                          <a:latin typeface="Arial" panose="020B0604020202020204" pitchFamily="34" charset="0"/>
                          <a:ea typeface="+mn-ea"/>
                          <a:cs typeface="+mn-cs"/>
                        </a:rPr>
                        <a:t>    23.064.543,08 €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fontAlgn="b">
                        <a:spcAft>
                          <a:spcPts val="600"/>
                        </a:spcAft>
                      </a:pPr>
                      <a:endParaRPr lang="it-IT" sz="800" b="0" i="0" u="none" strike="noStrike" dirty="0">
                        <a:solidFill>
                          <a:schemeClr val="tx1"/>
                        </a:solidFill>
                        <a:effectLst/>
                        <a:latin typeface="Calibri" panose="020F0502020204030204" pitchFamily="34" charset="0"/>
                      </a:endParaRP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69457629"/>
                  </a:ext>
                </a:extLst>
              </a:tr>
              <a:tr h="149084">
                <a:tc>
                  <a:txBody>
                    <a:bodyPr/>
                    <a:lstStyle/>
                    <a:p>
                      <a:pPr algn="l" fontAlgn="b">
                        <a:spcAft>
                          <a:spcPts val="600"/>
                        </a:spcAft>
                      </a:pPr>
                      <a:r>
                        <a:rPr lang="it-IT" sz="800" b="1" i="0" u="none" strike="noStrike" dirty="0">
                          <a:solidFill>
                            <a:schemeClr val="tx1"/>
                          </a:solidFill>
                          <a:effectLst/>
                          <a:latin typeface="Arial" panose="020B0604020202020204" pitchFamily="34" charset="0"/>
                        </a:rPr>
                        <a:t>Quota FEASR</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chemeClr val="tx1"/>
                          </a:solidFill>
                          <a:effectLst/>
                          <a:latin typeface="Arial" panose="020B0604020202020204" pitchFamily="34" charset="0"/>
                        </a:rPr>
                        <a:t>       41.560.958,00 €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chemeClr val="tx1"/>
                          </a:solidFill>
                          <a:effectLst/>
                          <a:latin typeface="Arial" panose="020B0604020202020204" pitchFamily="34" charset="0"/>
                        </a:rPr>
                        <a:t>       83.273.184,03 €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chemeClr val="tx1"/>
                          </a:solidFill>
                          <a:effectLst/>
                          <a:latin typeface="Arial" panose="020B0604020202020204" pitchFamily="34" charset="0"/>
                        </a:rPr>
                        <a:t>     111.187.232,90 €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chemeClr val="tx1"/>
                          </a:solidFill>
                          <a:effectLst/>
                          <a:latin typeface="Arial" panose="020B0604020202020204" pitchFamily="34" charset="0"/>
                        </a:rPr>
                        <a:t>     146.147.049,34 €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800" b="0" i="0" u="none" strike="noStrike" dirty="0">
                          <a:solidFill>
                            <a:schemeClr val="tx1"/>
                          </a:solidFill>
                          <a:effectLst/>
                          <a:latin typeface="Arial" panose="020B0604020202020204" pitchFamily="34" charset="0"/>
                        </a:rPr>
                        <a:t>     181.174.346,68 €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spcAft>
                          <a:spcPts val="600"/>
                        </a:spcAft>
                      </a:pPr>
                      <a:r>
                        <a:rPr lang="it-IT" sz="900" b="1" i="0" u="none" strike="noStrike" dirty="0">
                          <a:solidFill>
                            <a:schemeClr val="tx1"/>
                          </a:solidFill>
                          <a:effectLst/>
                          <a:latin typeface="Arial" panose="020B0604020202020204" pitchFamily="34" charset="0"/>
                        </a:rPr>
                        <a:t>  216.275.036,07 €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it-IT" sz="1200" b="0" i="0" u="none" strike="noStrike" dirty="0">
                          <a:solidFill>
                            <a:srgbClr val="000000"/>
                          </a:solidFill>
                          <a:effectLst/>
                          <a:latin typeface="Arial" panose="020B0604020202020204" pitchFamily="34" charset="0"/>
                        </a:rPr>
                        <a:t>  </a:t>
                      </a:r>
                      <a:r>
                        <a:rPr lang="it-IT" sz="900" b="1" i="0" u="none" strike="noStrike" kern="1200" dirty="0">
                          <a:solidFill>
                            <a:schemeClr val="tx1"/>
                          </a:solidFill>
                          <a:effectLst/>
                          <a:latin typeface="Arial" panose="020B0604020202020204" pitchFamily="34" charset="0"/>
                          <a:ea typeface="+mn-ea"/>
                          <a:cs typeface="+mn-cs"/>
                        </a:rPr>
                        <a:t>250.104.642,00 € </a:t>
                      </a:r>
                    </a:p>
                  </a:txBody>
                  <a:tcPr marL="0" marR="0" marT="0" marB="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algn="ctr" defTabSz="914400" rtl="0" eaLnBrk="1" fontAlgn="b" latinLnBrk="0" hangingPunct="1">
                        <a:spcAft>
                          <a:spcPts val="600"/>
                        </a:spcAft>
                      </a:pPr>
                      <a:r>
                        <a:rPr lang="it-IT" sz="900" b="1" i="0" u="none" strike="noStrike" kern="1200" dirty="0">
                          <a:solidFill>
                            <a:schemeClr val="tx1"/>
                          </a:solidFill>
                          <a:effectLst/>
                          <a:latin typeface="Arial" panose="020B0604020202020204" pitchFamily="34" charset="0"/>
                          <a:ea typeface="+mn-ea"/>
                          <a:cs typeface="+mn-cs"/>
                        </a:rPr>
                        <a:t>  295.496.815,57 € </a:t>
                      </a: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l" fontAlgn="b">
                        <a:spcAft>
                          <a:spcPts val="600"/>
                        </a:spcAft>
                      </a:pPr>
                      <a:endParaRPr lang="it-IT" sz="800" b="0" i="0" u="none" strike="noStrike" dirty="0">
                        <a:solidFill>
                          <a:schemeClr val="tx1"/>
                        </a:solidFill>
                        <a:effectLst/>
                        <a:latin typeface="Calibri" panose="020F0502020204030204" pitchFamily="34" charset="0"/>
                      </a:endParaRPr>
                    </a:p>
                  </a:txBody>
                  <a:tcPr marL="36000" marR="36000" marT="36000" marB="36000" anchor="ctr">
                    <a:lnL w="12700" cap="flat" cmpd="sng" algn="ctr">
                      <a:solidFill>
                        <a:srgbClr val="009999"/>
                      </a:solidFill>
                      <a:prstDash val="solid"/>
                      <a:round/>
                      <a:headEnd type="none" w="med" len="med"/>
                      <a:tailEnd type="none" w="med" len="med"/>
                    </a:lnL>
                    <a:lnR w="12700" cap="flat" cmpd="sng" algn="ctr">
                      <a:solidFill>
                        <a:srgbClr val="009999"/>
                      </a:solidFill>
                      <a:prstDash val="solid"/>
                      <a:round/>
                      <a:headEnd type="none" w="med" len="med"/>
                      <a:tailEnd type="none" w="med" len="med"/>
                    </a:lnR>
                    <a:lnT w="12700" cap="flat" cmpd="sng" algn="ctr">
                      <a:solidFill>
                        <a:srgbClr val="009999"/>
                      </a:solidFill>
                      <a:prstDash val="solid"/>
                      <a:round/>
                      <a:headEnd type="none" w="med" len="med"/>
                      <a:tailEnd type="none" w="med" len="med"/>
                    </a:lnT>
                    <a:lnB w="12700" cap="flat" cmpd="sng" algn="ctr">
                      <a:solidFill>
                        <a:srgbClr val="00999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749747756"/>
                  </a:ext>
                </a:extLst>
              </a:tr>
            </a:tbl>
          </a:graphicData>
        </a:graphic>
      </p:graphicFrame>
    </p:spTree>
    <p:extLst>
      <p:ext uri="{BB962C8B-B14F-4D97-AF65-F5344CB8AC3E}">
        <p14:creationId xmlns:p14="http://schemas.microsoft.com/office/powerpoint/2010/main" val="2894481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EFF7E87C-E235-4DB1-8080-EB9FF00FFCCA}"/>
              </a:ext>
            </a:extLst>
          </p:cNvPr>
          <p:cNvSpPr txBox="1"/>
          <p:nvPr/>
        </p:nvSpPr>
        <p:spPr>
          <a:xfrm>
            <a:off x="360728" y="343933"/>
            <a:ext cx="10942812" cy="461665"/>
          </a:xfrm>
          <a:prstGeom prst="rect">
            <a:avLst/>
          </a:prstGeom>
          <a:noFill/>
        </p:spPr>
        <p:txBody>
          <a:bodyPr wrap="square" rtlCol="0">
            <a:spAutoFit/>
          </a:bodyPr>
          <a:lstStyle/>
          <a:p>
            <a:pPr lvl="0">
              <a:defRPr/>
            </a:pPr>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a:t>
            </a:r>
            <a:r>
              <a:rPr kumimoji="0" lang="it-IT" sz="2400" b="1" i="0" u="none" strike="noStrike" kern="1200" cap="none" spc="0" normalizeH="0" baseline="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.13</a:t>
            </a:r>
            <a:r>
              <a:rPr kumimoji="0" lang="it-IT" sz="2400" b="1" i="0" u="none" strike="noStrike" kern="1200" cap="none" spc="0" normalizeH="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Previsioni di spesa – target 2024 (N+3) </a:t>
            </a:r>
            <a:r>
              <a:rPr lang="it-IT" sz="16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(spesa pubblica , co-finanziato </a:t>
            </a:r>
            <a:r>
              <a:rPr lang="it-IT" sz="1600" b="1" dirty="0" err="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Feasr</a:t>
            </a:r>
            <a:r>
              <a:rPr lang="it-IT" sz="16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t>
            </a:r>
            <a:endPar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3" name="Connettore 1 2"/>
          <p:cNvCxnSpPr/>
          <p:nvPr/>
        </p:nvCxnSpPr>
        <p:spPr>
          <a:xfrm>
            <a:off x="710005" y="914400"/>
            <a:ext cx="8381744" cy="20594"/>
          </a:xfrm>
          <a:prstGeom prst="line">
            <a:avLst/>
          </a:prstGeom>
          <a:ln/>
        </p:spPr>
        <p:style>
          <a:lnRef idx="3">
            <a:schemeClr val="accent5"/>
          </a:lnRef>
          <a:fillRef idx="0">
            <a:schemeClr val="accent5"/>
          </a:fillRef>
          <a:effectRef idx="2">
            <a:schemeClr val="accent5"/>
          </a:effectRef>
          <a:fontRef idx="minor">
            <a:schemeClr val="tx1"/>
          </a:fontRef>
        </p:style>
      </p:cxnSp>
      <p:graphicFrame>
        <p:nvGraphicFramePr>
          <p:cNvPr id="6" name="Tabella 5">
            <a:extLst>
              <a:ext uri="{FF2B5EF4-FFF2-40B4-BE49-F238E27FC236}">
                <a16:creationId xmlns:a16="http://schemas.microsoft.com/office/drawing/2014/main" xmlns="" id="{52AB3612-8DE8-52A8-8963-57F062516274}"/>
              </a:ext>
            </a:extLst>
          </p:cNvPr>
          <p:cNvGraphicFramePr>
            <a:graphicFrameLocks noGrp="1"/>
          </p:cNvGraphicFramePr>
          <p:nvPr>
            <p:extLst/>
          </p:nvPr>
        </p:nvGraphicFramePr>
        <p:xfrm>
          <a:off x="360729" y="984762"/>
          <a:ext cx="11339658" cy="4890238"/>
        </p:xfrm>
        <a:graphic>
          <a:graphicData uri="http://schemas.openxmlformats.org/drawingml/2006/table">
            <a:tbl>
              <a:tblPr/>
              <a:tblGrid>
                <a:gridCol w="2106900">
                  <a:extLst>
                    <a:ext uri="{9D8B030D-6E8A-4147-A177-3AD203B41FA5}">
                      <a16:colId xmlns:a16="http://schemas.microsoft.com/office/drawing/2014/main" xmlns="" val="3176622652"/>
                    </a:ext>
                  </a:extLst>
                </a:gridCol>
                <a:gridCol w="2305498">
                  <a:extLst>
                    <a:ext uri="{9D8B030D-6E8A-4147-A177-3AD203B41FA5}">
                      <a16:colId xmlns:a16="http://schemas.microsoft.com/office/drawing/2014/main" xmlns="" val="3470449716"/>
                    </a:ext>
                  </a:extLst>
                </a:gridCol>
                <a:gridCol w="1961910">
                  <a:extLst>
                    <a:ext uri="{9D8B030D-6E8A-4147-A177-3AD203B41FA5}">
                      <a16:colId xmlns:a16="http://schemas.microsoft.com/office/drawing/2014/main" xmlns="" val="1821982767"/>
                    </a:ext>
                  </a:extLst>
                </a:gridCol>
                <a:gridCol w="1983350">
                  <a:extLst>
                    <a:ext uri="{9D8B030D-6E8A-4147-A177-3AD203B41FA5}">
                      <a16:colId xmlns:a16="http://schemas.microsoft.com/office/drawing/2014/main" xmlns="" val="1279125423"/>
                    </a:ext>
                  </a:extLst>
                </a:gridCol>
                <a:gridCol w="1644813">
                  <a:extLst>
                    <a:ext uri="{9D8B030D-6E8A-4147-A177-3AD203B41FA5}">
                      <a16:colId xmlns:a16="http://schemas.microsoft.com/office/drawing/2014/main" xmlns="" val="2167948720"/>
                    </a:ext>
                  </a:extLst>
                </a:gridCol>
                <a:gridCol w="1337187">
                  <a:extLst>
                    <a:ext uri="{9D8B030D-6E8A-4147-A177-3AD203B41FA5}">
                      <a16:colId xmlns:a16="http://schemas.microsoft.com/office/drawing/2014/main" xmlns="" val="3045280909"/>
                    </a:ext>
                  </a:extLst>
                </a:gridCol>
              </a:tblGrid>
              <a:tr h="1320205">
                <a:tc>
                  <a:txBody>
                    <a:bodyPr/>
                    <a:lstStyle/>
                    <a:p>
                      <a:pPr algn="ctr" rtl="0" fontAlgn="ctr"/>
                      <a:r>
                        <a:rPr lang="it-IT" sz="2000" b="1" i="0" u="none" strike="noStrike" dirty="0">
                          <a:solidFill>
                            <a:srgbClr val="FFFFFF"/>
                          </a:solidFill>
                          <a:effectLst/>
                          <a:latin typeface="Arial" panose="020B0604020202020204" pitchFamily="34" charset="0"/>
                        </a:rPr>
                        <a:t>Tipologia</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tc>
                  <a:txBody>
                    <a:bodyPr/>
                    <a:lstStyle/>
                    <a:p>
                      <a:pPr algn="ctr" rtl="0" fontAlgn="ctr"/>
                      <a:r>
                        <a:rPr lang="it-IT" sz="2000" b="1" i="0" u="none" strike="noStrike" dirty="0">
                          <a:solidFill>
                            <a:srgbClr val="FFFFFF"/>
                          </a:solidFill>
                          <a:effectLst/>
                          <a:latin typeface="Arial" panose="020B0604020202020204" pitchFamily="34" charset="0"/>
                        </a:rPr>
                        <a:t>Spesa Pagata al 28/11/2024 (</a:t>
                      </a:r>
                      <a:r>
                        <a:rPr lang="it-IT" sz="2000" b="1" i="0" u="none" strike="noStrike" dirty="0" err="1">
                          <a:solidFill>
                            <a:srgbClr val="FFFFFF"/>
                          </a:solidFill>
                          <a:effectLst/>
                          <a:latin typeface="Arial" panose="020B0604020202020204" pitchFamily="34" charset="0"/>
                        </a:rPr>
                        <a:t>dec</a:t>
                      </a:r>
                      <a:r>
                        <a:rPr lang="it-IT" sz="2000" b="1" i="0" u="none" strike="noStrike" dirty="0">
                          <a:solidFill>
                            <a:srgbClr val="FFFFFF"/>
                          </a:solidFill>
                          <a:effectLst/>
                          <a:latin typeface="Arial" panose="020B0604020202020204" pitchFamily="34" charset="0"/>
                        </a:rPr>
                        <a:t>. 725)</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tc>
                  <a:txBody>
                    <a:bodyPr/>
                    <a:lstStyle/>
                    <a:p>
                      <a:pPr algn="ctr" rtl="0" fontAlgn="ctr"/>
                      <a:r>
                        <a:rPr lang="it-IT" sz="2000" b="1" i="0" u="none" strike="noStrike" dirty="0">
                          <a:solidFill>
                            <a:srgbClr val="FFFFFF"/>
                          </a:solidFill>
                          <a:effectLst/>
                          <a:latin typeface="Arial" panose="020B0604020202020204" pitchFamily="34" charset="0"/>
                        </a:rPr>
                        <a:t>Previsioni di spesa dal 28/11/2024 al  31/12/2024</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tc>
                  <a:txBody>
                    <a:bodyPr/>
                    <a:lstStyle/>
                    <a:p>
                      <a:pPr algn="ctr" rtl="0" fontAlgn="ctr"/>
                      <a:r>
                        <a:rPr lang="it-IT" sz="2000" b="1" i="0" u="none" strike="noStrike" dirty="0">
                          <a:solidFill>
                            <a:srgbClr val="FFFFFF"/>
                          </a:solidFill>
                          <a:effectLst/>
                          <a:latin typeface="Arial" panose="020B0604020202020204" pitchFamily="34" charset="0"/>
                        </a:rPr>
                        <a:t>Spesa totale prevista al 31/12/2024</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tc>
                  <a:txBody>
                    <a:bodyPr/>
                    <a:lstStyle/>
                    <a:p>
                      <a:pPr algn="ctr" rtl="0" fontAlgn="ctr"/>
                      <a:r>
                        <a:rPr lang="pt-BR" sz="2000" b="1" i="0" u="none" strike="noStrike" dirty="0">
                          <a:solidFill>
                            <a:srgbClr val="FFFFFF"/>
                          </a:solidFill>
                          <a:effectLst/>
                          <a:latin typeface="Arial" panose="020B0604020202020204" pitchFamily="34" charset="0"/>
                        </a:rPr>
                        <a:t>Target spesa 2024 (N+3)</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tc>
                  <a:txBody>
                    <a:bodyPr/>
                    <a:lstStyle/>
                    <a:p>
                      <a:pPr algn="ctr" rtl="0" fontAlgn="ctr"/>
                      <a:r>
                        <a:rPr lang="it-IT" sz="2000" b="1" i="0" u="none" strike="noStrike" dirty="0">
                          <a:solidFill>
                            <a:srgbClr val="FFFFFF"/>
                          </a:solidFill>
                          <a:effectLst/>
                          <a:latin typeface="Arial" panose="020B0604020202020204" pitchFamily="34" charset="0"/>
                        </a:rPr>
                        <a:t>Delta</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extLst>
                  <a:ext uri="{0D108BD9-81ED-4DB2-BD59-A6C34878D82A}">
                    <a16:rowId xmlns:a16="http://schemas.microsoft.com/office/drawing/2014/main" xmlns="" val="1089623418"/>
                  </a:ext>
                </a:extLst>
              </a:tr>
              <a:tr h="343803">
                <a:tc>
                  <a:txBody>
                    <a:bodyPr/>
                    <a:lstStyle/>
                    <a:p>
                      <a:pPr algn="l" fontAlgn="ctr"/>
                      <a:r>
                        <a:rPr lang="it-IT" sz="1800" b="0" i="0" u="none" strike="noStrike">
                          <a:solidFill>
                            <a:srgbClr val="000000"/>
                          </a:solidFill>
                          <a:effectLst/>
                          <a:latin typeface="Arial" panose="020B0604020202020204" pitchFamily="34" charset="0"/>
                        </a:rPr>
                        <a:t> </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it-IT" sz="1800" b="0" i="0" u="none" strike="noStrike">
                          <a:solidFill>
                            <a:srgbClr val="000000"/>
                          </a:solidFill>
                          <a:effectLst/>
                          <a:latin typeface="Arial" panose="020B0604020202020204" pitchFamily="34" charset="0"/>
                        </a:rPr>
                        <a:t>(a)</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it-IT" sz="1800" b="0" i="0" u="none" strike="noStrike">
                          <a:solidFill>
                            <a:srgbClr val="000000"/>
                          </a:solidFill>
                          <a:effectLst/>
                          <a:latin typeface="Arial" panose="020B0604020202020204" pitchFamily="34" charset="0"/>
                        </a:rPr>
                        <a:t>(b)</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it-IT" sz="1800" b="0" i="0" u="none" strike="noStrike">
                          <a:solidFill>
                            <a:srgbClr val="000000"/>
                          </a:solidFill>
                          <a:effectLst/>
                          <a:latin typeface="Arial" panose="020B0604020202020204" pitchFamily="34" charset="0"/>
                        </a:rPr>
                        <a:t>(c = a + b) </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it-IT" sz="1800" b="0" i="0" u="none" strike="noStrike" dirty="0">
                          <a:solidFill>
                            <a:srgbClr val="000000"/>
                          </a:solidFill>
                          <a:effectLst/>
                          <a:latin typeface="Arial" panose="020B0604020202020204" pitchFamily="34" charset="0"/>
                        </a:rPr>
                        <a:t>(d)</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800" b="0" i="0" u="none" strike="noStrike" dirty="0">
                          <a:solidFill>
                            <a:srgbClr val="000000"/>
                          </a:solidFill>
                          <a:effectLst/>
                          <a:latin typeface="Arial" panose="020B0604020202020204" pitchFamily="34" charset="0"/>
                        </a:rPr>
                        <a:t>(c – d)</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73690988"/>
                  </a:ext>
                </a:extLst>
              </a:tr>
              <a:tr h="343803">
                <a:tc>
                  <a:txBody>
                    <a:bodyPr/>
                    <a:lstStyle/>
                    <a:p>
                      <a:pPr algn="l" rtl="0" fontAlgn="ctr"/>
                      <a:r>
                        <a:rPr lang="it-IT" sz="1800" b="0" i="0" u="none" strike="noStrike">
                          <a:solidFill>
                            <a:srgbClr val="000000"/>
                          </a:solidFill>
                          <a:effectLst/>
                          <a:latin typeface="Arial" panose="020B0604020202020204" pitchFamily="34" charset="0"/>
                        </a:rPr>
                        <a:t>Prefinanziamento</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dirty="0">
                          <a:effectLst/>
                          <a:latin typeface="Arial" panose="020B0604020202020204" pitchFamily="34" charset="0"/>
                        </a:rPr>
                        <a:t>12.983.875</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a:effectLst/>
                          <a:latin typeface="Arial" panose="020B0604020202020204" pitchFamily="34" charset="0"/>
                        </a:rPr>
                        <a:t>12.983.875</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753574415"/>
                  </a:ext>
                </a:extLst>
              </a:tr>
              <a:tr h="962650">
                <a:tc>
                  <a:txBody>
                    <a:bodyPr/>
                    <a:lstStyle/>
                    <a:p>
                      <a:pPr algn="l" rtl="0" fontAlgn="ctr"/>
                      <a:r>
                        <a:rPr lang="it-IT" sz="1800" b="0" i="0" u="none" strike="noStrike" dirty="0">
                          <a:solidFill>
                            <a:srgbClr val="000000"/>
                          </a:solidFill>
                          <a:effectLst/>
                          <a:latin typeface="Arial" panose="020B0604020202020204" pitchFamily="34" charset="0"/>
                        </a:rPr>
                        <a:t>Misure connesse a superfici e animali</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dirty="0">
                          <a:effectLst/>
                          <a:latin typeface="Arial" panose="020B0604020202020204" pitchFamily="34" charset="0"/>
                        </a:rPr>
                        <a:t>201.292.739</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dirty="0">
                          <a:effectLst/>
                          <a:latin typeface="Arial" panose="020B0604020202020204" pitchFamily="34" charset="0"/>
                        </a:rPr>
                        <a:t>3.121.057</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a:effectLst/>
                          <a:latin typeface="Arial" panose="020B0604020202020204" pitchFamily="34" charset="0"/>
                        </a:rPr>
                        <a:t>204.413.796</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879027930"/>
                  </a:ext>
                </a:extLst>
              </a:tr>
              <a:tr h="1278948">
                <a:tc>
                  <a:txBody>
                    <a:bodyPr/>
                    <a:lstStyle/>
                    <a:p>
                      <a:pPr algn="l" rtl="0" fontAlgn="ctr"/>
                      <a:r>
                        <a:rPr lang="it-IT" sz="1800" b="0" i="0" u="none" strike="noStrike" dirty="0">
                          <a:solidFill>
                            <a:srgbClr val="000000"/>
                          </a:solidFill>
                          <a:effectLst/>
                          <a:latin typeface="Arial" panose="020B0604020202020204" pitchFamily="34" charset="0"/>
                        </a:rPr>
                        <a:t>Misure non connesse a superfici e animali</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a:effectLst/>
                          <a:latin typeface="Arial" panose="020B0604020202020204" pitchFamily="34" charset="0"/>
                        </a:rPr>
                        <a:t>279.717.975</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dirty="0">
                          <a:effectLst/>
                          <a:latin typeface="Arial" panose="020B0604020202020204" pitchFamily="34" charset="0"/>
                        </a:rPr>
                        <a:t>28.487.263</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dirty="0">
                          <a:effectLst/>
                          <a:latin typeface="Arial" panose="020B0604020202020204" pitchFamily="34" charset="0"/>
                        </a:rPr>
                        <a:t>308.205.239</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dirty="0">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451668680"/>
                  </a:ext>
                </a:extLst>
              </a:tr>
              <a:tr h="343803">
                <a:tc>
                  <a:txBody>
                    <a:bodyPr/>
                    <a:lstStyle/>
                    <a:p>
                      <a:pPr algn="l" rtl="0" fontAlgn="ctr"/>
                      <a:r>
                        <a:rPr lang="it-IT" sz="2000" b="1" i="0" u="none" strike="noStrike" dirty="0">
                          <a:solidFill>
                            <a:srgbClr val="000000"/>
                          </a:solidFill>
                          <a:effectLst/>
                          <a:latin typeface="Arial" panose="020B0604020202020204" pitchFamily="34" charset="0"/>
                        </a:rPr>
                        <a:t>Totale</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1" i="0" u="none" strike="noStrike" dirty="0">
                          <a:effectLst/>
                          <a:latin typeface="Arial" panose="020B0604020202020204" pitchFamily="34" charset="0"/>
                        </a:rPr>
                        <a:t>493.994.590</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1" i="0" u="none" strike="noStrike" dirty="0">
                          <a:effectLst/>
                          <a:latin typeface="Arial" panose="020B0604020202020204" pitchFamily="34" charset="0"/>
                        </a:rPr>
                        <a:t>31.608.320</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1" i="0" u="none" strike="noStrike" dirty="0">
                          <a:effectLst/>
                          <a:latin typeface="Arial" panose="020B0604020202020204" pitchFamily="34" charset="0"/>
                        </a:rPr>
                        <a:t>525.602.910</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1" i="0" u="none" strike="noStrike" dirty="0">
                          <a:effectLst/>
                          <a:latin typeface="Arial" panose="020B0604020202020204" pitchFamily="34" charset="0"/>
                        </a:rPr>
                        <a:t>521.051.338</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1" i="0" u="none" strike="noStrike" dirty="0">
                          <a:effectLst/>
                          <a:latin typeface="Arial" panose="020B0604020202020204" pitchFamily="34" charset="0"/>
                        </a:rPr>
                        <a:t>4.551.572</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3523938064"/>
                  </a:ext>
                </a:extLst>
              </a:tr>
            </a:tbl>
          </a:graphicData>
        </a:graphic>
      </p:graphicFrame>
    </p:spTree>
    <p:extLst>
      <p:ext uri="{BB962C8B-B14F-4D97-AF65-F5344CB8AC3E}">
        <p14:creationId xmlns:p14="http://schemas.microsoft.com/office/powerpoint/2010/main" val="3775904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EFF7E87C-E235-4DB1-8080-EB9FF00FFCCA}"/>
              </a:ext>
            </a:extLst>
          </p:cNvPr>
          <p:cNvSpPr txBox="1"/>
          <p:nvPr/>
        </p:nvSpPr>
        <p:spPr>
          <a:xfrm>
            <a:off x="203200" y="223965"/>
            <a:ext cx="11775440" cy="830997"/>
          </a:xfrm>
          <a:prstGeom prst="rect">
            <a:avLst/>
          </a:prstGeom>
          <a:noFill/>
        </p:spPr>
        <p:txBody>
          <a:bodyPr wrap="square" rtlCol="0">
            <a:spAutoFit/>
          </a:bodyPr>
          <a:lstStyle/>
          <a:p>
            <a:pPr>
              <a:defRPr/>
            </a:pPr>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a:t>
            </a:r>
            <a:r>
              <a:rPr kumimoji="0" lang="it-IT" sz="2400" b="1" i="0" u="none" strike="noStrike" kern="1200" cap="none" spc="0" normalizeH="0" baseline="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.13</a:t>
            </a:r>
            <a:r>
              <a:rPr kumimoji="0" lang="it-IT" sz="2400" b="1" i="0" u="none" strike="noStrike" kern="1200" cap="none" spc="0" normalizeH="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Previsioni di spesa – target 2025 (N+3) </a:t>
            </a:r>
            <a:r>
              <a:rPr lang="it-IT" sz="20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Co-finanziato FEASR (</a:t>
            </a:r>
            <a:r>
              <a:rPr lang="it-IT"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spesa pubblica)</a:t>
            </a:r>
            <a:endPar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a:p>
            <a:pPr lvl="0">
              <a:defRPr/>
            </a:pPr>
            <a:endPar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cxnSp>
        <p:nvCxnSpPr>
          <p:cNvPr id="3" name="Connettore 1 2"/>
          <p:cNvCxnSpPr/>
          <p:nvPr/>
        </p:nvCxnSpPr>
        <p:spPr>
          <a:xfrm>
            <a:off x="710005" y="914400"/>
            <a:ext cx="8381744" cy="20594"/>
          </a:xfrm>
          <a:prstGeom prst="line">
            <a:avLst/>
          </a:prstGeom>
          <a:ln/>
        </p:spPr>
        <p:style>
          <a:lnRef idx="3">
            <a:schemeClr val="accent5"/>
          </a:lnRef>
          <a:fillRef idx="0">
            <a:schemeClr val="accent5"/>
          </a:fillRef>
          <a:effectRef idx="2">
            <a:schemeClr val="accent5"/>
          </a:effectRef>
          <a:fontRef idx="minor">
            <a:schemeClr val="tx1"/>
          </a:fontRef>
        </p:style>
      </p:cxnSp>
      <p:graphicFrame>
        <p:nvGraphicFramePr>
          <p:cNvPr id="5" name="Tabella 4">
            <a:extLst>
              <a:ext uri="{FF2B5EF4-FFF2-40B4-BE49-F238E27FC236}">
                <a16:creationId xmlns:a16="http://schemas.microsoft.com/office/drawing/2014/main" xmlns="" id="{8ABEC096-A2BA-D567-B795-2F34F030FCB5}"/>
              </a:ext>
            </a:extLst>
          </p:cNvPr>
          <p:cNvGraphicFramePr>
            <a:graphicFrameLocks noGrp="1"/>
          </p:cNvGraphicFramePr>
          <p:nvPr/>
        </p:nvGraphicFramePr>
        <p:xfrm>
          <a:off x="203199" y="1027450"/>
          <a:ext cx="11438196" cy="4758657"/>
        </p:xfrm>
        <a:graphic>
          <a:graphicData uri="http://schemas.openxmlformats.org/drawingml/2006/table">
            <a:tbl>
              <a:tblPr/>
              <a:tblGrid>
                <a:gridCol w="2205151">
                  <a:extLst>
                    <a:ext uri="{9D8B030D-6E8A-4147-A177-3AD203B41FA5}">
                      <a16:colId xmlns:a16="http://schemas.microsoft.com/office/drawing/2014/main" xmlns="" val="4028268721"/>
                    </a:ext>
                  </a:extLst>
                </a:gridCol>
                <a:gridCol w="1915302">
                  <a:extLst>
                    <a:ext uri="{9D8B030D-6E8A-4147-A177-3AD203B41FA5}">
                      <a16:colId xmlns:a16="http://schemas.microsoft.com/office/drawing/2014/main" xmlns="" val="3682202297"/>
                    </a:ext>
                  </a:extLst>
                </a:gridCol>
                <a:gridCol w="2037710">
                  <a:extLst>
                    <a:ext uri="{9D8B030D-6E8A-4147-A177-3AD203B41FA5}">
                      <a16:colId xmlns:a16="http://schemas.microsoft.com/office/drawing/2014/main" xmlns="" val="2769139726"/>
                    </a:ext>
                  </a:extLst>
                </a:gridCol>
                <a:gridCol w="2037710">
                  <a:extLst>
                    <a:ext uri="{9D8B030D-6E8A-4147-A177-3AD203B41FA5}">
                      <a16:colId xmlns:a16="http://schemas.microsoft.com/office/drawing/2014/main" xmlns="" val="698245237"/>
                    </a:ext>
                  </a:extLst>
                </a:gridCol>
                <a:gridCol w="1699968">
                  <a:extLst>
                    <a:ext uri="{9D8B030D-6E8A-4147-A177-3AD203B41FA5}">
                      <a16:colId xmlns:a16="http://schemas.microsoft.com/office/drawing/2014/main" xmlns="" val="948890116"/>
                    </a:ext>
                  </a:extLst>
                </a:gridCol>
                <a:gridCol w="1542355">
                  <a:extLst>
                    <a:ext uri="{9D8B030D-6E8A-4147-A177-3AD203B41FA5}">
                      <a16:colId xmlns:a16="http://schemas.microsoft.com/office/drawing/2014/main" xmlns="" val="2105680046"/>
                    </a:ext>
                  </a:extLst>
                </a:gridCol>
              </a:tblGrid>
              <a:tr h="1084705">
                <a:tc>
                  <a:txBody>
                    <a:bodyPr/>
                    <a:lstStyle/>
                    <a:p>
                      <a:pPr algn="ctr" rtl="0" fontAlgn="ctr"/>
                      <a:endParaRPr lang="it-IT" sz="2000" b="1" i="0" u="none" strike="noStrike" dirty="0">
                        <a:solidFill>
                          <a:srgbClr val="FFFFFF"/>
                        </a:solidFill>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tc>
                  <a:txBody>
                    <a:bodyPr/>
                    <a:lstStyle/>
                    <a:p>
                      <a:pPr algn="ctr" rtl="0" fontAlgn="ctr"/>
                      <a:r>
                        <a:rPr lang="it-IT" sz="2000" b="1" i="0" u="none" strike="noStrike" dirty="0">
                          <a:solidFill>
                            <a:srgbClr val="FFFFFF"/>
                          </a:solidFill>
                          <a:effectLst/>
                          <a:latin typeface="Arial" panose="020B0604020202020204" pitchFamily="34" charset="0"/>
                        </a:rPr>
                        <a:t>Spesa totale prevista al 31/12/2024</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tc>
                  <a:txBody>
                    <a:bodyPr/>
                    <a:lstStyle/>
                    <a:p>
                      <a:pPr algn="ctr" rtl="0" fontAlgn="ctr"/>
                      <a:r>
                        <a:rPr lang="it-IT" sz="2000" b="1" i="0" u="none" strike="noStrike" dirty="0">
                          <a:solidFill>
                            <a:srgbClr val="FFFFFF"/>
                          </a:solidFill>
                          <a:effectLst/>
                          <a:latin typeface="Arial" panose="020B0604020202020204" pitchFamily="34" charset="0"/>
                        </a:rPr>
                        <a:t>Previsioni di spesa dal 01/01/2025 al  31/12/2025</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tc>
                  <a:txBody>
                    <a:bodyPr/>
                    <a:lstStyle/>
                    <a:p>
                      <a:pPr algn="ctr" rtl="0" fontAlgn="ctr"/>
                      <a:r>
                        <a:rPr lang="it-IT" sz="2000" b="1" i="0" u="none" strike="noStrike" dirty="0">
                          <a:solidFill>
                            <a:srgbClr val="FFFFFF"/>
                          </a:solidFill>
                          <a:effectLst/>
                          <a:latin typeface="Arial" panose="020B0604020202020204" pitchFamily="34" charset="0"/>
                        </a:rPr>
                        <a:t>Spesa totale prevista al 31/12/2025</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tc>
                  <a:txBody>
                    <a:bodyPr/>
                    <a:lstStyle/>
                    <a:p>
                      <a:pPr algn="ctr" rtl="0" fontAlgn="ctr"/>
                      <a:r>
                        <a:rPr lang="pt-BR" sz="2000" b="1" i="0" u="none" strike="noStrike" dirty="0">
                          <a:solidFill>
                            <a:srgbClr val="FFFFFF"/>
                          </a:solidFill>
                          <a:effectLst/>
                          <a:latin typeface="Arial" panose="020B0604020202020204" pitchFamily="34" charset="0"/>
                        </a:rPr>
                        <a:t>Target spesa 2025 (N+3)</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tc>
                  <a:txBody>
                    <a:bodyPr/>
                    <a:lstStyle/>
                    <a:p>
                      <a:pPr algn="ctr" rtl="0" fontAlgn="ctr"/>
                      <a:r>
                        <a:rPr lang="it-IT" sz="2000" b="1" i="0" u="none" strike="noStrike" dirty="0">
                          <a:solidFill>
                            <a:srgbClr val="FFFFFF"/>
                          </a:solidFill>
                          <a:effectLst/>
                          <a:latin typeface="Arial" panose="020B0604020202020204" pitchFamily="34" charset="0"/>
                        </a:rPr>
                        <a:t>Delta</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9999"/>
                    </a:solidFill>
                  </a:tcPr>
                </a:tc>
                <a:extLst>
                  <a:ext uri="{0D108BD9-81ED-4DB2-BD59-A6C34878D82A}">
                    <a16:rowId xmlns:a16="http://schemas.microsoft.com/office/drawing/2014/main" xmlns="" val="16158677"/>
                  </a:ext>
                </a:extLst>
              </a:tr>
              <a:tr h="282475">
                <a:tc>
                  <a:txBody>
                    <a:bodyPr/>
                    <a:lstStyle/>
                    <a:p>
                      <a:pPr algn="ctr" rtl="0" fontAlgn="ctr"/>
                      <a:endParaRPr lang="it-IT" sz="1800" b="0" i="0" u="none" strike="noStrike" dirty="0">
                        <a:solidFill>
                          <a:srgbClr val="000000"/>
                        </a:solidFill>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it-IT" sz="1800" b="0" i="0" u="none" strike="noStrike" dirty="0">
                          <a:solidFill>
                            <a:srgbClr val="000000"/>
                          </a:solidFill>
                          <a:effectLst/>
                          <a:latin typeface="Arial" panose="020B0604020202020204" pitchFamily="34" charset="0"/>
                        </a:rPr>
                        <a:t>(a)</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it-IT" sz="1800" b="0" i="0" u="none" strike="noStrike">
                          <a:solidFill>
                            <a:srgbClr val="000000"/>
                          </a:solidFill>
                          <a:effectLst/>
                          <a:latin typeface="Arial" panose="020B0604020202020204" pitchFamily="34" charset="0"/>
                        </a:rPr>
                        <a:t>(b)</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it-IT" sz="1800" b="0" i="0" u="none" strike="noStrike">
                          <a:solidFill>
                            <a:srgbClr val="000000"/>
                          </a:solidFill>
                          <a:effectLst/>
                          <a:latin typeface="Arial" panose="020B0604020202020204" pitchFamily="34" charset="0"/>
                        </a:rPr>
                        <a:t>(c = a + b) </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it-IT" sz="1800" b="0" i="0" u="none" strike="noStrike">
                          <a:solidFill>
                            <a:srgbClr val="000000"/>
                          </a:solidFill>
                          <a:effectLst/>
                          <a:latin typeface="Arial" panose="020B0604020202020204" pitchFamily="34" charset="0"/>
                        </a:rPr>
                        <a:t>(d)</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it-IT" sz="1800" b="0" i="0" u="none" strike="noStrike" dirty="0">
                          <a:solidFill>
                            <a:srgbClr val="000000"/>
                          </a:solidFill>
                          <a:effectLst/>
                          <a:latin typeface="Arial" panose="020B0604020202020204" pitchFamily="34" charset="0"/>
                        </a:rPr>
                        <a:t>( = c – d )  </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902148450"/>
                  </a:ext>
                </a:extLst>
              </a:tr>
              <a:tr h="531053">
                <a:tc>
                  <a:txBody>
                    <a:bodyPr/>
                    <a:lstStyle/>
                    <a:p>
                      <a:pPr algn="l" rtl="0" fontAlgn="ctr"/>
                      <a:r>
                        <a:rPr lang="it-IT" sz="1800" b="0" i="0" u="none" strike="noStrike" dirty="0">
                          <a:solidFill>
                            <a:srgbClr val="000000"/>
                          </a:solidFill>
                          <a:effectLst/>
                          <a:latin typeface="Arial" panose="020B0604020202020204" pitchFamily="34" charset="0"/>
                        </a:rPr>
                        <a:t>Prefinanziamento</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dirty="0">
                          <a:effectLst/>
                          <a:latin typeface="Arial" panose="020B0604020202020204" pitchFamily="34" charset="0"/>
                        </a:rPr>
                        <a:t>12.983.875</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a:effectLst/>
                          <a:latin typeface="Arial" panose="020B0604020202020204" pitchFamily="34" charset="0"/>
                        </a:rPr>
                        <a:t>12.983.875</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592578133"/>
                  </a:ext>
                </a:extLst>
              </a:tr>
              <a:tr h="926182">
                <a:tc>
                  <a:txBody>
                    <a:bodyPr/>
                    <a:lstStyle/>
                    <a:p>
                      <a:pPr algn="l" rtl="0" fontAlgn="ctr"/>
                      <a:r>
                        <a:rPr lang="it-IT" sz="1800" b="0" i="0" u="none" strike="noStrike" dirty="0">
                          <a:solidFill>
                            <a:srgbClr val="000000"/>
                          </a:solidFill>
                          <a:effectLst/>
                          <a:latin typeface="Arial" panose="020B0604020202020204" pitchFamily="34" charset="0"/>
                        </a:rPr>
                        <a:t>Misure connesse a superfici e animali</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dirty="0">
                          <a:effectLst/>
                          <a:latin typeface="Arial" panose="020B0604020202020204" pitchFamily="34" charset="0"/>
                        </a:rPr>
                        <a:t>204.462.919</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dirty="0">
                          <a:effectLst/>
                          <a:latin typeface="Arial" panose="020B0604020202020204" pitchFamily="34" charset="0"/>
                        </a:rPr>
                        <a:t>3.374.690</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dirty="0">
                          <a:effectLst/>
                          <a:latin typeface="Arial" panose="020B0604020202020204" pitchFamily="34" charset="0"/>
                        </a:rPr>
                        <a:t>207.837.608</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dirty="0">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dirty="0">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686534759"/>
                  </a:ext>
                </a:extLst>
              </a:tr>
              <a:tr h="1011446">
                <a:tc>
                  <a:txBody>
                    <a:bodyPr/>
                    <a:lstStyle/>
                    <a:p>
                      <a:pPr algn="l" rtl="0" fontAlgn="ctr"/>
                      <a:r>
                        <a:rPr lang="it-IT" sz="1800" b="0" i="0" u="none" strike="noStrike" dirty="0">
                          <a:solidFill>
                            <a:srgbClr val="000000"/>
                          </a:solidFill>
                          <a:effectLst/>
                          <a:latin typeface="Arial" panose="020B0604020202020204" pitchFamily="34" charset="0"/>
                        </a:rPr>
                        <a:t>Misure non connesse a superfici e animali</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a:effectLst/>
                          <a:latin typeface="Arial" panose="020B0604020202020204" pitchFamily="34" charset="0"/>
                        </a:rPr>
                        <a:t>308.156.117</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a:effectLst/>
                          <a:latin typeface="Arial" panose="020B0604020202020204" pitchFamily="34" charset="0"/>
                        </a:rPr>
                        <a:t>99.624.641</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dirty="0">
                          <a:effectLst/>
                          <a:latin typeface="Arial" panose="020B0604020202020204" pitchFamily="34" charset="0"/>
                        </a:rPr>
                        <a:t>407.780.757</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dirty="0">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dirty="0">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910820859"/>
                  </a:ext>
                </a:extLst>
              </a:tr>
              <a:tr h="508456">
                <a:tc>
                  <a:txBody>
                    <a:bodyPr/>
                    <a:lstStyle/>
                    <a:p>
                      <a:pPr algn="l" rtl="0" fontAlgn="ctr"/>
                      <a:r>
                        <a:rPr lang="it-IT" sz="2000" b="1" i="0" u="none" strike="noStrike" dirty="0">
                          <a:solidFill>
                            <a:srgbClr val="000000"/>
                          </a:solidFill>
                          <a:effectLst/>
                          <a:latin typeface="Arial" panose="020B0604020202020204" pitchFamily="34" charset="0"/>
                        </a:rPr>
                        <a:t>Totale</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1" i="0" u="none" strike="noStrike" dirty="0">
                          <a:effectLst/>
                          <a:latin typeface="Arial" panose="020B0604020202020204" pitchFamily="34" charset="0"/>
                        </a:rPr>
                        <a:t>525.602.910</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1" i="0" u="none" strike="noStrike" dirty="0">
                          <a:effectLst/>
                          <a:latin typeface="Arial" panose="020B0604020202020204" pitchFamily="34" charset="0"/>
                        </a:rPr>
                        <a:t>102.999.331</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1" i="0" u="none" strike="noStrike" dirty="0">
                          <a:effectLst/>
                          <a:latin typeface="Arial" panose="020B0604020202020204" pitchFamily="34" charset="0"/>
                        </a:rPr>
                        <a:t>615.618.366</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1" i="0" u="none" strike="noStrike" dirty="0">
                          <a:effectLst/>
                          <a:latin typeface="Arial" panose="020B0604020202020204" pitchFamily="34" charset="0"/>
                        </a:rPr>
                        <a:t>615.618.366</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1" i="0" u="none" strike="noStrike" dirty="0">
                          <a:effectLst/>
                          <a:latin typeface="Arial" panose="020B0604020202020204" pitchFamily="34" charset="0"/>
                        </a:rPr>
                        <a:t>0</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2039218823"/>
                  </a:ext>
                </a:extLst>
              </a:tr>
            </a:tbl>
          </a:graphicData>
        </a:graphic>
      </p:graphicFrame>
    </p:spTree>
    <p:extLst>
      <p:ext uri="{BB962C8B-B14F-4D97-AF65-F5344CB8AC3E}">
        <p14:creationId xmlns:p14="http://schemas.microsoft.com/office/powerpoint/2010/main" val="3982704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EFF7E87C-E235-4DB1-8080-EB9FF00FFCCA}"/>
              </a:ext>
            </a:extLst>
          </p:cNvPr>
          <p:cNvSpPr txBox="1"/>
          <p:nvPr/>
        </p:nvSpPr>
        <p:spPr>
          <a:xfrm>
            <a:off x="605629" y="343933"/>
            <a:ext cx="10063362" cy="461665"/>
          </a:xfrm>
          <a:prstGeom prst="rect">
            <a:avLst/>
          </a:prstGeom>
          <a:noFill/>
        </p:spPr>
        <p:txBody>
          <a:bodyPr wrap="square" rtlCol="0">
            <a:spAutoFit/>
          </a:bodyPr>
          <a:lstStyle/>
          <a:p>
            <a:pPr lvl="0">
              <a:defRPr/>
            </a:pPr>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a:t>
            </a:r>
            <a:r>
              <a:rPr kumimoji="0" lang="it-IT" sz="2400" b="1" i="0" u="none" strike="noStrike" kern="1200" cap="none" spc="0" normalizeH="0" baseline="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.13</a:t>
            </a:r>
            <a:r>
              <a:rPr kumimoji="0" lang="it-IT" sz="2400" b="1" i="0" u="none" strike="noStrike" kern="1200" cap="none" spc="0" normalizeH="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Previsioni di spesa – target 2024 (N+3) Euri</a:t>
            </a:r>
          </a:p>
        </p:txBody>
      </p:sp>
      <p:cxnSp>
        <p:nvCxnSpPr>
          <p:cNvPr id="3" name="Connettore 1 2"/>
          <p:cNvCxnSpPr/>
          <p:nvPr/>
        </p:nvCxnSpPr>
        <p:spPr>
          <a:xfrm>
            <a:off x="710005" y="914400"/>
            <a:ext cx="8381744" cy="20594"/>
          </a:xfrm>
          <a:prstGeom prst="line">
            <a:avLst/>
          </a:prstGeom>
          <a:ln/>
        </p:spPr>
        <p:style>
          <a:lnRef idx="3">
            <a:schemeClr val="accent5"/>
          </a:lnRef>
          <a:fillRef idx="0">
            <a:schemeClr val="accent5"/>
          </a:fillRef>
          <a:effectRef idx="2">
            <a:schemeClr val="accent5"/>
          </a:effectRef>
          <a:fontRef idx="minor">
            <a:schemeClr val="tx1"/>
          </a:fontRef>
        </p:style>
      </p:cxnSp>
      <p:graphicFrame>
        <p:nvGraphicFramePr>
          <p:cNvPr id="5" name="Tabella 4">
            <a:extLst>
              <a:ext uri="{FF2B5EF4-FFF2-40B4-BE49-F238E27FC236}">
                <a16:creationId xmlns:a16="http://schemas.microsoft.com/office/drawing/2014/main" xmlns="" id="{A95BBEB8-7CC5-8D51-BD58-867DDDF29CB8}"/>
              </a:ext>
            </a:extLst>
          </p:cNvPr>
          <p:cNvGraphicFramePr>
            <a:graphicFrameLocks noGrp="1"/>
          </p:cNvGraphicFramePr>
          <p:nvPr>
            <p:extLst/>
          </p:nvPr>
        </p:nvGraphicFramePr>
        <p:xfrm>
          <a:off x="329637" y="1337893"/>
          <a:ext cx="10898801" cy="4467223"/>
        </p:xfrm>
        <a:graphic>
          <a:graphicData uri="http://schemas.openxmlformats.org/drawingml/2006/table">
            <a:tbl>
              <a:tblPr/>
              <a:tblGrid>
                <a:gridCol w="2166488">
                  <a:extLst>
                    <a:ext uri="{9D8B030D-6E8A-4147-A177-3AD203B41FA5}">
                      <a16:colId xmlns:a16="http://schemas.microsoft.com/office/drawing/2014/main" xmlns="" val="440532549"/>
                    </a:ext>
                  </a:extLst>
                </a:gridCol>
                <a:gridCol w="1853261">
                  <a:extLst>
                    <a:ext uri="{9D8B030D-6E8A-4147-A177-3AD203B41FA5}">
                      <a16:colId xmlns:a16="http://schemas.microsoft.com/office/drawing/2014/main" xmlns="" val="3001209822"/>
                    </a:ext>
                  </a:extLst>
                </a:gridCol>
                <a:gridCol w="1947493">
                  <a:extLst>
                    <a:ext uri="{9D8B030D-6E8A-4147-A177-3AD203B41FA5}">
                      <a16:colId xmlns:a16="http://schemas.microsoft.com/office/drawing/2014/main" xmlns="" val="1602268595"/>
                    </a:ext>
                  </a:extLst>
                </a:gridCol>
                <a:gridCol w="1696205">
                  <a:extLst>
                    <a:ext uri="{9D8B030D-6E8A-4147-A177-3AD203B41FA5}">
                      <a16:colId xmlns:a16="http://schemas.microsoft.com/office/drawing/2014/main" xmlns="" val="1847286888"/>
                    </a:ext>
                  </a:extLst>
                </a:gridCol>
                <a:gridCol w="1779968">
                  <a:extLst>
                    <a:ext uri="{9D8B030D-6E8A-4147-A177-3AD203B41FA5}">
                      <a16:colId xmlns:a16="http://schemas.microsoft.com/office/drawing/2014/main" xmlns="" val="3200356288"/>
                    </a:ext>
                  </a:extLst>
                </a:gridCol>
                <a:gridCol w="1455386">
                  <a:extLst>
                    <a:ext uri="{9D8B030D-6E8A-4147-A177-3AD203B41FA5}">
                      <a16:colId xmlns:a16="http://schemas.microsoft.com/office/drawing/2014/main" xmlns="" val="1099756170"/>
                    </a:ext>
                  </a:extLst>
                </a:gridCol>
              </a:tblGrid>
              <a:tr h="1745994">
                <a:tc>
                  <a:txBody>
                    <a:bodyPr/>
                    <a:lstStyle/>
                    <a:p>
                      <a:pPr algn="ctr" rtl="0" fontAlgn="ctr"/>
                      <a:r>
                        <a:rPr lang="it-IT" sz="2000" b="1" i="0" u="none" strike="noStrike" dirty="0">
                          <a:solidFill>
                            <a:srgbClr val="000000"/>
                          </a:solidFill>
                          <a:effectLst/>
                          <a:latin typeface="Arial" panose="020B0604020202020204" pitchFamily="34" charset="0"/>
                        </a:rPr>
                        <a:t>Tipologia</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2000" b="1" i="0" u="none" strike="noStrike" dirty="0">
                          <a:solidFill>
                            <a:schemeClr val="tx1"/>
                          </a:solidFill>
                          <a:effectLst/>
                          <a:latin typeface="Arial" panose="020B0604020202020204" pitchFamily="34" charset="0"/>
                        </a:rPr>
                        <a:t>Spesa Pagata al 28/11/2024 (</a:t>
                      </a:r>
                      <a:r>
                        <a:rPr lang="it-IT" sz="2000" b="1" i="0" u="none" strike="noStrike" dirty="0" err="1">
                          <a:solidFill>
                            <a:schemeClr val="tx1"/>
                          </a:solidFill>
                          <a:effectLst/>
                          <a:latin typeface="Arial" panose="020B0604020202020204" pitchFamily="34" charset="0"/>
                        </a:rPr>
                        <a:t>dec</a:t>
                      </a:r>
                      <a:r>
                        <a:rPr lang="it-IT" sz="2000" b="1" i="0" u="none" strike="noStrike" dirty="0">
                          <a:solidFill>
                            <a:schemeClr val="tx1"/>
                          </a:solidFill>
                          <a:effectLst/>
                          <a:latin typeface="Arial" panose="020B0604020202020204" pitchFamily="34" charset="0"/>
                        </a:rPr>
                        <a:t>. 725)</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2000" b="1" i="0" u="none" strike="noStrike" dirty="0">
                          <a:solidFill>
                            <a:schemeClr val="tx1"/>
                          </a:solidFill>
                          <a:effectLst/>
                          <a:latin typeface="Arial" panose="020B0604020202020204" pitchFamily="34" charset="0"/>
                        </a:rPr>
                        <a:t>Previsioni di spesa dal 28/11/2024 al  31/12/2024</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2000" b="1" i="0" u="none" strike="noStrike" dirty="0">
                          <a:solidFill>
                            <a:schemeClr val="tx1"/>
                          </a:solidFill>
                          <a:effectLst/>
                          <a:latin typeface="Arial" panose="020B0604020202020204" pitchFamily="34" charset="0"/>
                        </a:rPr>
                        <a:t>Spesa totale prevista al 31/12/2024</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pt-BR" sz="2000" b="1" i="0" u="none" strike="noStrike" dirty="0">
                          <a:solidFill>
                            <a:schemeClr val="tx1"/>
                          </a:solidFill>
                          <a:effectLst/>
                          <a:latin typeface="Arial" panose="020B0604020202020204" pitchFamily="34" charset="0"/>
                        </a:rPr>
                        <a:t>Target spesa 2024 (N+3)</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2000" b="1" i="0" u="none" strike="noStrike" dirty="0">
                          <a:solidFill>
                            <a:schemeClr val="tx1"/>
                          </a:solidFill>
                          <a:effectLst/>
                          <a:latin typeface="Arial" panose="020B0604020202020204" pitchFamily="34" charset="0"/>
                        </a:rPr>
                        <a:t>Delta</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539146460"/>
                  </a:ext>
                </a:extLst>
              </a:tr>
              <a:tr h="330680">
                <a:tc>
                  <a:txBody>
                    <a:bodyPr/>
                    <a:lstStyle/>
                    <a:p>
                      <a:pPr algn="l" fontAlgn="ctr"/>
                      <a:r>
                        <a:rPr lang="it-IT" sz="1800" b="0" i="0" u="none" strike="noStrike">
                          <a:solidFill>
                            <a:srgbClr val="000000"/>
                          </a:solidFill>
                          <a:effectLst/>
                          <a:latin typeface="Arial" panose="020B0604020202020204" pitchFamily="34" charset="0"/>
                        </a:rPr>
                        <a:t> </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it-IT" sz="1800" b="0" i="0" u="none" strike="noStrike" dirty="0">
                          <a:solidFill>
                            <a:srgbClr val="000000"/>
                          </a:solidFill>
                          <a:effectLst/>
                          <a:latin typeface="Arial" panose="020B0604020202020204" pitchFamily="34" charset="0"/>
                        </a:rPr>
                        <a:t>(a)</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it-IT" sz="1800" b="0" i="0" u="none" strike="noStrike" dirty="0">
                          <a:solidFill>
                            <a:srgbClr val="000000"/>
                          </a:solidFill>
                          <a:effectLst/>
                          <a:latin typeface="Arial" panose="020B0604020202020204" pitchFamily="34" charset="0"/>
                        </a:rPr>
                        <a:t>(b)</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it-IT" sz="1800" b="0" i="0" u="none" strike="noStrike">
                          <a:solidFill>
                            <a:srgbClr val="000000"/>
                          </a:solidFill>
                          <a:effectLst/>
                          <a:latin typeface="Arial" panose="020B0604020202020204" pitchFamily="34" charset="0"/>
                        </a:rPr>
                        <a:t>(c = a + b) </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it-IT" sz="1800" b="0" i="0" u="none" strike="noStrike">
                          <a:solidFill>
                            <a:srgbClr val="000000"/>
                          </a:solidFill>
                          <a:effectLst/>
                          <a:latin typeface="Arial" panose="020B0604020202020204" pitchFamily="34" charset="0"/>
                        </a:rPr>
                        <a:t>(d)</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800" b="0" i="0" u="none" strike="noStrike" dirty="0">
                          <a:solidFill>
                            <a:srgbClr val="000000"/>
                          </a:solidFill>
                          <a:effectLst/>
                          <a:latin typeface="Arial" panose="020B0604020202020204" pitchFamily="34" charset="0"/>
                        </a:rPr>
                        <a:t> ( = c – d )</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19513437"/>
                  </a:ext>
                </a:extLst>
              </a:tr>
              <a:tr h="793633">
                <a:tc>
                  <a:txBody>
                    <a:bodyPr/>
                    <a:lstStyle/>
                    <a:p>
                      <a:pPr algn="l" rtl="0" fontAlgn="ctr"/>
                      <a:r>
                        <a:rPr lang="it-IT" sz="1800" b="0" i="0" u="none" strike="noStrike" dirty="0">
                          <a:solidFill>
                            <a:srgbClr val="000000"/>
                          </a:solidFill>
                          <a:effectLst/>
                          <a:latin typeface="Arial" panose="020B0604020202020204" pitchFamily="34" charset="0"/>
                        </a:rPr>
                        <a:t>Misure connesse a superfici e animali</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a:effectLst/>
                          <a:latin typeface="Arial" panose="020B0604020202020204" pitchFamily="34" charset="0"/>
                        </a:rPr>
                        <a:t>9.618.451</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a:effectLst/>
                          <a:latin typeface="Arial" panose="020B0604020202020204" pitchFamily="34" charset="0"/>
                        </a:rPr>
                        <a:t>0</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a:effectLst/>
                          <a:latin typeface="Arial" panose="020B0604020202020204" pitchFamily="34" charset="0"/>
                        </a:rPr>
                        <a:t>9.618.451</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82354135"/>
                  </a:ext>
                </a:extLst>
              </a:tr>
              <a:tr h="753951">
                <a:tc>
                  <a:txBody>
                    <a:bodyPr/>
                    <a:lstStyle/>
                    <a:p>
                      <a:pPr algn="l" rtl="0" fontAlgn="ctr"/>
                      <a:r>
                        <a:rPr lang="it-IT" sz="1800" b="0" i="0" u="none" strike="noStrike" dirty="0">
                          <a:solidFill>
                            <a:srgbClr val="000000"/>
                          </a:solidFill>
                          <a:effectLst/>
                          <a:latin typeface="Arial" panose="020B0604020202020204" pitchFamily="34" charset="0"/>
                        </a:rPr>
                        <a:t>Misure non connesse a superfici e animali</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a:effectLst/>
                          <a:latin typeface="Arial" panose="020B0604020202020204" pitchFamily="34" charset="0"/>
                        </a:rPr>
                        <a:t>6.345.000</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a:effectLst/>
                          <a:latin typeface="Arial" panose="020B0604020202020204" pitchFamily="34" charset="0"/>
                        </a:rPr>
                        <a:t>310.000</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a:effectLst/>
                          <a:latin typeface="Arial" panose="020B0604020202020204" pitchFamily="34" charset="0"/>
                        </a:rPr>
                        <a:t>6.655.000</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864041141"/>
                  </a:ext>
                </a:extLst>
              </a:tr>
              <a:tr h="542316">
                <a:tc>
                  <a:txBody>
                    <a:bodyPr/>
                    <a:lstStyle/>
                    <a:p>
                      <a:pPr algn="l" rtl="0" fontAlgn="ctr"/>
                      <a:r>
                        <a:rPr lang="it-IT" sz="2000" b="1" i="0" u="none" strike="noStrike" dirty="0">
                          <a:solidFill>
                            <a:srgbClr val="000000"/>
                          </a:solidFill>
                          <a:effectLst/>
                          <a:latin typeface="Arial" panose="020B0604020202020204" pitchFamily="34" charset="0"/>
                        </a:rPr>
                        <a:t>Totale</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1" i="0" u="none" strike="noStrike" dirty="0">
                          <a:effectLst/>
                          <a:latin typeface="Arial" panose="020B0604020202020204" pitchFamily="34" charset="0"/>
                        </a:rPr>
                        <a:t>15.963.451</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1" i="0" u="none" strike="noStrike" dirty="0">
                          <a:effectLst/>
                          <a:latin typeface="Arial" panose="020B0604020202020204" pitchFamily="34" charset="0"/>
                        </a:rPr>
                        <a:t>310.000</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1" i="0" u="none" strike="noStrike" dirty="0">
                          <a:effectLst/>
                          <a:latin typeface="Arial" panose="020B0604020202020204" pitchFamily="34" charset="0"/>
                        </a:rPr>
                        <a:t>16.273.451</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1" i="0" u="none" strike="noStrike" dirty="0">
                          <a:effectLst/>
                          <a:latin typeface="Arial" panose="020B0604020202020204" pitchFamily="34" charset="0"/>
                        </a:rPr>
                        <a:t>6.307.095</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1" i="0" u="none" strike="noStrike" dirty="0">
                          <a:effectLst/>
                          <a:latin typeface="Arial" panose="020B0604020202020204" pitchFamily="34" charset="0"/>
                        </a:rPr>
                        <a:t>9.966.356</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4275138839"/>
                  </a:ext>
                </a:extLst>
              </a:tr>
            </a:tbl>
          </a:graphicData>
        </a:graphic>
      </p:graphicFrame>
    </p:spTree>
    <p:extLst>
      <p:ext uri="{BB962C8B-B14F-4D97-AF65-F5344CB8AC3E}">
        <p14:creationId xmlns:p14="http://schemas.microsoft.com/office/powerpoint/2010/main" val="2555067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051D8FF-53D2-03DF-86E8-603D799FD870}"/>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F841D284-6AEE-156B-43AA-DAA4757B6F26}"/>
              </a:ext>
            </a:extLst>
          </p:cNvPr>
          <p:cNvSpPr txBox="1"/>
          <p:nvPr/>
        </p:nvSpPr>
        <p:spPr>
          <a:xfrm>
            <a:off x="605629" y="343933"/>
            <a:ext cx="10063362" cy="461665"/>
          </a:xfrm>
          <a:prstGeom prst="rect">
            <a:avLst/>
          </a:prstGeom>
          <a:noFill/>
        </p:spPr>
        <p:txBody>
          <a:bodyPr wrap="square" rtlCol="0">
            <a:spAutoFit/>
          </a:bodyPr>
          <a:lstStyle/>
          <a:p>
            <a:pPr lvl="0">
              <a:defRPr/>
            </a:pPr>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a:t>
            </a:r>
            <a:r>
              <a:rPr kumimoji="0" lang="it-IT" sz="2400" b="1" i="0" u="none" strike="noStrike" kern="1200" cap="none" spc="0" normalizeH="0" baseline="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.13</a:t>
            </a:r>
            <a:r>
              <a:rPr kumimoji="0" lang="it-IT" sz="2400" b="1" i="0" u="none" strike="noStrike" kern="1200" cap="none" spc="0" normalizeH="0" noProof="0" dirty="0">
                <a:ln>
                  <a:noFill/>
                </a:ln>
                <a:solidFill>
                  <a:schemeClr val="accent5">
                    <a:lumMod val="75000"/>
                  </a:schemeClr>
                </a:solidFill>
                <a:effectLst/>
                <a:uLnTx/>
                <a:uFillTx/>
                <a:latin typeface="Tahoma" panose="020B0604030504040204" pitchFamily="34" charset="0"/>
                <a:ea typeface="Tahoma" panose="020B0604030504040204" pitchFamily="34" charset="0"/>
                <a:cs typeface="Tahoma" panose="020B0604030504040204" pitchFamily="34" charset="0"/>
              </a:rPr>
              <a:t> </a:t>
            </a:r>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Previsioni di spesa – target 2025 (N+3) Euri</a:t>
            </a:r>
          </a:p>
        </p:txBody>
      </p:sp>
      <p:cxnSp>
        <p:nvCxnSpPr>
          <p:cNvPr id="3" name="Connettore 1 2">
            <a:extLst>
              <a:ext uri="{FF2B5EF4-FFF2-40B4-BE49-F238E27FC236}">
                <a16:creationId xmlns:a16="http://schemas.microsoft.com/office/drawing/2014/main" xmlns="" id="{7C023B2B-F926-1F4E-C9B7-0E70ECD441B1}"/>
              </a:ext>
            </a:extLst>
          </p:cNvPr>
          <p:cNvCxnSpPr/>
          <p:nvPr/>
        </p:nvCxnSpPr>
        <p:spPr>
          <a:xfrm>
            <a:off x="710005" y="914400"/>
            <a:ext cx="8381744" cy="20594"/>
          </a:xfrm>
          <a:prstGeom prst="line">
            <a:avLst/>
          </a:prstGeom>
          <a:ln/>
        </p:spPr>
        <p:style>
          <a:lnRef idx="3">
            <a:schemeClr val="accent5"/>
          </a:lnRef>
          <a:fillRef idx="0">
            <a:schemeClr val="accent5"/>
          </a:fillRef>
          <a:effectRef idx="2">
            <a:schemeClr val="accent5"/>
          </a:effectRef>
          <a:fontRef idx="minor">
            <a:schemeClr val="tx1"/>
          </a:fontRef>
        </p:style>
      </p:cxnSp>
      <p:graphicFrame>
        <p:nvGraphicFramePr>
          <p:cNvPr id="5" name="Tabella 4">
            <a:extLst>
              <a:ext uri="{FF2B5EF4-FFF2-40B4-BE49-F238E27FC236}">
                <a16:creationId xmlns:a16="http://schemas.microsoft.com/office/drawing/2014/main" xmlns="" id="{5E7E73C8-F228-95C8-6348-A3D2F8F6DF53}"/>
              </a:ext>
            </a:extLst>
          </p:cNvPr>
          <p:cNvGraphicFramePr>
            <a:graphicFrameLocks noGrp="1"/>
          </p:cNvGraphicFramePr>
          <p:nvPr>
            <p:extLst/>
          </p:nvPr>
        </p:nvGraphicFramePr>
        <p:xfrm>
          <a:off x="340308" y="1043796"/>
          <a:ext cx="11051941" cy="4470697"/>
        </p:xfrm>
        <a:graphic>
          <a:graphicData uri="http://schemas.openxmlformats.org/drawingml/2006/table">
            <a:tbl>
              <a:tblPr/>
              <a:tblGrid>
                <a:gridCol w="2196930">
                  <a:extLst>
                    <a:ext uri="{9D8B030D-6E8A-4147-A177-3AD203B41FA5}">
                      <a16:colId xmlns:a16="http://schemas.microsoft.com/office/drawing/2014/main" xmlns="" val="440532549"/>
                    </a:ext>
                  </a:extLst>
                </a:gridCol>
                <a:gridCol w="1879301">
                  <a:extLst>
                    <a:ext uri="{9D8B030D-6E8A-4147-A177-3AD203B41FA5}">
                      <a16:colId xmlns:a16="http://schemas.microsoft.com/office/drawing/2014/main" xmlns="" val="3001209822"/>
                    </a:ext>
                  </a:extLst>
                </a:gridCol>
                <a:gridCol w="1974858">
                  <a:extLst>
                    <a:ext uri="{9D8B030D-6E8A-4147-A177-3AD203B41FA5}">
                      <a16:colId xmlns:a16="http://schemas.microsoft.com/office/drawing/2014/main" xmlns="" val="1602268595"/>
                    </a:ext>
                  </a:extLst>
                </a:gridCol>
                <a:gridCol w="1720038">
                  <a:extLst>
                    <a:ext uri="{9D8B030D-6E8A-4147-A177-3AD203B41FA5}">
                      <a16:colId xmlns:a16="http://schemas.microsoft.com/office/drawing/2014/main" xmlns="" val="1847286888"/>
                    </a:ext>
                  </a:extLst>
                </a:gridCol>
                <a:gridCol w="1804978">
                  <a:extLst>
                    <a:ext uri="{9D8B030D-6E8A-4147-A177-3AD203B41FA5}">
                      <a16:colId xmlns:a16="http://schemas.microsoft.com/office/drawing/2014/main" xmlns="" val="3200356288"/>
                    </a:ext>
                  </a:extLst>
                </a:gridCol>
                <a:gridCol w="1475836">
                  <a:extLst>
                    <a:ext uri="{9D8B030D-6E8A-4147-A177-3AD203B41FA5}">
                      <a16:colId xmlns:a16="http://schemas.microsoft.com/office/drawing/2014/main" xmlns="" val="1099756170"/>
                    </a:ext>
                  </a:extLst>
                </a:gridCol>
              </a:tblGrid>
              <a:tr h="1749468">
                <a:tc>
                  <a:txBody>
                    <a:bodyPr/>
                    <a:lstStyle/>
                    <a:p>
                      <a:pPr algn="ctr" rtl="0" fontAlgn="ctr"/>
                      <a:r>
                        <a:rPr lang="it-IT" sz="2000" b="1" i="0" u="none" strike="noStrike" dirty="0">
                          <a:solidFill>
                            <a:srgbClr val="000000"/>
                          </a:solidFill>
                          <a:effectLst/>
                          <a:latin typeface="Arial" panose="020B0604020202020204" pitchFamily="34" charset="0"/>
                        </a:rPr>
                        <a:t>Tipologia</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2000" b="1" i="0" u="none" strike="noStrike" dirty="0">
                          <a:solidFill>
                            <a:schemeClr val="tx1"/>
                          </a:solidFill>
                          <a:effectLst/>
                          <a:latin typeface="Arial" panose="020B0604020202020204" pitchFamily="34" charset="0"/>
                        </a:rPr>
                        <a:t>Spesa totale prevista al 31/12/2024</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2000" b="1" i="0" u="none" strike="noStrike" dirty="0">
                          <a:solidFill>
                            <a:schemeClr val="tx1"/>
                          </a:solidFill>
                          <a:effectLst/>
                          <a:latin typeface="Arial" panose="020B0604020202020204" pitchFamily="34" charset="0"/>
                        </a:rPr>
                        <a:t>Previsioni di spesa dal 01/01/2025 al  31/12/2025</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2000" b="1" i="0" u="none" strike="noStrike" dirty="0">
                          <a:solidFill>
                            <a:schemeClr val="tx1"/>
                          </a:solidFill>
                          <a:effectLst/>
                          <a:latin typeface="Arial" panose="020B0604020202020204" pitchFamily="34" charset="0"/>
                        </a:rPr>
                        <a:t>Spesa totale prevista al 31/12/2025</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pt-BR" sz="2000" b="1" i="0" u="none" strike="noStrike" dirty="0">
                          <a:solidFill>
                            <a:schemeClr val="tx1"/>
                          </a:solidFill>
                          <a:effectLst/>
                          <a:latin typeface="Arial" panose="020B0604020202020204" pitchFamily="34" charset="0"/>
                        </a:rPr>
                        <a:t>Target spesa 2025 (N+3)</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2000" b="1" i="0" u="none" strike="noStrike" dirty="0">
                          <a:solidFill>
                            <a:srgbClr val="000000"/>
                          </a:solidFill>
                          <a:effectLst/>
                          <a:latin typeface="Arial" panose="020B0604020202020204" pitchFamily="34" charset="0"/>
                        </a:rPr>
                        <a:t>Delta</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539146460"/>
                  </a:ext>
                </a:extLst>
              </a:tr>
              <a:tr h="330680">
                <a:tc>
                  <a:txBody>
                    <a:bodyPr/>
                    <a:lstStyle/>
                    <a:p>
                      <a:pPr algn="l" fontAlgn="ctr"/>
                      <a:r>
                        <a:rPr lang="it-IT" sz="1800" b="0" i="0" u="none" strike="noStrike">
                          <a:solidFill>
                            <a:srgbClr val="000000"/>
                          </a:solidFill>
                          <a:effectLst/>
                          <a:latin typeface="Arial" panose="020B0604020202020204" pitchFamily="34" charset="0"/>
                        </a:rPr>
                        <a:t> </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it-IT" sz="1800" b="0" i="0" u="none" strike="noStrike" dirty="0">
                          <a:solidFill>
                            <a:srgbClr val="000000"/>
                          </a:solidFill>
                          <a:effectLst/>
                          <a:latin typeface="Arial" panose="020B0604020202020204" pitchFamily="34" charset="0"/>
                        </a:rPr>
                        <a:t>(a)</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it-IT" sz="1800" b="0" i="0" u="none" strike="noStrike" dirty="0">
                          <a:solidFill>
                            <a:srgbClr val="000000"/>
                          </a:solidFill>
                          <a:effectLst/>
                          <a:latin typeface="Arial" panose="020B0604020202020204" pitchFamily="34" charset="0"/>
                        </a:rPr>
                        <a:t>(b)</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it-IT" sz="1800" b="0" i="0" u="none" strike="noStrike">
                          <a:solidFill>
                            <a:srgbClr val="000000"/>
                          </a:solidFill>
                          <a:effectLst/>
                          <a:latin typeface="Arial" panose="020B0604020202020204" pitchFamily="34" charset="0"/>
                        </a:rPr>
                        <a:t>(c = a + b) </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it-IT" sz="1800" b="0" i="0" u="none" strike="noStrike">
                          <a:solidFill>
                            <a:srgbClr val="000000"/>
                          </a:solidFill>
                          <a:effectLst/>
                          <a:latin typeface="Arial" panose="020B0604020202020204" pitchFamily="34" charset="0"/>
                        </a:rPr>
                        <a:t>(d)</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it-IT" sz="1800" b="0" i="0" u="none" strike="noStrike" dirty="0">
                          <a:solidFill>
                            <a:srgbClr val="000000"/>
                          </a:solidFill>
                          <a:effectLst/>
                          <a:latin typeface="Arial" panose="020B0604020202020204" pitchFamily="34" charset="0"/>
                        </a:rPr>
                        <a:t> ( = c – d )</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2819513437"/>
                  </a:ext>
                </a:extLst>
              </a:tr>
              <a:tr h="793633">
                <a:tc>
                  <a:txBody>
                    <a:bodyPr/>
                    <a:lstStyle/>
                    <a:p>
                      <a:pPr algn="l" rtl="0" fontAlgn="ctr"/>
                      <a:r>
                        <a:rPr lang="it-IT" sz="1800" b="0" i="0" u="none" strike="noStrike" dirty="0">
                          <a:solidFill>
                            <a:srgbClr val="000000"/>
                          </a:solidFill>
                          <a:effectLst/>
                          <a:latin typeface="Arial" panose="020B0604020202020204" pitchFamily="34" charset="0"/>
                        </a:rPr>
                        <a:t>Misure connesse a superfici e animali</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it-IT" sz="1800" b="0" i="0" u="none" strike="noStrike" kern="1200" dirty="0">
                          <a:solidFill>
                            <a:schemeClr val="tx1"/>
                          </a:solidFill>
                          <a:effectLst/>
                          <a:latin typeface="Arial" panose="020B0604020202020204" pitchFamily="34" charset="0"/>
                          <a:ea typeface="+mn-ea"/>
                          <a:cs typeface="+mn-cs"/>
                        </a:rPr>
                        <a:t>9.618.451</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it-IT" sz="1800" b="0" i="0" u="none" strike="noStrike" kern="1200" dirty="0">
                          <a:solidFill>
                            <a:schemeClr val="tx1"/>
                          </a:solidFill>
                          <a:effectLst/>
                          <a:latin typeface="Arial" panose="020B0604020202020204" pitchFamily="34" charset="0"/>
                          <a:ea typeface="+mn-ea"/>
                          <a:cs typeface="+mn-cs"/>
                        </a:rPr>
                        <a:t>0</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dirty="0">
                          <a:effectLst/>
                          <a:latin typeface="Arial" panose="020B0604020202020204" pitchFamily="34" charset="0"/>
                        </a:rPr>
                        <a:t>9.624.150</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82354135"/>
                  </a:ext>
                </a:extLst>
              </a:tr>
              <a:tr h="753951">
                <a:tc>
                  <a:txBody>
                    <a:bodyPr/>
                    <a:lstStyle/>
                    <a:p>
                      <a:pPr algn="l" rtl="0" fontAlgn="ctr"/>
                      <a:r>
                        <a:rPr lang="it-IT" sz="1800" b="0" i="0" u="none" strike="noStrike" dirty="0">
                          <a:solidFill>
                            <a:srgbClr val="000000"/>
                          </a:solidFill>
                          <a:effectLst/>
                          <a:latin typeface="Arial" panose="020B0604020202020204" pitchFamily="34" charset="0"/>
                        </a:rPr>
                        <a:t>Misure non connesse a superfici e animali</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it-IT" sz="1800" b="0" i="0" u="none" strike="noStrike" kern="1200" dirty="0">
                          <a:solidFill>
                            <a:schemeClr val="tx1"/>
                          </a:solidFill>
                          <a:effectLst/>
                          <a:latin typeface="Arial" panose="020B0604020202020204" pitchFamily="34" charset="0"/>
                          <a:ea typeface="+mn-ea"/>
                          <a:cs typeface="+mn-cs"/>
                        </a:rPr>
                        <a:t>6.655.000</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it-IT" sz="1800" b="0" i="0" u="none" strike="noStrike" kern="1200" dirty="0">
                          <a:solidFill>
                            <a:schemeClr val="tx1"/>
                          </a:solidFill>
                          <a:effectLst/>
                          <a:latin typeface="Arial" panose="020B0604020202020204" pitchFamily="34" charset="0"/>
                          <a:ea typeface="+mn-ea"/>
                          <a:cs typeface="+mn-cs"/>
                        </a:rPr>
                        <a:t>6.791.092</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800" b="0" i="0" u="none" strike="noStrike" dirty="0">
                          <a:effectLst/>
                          <a:latin typeface="Arial" panose="020B0604020202020204" pitchFamily="34" charset="0"/>
                        </a:rPr>
                        <a:t>13.440.393</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dirty="0">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it-IT" sz="1800" b="0" i="0" u="none" strike="noStrike" dirty="0">
                        <a:effectLst/>
                        <a:latin typeface="Arial" panose="020B0604020202020204" pitchFamily="34" charset="0"/>
                      </a:endParaRP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3864041141"/>
                  </a:ext>
                </a:extLst>
              </a:tr>
              <a:tr h="542316">
                <a:tc>
                  <a:txBody>
                    <a:bodyPr/>
                    <a:lstStyle/>
                    <a:p>
                      <a:pPr algn="l" rtl="0" fontAlgn="ctr"/>
                      <a:r>
                        <a:rPr lang="it-IT" sz="2000" b="1" i="0" u="none" strike="noStrike" dirty="0">
                          <a:solidFill>
                            <a:srgbClr val="000000"/>
                          </a:solidFill>
                          <a:effectLst/>
                          <a:latin typeface="Arial" panose="020B0604020202020204" pitchFamily="34" charset="0"/>
                        </a:rPr>
                        <a:t>Totale</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it-IT" sz="2000" b="1" i="0" u="none" strike="noStrike" kern="1200" dirty="0">
                          <a:solidFill>
                            <a:schemeClr val="tx1"/>
                          </a:solidFill>
                          <a:effectLst/>
                          <a:latin typeface="Arial" panose="020B0604020202020204" pitchFamily="34" charset="0"/>
                          <a:ea typeface="+mn-ea"/>
                          <a:cs typeface="+mn-cs"/>
                        </a:rPr>
                        <a:t>16.273.451</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algn="r" defTabSz="914400" rtl="0" eaLnBrk="1" fontAlgn="ctr" latinLnBrk="0" hangingPunct="1"/>
                      <a:r>
                        <a:rPr lang="it-IT" sz="2000" b="1" i="0" u="none" strike="noStrike" kern="1200" dirty="0">
                          <a:solidFill>
                            <a:schemeClr val="tx1"/>
                          </a:solidFill>
                          <a:effectLst/>
                          <a:latin typeface="Arial" panose="020B0604020202020204" pitchFamily="34" charset="0"/>
                          <a:ea typeface="+mn-ea"/>
                          <a:cs typeface="+mn-cs"/>
                        </a:rPr>
                        <a:t>6.791.092</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1" i="0" u="none" strike="noStrike" dirty="0">
                          <a:effectLst/>
                          <a:latin typeface="Arial" panose="020B0604020202020204" pitchFamily="34" charset="0"/>
                        </a:rPr>
                        <a:t>23.064.543</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0" i="0" u="none" strike="noStrike" dirty="0">
                          <a:effectLst/>
                          <a:latin typeface="Arial" panose="020B0604020202020204" pitchFamily="34" charset="0"/>
                        </a:rPr>
                        <a:t>23.064.543</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2000" b="1" i="0" u="none" strike="noStrike" dirty="0">
                          <a:effectLst/>
                          <a:latin typeface="Arial" panose="020B0604020202020204" pitchFamily="34" charset="0"/>
                        </a:rPr>
                        <a:t>0</a:t>
                      </a:r>
                    </a:p>
                  </a:txBody>
                  <a:tcPr marL="72000" marR="72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4275138839"/>
                  </a:ext>
                </a:extLst>
              </a:tr>
            </a:tbl>
          </a:graphicData>
        </a:graphic>
      </p:graphicFrame>
    </p:spTree>
    <p:extLst>
      <p:ext uri="{BB962C8B-B14F-4D97-AF65-F5344CB8AC3E}">
        <p14:creationId xmlns:p14="http://schemas.microsoft.com/office/powerpoint/2010/main" val="36704926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A48CADB-8865-59A6-C13B-E2098946B6D0}"/>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D8A27CB2-59B8-1A43-D4F3-50823CD86A1E}"/>
              </a:ext>
            </a:extLst>
          </p:cNvPr>
          <p:cNvSpPr txBox="1"/>
          <p:nvPr/>
        </p:nvSpPr>
        <p:spPr>
          <a:xfrm>
            <a:off x="710005" y="-39018"/>
            <a:ext cx="112133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2.13 Previsioni di spesa 2024 delle Misure non connesse a superfici o animali </a:t>
            </a:r>
            <a:r>
              <a:rPr kumimoji="0" lang="it-IT" sz="1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(al decreto </a:t>
            </a:r>
            <a:r>
              <a:rPr lang="it-IT" sz="1600" b="1" dirty="0">
                <a:solidFill>
                  <a:srgbClr val="002060"/>
                </a:solidFill>
                <a:latin typeface="Tahoma" panose="020B0604030504040204" pitchFamily="34" charset="0"/>
                <a:ea typeface="Tahoma" panose="020B0604030504040204" pitchFamily="34" charset="0"/>
                <a:cs typeface="Tahoma" panose="020B0604030504040204" pitchFamily="34" charset="0"/>
              </a:rPr>
              <a:t>725</a:t>
            </a:r>
            <a:r>
              <a:rPr kumimoji="0" lang="it-IT" sz="1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it-IT"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ella 2">
            <a:extLst>
              <a:ext uri="{FF2B5EF4-FFF2-40B4-BE49-F238E27FC236}">
                <a16:creationId xmlns:a16="http://schemas.microsoft.com/office/drawing/2014/main" xmlns="" id="{ABB99211-81EA-A37F-D335-D82EC20B665F}"/>
              </a:ext>
            </a:extLst>
          </p:cNvPr>
          <p:cNvGraphicFramePr>
            <a:graphicFrameLocks noGrp="1"/>
          </p:cNvGraphicFramePr>
          <p:nvPr>
            <p:extLst/>
          </p:nvPr>
        </p:nvGraphicFramePr>
        <p:xfrm>
          <a:off x="193040" y="335930"/>
          <a:ext cx="11676076" cy="6288392"/>
        </p:xfrm>
        <a:graphic>
          <a:graphicData uri="http://schemas.openxmlformats.org/drawingml/2006/table">
            <a:tbl>
              <a:tblPr/>
              <a:tblGrid>
                <a:gridCol w="793014">
                  <a:extLst>
                    <a:ext uri="{9D8B030D-6E8A-4147-A177-3AD203B41FA5}">
                      <a16:colId xmlns:a16="http://schemas.microsoft.com/office/drawing/2014/main" xmlns="" val="3397545311"/>
                    </a:ext>
                  </a:extLst>
                </a:gridCol>
                <a:gridCol w="781786">
                  <a:extLst>
                    <a:ext uri="{9D8B030D-6E8A-4147-A177-3AD203B41FA5}">
                      <a16:colId xmlns:a16="http://schemas.microsoft.com/office/drawing/2014/main" xmlns="" val="788983696"/>
                    </a:ext>
                  </a:extLst>
                </a:gridCol>
                <a:gridCol w="908585">
                  <a:extLst>
                    <a:ext uri="{9D8B030D-6E8A-4147-A177-3AD203B41FA5}">
                      <a16:colId xmlns:a16="http://schemas.microsoft.com/office/drawing/2014/main" xmlns="" val="1141619948"/>
                    </a:ext>
                  </a:extLst>
                </a:gridCol>
                <a:gridCol w="897357">
                  <a:extLst>
                    <a:ext uri="{9D8B030D-6E8A-4147-A177-3AD203B41FA5}">
                      <a16:colId xmlns:a16="http://schemas.microsoft.com/office/drawing/2014/main" xmlns="" val="3139886695"/>
                    </a:ext>
                  </a:extLst>
                </a:gridCol>
                <a:gridCol w="897357">
                  <a:extLst>
                    <a:ext uri="{9D8B030D-6E8A-4147-A177-3AD203B41FA5}">
                      <a16:colId xmlns:a16="http://schemas.microsoft.com/office/drawing/2014/main" xmlns="" val="526323236"/>
                    </a:ext>
                  </a:extLst>
                </a:gridCol>
                <a:gridCol w="866054">
                  <a:extLst>
                    <a:ext uri="{9D8B030D-6E8A-4147-A177-3AD203B41FA5}">
                      <a16:colId xmlns:a16="http://schemas.microsoft.com/office/drawing/2014/main" xmlns="" val="2218365826"/>
                    </a:ext>
                  </a:extLst>
                </a:gridCol>
                <a:gridCol w="897357">
                  <a:extLst>
                    <a:ext uri="{9D8B030D-6E8A-4147-A177-3AD203B41FA5}">
                      <a16:colId xmlns:a16="http://schemas.microsoft.com/office/drawing/2014/main" xmlns="" val="3983067309"/>
                    </a:ext>
                  </a:extLst>
                </a:gridCol>
                <a:gridCol w="897357">
                  <a:extLst>
                    <a:ext uri="{9D8B030D-6E8A-4147-A177-3AD203B41FA5}">
                      <a16:colId xmlns:a16="http://schemas.microsoft.com/office/drawing/2014/main" xmlns="" val="1624717101"/>
                    </a:ext>
                  </a:extLst>
                </a:gridCol>
                <a:gridCol w="855619">
                  <a:extLst>
                    <a:ext uri="{9D8B030D-6E8A-4147-A177-3AD203B41FA5}">
                      <a16:colId xmlns:a16="http://schemas.microsoft.com/office/drawing/2014/main" xmlns="" val="2234880579"/>
                    </a:ext>
                  </a:extLst>
                </a:gridCol>
                <a:gridCol w="855619">
                  <a:extLst>
                    <a:ext uri="{9D8B030D-6E8A-4147-A177-3AD203B41FA5}">
                      <a16:colId xmlns:a16="http://schemas.microsoft.com/office/drawing/2014/main" xmlns="" val="13405149"/>
                    </a:ext>
                  </a:extLst>
                </a:gridCol>
                <a:gridCol w="980833">
                  <a:extLst>
                    <a:ext uri="{9D8B030D-6E8A-4147-A177-3AD203B41FA5}">
                      <a16:colId xmlns:a16="http://schemas.microsoft.com/office/drawing/2014/main" xmlns="" val="4058230606"/>
                    </a:ext>
                  </a:extLst>
                </a:gridCol>
                <a:gridCol w="1022569">
                  <a:extLst>
                    <a:ext uri="{9D8B030D-6E8A-4147-A177-3AD203B41FA5}">
                      <a16:colId xmlns:a16="http://schemas.microsoft.com/office/drawing/2014/main" xmlns="" val="460203140"/>
                    </a:ext>
                  </a:extLst>
                </a:gridCol>
                <a:gridCol w="1022569">
                  <a:extLst>
                    <a:ext uri="{9D8B030D-6E8A-4147-A177-3AD203B41FA5}">
                      <a16:colId xmlns:a16="http://schemas.microsoft.com/office/drawing/2014/main" xmlns="" val="3995288389"/>
                    </a:ext>
                  </a:extLst>
                </a:gridCol>
              </a:tblGrid>
              <a:tr h="424247">
                <a:tc rowSpan="2">
                  <a:txBody>
                    <a:bodyPr/>
                    <a:lstStyle/>
                    <a:p>
                      <a:pPr algn="ctr" rtl="0" fontAlgn="ctr"/>
                      <a:r>
                        <a:rPr lang="it-IT" sz="800" b="1" i="0" u="none" strike="noStrike">
                          <a:solidFill>
                            <a:srgbClr val="000000"/>
                          </a:solidFill>
                          <a:effectLst/>
                          <a:latin typeface="Calibri" panose="020F0502020204030204" pitchFamily="34" charset="0"/>
                        </a:rPr>
                        <a:t>Misura</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rtl="0" fontAlgn="ctr"/>
                      <a:r>
                        <a:rPr lang="it-IT" sz="800" b="1" i="0" u="none" strike="noStrike">
                          <a:solidFill>
                            <a:srgbClr val="000000"/>
                          </a:solidFill>
                          <a:effectLst/>
                          <a:latin typeface="Calibri" panose="020F0502020204030204" pitchFamily="34" charset="0"/>
                        </a:rPr>
                        <a:t>M - SM- Interventi</a:t>
                      </a:r>
                    </a:p>
                  </a:txBody>
                  <a:tcPr marL="36000" marR="3600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rtl="0" fontAlgn="ctr"/>
                      <a:r>
                        <a:rPr lang="it-IT" sz="800" b="1" i="0" u="none" strike="noStrike">
                          <a:solidFill>
                            <a:srgbClr val="000000"/>
                          </a:solidFill>
                          <a:effectLst/>
                          <a:latin typeface="Calibri" panose="020F0502020204030204" pitchFamily="34" charset="0"/>
                        </a:rPr>
                        <a:t>Versione 13</a:t>
                      </a:r>
                      <a:br>
                        <a:rPr lang="it-IT" sz="800" b="1" i="0" u="none" strike="noStrike">
                          <a:solidFill>
                            <a:srgbClr val="000000"/>
                          </a:solidFill>
                          <a:effectLst/>
                          <a:latin typeface="Calibri" panose="020F0502020204030204" pitchFamily="34" charset="0"/>
                        </a:rPr>
                      </a:br>
                      <a:r>
                        <a:rPr lang="it-IT" sz="800" b="1" i="0" u="none" strike="noStrike">
                          <a:solidFill>
                            <a:srgbClr val="000000"/>
                          </a:solidFill>
                          <a:effectLst/>
                          <a:latin typeface="Calibri" panose="020F0502020204030204" pitchFamily="34" charset="0"/>
                        </a:rPr>
                        <a:t>spesa pubblica</a:t>
                      </a:r>
                    </a:p>
                  </a:txBody>
                  <a:tcPr marL="36000" marR="3600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it-IT"/>
                    </a:p>
                  </a:txBody>
                  <a:tcPr/>
                </a:tc>
                <a:tc>
                  <a:txBody>
                    <a:bodyPr/>
                    <a:lstStyle/>
                    <a:p>
                      <a:pPr algn="ctr" rtl="0" fontAlgn="ctr"/>
                      <a:r>
                        <a:rPr lang="it-IT" sz="800" b="1" i="0" u="none" strike="noStrike">
                          <a:solidFill>
                            <a:srgbClr val="000000"/>
                          </a:solidFill>
                          <a:effectLst/>
                          <a:latin typeface="Calibri" panose="020F0502020204030204" pitchFamily="34" charset="0"/>
                        </a:rPr>
                        <a:t>Impegnato netto (concessioni + trascinamenti)</a:t>
                      </a:r>
                    </a:p>
                  </a:txBody>
                  <a:tcPr marL="36000" marR="36000" marT="0" marB="0" anchor="ctr">
                    <a:lnL w="12700" cap="flat" cmpd="sng" algn="ctr">
                      <a:solidFill>
                        <a:srgbClr val="FFFF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rtl="0" fontAlgn="ctr"/>
                      <a:r>
                        <a:rPr lang="it-IT" sz="800" b="1" i="0" u="none" strike="noStrike">
                          <a:solidFill>
                            <a:srgbClr val="000000"/>
                          </a:solidFill>
                          <a:effectLst/>
                          <a:latin typeface="Calibri" panose="020F0502020204030204" pitchFamily="34" charset="0"/>
                        </a:rPr>
                        <a:t>Impegnato netto (concessioni + trascinamenti)</a:t>
                      </a:r>
                    </a:p>
                  </a:txBody>
                  <a:tcPr marL="36000" marR="36000" marT="0" marB="0" anchor="ctr">
                    <a:lnL>
                      <a:noFill/>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rtl="0" fontAlgn="ctr"/>
                      <a:r>
                        <a:rPr lang="it-IT" sz="800" b="1" i="0" u="none" strike="noStrike">
                          <a:solidFill>
                            <a:srgbClr val="000000"/>
                          </a:solidFill>
                          <a:effectLst/>
                          <a:latin typeface="Calibri" panose="020F0502020204030204" pitchFamily="34" charset="0"/>
                        </a:rPr>
                        <a:t>Impegnato % (concessioni + trascinamenti)</a:t>
                      </a:r>
                    </a:p>
                  </a:txBody>
                  <a:tcPr marL="36000" marR="3600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rtl="0" fontAlgn="ctr"/>
                      <a:r>
                        <a:rPr lang="it-IT" sz="800" b="1" i="0" u="none" strike="noStrike">
                          <a:solidFill>
                            <a:srgbClr val="000000"/>
                          </a:solidFill>
                          <a:effectLst/>
                          <a:latin typeface="Calibri" panose="020F0502020204030204" pitchFamily="34" charset="0"/>
                        </a:rPr>
                        <a:t>Spesa pagata al 28.11.2024 decreto 725</a:t>
                      </a:r>
                    </a:p>
                  </a:txBody>
                  <a:tcPr marL="36000" marR="3600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r>
                        <a:rPr lang="it-IT" sz="800" b="1" i="0" u="none" strike="noStrike">
                          <a:solidFill>
                            <a:srgbClr val="000000"/>
                          </a:solidFill>
                          <a:effectLst/>
                          <a:latin typeface="Calibri" panose="020F0502020204030204" pitchFamily="34" charset="0"/>
                        </a:rPr>
                        <a:t>Spesa pagata al 28.11.2024 decreto 725</a:t>
                      </a:r>
                    </a:p>
                  </a:txBody>
                  <a:tcPr marL="36000" marR="3600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r>
                        <a:rPr lang="it-IT" sz="800" b="1" i="0" u="none" strike="noStrike">
                          <a:solidFill>
                            <a:srgbClr val="000000"/>
                          </a:solidFill>
                          <a:effectLst/>
                          <a:latin typeface="Calibri" panose="020F0502020204030204" pitchFamily="34" charset="0"/>
                        </a:rPr>
                        <a:t>Spesa pagata/spesa programmata </a:t>
                      </a:r>
                    </a:p>
                  </a:txBody>
                  <a:tcPr marL="36000" marR="36000" marT="0" marB="0" anchor="ctr">
                    <a:lnL w="12700" cap="flat" cmpd="sng" algn="ctr">
                      <a:solidFill>
                        <a:srgbClr val="FFFFFF"/>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B050"/>
                    </a:solidFill>
                  </a:tcPr>
                </a:tc>
                <a:tc>
                  <a:txBody>
                    <a:bodyPr/>
                    <a:lstStyle/>
                    <a:p>
                      <a:pPr algn="ctr" rtl="0" fontAlgn="ctr"/>
                      <a:r>
                        <a:rPr lang="it-IT" sz="800" b="1" i="0" u="none" strike="noStrike">
                          <a:solidFill>
                            <a:srgbClr val="000000"/>
                          </a:solidFill>
                          <a:effectLst/>
                          <a:latin typeface="Calibri" panose="020F0502020204030204" pitchFamily="34" charset="0"/>
                        </a:rPr>
                        <a:t> </a:t>
                      </a:r>
                    </a:p>
                  </a:txBody>
                  <a:tcPr marL="36000" marR="3600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algn="ctr" rtl="0" fontAlgn="ctr"/>
                      <a:r>
                        <a:rPr lang="it-IT" sz="800" b="1" i="0" u="none" strike="noStrike">
                          <a:solidFill>
                            <a:srgbClr val="000000"/>
                          </a:solidFill>
                          <a:effectLst/>
                          <a:latin typeface="Calibri" panose="020F0502020204030204" pitchFamily="34" charset="0"/>
                        </a:rPr>
                        <a:t>Previsione avanzamento di spesa al </a:t>
                      </a:r>
                      <a:r>
                        <a:rPr lang="it-IT" sz="1000" b="1" i="0" u="none" strike="noStrike">
                          <a:solidFill>
                            <a:srgbClr val="000000"/>
                          </a:solidFill>
                          <a:effectLst/>
                          <a:latin typeface="Calibri" panose="020F0502020204030204" pitchFamily="34" charset="0"/>
                        </a:rPr>
                        <a:t>31.12.2024</a:t>
                      </a:r>
                      <a:endParaRPr lang="it-IT" sz="800" b="1" i="0" u="none" strike="noStrike">
                        <a:solidFill>
                          <a:srgbClr val="000000"/>
                        </a:solidFill>
                        <a:effectLst/>
                        <a:latin typeface="Calibri" panose="020F0502020204030204" pitchFamily="34" charset="0"/>
                      </a:endParaRP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algn="ctr" rtl="0" fontAlgn="ctr"/>
                      <a:r>
                        <a:rPr lang="it-IT" sz="800" b="1" i="0" u="none" strike="noStrike">
                          <a:solidFill>
                            <a:srgbClr val="000000"/>
                          </a:solidFill>
                          <a:effectLst/>
                          <a:latin typeface="Calibri" panose="020F0502020204030204" pitchFamily="34" charset="0"/>
                        </a:rPr>
                        <a:t>Previsione avanzamento di spesa al </a:t>
                      </a:r>
                      <a:r>
                        <a:rPr lang="it-IT" sz="1000" b="1" i="0" u="none" strike="noStrike">
                          <a:solidFill>
                            <a:srgbClr val="000000"/>
                          </a:solidFill>
                          <a:effectLst/>
                          <a:latin typeface="Calibri" panose="020F0502020204030204" pitchFamily="34" charset="0"/>
                        </a:rPr>
                        <a:t>31.12.2024</a:t>
                      </a:r>
                      <a:endParaRPr lang="it-IT" sz="800" b="1" i="0" u="none" strike="noStrike">
                        <a:solidFill>
                          <a:srgbClr val="000000"/>
                        </a:solidFill>
                        <a:effectLst/>
                        <a:latin typeface="Calibri" panose="020F0502020204030204" pitchFamily="34" charset="0"/>
                      </a:endParaRP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extLst>
                  <a:ext uri="{0D108BD9-81ED-4DB2-BD59-A6C34878D82A}">
                    <a16:rowId xmlns:a16="http://schemas.microsoft.com/office/drawing/2014/main" xmlns="" val="652481266"/>
                  </a:ext>
                </a:extLst>
              </a:tr>
              <a:tr h="170965">
                <a:tc vMerge="1">
                  <a:txBody>
                    <a:bodyPr/>
                    <a:lstStyle/>
                    <a:p>
                      <a:endParaRPr lang="it-IT"/>
                    </a:p>
                  </a:txBody>
                  <a:tcPr/>
                </a:tc>
                <a:tc vMerge="1">
                  <a:txBody>
                    <a:bodyPr/>
                    <a:lstStyle/>
                    <a:p>
                      <a:endParaRPr lang="it-IT"/>
                    </a:p>
                  </a:txBody>
                  <a:tcPr/>
                </a:tc>
                <a:tc>
                  <a:txBody>
                    <a:bodyPr/>
                    <a:lstStyle/>
                    <a:p>
                      <a:pPr algn="ctr" rtl="0" fontAlgn="ctr"/>
                      <a:r>
                        <a:rPr lang="it-IT" sz="800" b="1" i="0" u="none" strike="noStrike">
                          <a:solidFill>
                            <a:srgbClr val="000000"/>
                          </a:solidFill>
                          <a:effectLst/>
                          <a:latin typeface="Calibri" panose="020F0502020204030204" pitchFamily="34" charset="0"/>
                        </a:rPr>
                        <a:t>Sottomisura</a:t>
                      </a:r>
                    </a:p>
                  </a:txBody>
                  <a:tcPr marL="36000" marR="3600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it-IT" sz="800" b="1" i="0" u="none" strike="noStrike">
                          <a:solidFill>
                            <a:srgbClr val="000000"/>
                          </a:solidFill>
                          <a:effectLst/>
                          <a:latin typeface="Calibri" panose="020F0502020204030204" pitchFamily="34" charset="0"/>
                        </a:rPr>
                        <a:t>Misura (a1)</a:t>
                      </a:r>
                    </a:p>
                  </a:txBody>
                  <a:tcPr marL="36000" marR="3600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it-IT" sz="800" b="1" i="0" u="none" strike="noStrike">
                          <a:solidFill>
                            <a:srgbClr val="000000"/>
                          </a:solidFill>
                          <a:effectLst/>
                          <a:latin typeface="Calibri" panose="020F0502020204030204" pitchFamily="34" charset="0"/>
                        </a:rPr>
                        <a:t>Sottomisura</a:t>
                      </a:r>
                    </a:p>
                  </a:txBody>
                  <a:tcPr marL="36000" marR="3600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800" b="1" i="0" u="none" strike="noStrike">
                          <a:solidFill>
                            <a:srgbClr val="000000"/>
                          </a:solidFill>
                          <a:effectLst/>
                          <a:latin typeface="Calibri" panose="020F0502020204030204" pitchFamily="34" charset="0"/>
                        </a:rPr>
                        <a:t>Misura (b)</a:t>
                      </a:r>
                    </a:p>
                  </a:txBody>
                  <a:tcPr marL="36000" marR="3600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800" b="1" i="0" u="none" strike="noStrike">
                          <a:solidFill>
                            <a:srgbClr val="000000"/>
                          </a:solidFill>
                          <a:effectLst/>
                          <a:latin typeface="Calibri" panose="020F0502020204030204" pitchFamily="34" charset="0"/>
                        </a:rPr>
                        <a:t>( = b / a1 )</a:t>
                      </a:r>
                    </a:p>
                  </a:txBody>
                  <a:tcPr marL="36000" marR="3600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800" b="1" i="0" u="none" strike="noStrike">
                          <a:solidFill>
                            <a:srgbClr val="000000"/>
                          </a:solidFill>
                          <a:effectLst/>
                          <a:latin typeface="Calibri" panose="020F0502020204030204" pitchFamily="34" charset="0"/>
                        </a:rPr>
                        <a:t>Spesa Pubblica</a:t>
                      </a:r>
                    </a:p>
                  </a:txBody>
                  <a:tcPr marL="36000" marR="3600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800" b="1" i="0" u="none" strike="noStrike">
                          <a:solidFill>
                            <a:srgbClr val="000000"/>
                          </a:solidFill>
                          <a:effectLst/>
                          <a:latin typeface="Calibri" panose="020F0502020204030204" pitchFamily="34" charset="0"/>
                        </a:rPr>
                        <a:t>( c )</a:t>
                      </a:r>
                    </a:p>
                  </a:txBody>
                  <a:tcPr marL="36000" marR="3600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800" b="1" i="0" u="none" strike="noStrike">
                          <a:solidFill>
                            <a:srgbClr val="000000"/>
                          </a:solidFill>
                          <a:effectLst/>
                          <a:latin typeface="Calibri" panose="020F0502020204030204" pitchFamily="34" charset="0"/>
                        </a:rPr>
                        <a:t>( = c / a1)</a:t>
                      </a:r>
                    </a:p>
                  </a:txBody>
                  <a:tcPr marL="36000" marR="36000" marT="0" marB="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8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rtl="0" fontAlgn="ctr"/>
                      <a:r>
                        <a:rPr lang="it-IT" sz="800" b="1" i="0" u="none" strike="noStrike">
                          <a:solidFill>
                            <a:srgbClr val="000000"/>
                          </a:solidFill>
                          <a:effectLst/>
                          <a:latin typeface="Calibri" panose="020F0502020204030204" pitchFamily="34" charset="0"/>
                        </a:rPr>
                        <a:t>Spesa pubblica ( d )</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800" b="1" i="0" u="none" strike="noStrike">
                          <a:solidFill>
                            <a:srgbClr val="000000"/>
                          </a:solidFill>
                          <a:effectLst/>
                          <a:latin typeface="Calibri" panose="020F0502020204030204" pitchFamily="34" charset="0"/>
                        </a:rPr>
                        <a:t>( = d / a1)</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405406442"/>
                  </a:ext>
                </a:extLst>
              </a:tr>
              <a:tr h="164632">
                <a:tc rowSpan="2">
                  <a:txBody>
                    <a:bodyPr/>
                    <a:lstStyle/>
                    <a:p>
                      <a:pPr algn="ctr" fontAlgn="ctr"/>
                      <a:r>
                        <a:rPr lang="it-IT" sz="1000" b="1" i="0" u="none" strike="noStrike">
                          <a:solidFill>
                            <a:srgbClr val="000000"/>
                          </a:solidFill>
                          <a:effectLst/>
                          <a:latin typeface="Calibri" panose="020F0502020204030204" pitchFamily="34" charset="0"/>
                        </a:rPr>
                        <a:t>1</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900" b="1" i="0" u="none" strike="noStrike" dirty="0">
                          <a:solidFill>
                            <a:srgbClr val="000000"/>
                          </a:solidFill>
                          <a:effectLst/>
                          <a:latin typeface="Calibri" panose="020F0502020204030204" pitchFamily="34" charset="0"/>
                        </a:rPr>
                        <a:t>1.1</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1.189.268</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900" b="1" i="0" u="none" strike="noStrike">
                          <a:solidFill>
                            <a:srgbClr val="000000"/>
                          </a:solidFill>
                          <a:effectLst/>
                          <a:latin typeface="Calibri" panose="020F0502020204030204" pitchFamily="34" charset="0"/>
                        </a:rPr>
                        <a:t>1.239.268</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1.149.975</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900" b="1" i="0" u="none" strike="noStrike">
                          <a:solidFill>
                            <a:srgbClr val="000000"/>
                          </a:solidFill>
                          <a:effectLst/>
                          <a:latin typeface="Calibri" panose="020F0502020204030204" pitchFamily="34" charset="0"/>
                        </a:rPr>
                        <a:t>1.199.975</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900" b="1" i="0" u="none" strike="noStrike">
                          <a:solidFill>
                            <a:srgbClr val="000000"/>
                          </a:solidFill>
                          <a:effectLst/>
                          <a:latin typeface="Calibri" panose="020F0502020204030204" pitchFamily="34" charset="0"/>
                        </a:rPr>
                        <a:t>96,83%</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1.109.020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900" b="1" i="0" u="none" strike="noStrike">
                          <a:solidFill>
                            <a:srgbClr val="000000"/>
                          </a:solidFill>
                          <a:effectLst/>
                          <a:latin typeface="Calibri" panose="020F0502020204030204" pitchFamily="34" charset="0"/>
                        </a:rPr>
                        <a:t>1.159.020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900" b="1" i="0" u="none" strike="noStrike">
                          <a:solidFill>
                            <a:srgbClr val="000000"/>
                          </a:solidFill>
                          <a:effectLst/>
                          <a:latin typeface="Calibri" panose="020F0502020204030204" pitchFamily="34" charset="0"/>
                        </a:rPr>
                        <a:t>93,5%</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2">
                  <a:txBody>
                    <a:bodyPr/>
                    <a:lstStyle/>
                    <a:p>
                      <a:pPr algn="r" fontAlgn="ctr"/>
                      <a:r>
                        <a:rPr lang="it-IT" sz="1000" b="1" i="0" u="none" strike="noStrike">
                          <a:solidFill>
                            <a:srgbClr val="000000"/>
                          </a:solidFill>
                          <a:effectLst/>
                          <a:latin typeface="Calibri" panose="020F0502020204030204" pitchFamily="34" charset="0"/>
                        </a:rPr>
                        <a:t>1.180.516</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1000" b="1" i="0" u="none" strike="noStrike">
                          <a:solidFill>
                            <a:srgbClr val="000000"/>
                          </a:solidFill>
                          <a:effectLst/>
                          <a:latin typeface="Calibri" panose="020F0502020204030204" pitchFamily="34" charset="0"/>
                        </a:rPr>
                        <a:t>95,3%</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113251059"/>
                  </a:ext>
                </a:extLst>
              </a:tr>
              <a:tr h="164632">
                <a:tc vMerge="1">
                  <a:txBody>
                    <a:bodyPr/>
                    <a:lstStyle/>
                    <a:p>
                      <a:endParaRPr lang="it-IT"/>
                    </a:p>
                  </a:txBody>
                  <a:tcPr/>
                </a:tc>
                <a:tc>
                  <a:txBody>
                    <a:bodyPr/>
                    <a:lstStyle/>
                    <a:p>
                      <a:pPr algn="ctr" rtl="0" fontAlgn="ctr"/>
                      <a:r>
                        <a:rPr lang="it-IT" sz="900" b="1" i="0" u="none" strike="noStrike" dirty="0">
                          <a:solidFill>
                            <a:srgbClr val="000000"/>
                          </a:solidFill>
                          <a:effectLst/>
                          <a:latin typeface="Calibri" panose="020F0502020204030204" pitchFamily="34" charset="0"/>
                        </a:rPr>
                        <a:t>1.2</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50.000</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50.000</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50.000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976784333"/>
                  </a:ext>
                </a:extLst>
              </a:tr>
              <a:tr h="164632">
                <a:tc>
                  <a:txBody>
                    <a:bodyPr/>
                    <a:lstStyle/>
                    <a:p>
                      <a:pPr algn="ctr" fontAlgn="ctr"/>
                      <a:r>
                        <a:rPr lang="it-IT" sz="1000" b="1" i="0" u="none" strike="noStrike">
                          <a:solidFill>
                            <a:srgbClr val="000000"/>
                          </a:solidFill>
                          <a:effectLst/>
                          <a:latin typeface="Calibri" panose="020F0502020204030204" pitchFamily="34" charset="0"/>
                        </a:rPr>
                        <a:t>2</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900" b="1" i="0" u="none" strike="noStrike" dirty="0">
                          <a:solidFill>
                            <a:srgbClr val="000000"/>
                          </a:solidFill>
                          <a:effectLst/>
                          <a:latin typeface="Calibri" panose="020F0502020204030204" pitchFamily="34" charset="0"/>
                        </a:rPr>
                        <a:t>2.1</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2.841.377</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1" i="0" u="none" strike="noStrike">
                          <a:solidFill>
                            <a:srgbClr val="000000"/>
                          </a:solidFill>
                          <a:effectLst/>
                          <a:latin typeface="Calibri" panose="020F0502020204030204" pitchFamily="34" charset="0"/>
                        </a:rPr>
                        <a:t>2.841.377</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0" i="0" u="none" strike="noStrike">
                          <a:solidFill>
                            <a:srgbClr val="000000"/>
                          </a:solidFill>
                          <a:effectLst/>
                          <a:latin typeface="Calibri" panose="020F0502020204030204" pitchFamily="34" charset="0"/>
                        </a:rPr>
                        <a:t>2.827.267</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1" i="0" u="none" strike="noStrike" dirty="0">
                          <a:solidFill>
                            <a:srgbClr val="000000"/>
                          </a:solidFill>
                          <a:effectLst/>
                          <a:latin typeface="Calibri" panose="020F0502020204030204" pitchFamily="34" charset="0"/>
                        </a:rPr>
                        <a:t>2.827.267</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900" b="1" i="0" u="none" strike="noStrike">
                          <a:solidFill>
                            <a:srgbClr val="000000"/>
                          </a:solidFill>
                          <a:effectLst/>
                          <a:latin typeface="Calibri" panose="020F0502020204030204" pitchFamily="34" charset="0"/>
                        </a:rPr>
                        <a:t>99,50%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2.838.785</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1" i="0" u="none" strike="noStrike">
                          <a:solidFill>
                            <a:srgbClr val="000000"/>
                          </a:solidFill>
                          <a:effectLst/>
                          <a:latin typeface="Calibri" panose="020F0502020204030204" pitchFamily="34" charset="0"/>
                        </a:rPr>
                        <a:t>2.838.785</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900" b="1" i="0" u="none" strike="noStrike">
                          <a:solidFill>
                            <a:srgbClr val="000000"/>
                          </a:solidFill>
                          <a:effectLst/>
                          <a:latin typeface="Calibri" panose="020F0502020204030204" pitchFamily="34" charset="0"/>
                        </a:rPr>
                        <a:t>99,9%</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it-IT" sz="1000" b="1" i="0" u="none" strike="noStrike">
                          <a:solidFill>
                            <a:srgbClr val="000000"/>
                          </a:solidFill>
                          <a:effectLst/>
                          <a:latin typeface="Calibri" panose="020F0502020204030204" pitchFamily="34" charset="0"/>
                        </a:rPr>
                        <a:t>2.838.785</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1000" b="1" i="0" u="none" strike="noStrike">
                          <a:solidFill>
                            <a:srgbClr val="000000"/>
                          </a:solidFill>
                          <a:effectLst/>
                          <a:latin typeface="Calibri" panose="020F0502020204030204" pitchFamily="34" charset="0"/>
                        </a:rPr>
                        <a:t>99,9%</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853469221"/>
                  </a:ext>
                </a:extLst>
              </a:tr>
              <a:tr h="164632">
                <a:tc rowSpan="2">
                  <a:txBody>
                    <a:bodyPr/>
                    <a:lstStyle/>
                    <a:p>
                      <a:pPr algn="ctr" fontAlgn="ctr"/>
                      <a:r>
                        <a:rPr lang="it-IT" sz="1000" b="1" i="0" u="none" strike="noStrike">
                          <a:solidFill>
                            <a:srgbClr val="000000"/>
                          </a:solidFill>
                          <a:effectLst/>
                          <a:latin typeface="Calibri" panose="020F0502020204030204" pitchFamily="34" charset="0"/>
                        </a:rPr>
                        <a:t>3</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900" b="1" i="0" u="none" strike="noStrike" dirty="0">
                          <a:solidFill>
                            <a:srgbClr val="000000"/>
                          </a:solidFill>
                          <a:effectLst/>
                          <a:latin typeface="Calibri" panose="020F0502020204030204" pitchFamily="34" charset="0"/>
                        </a:rPr>
                        <a:t>3.1</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1.743.206</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900" b="1" i="0" u="none" strike="noStrike">
                          <a:solidFill>
                            <a:srgbClr val="000000"/>
                          </a:solidFill>
                          <a:effectLst/>
                          <a:latin typeface="Calibri" panose="020F0502020204030204" pitchFamily="34" charset="0"/>
                        </a:rPr>
                        <a:t>14.140.523</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0" i="0" u="none" strike="noStrike">
                          <a:solidFill>
                            <a:srgbClr val="000000"/>
                          </a:solidFill>
                          <a:effectLst/>
                          <a:latin typeface="Calibri" panose="020F0502020204030204" pitchFamily="34" charset="0"/>
                        </a:rPr>
                        <a:t>1.740.267</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900" b="1" i="0" u="none" strike="noStrike">
                          <a:solidFill>
                            <a:srgbClr val="000000"/>
                          </a:solidFill>
                          <a:effectLst/>
                          <a:latin typeface="Calibri" panose="020F0502020204030204" pitchFamily="34" charset="0"/>
                        </a:rPr>
                        <a:t>12.337.584</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900" b="1" i="0" u="none" strike="noStrike">
                          <a:solidFill>
                            <a:srgbClr val="000000"/>
                          </a:solidFill>
                          <a:effectLst/>
                          <a:latin typeface="Calibri" panose="020F0502020204030204" pitchFamily="34" charset="0"/>
                        </a:rPr>
                        <a:t>87,25%</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1.697.182</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900" b="1" i="0" u="none" strike="noStrike">
                          <a:solidFill>
                            <a:srgbClr val="000000"/>
                          </a:solidFill>
                          <a:effectLst/>
                          <a:latin typeface="Calibri" panose="020F0502020204030204" pitchFamily="34" charset="0"/>
                        </a:rPr>
                        <a:t>11.183.104</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900" b="1" i="0" u="none" strike="noStrike">
                          <a:solidFill>
                            <a:srgbClr val="000000"/>
                          </a:solidFill>
                          <a:effectLst/>
                          <a:latin typeface="Calibri" panose="020F0502020204030204" pitchFamily="34" charset="0"/>
                        </a:rPr>
                        <a:t>79,1%</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2">
                  <a:txBody>
                    <a:bodyPr/>
                    <a:lstStyle/>
                    <a:p>
                      <a:pPr algn="r" fontAlgn="ctr"/>
                      <a:r>
                        <a:rPr lang="it-IT" sz="1000" b="1" i="0" u="none" strike="noStrike">
                          <a:solidFill>
                            <a:srgbClr val="000000"/>
                          </a:solidFill>
                          <a:effectLst/>
                          <a:latin typeface="Calibri" panose="020F0502020204030204" pitchFamily="34" charset="0"/>
                        </a:rPr>
                        <a:t>11.886.721</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1000" b="1" i="0" u="none" strike="noStrike">
                          <a:solidFill>
                            <a:srgbClr val="000000"/>
                          </a:solidFill>
                          <a:effectLst/>
                          <a:latin typeface="Calibri" panose="020F0502020204030204" pitchFamily="34" charset="0"/>
                        </a:rPr>
                        <a:t>84,1%</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854686498"/>
                  </a:ext>
                </a:extLst>
              </a:tr>
              <a:tr h="164632">
                <a:tc vMerge="1">
                  <a:txBody>
                    <a:bodyPr/>
                    <a:lstStyle/>
                    <a:p>
                      <a:endParaRPr lang="it-IT"/>
                    </a:p>
                  </a:txBody>
                  <a:tcPr/>
                </a:tc>
                <a:tc>
                  <a:txBody>
                    <a:bodyPr/>
                    <a:lstStyle/>
                    <a:p>
                      <a:pPr algn="ctr" rtl="0" fontAlgn="ctr"/>
                      <a:r>
                        <a:rPr lang="it-IT" sz="900" b="1" i="0" u="none" strike="noStrike" dirty="0">
                          <a:solidFill>
                            <a:srgbClr val="000000"/>
                          </a:solidFill>
                          <a:effectLst/>
                          <a:latin typeface="Calibri" panose="020F0502020204030204" pitchFamily="34" charset="0"/>
                        </a:rPr>
                        <a:t>3.2</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12.397.317</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10.597.317</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9.485.923</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655437011"/>
                  </a:ext>
                </a:extLst>
              </a:tr>
              <a:tr h="164632">
                <a:tc rowSpan="4">
                  <a:txBody>
                    <a:bodyPr/>
                    <a:lstStyle/>
                    <a:p>
                      <a:pPr algn="ctr" fontAlgn="ctr"/>
                      <a:r>
                        <a:rPr lang="it-IT" sz="1000" b="1" i="0" u="none" strike="noStrike">
                          <a:solidFill>
                            <a:srgbClr val="000000"/>
                          </a:solidFill>
                          <a:effectLst/>
                          <a:latin typeface="Calibri" panose="020F0502020204030204" pitchFamily="34" charset="0"/>
                        </a:rPr>
                        <a:t>4</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900" b="1" i="0" u="none" strike="noStrike">
                          <a:solidFill>
                            <a:srgbClr val="000000"/>
                          </a:solidFill>
                          <a:effectLst/>
                          <a:latin typeface="Calibri" panose="020F0502020204030204" pitchFamily="34" charset="0"/>
                        </a:rPr>
                        <a:t>4.1</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130.210.037</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900" b="1" i="0" u="none" strike="noStrike">
                          <a:solidFill>
                            <a:srgbClr val="000000"/>
                          </a:solidFill>
                          <a:effectLst/>
                          <a:latin typeface="Calibri" panose="020F0502020204030204" pitchFamily="34" charset="0"/>
                        </a:rPr>
                        <a:t>216.806.151</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0" i="0" u="none" strike="noStrike">
                          <a:solidFill>
                            <a:srgbClr val="000000"/>
                          </a:solidFill>
                          <a:effectLst/>
                          <a:latin typeface="Calibri" panose="020F0502020204030204" pitchFamily="34" charset="0"/>
                        </a:rPr>
                        <a:t>114.825.753</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900" b="1" i="0" u="none" strike="noStrike">
                          <a:solidFill>
                            <a:srgbClr val="000000"/>
                          </a:solidFill>
                          <a:effectLst/>
                          <a:latin typeface="Calibri" panose="020F0502020204030204" pitchFamily="34" charset="0"/>
                        </a:rPr>
                        <a:t>201.291.978</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900" b="1" i="0" u="none" strike="noStrike">
                          <a:solidFill>
                            <a:srgbClr val="000000"/>
                          </a:solidFill>
                          <a:effectLst/>
                          <a:latin typeface="Calibri" panose="020F0502020204030204" pitchFamily="34" charset="0"/>
                        </a:rPr>
                        <a:t>92,84%</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80.428.312</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900" b="1" i="0" u="none" strike="noStrike">
                          <a:solidFill>
                            <a:srgbClr val="000000"/>
                          </a:solidFill>
                          <a:effectLst/>
                          <a:latin typeface="Calibri" panose="020F0502020204030204" pitchFamily="34" charset="0"/>
                        </a:rPr>
                        <a:t>152.766.826</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900" b="1" i="0" u="none" strike="noStrike">
                          <a:solidFill>
                            <a:srgbClr val="000000"/>
                          </a:solidFill>
                          <a:effectLst/>
                          <a:latin typeface="Calibri" panose="020F0502020204030204" pitchFamily="34" charset="0"/>
                        </a:rPr>
                        <a:t>70,5%</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4">
                  <a:txBody>
                    <a:bodyPr/>
                    <a:lstStyle/>
                    <a:p>
                      <a:pPr algn="r" fontAlgn="ctr"/>
                      <a:r>
                        <a:rPr lang="it-IT" sz="1000" b="1" i="0" u="none" strike="noStrike">
                          <a:solidFill>
                            <a:srgbClr val="000000"/>
                          </a:solidFill>
                          <a:effectLst/>
                          <a:latin typeface="Calibri" panose="020F0502020204030204" pitchFamily="34" charset="0"/>
                        </a:rPr>
                        <a:t>170.047.863</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1000" b="1" i="0" u="none" strike="noStrike">
                          <a:solidFill>
                            <a:srgbClr val="000000"/>
                          </a:solidFill>
                          <a:effectLst/>
                          <a:latin typeface="Calibri" panose="020F0502020204030204" pitchFamily="34" charset="0"/>
                        </a:rPr>
                        <a:t>78,4%</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404015487"/>
                  </a:ext>
                </a:extLst>
              </a:tr>
              <a:tr h="164632">
                <a:tc vMerge="1">
                  <a:txBody>
                    <a:bodyPr/>
                    <a:lstStyle/>
                    <a:p>
                      <a:endParaRPr lang="it-IT"/>
                    </a:p>
                  </a:txBody>
                  <a:tcPr/>
                </a:tc>
                <a:tc>
                  <a:txBody>
                    <a:bodyPr/>
                    <a:lstStyle/>
                    <a:p>
                      <a:pPr algn="ctr" rtl="0" fontAlgn="ctr"/>
                      <a:r>
                        <a:rPr lang="it-IT" sz="900" b="1" i="0" u="none" strike="noStrike" dirty="0">
                          <a:solidFill>
                            <a:srgbClr val="000000"/>
                          </a:solidFill>
                          <a:effectLst/>
                          <a:latin typeface="Calibri" panose="020F0502020204030204" pitchFamily="34" charset="0"/>
                        </a:rPr>
                        <a:t>4.2</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57.858.639</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57.854.096</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51.585.031</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3824535888"/>
                  </a:ext>
                </a:extLst>
              </a:tr>
              <a:tr h="164632">
                <a:tc vMerge="1">
                  <a:txBody>
                    <a:bodyPr/>
                    <a:lstStyle/>
                    <a:p>
                      <a:endParaRPr lang="it-IT"/>
                    </a:p>
                  </a:txBody>
                  <a:tcPr/>
                </a:tc>
                <a:tc>
                  <a:txBody>
                    <a:bodyPr/>
                    <a:lstStyle/>
                    <a:p>
                      <a:pPr algn="ctr" rtl="0" fontAlgn="ctr"/>
                      <a:r>
                        <a:rPr lang="it-IT" sz="900" b="1" i="0" u="none" strike="noStrike" dirty="0">
                          <a:solidFill>
                            <a:srgbClr val="000000"/>
                          </a:solidFill>
                          <a:effectLst/>
                          <a:latin typeface="Calibri" panose="020F0502020204030204" pitchFamily="34" charset="0"/>
                        </a:rPr>
                        <a:t>4.3</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24.626.082</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24.552.405</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17.211.895</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983462815"/>
                  </a:ext>
                </a:extLst>
              </a:tr>
              <a:tr h="164632">
                <a:tc vMerge="1">
                  <a:txBody>
                    <a:bodyPr/>
                    <a:lstStyle/>
                    <a:p>
                      <a:endParaRPr lang="it-IT"/>
                    </a:p>
                  </a:txBody>
                  <a:tcPr/>
                </a:tc>
                <a:tc>
                  <a:txBody>
                    <a:bodyPr/>
                    <a:lstStyle/>
                    <a:p>
                      <a:pPr algn="ctr" rtl="0" fontAlgn="ctr"/>
                      <a:r>
                        <a:rPr lang="it-IT" sz="900" b="1" i="0" u="none" strike="noStrike">
                          <a:solidFill>
                            <a:srgbClr val="000000"/>
                          </a:solidFill>
                          <a:effectLst/>
                          <a:latin typeface="Calibri" panose="020F0502020204030204" pitchFamily="34" charset="0"/>
                        </a:rPr>
                        <a:t>4.4</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4.111.393</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4.059.723</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3.541.588</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814681431"/>
                  </a:ext>
                </a:extLst>
              </a:tr>
              <a:tr h="164632">
                <a:tc rowSpan="2">
                  <a:txBody>
                    <a:bodyPr/>
                    <a:lstStyle/>
                    <a:p>
                      <a:pPr algn="ctr" fontAlgn="ctr"/>
                      <a:r>
                        <a:rPr lang="it-IT" sz="1000" b="1" i="0" u="none" strike="noStrike">
                          <a:solidFill>
                            <a:srgbClr val="000000"/>
                          </a:solidFill>
                          <a:effectLst/>
                          <a:latin typeface="Calibri" panose="020F0502020204030204" pitchFamily="34" charset="0"/>
                        </a:rPr>
                        <a:t>5</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900" b="1" i="0" u="none" strike="noStrike" dirty="0">
                          <a:solidFill>
                            <a:srgbClr val="000000"/>
                          </a:solidFill>
                          <a:effectLst/>
                          <a:latin typeface="Calibri" panose="020F0502020204030204" pitchFamily="34" charset="0"/>
                        </a:rPr>
                        <a:t>5.1</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1.700.000</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900" b="1" i="0" u="none" strike="noStrike">
                          <a:solidFill>
                            <a:srgbClr val="000000"/>
                          </a:solidFill>
                          <a:effectLst/>
                          <a:latin typeface="Calibri" panose="020F0502020204030204" pitchFamily="34" charset="0"/>
                        </a:rPr>
                        <a:t>4.777.285</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0" i="0" u="none" strike="noStrike">
                          <a:solidFill>
                            <a:srgbClr val="000000"/>
                          </a:solidFill>
                          <a:effectLst/>
                          <a:latin typeface="Calibri" panose="020F0502020204030204" pitchFamily="34" charset="0"/>
                        </a:rPr>
                        <a:t>1.377.285</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900" b="1" i="0" u="none" strike="noStrike">
                          <a:solidFill>
                            <a:srgbClr val="000000"/>
                          </a:solidFill>
                          <a:effectLst/>
                          <a:latin typeface="Calibri" panose="020F0502020204030204" pitchFamily="34" charset="0"/>
                        </a:rPr>
                        <a:t>2.582.060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900" b="1" i="0" u="none" strike="noStrike">
                          <a:solidFill>
                            <a:srgbClr val="000000"/>
                          </a:solidFill>
                          <a:effectLst/>
                          <a:latin typeface="Calibri" panose="020F0502020204030204" pitchFamily="34" charset="0"/>
                        </a:rPr>
                        <a:t>54,05%</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538.763</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900" b="1" i="0" u="none" strike="noStrike">
                          <a:solidFill>
                            <a:srgbClr val="000000"/>
                          </a:solidFill>
                          <a:effectLst/>
                          <a:latin typeface="Calibri" panose="020F0502020204030204" pitchFamily="34" charset="0"/>
                        </a:rPr>
                        <a:t>1.743.537</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900" b="1" i="0" u="none" strike="noStrike">
                          <a:solidFill>
                            <a:srgbClr val="000000"/>
                          </a:solidFill>
                          <a:effectLst/>
                          <a:latin typeface="Calibri" panose="020F0502020204030204" pitchFamily="34" charset="0"/>
                        </a:rPr>
                        <a:t>36,5%</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2">
                  <a:txBody>
                    <a:bodyPr/>
                    <a:lstStyle/>
                    <a:p>
                      <a:pPr algn="r" fontAlgn="ctr"/>
                      <a:r>
                        <a:rPr lang="it-IT" sz="1000" b="1" i="0" u="none" strike="noStrike">
                          <a:solidFill>
                            <a:srgbClr val="000000"/>
                          </a:solidFill>
                          <a:effectLst/>
                          <a:latin typeface="Calibri" panose="020F0502020204030204" pitchFamily="34" charset="0"/>
                        </a:rPr>
                        <a:t>1.743.537</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1000" b="1" i="0" u="none" strike="noStrike">
                          <a:solidFill>
                            <a:srgbClr val="000000"/>
                          </a:solidFill>
                          <a:effectLst/>
                          <a:latin typeface="Calibri" panose="020F0502020204030204" pitchFamily="34" charset="0"/>
                        </a:rPr>
                        <a:t>36,5%</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19789604"/>
                  </a:ext>
                </a:extLst>
              </a:tr>
              <a:tr h="189961">
                <a:tc vMerge="1">
                  <a:txBody>
                    <a:bodyPr/>
                    <a:lstStyle/>
                    <a:p>
                      <a:endParaRPr lang="it-IT"/>
                    </a:p>
                  </a:txBody>
                  <a:tcPr/>
                </a:tc>
                <a:tc>
                  <a:txBody>
                    <a:bodyPr/>
                    <a:lstStyle/>
                    <a:p>
                      <a:pPr algn="ctr" rtl="0" fontAlgn="ctr"/>
                      <a:r>
                        <a:rPr lang="it-IT" sz="900" b="1" i="0" u="none" strike="noStrike">
                          <a:solidFill>
                            <a:srgbClr val="000000"/>
                          </a:solidFill>
                          <a:effectLst/>
                          <a:latin typeface="Calibri" panose="020F0502020204030204" pitchFamily="34" charset="0"/>
                        </a:rPr>
                        <a:t>5.2 (trascin.)</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dirty="0">
                          <a:solidFill>
                            <a:srgbClr val="000000"/>
                          </a:solidFill>
                          <a:effectLst/>
                          <a:latin typeface="Calibri" panose="020F0502020204030204" pitchFamily="34" charset="0"/>
                        </a:rPr>
                        <a:t>3.077.285</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1.204.774</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1.204.774</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510124324"/>
                  </a:ext>
                </a:extLst>
              </a:tr>
              <a:tr h="164632">
                <a:tc rowSpan="3">
                  <a:txBody>
                    <a:bodyPr/>
                    <a:lstStyle/>
                    <a:p>
                      <a:pPr algn="ctr" fontAlgn="ctr"/>
                      <a:r>
                        <a:rPr lang="it-IT" sz="1000" b="1" i="0" u="none" strike="noStrike">
                          <a:solidFill>
                            <a:srgbClr val="000000"/>
                          </a:solidFill>
                          <a:effectLst/>
                          <a:latin typeface="Calibri" panose="020F0502020204030204" pitchFamily="34" charset="0"/>
                        </a:rPr>
                        <a:t>6</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900" b="1" i="0" u="none" strike="noStrike">
                          <a:solidFill>
                            <a:srgbClr val="000000"/>
                          </a:solidFill>
                          <a:effectLst/>
                          <a:latin typeface="Calibri" panose="020F0502020204030204" pitchFamily="34" charset="0"/>
                        </a:rPr>
                        <a:t>6.1.1 P.G.</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32.803.600</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900" b="1" i="0" u="none" strike="noStrike">
                          <a:solidFill>
                            <a:srgbClr val="000000"/>
                          </a:solidFill>
                          <a:effectLst/>
                          <a:latin typeface="Calibri" panose="020F0502020204030204" pitchFamily="34" charset="0"/>
                        </a:rPr>
                        <a:t>56.369.890</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0" i="0" u="none" strike="noStrike">
                          <a:solidFill>
                            <a:srgbClr val="000000"/>
                          </a:solidFill>
                          <a:effectLst/>
                          <a:latin typeface="Calibri" panose="020F0502020204030204" pitchFamily="34" charset="0"/>
                        </a:rPr>
                        <a:t>32.803.600</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900" b="1" i="0" u="none" strike="noStrike">
                          <a:solidFill>
                            <a:srgbClr val="000000"/>
                          </a:solidFill>
                          <a:effectLst/>
                          <a:latin typeface="Calibri" panose="020F0502020204030204" pitchFamily="34" charset="0"/>
                        </a:rPr>
                        <a:t>46.121.204</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900" b="1" i="0" u="none" strike="noStrike">
                          <a:solidFill>
                            <a:srgbClr val="000000"/>
                          </a:solidFill>
                          <a:effectLst/>
                          <a:latin typeface="Calibri" panose="020F0502020204030204" pitchFamily="34" charset="0"/>
                        </a:rPr>
                        <a:t>81,82%</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25.306.516</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900" b="1" i="0" u="none" strike="noStrike">
                          <a:solidFill>
                            <a:srgbClr val="000000"/>
                          </a:solidFill>
                          <a:effectLst/>
                          <a:latin typeface="Calibri" panose="020F0502020204030204" pitchFamily="34" charset="0"/>
                        </a:rPr>
                        <a:t>32.376.775</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900" b="1" i="0" u="none" strike="noStrike">
                          <a:solidFill>
                            <a:srgbClr val="000000"/>
                          </a:solidFill>
                          <a:effectLst/>
                          <a:latin typeface="Calibri" panose="020F0502020204030204" pitchFamily="34" charset="0"/>
                        </a:rPr>
                        <a:t>57,44%</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3">
                  <a:txBody>
                    <a:bodyPr/>
                    <a:lstStyle/>
                    <a:p>
                      <a:pPr algn="r" fontAlgn="ctr"/>
                      <a:r>
                        <a:rPr lang="it-IT" sz="1000" b="1" i="0" u="none" strike="noStrike">
                          <a:solidFill>
                            <a:srgbClr val="000000"/>
                          </a:solidFill>
                          <a:effectLst/>
                          <a:latin typeface="Calibri" panose="020F0502020204030204" pitchFamily="34" charset="0"/>
                        </a:rPr>
                        <a:t>34.914.457</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1000" b="1" i="0" u="none" strike="noStrike">
                          <a:solidFill>
                            <a:srgbClr val="000000"/>
                          </a:solidFill>
                          <a:effectLst/>
                          <a:latin typeface="Calibri" panose="020F0502020204030204" pitchFamily="34" charset="0"/>
                        </a:rPr>
                        <a:t>61,9%</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104299521"/>
                  </a:ext>
                </a:extLst>
              </a:tr>
              <a:tr h="164632">
                <a:tc vMerge="1">
                  <a:txBody>
                    <a:bodyPr/>
                    <a:lstStyle/>
                    <a:p>
                      <a:endParaRPr lang="it-IT"/>
                    </a:p>
                  </a:txBody>
                  <a:tcPr/>
                </a:tc>
                <a:tc>
                  <a:txBody>
                    <a:bodyPr/>
                    <a:lstStyle/>
                    <a:p>
                      <a:pPr algn="ctr" rtl="0" fontAlgn="ctr"/>
                      <a:r>
                        <a:rPr lang="it-IT" sz="900" b="1" i="0" u="none" strike="noStrike">
                          <a:solidFill>
                            <a:srgbClr val="000000"/>
                          </a:solidFill>
                          <a:effectLst/>
                          <a:latin typeface="Calibri" panose="020F0502020204030204" pitchFamily="34" charset="0"/>
                        </a:rPr>
                        <a:t>6.4</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dirty="0">
                          <a:solidFill>
                            <a:srgbClr val="000000"/>
                          </a:solidFill>
                          <a:effectLst/>
                          <a:latin typeface="Calibri" panose="020F0502020204030204" pitchFamily="34" charset="0"/>
                        </a:rPr>
                        <a:t>6.516.386</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6.147.604</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3.730.259</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780916425"/>
                  </a:ext>
                </a:extLst>
              </a:tr>
              <a:tr h="164632">
                <a:tc vMerge="1">
                  <a:txBody>
                    <a:bodyPr/>
                    <a:lstStyle/>
                    <a:p>
                      <a:endParaRPr lang="it-IT"/>
                    </a:p>
                  </a:txBody>
                  <a:tcPr/>
                </a:tc>
                <a:tc>
                  <a:txBody>
                    <a:bodyPr/>
                    <a:lstStyle/>
                    <a:p>
                      <a:pPr algn="ctr" rtl="0" fontAlgn="ctr"/>
                      <a:r>
                        <a:rPr lang="it-IT" sz="900" b="1" i="0" u="none" strike="noStrike">
                          <a:solidFill>
                            <a:srgbClr val="000000"/>
                          </a:solidFill>
                          <a:effectLst/>
                          <a:latin typeface="Calibri" panose="020F0502020204030204" pitchFamily="34" charset="0"/>
                        </a:rPr>
                        <a:t>6.1</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17.049.904</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7.170.000</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3.340.000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2245220546"/>
                  </a:ext>
                </a:extLst>
              </a:tr>
              <a:tr h="164632">
                <a:tc>
                  <a:txBody>
                    <a:bodyPr/>
                    <a:lstStyle/>
                    <a:p>
                      <a:pPr algn="ctr" fontAlgn="ctr"/>
                      <a:r>
                        <a:rPr lang="it-IT" sz="1000" b="1" i="0" u="none" strike="noStrike">
                          <a:solidFill>
                            <a:srgbClr val="000000"/>
                          </a:solidFill>
                          <a:effectLst/>
                          <a:latin typeface="Calibri" panose="020F0502020204030204" pitchFamily="34" charset="0"/>
                        </a:rPr>
                        <a:t>6 EURI</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900" b="1" i="0" u="none" strike="noStrike">
                          <a:solidFill>
                            <a:srgbClr val="000000"/>
                          </a:solidFill>
                          <a:effectLst/>
                          <a:latin typeface="Calibri" panose="020F0502020204030204" pitchFamily="34" charset="0"/>
                        </a:rPr>
                        <a:t>6.1 EURI</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900" b="0" i="0" u="none" strike="noStrike" dirty="0">
                          <a:solidFill>
                            <a:srgbClr val="000000"/>
                          </a:solidFill>
                          <a:effectLst/>
                          <a:latin typeface="Calibri" panose="020F0502020204030204" pitchFamily="34" charset="0"/>
                        </a:rPr>
                        <a:t>13.130.043</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900" b="1" i="0" u="none" strike="noStrike">
                          <a:solidFill>
                            <a:srgbClr val="000000"/>
                          </a:solidFill>
                          <a:effectLst/>
                          <a:latin typeface="Calibri" panose="020F0502020204030204" pitchFamily="34" charset="0"/>
                        </a:rPr>
                        <a:t>13.130.043</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900" b="0" i="0" u="none" strike="noStrike">
                          <a:solidFill>
                            <a:srgbClr val="000000"/>
                          </a:solidFill>
                          <a:effectLst/>
                          <a:latin typeface="Calibri" panose="020F0502020204030204" pitchFamily="34" charset="0"/>
                        </a:rPr>
                        <a:t>13.130.000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900" b="1" i="0" u="none" strike="noStrike">
                          <a:solidFill>
                            <a:srgbClr val="000000"/>
                          </a:solidFill>
                          <a:effectLst/>
                          <a:latin typeface="Calibri" panose="020F0502020204030204" pitchFamily="34" charset="0"/>
                        </a:rPr>
                        <a:t>13.130.000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900" b="1" i="0" u="none" strike="noStrike">
                          <a:solidFill>
                            <a:srgbClr val="000000"/>
                          </a:solidFill>
                          <a:effectLst/>
                          <a:latin typeface="Calibri" panose="020F0502020204030204" pitchFamily="34" charset="0"/>
                        </a:rPr>
                        <a:t>100,00%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900" b="0" i="0" u="none" strike="noStrike">
                          <a:solidFill>
                            <a:srgbClr val="000000"/>
                          </a:solidFill>
                          <a:effectLst/>
                          <a:latin typeface="Calibri" panose="020F0502020204030204" pitchFamily="34" charset="0"/>
                        </a:rPr>
                        <a:t>6.345.000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900" b="1" i="0" u="none" strike="noStrike">
                          <a:solidFill>
                            <a:srgbClr val="000000"/>
                          </a:solidFill>
                          <a:effectLst/>
                          <a:latin typeface="Calibri" panose="020F0502020204030204" pitchFamily="34" charset="0"/>
                        </a:rPr>
                        <a:t>6.345.000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900" b="1" i="0" u="none" strike="noStrike">
                          <a:solidFill>
                            <a:srgbClr val="000000"/>
                          </a:solidFill>
                          <a:effectLst/>
                          <a:latin typeface="Calibri" panose="020F0502020204030204" pitchFamily="34" charset="0"/>
                        </a:rPr>
                        <a:t>48,3%</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it-IT" sz="1000" b="1" i="0" u="none" strike="noStrike">
                          <a:solidFill>
                            <a:srgbClr val="000000"/>
                          </a:solidFill>
                          <a:effectLst/>
                          <a:latin typeface="Calibri" panose="020F0502020204030204" pitchFamily="34" charset="0"/>
                        </a:rPr>
                        <a:t>6.655.000</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1000" b="1" i="0" u="none" strike="noStrike">
                          <a:solidFill>
                            <a:srgbClr val="000000"/>
                          </a:solidFill>
                          <a:effectLst/>
                          <a:latin typeface="Calibri" panose="020F0502020204030204" pitchFamily="34" charset="0"/>
                        </a:rPr>
                        <a:t>50,7%</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2742604555"/>
                  </a:ext>
                </a:extLst>
              </a:tr>
              <a:tr h="164632">
                <a:tc rowSpan="4">
                  <a:txBody>
                    <a:bodyPr/>
                    <a:lstStyle/>
                    <a:p>
                      <a:pPr algn="ctr" fontAlgn="ctr"/>
                      <a:r>
                        <a:rPr lang="it-IT" sz="1000" b="1" i="0" u="none" strike="noStrike">
                          <a:solidFill>
                            <a:srgbClr val="000000"/>
                          </a:solidFill>
                          <a:effectLst/>
                          <a:latin typeface="Calibri" panose="020F0502020204030204" pitchFamily="34" charset="0"/>
                        </a:rPr>
                        <a:t>7</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900" b="1" i="0" u="none" strike="noStrike">
                          <a:solidFill>
                            <a:srgbClr val="000000"/>
                          </a:solidFill>
                          <a:effectLst/>
                          <a:latin typeface="Calibri" panose="020F0502020204030204" pitchFamily="34" charset="0"/>
                        </a:rPr>
                        <a:t>7.1</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dirty="0">
                          <a:solidFill>
                            <a:srgbClr val="000000"/>
                          </a:solidFill>
                          <a:effectLst/>
                          <a:latin typeface="Calibri" panose="020F0502020204030204" pitchFamily="34" charset="0"/>
                        </a:rPr>
                        <a:t>305.698</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900" b="1" i="0" u="none" strike="noStrike">
                          <a:solidFill>
                            <a:srgbClr val="000000"/>
                          </a:solidFill>
                          <a:effectLst/>
                          <a:latin typeface="Calibri" panose="020F0502020204030204" pitchFamily="34" charset="0"/>
                        </a:rPr>
                        <a:t>35.448.528</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0" i="0" u="none" strike="noStrike">
                          <a:solidFill>
                            <a:srgbClr val="000000"/>
                          </a:solidFill>
                          <a:effectLst/>
                          <a:latin typeface="Calibri" panose="020F0502020204030204" pitchFamily="34" charset="0"/>
                        </a:rPr>
                        <a:t>300.706</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900" b="1" i="0" u="none" strike="noStrike">
                          <a:solidFill>
                            <a:srgbClr val="000000"/>
                          </a:solidFill>
                          <a:effectLst/>
                          <a:latin typeface="Calibri" panose="020F0502020204030204" pitchFamily="34" charset="0"/>
                        </a:rPr>
                        <a:t>35.387.609</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900" b="1" i="0" u="none" strike="noStrike">
                          <a:solidFill>
                            <a:srgbClr val="000000"/>
                          </a:solidFill>
                          <a:effectLst/>
                          <a:latin typeface="Calibri" panose="020F0502020204030204" pitchFamily="34" charset="0"/>
                        </a:rPr>
                        <a:t>99,83%</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137.482</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900" b="1" i="0" u="none" strike="noStrike">
                          <a:solidFill>
                            <a:srgbClr val="000000"/>
                          </a:solidFill>
                          <a:effectLst/>
                          <a:latin typeface="Calibri" panose="020F0502020204030204" pitchFamily="34" charset="0"/>
                        </a:rPr>
                        <a:t>26.898.219</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900" b="1" i="0" u="none" strike="noStrike">
                          <a:solidFill>
                            <a:srgbClr val="000000"/>
                          </a:solidFill>
                          <a:effectLst/>
                          <a:latin typeface="Calibri" panose="020F0502020204030204" pitchFamily="34" charset="0"/>
                        </a:rPr>
                        <a:t>75,9%</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4">
                  <a:txBody>
                    <a:bodyPr/>
                    <a:lstStyle/>
                    <a:p>
                      <a:pPr algn="r" fontAlgn="ctr"/>
                      <a:r>
                        <a:rPr lang="it-IT" sz="1000" b="1" i="0" u="none" strike="noStrike">
                          <a:solidFill>
                            <a:srgbClr val="000000"/>
                          </a:solidFill>
                          <a:effectLst/>
                          <a:latin typeface="Calibri" panose="020F0502020204030204" pitchFamily="34" charset="0"/>
                        </a:rPr>
                        <a:t>28.724.599</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1000" b="1" i="0" u="none" strike="noStrike">
                          <a:solidFill>
                            <a:srgbClr val="000000"/>
                          </a:solidFill>
                          <a:effectLst/>
                          <a:latin typeface="Calibri" panose="020F0502020204030204" pitchFamily="34" charset="0"/>
                        </a:rPr>
                        <a:t>81,0%</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744638253"/>
                  </a:ext>
                </a:extLst>
              </a:tr>
              <a:tr h="164632">
                <a:tc vMerge="1">
                  <a:txBody>
                    <a:bodyPr/>
                    <a:lstStyle/>
                    <a:p>
                      <a:endParaRPr lang="it-IT"/>
                    </a:p>
                  </a:txBody>
                  <a:tcPr/>
                </a:tc>
                <a:tc>
                  <a:txBody>
                    <a:bodyPr/>
                    <a:lstStyle/>
                    <a:p>
                      <a:pPr algn="ctr" rtl="0" fontAlgn="ctr"/>
                      <a:r>
                        <a:rPr lang="it-IT" sz="900" b="1" i="0" u="none" strike="noStrike">
                          <a:solidFill>
                            <a:srgbClr val="000000"/>
                          </a:solidFill>
                          <a:effectLst/>
                          <a:latin typeface="Calibri" panose="020F0502020204030204" pitchFamily="34" charset="0"/>
                        </a:rPr>
                        <a:t>7.3</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21.398.091</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21.398.091</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18.407.249</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835693212"/>
                  </a:ext>
                </a:extLst>
              </a:tr>
              <a:tr h="164632">
                <a:tc vMerge="1">
                  <a:txBody>
                    <a:bodyPr/>
                    <a:lstStyle/>
                    <a:p>
                      <a:endParaRPr lang="it-IT"/>
                    </a:p>
                  </a:txBody>
                  <a:tcPr/>
                </a:tc>
                <a:tc>
                  <a:txBody>
                    <a:bodyPr/>
                    <a:lstStyle/>
                    <a:p>
                      <a:pPr algn="ctr" rtl="0" fontAlgn="ctr"/>
                      <a:r>
                        <a:rPr lang="it-IT" sz="900" b="1" i="0" u="none" strike="noStrike">
                          <a:solidFill>
                            <a:srgbClr val="000000"/>
                          </a:solidFill>
                          <a:effectLst/>
                          <a:latin typeface="Calibri" panose="020F0502020204030204" pitchFamily="34" charset="0"/>
                        </a:rPr>
                        <a:t>7.4</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dirty="0">
                          <a:solidFill>
                            <a:srgbClr val="000000"/>
                          </a:solidFill>
                          <a:effectLst/>
                          <a:latin typeface="Calibri" panose="020F0502020204030204" pitchFamily="34" charset="0"/>
                        </a:rPr>
                        <a:t>12.720.000</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12.673.158</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7.680.114</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946451084"/>
                  </a:ext>
                </a:extLst>
              </a:tr>
              <a:tr h="164632">
                <a:tc vMerge="1">
                  <a:txBody>
                    <a:bodyPr/>
                    <a:lstStyle/>
                    <a:p>
                      <a:endParaRPr lang="it-IT"/>
                    </a:p>
                  </a:txBody>
                  <a:tcPr/>
                </a:tc>
                <a:tc>
                  <a:txBody>
                    <a:bodyPr/>
                    <a:lstStyle/>
                    <a:p>
                      <a:pPr algn="ctr" rtl="0" fontAlgn="ctr"/>
                      <a:r>
                        <a:rPr lang="it-IT" sz="900" b="1" i="0" u="none" strike="noStrike">
                          <a:solidFill>
                            <a:srgbClr val="000000"/>
                          </a:solidFill>
                          <a:effectLst/>
                          <a:latin typeface="Calibri" panose="020F0502020204030204" pitchFamily="34" charset="0"/>
                        </a:rPr>
                        <a:t>7.6</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1.024.739</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1.015.654</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673.374</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619228271"/>
                  </a:ext>
                </a:extLst>
              </a:tr>
              <a:tr h="164632">
                <a:tc rowSpan="3">
                  <a:txBody>
                    <a:bodyPr/>
                    <a:lstStyle/>
                    <a:p>
                      <a:pPr algn="ctr" fontAlgn="ctr"/>
                      <a:r>
                        <a:rPr lang="it-IT" sz="1000" b="1" i="0" u="none" strike="noStrike">
                          <a:solidFill>
                            <a:srgbClr val="000000"/>
                          </a:solidFill>
                          <a:effectLst/>
                          <a:latin typeface="Calibri" panose="020F0502020204030204" pitchFamily="34" charset="0"/>
                        </a:rPr>
                        <a:t>8</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900" b="1" i="0" u="none" strike="noStrike">
                          <a:solidFill>
                            <a:srgbClr val="000000"/>
                          </a:solidFill>
                          <a:effectLst/>
                          <a:latin typeface="Calibri" panose="020F0502020204030204" pitchFamily="34" charset="0"/>
                        </a:rPr>
                        <a:t>8.1</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dirty="0">
                          <a:solidFill>
                            <a:srgbClr val="000000"/>
                          </a:solidFill>
                          <a:effectLst/>
                          <a:latin typeface="Calibri" panose="020F0502020204030204" pitchFamily="34" charset="0"/>
                        </a:rPr>
                        <a:t>6.500.000</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900" b="1" i="0" u="none" strike="noStrike">
                          <a:solidFill>
                            <a:srgbClr val="000000"/>
                          </a:solidFill>
                          <a:effectLst/>
                          <a:latin typeface="Calibri" panose="020F0502020204030204" pitchFamily="34" charset="0"/>
                        </a:rPr>
                        <a:t>9.243.273</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0" i="0" u="none" strike="noStrike">
                          <a:solidFill>
                            <a:srgbClr val="000000"/>
                          </a:solidFill>
                          <a:effectLst/>
                          <a:latin typeface="Calibri" panose="020F0502020204030204" pitchFamily="34" charset="0"/>
                        </a:rPr>
                        <a:t>5.890.446</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900" b="1" i="0" u="none" strike="noStrike">
                          <a:solidFill>
                            <a:srgbClr val="000000"/>
                          </a:solidFill>
                          <a:effectLst/>
                          <a:latin typeface="Calibri" panose="020F0502020204030204" pitchFamily="34" charset="0"/>
                        </a:rPr>
                        <a:t>8.633.719</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900" b="1" i="0" u="none" strike="noStrike">
                          <a:solidFill>
                            <a:srgbClr val="000000"/>
                          </a:solidFill>
                          <a:effectLst/>
                          <a:latin typeface="Calibri" panose="020F0502020204030204" pitchFamily="34" charset="0"/>
                        </a:rPr>
                        <a:t>93,41%</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5.776.419</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900" b="1" i="0" u="none" strike="noStrike">
                          <a:solidFill>
                            <a:srgbClr val="000000"/>
                          </a:solidFill>
                          <a:effectLst/>
                          <a:latin typeface="Calibri" panose="020F0502020204030204" pitchFamily="34" charset="0"/>
                        </a:rPr>
                        <a:t>7.209.878</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900" b="1" i="0" u="none" strike="noStrike">
                          <a:solidFill>
                            <a:srgbClr val="000000"/>
                          </a:solidFill>
                          <a:effectLst/>
                          <a:latin typeface="Calibri" panose="020F0502020204030204" pitchFamily="34" charset="0"/>
                        </a:rPr>
                        <a:t>78,0%</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3">
                  <a:txBody>
                    <a:bodyPr/>
                    <a:lstStyle/>
                    <a:p>
                      <a:pPr algn="r" fontAlgn="ctr"/>
                      <a:r>
                        <a:rPr lang="it-IT" sz="1000" b="1" i="0" u="none" strike="noStrike">
                          <a:solidFill>
                            <a:srgbClr val="000000"/>
                          </a:solidFill>
                          <a:effectLst/>
                          <a:latin typeface="Calibri" panose="020F0502020204030204" pitchFamily="34" charset="0"/>
                        </a:rPr>
                        <a:t>7.468.730</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1000" b="1" i="0" u="none" strike="noStrike">
                          <a:solidFill>
                            <a:srgbClr val="000000"/>
                          </a:solidFill>
                          <a:effectLst/>
                          <a:latin typeface="Calibri" panose="020F0502020204030204" pitchFamily="34" charset="0"/>
                        </a:rPr>
                        <a:t>80,8%</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847495432"/>
                  </a:ext>
                </a:extLst>
              </a:tr>
              <a:tr h="164632">
                <a:tc vMerge="1">
                  <a:txBody>
                    <a:bodyPr/>
                    <a:lstStyle/>
                    <a:p>
                      <a:endParaRPr lang="it-IT"/>
                    </a:p>
                  </a:txBody>
                  <a:tcPr/>
                </a:tc>
                <a:tc>
                  <a:txBody>
                    <a:bodyPr/>
                    <a:lstStyle/>
                    <a:p>
                      <a:pPr algn="ctr" rtl="0" fontAlgn="ctr"/>
                      <a:r>
                        <a:rPr lang="it-IT" sz="900" b="1" i="0" u="none" strike="noStrike">
                          <a:solidFill>
                            <a:srgbClr val="000000"/>
                          </a:solidFill>
                          <a:effectLst/>
                          <a:latin typeface="Calibri" panose="020F0502020204030204" pitchFamily="34" charset="0"/>
                        </a:rPr>
                        <a:t>8.3</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2.300.964</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2.300.964</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991.150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679613245"/>
                  </a:ext>
                </a:extLst>
              </a:tr>
              <a:tr h="164632">
                <a:tc vMerge="1">
                  <a:txBody>
                    <a:bodyPr/>
                    <a:lstStyle/>
                    <a:p>
                      <a:endParaRPr lang="it-IT"/>
                    </a:p>
                  </a:txBody>
                  <a:tcPr/>
                </a:tc>
                <a:tc>
                  <a:txBody>
                    <a:bodyPr/>
                    <a:lstStyle/>
                    <a:p>
                      <a:pPr algn="ctr" rtl="0" fontAlgn="ctr"/>
                      <a:r>
                        <a:rPr lang="it-IT" sz="900" b="1" i="0" u="none" strike="noStrike">
                          <a:solidFill>
                            <a:srgbClr val="000000"/>
                          </a:solidFill>
                          <a:effectLst/>
                          <a:latin typeface="Calibri" panose="020F0502020204030204" pitchFamily="34" charset="0"/>
                        </a:rPr>
                        <a:t>8.5</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dirty="0">
                          <a:solidFill>
                            <a:srgbClr val="000000"/>
                          </a:solidFill>
                          <a:effectLst/>
                          <a:latin typeface="Calibri" panose="020F0502020204030204" pitchFamily="34" charset="0"/>
                        </a:rPr>
                        <a:t>442.309</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442.309</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442.309</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900" b="0" i="0" u="none" strike="noStrike">
                          <a:effectLst/>
                          <a:latin typeface="Arial" panose="020B060402020202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705783660"/>
                  </a:ext>
                </a:extLst>
              </a:tr>
              <a:tr h="164632">
                <a:tc>
                  <a:txBody>
                    <a:bodyPr/>
                    <a:lstStyle/>
                    <a:p>
                      <a:pPr algn="ctr" fontAlgn="ctr"/>
                      <a:r>
                        <a:rPr lang="it-IT" sz="1000" b="1" i="0" u="none" strike="noStrike">
                          <a:solidFill>
                            <a:srgbClr val="000000"/>
                          </a:solidFill>
                          <a:effectLst/>
                          <a:latin typeface="Calibri" panose="020F0502020204030204" pitchFamily="34" charset="0"/>
                        </a:rPr>
                        <a:t>10.2</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900" b="1" i="0" u="none" strike="noStrike">
                          <a:solidFill>
                            <a:srgbClr val="000000"/>
                          </a:solidFill>
                          <a:effectLst/>
                          <a:latin typeface="Calibri" panose="020F0502020204030204" pitchFamily="34" charset="0"/>
                        </a:rPr>
                        <a:t>10.2</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471.412</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1" i="0" u="none" strike="noStrike">
                          <a:solidFill>
                            <a:srgbClr val="000000"/>
                          </a:solidFill>
                          <a:effectLst/>
                          <a:latin typeface="Calibri" panose="020F0502020204030204" pitchFamily="34" charset="0"/>
                        </a:rPr>
                        <a:t>471.412</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0" i="0" u="none" strike="noStrike">
                          <a:solidFill>
                            <a:srgbClr val="000000"/>
                          </a:solidFill>
                          <a:effectLst/>
                          <a:latin typeface="Calibri" panose="020F0502020204030204" pitchFamily="34" charset="0"/>
                        </a:rPr>
                        <a:t>471.412</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1" i="0" u="none" strike="noStrike">
                          <a:solidFill>
                            <a:srgbClr val="000000"/>
                          </a:solidFill>
                          <a:effectLst/>
                          <a:latin typeface="Calibri" panose="020F0502020204030204" pitchFamily="34" charset="0"/>
                        </a:rPr>
                        <a:t>471.412</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900" b="1" i="0" u="none" strike="noStrike">
                          <a:solidFill>
                            <a:srgbClr val="000000"/>
                          </a:solidFill>
                          <a:effectLst/>
                          <a:latin typeface="Calibri" panose="020F0502020204030204" pitchFamily="34" charset="0"/>
                        </a:rPr>
                        <a:t>100,00%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1" i="0" u="none" strike="noStrike">
                          <a:solidFill>
                            <a:srgbClr val="000000"/>
                          </a:solidFill>
                          <a:effectLst/>
                          <a:latin typeface="Calibri" panose="020F0502020204030204" pitchFamily="34" charset="0"/>
                        </a:rPr>
                        <a:t>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900" b="1" i="0" u="none" strike="noStrike">
                          <a:solidFill>
                            <a:srgbClr val="000000"/>
                          </a:solidFill>
                          <a:effectLst/>
                          <a:latin typeface="Calibri" panose="020F0502020204030204" pitchFamily="34" charset="0"/>
                        </a:rPr>
                        <a:t>0,0%</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000" b="1" i="0" u="none" strike="noStrike" dirty="0">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ctr"/>
                      <a:r>
                        <a:rPr lang="it-IT" sz="1000" b="1" i="0" u="none" strike="noStrike">
                          <a:solidFill>
                            <a:srgbClr val="000000"/>
                          </a:solidFill>
                          <a:effectLst/>
                          <a:latin typeface="Calibri" panose="020F0502020204030204" pitchFamily="34" charset="0"/>
                        </a:rPr>
                        <a:t>0</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Calibri" panose="020F0502020204030204" pitchFamily="34" charset="0"/>
                        </a:rPr>
                        <a:t>0,0%</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365501784"/>
                  </a:ext>
                </a:extLst>
              </a:tr>
              <a:tr h="164632">
                <a:tc rowSpan="3">
                  <a:txBody>
                    <a:bodyPr/>
                    <a:lstStyle/>
                    <a:p>
                      <a:pPr algn="ctr" fontAlgn="ctr"/>
                      <a:r>
                        <a:rPr lang="it-IT" sz="1000" b="1" i="0" u="none" strike="noStrike">
                          <a:solidFill>
                            <a:srgbClr val="000000"/>
                          </a:solidFill>
                          <a:effectLst/>
                          <a:latin typeface="Calibri" panose="020F0502020204030204" pitchFamily="34" charset="0"/>
                        </a:rPr>
                        <a:t>16</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900" b="1" i="0" u="none" strike="noStrike">
                          <a:solidFill>
                            <a:srgbClr val="000000"/>
                          </a:solidFill>
                          <a:effectLst/>
                          <a:latin typeface="Calibri" panose="020F0502020204030204" pitchFamily="34" charset="0"/>
                        </a:rPr>
                        <a:t>16.1</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dirty="0">
                          <a:solidFill>
                            <a:srgbClr val="000000"/>
                          </a:solidFill>
                          <a:effectLst/>
                          <a:latin typeface="Calibri" panose="020F0502020204030204" pitchFamily="34" charset="0"/>
                        </a:rPr>
                        <a:t>2.086.095</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900" b="1" i="0" u="none" strike="noStrike">
                          <a:solidFill>
                            <a:srgbClr val="000000"/>
                          </a:solidFill>
                          <a:effectLst/>
                          <a:latin typeface="Calibri" panose="020F0502020204030204" pitchFamily="34" charset="0"/>
                        </a:rPr>
                        <a:t>5.533.108</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0" i="0" u="none" strike="noStrike">
                          <a:solidFill>
                            <a:srgbClr val="000000"/>
                          </a:solidFill>
                          <a:effectLst/>
                          <a:latin typeface="Calibri" panose="020F0502020204030204" pitchFamily="34" charset="0"/>
                        </a:rPr>
                        <a:t>2.070.534</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900" b="1" i="0" u="none" strike="noStrike">
                          <a:solidFill>
                            <a:srgbClr val="000000"/>
                          </a:solidFill>
                          <a:effectLst/>
                          <a:latin typeface="Calibri" panose="020F0502020204030204" pitchFamily="34" charset="0"/>
                        </a:rPr>
                        <a:t>5.511.548</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900" b="1" i="0" u="none" strike="noStrike">
                          <a:solidFill>
                            <a:srgbClr val="000000"/>
                          </a:solidFill>
                          <a:effectLst/>
                          <a:latin typeface="Calibri" panose="020F0502020204030204" pitchFamily="34" charset="0"/>
                        </a:rPr>
                        <a:t>99,61%</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258.832</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900" b="1" i="0" u="none" strike="noStrike">
                          <a:solidFill>
                            <a:srgbClr val="000000"/>
                          </a:solidFill>
                          <a:effectLst/>
                          <a:latin typeface="Calibri" panose="020F0502020204030204" pitchFamily="34" charset="0"/>
                        </a:rPr>
                        <a:t>3.178.201</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900" b="1" i="0" u="none" strike="noStrike">
                          <a:solidFill>
                            <a:srgbClr val="000000"/>
                          </a:solidFill>
                          <a:effectLst/>
                          <a:latin typeface="Calibri" panose="020F0502020204030204" pitchFamily="34" charset="0"/>
                        </a:rPr>
                        <a:t>57,4%</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3">
                  <a:txBody>
                    <a:bodyPr/>
                    <a:lstStyle/>
                    <a:p>
                      <a:pPr algn="r" fontAlgn="ctr"/>
                      <a:r>
                        <a:rPr lang="it-IT" sz="1000" b="1" i="0" u="none" strike="noStrike">
                          <a:solidFill>
                            <a:srgbClr val="000000"/>
                          </a:solidFill>
                          <a:effectLst/>
                          <a:latin typeface="Calibri" panose="020F0502020204030204" pitchFamily="34" charset="0"/>
                        </a:rPr>
                        <a:t>3.697.924</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1000" b="1" i="0" u="none" strike="noStrike">
                          <a:solidFill>
                            <a:srgbClr val="000000"/>
                          </a:solidFill>
                          <a:effectLst/>
                          <a:latin typeface="Calibri" panose="020F0502020204030204" pitchFamily="34" charset="0"/>
                        </a:rPr>
                        <a:t>66,8%</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471727616"/>
                  </a:ext>
                </a:extLst>
              </a:tr>
              <a:tr h="164632">
                <a:tc vMerge="1">
                  <a:txBody>
                    <a:bodyPr/>
                    <a:lstStyle/>
                    <a:p>
                      <a:endParaRPr lang="it-IT"/>
                    </a:p>
                  </a:txBody>
                  <a:tcPr/>
                </a:tc>
                <a:tc>
                  <a:txBody>
                    <a:bodyPr/>
                    <a:lstStyle/>
                    <a:p>
                      <a:pPr algn="ctr" rtl="0" fontAlgn="ctr"/>
                      <a:r>
                        <a:rPr lang="it-IT" sz="900" b="1" i="0" u="none" strike="noStrike">
                          <a:solidFill>
                            <a:srgbClr val="000000"/>
                          </a:solidFill>
                          <a:effectLst/>
                          <a:latin typeface="Calibri" panose="020F0502020204030204" pitchFamily="34" charset="0"/>
                        </a:rPr>
                        <a:t>16.2</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2.948.381</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2.942.381</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2.700.917</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453641123"/>
                  </a:ext>
                </a:extLst>
              </a:tr>
              <a:tr h="164632">
                <a:tc vMerge="1">
                  <a:txBody>
                    <a:bodyPr/>
                    <a:lstStyle/>
                    <a:p>
                      <a:endParaRPr lang="it-IT"/>
                    </a:p>
                  </a:txBody>
                  <a:tcPr/>
                </a:tc>
                <a:tc>
                  <a:txBody>
                    <a:bodyPr/>
                    <a:lstStyle/>
                    <a:p>
                      <a:pPr algn="ctr" rtl="0" fontAlgn="ctr"/>
                      <a:r>
                        <a:rPr lang="it-IT" sz="900" b="1" i="0" u="none" strike="noStrike">
                          <a:solidFill>
                            <a:srgbClr val="000000"/>
                          </a:solidFill>
                          <a:effectLst/>
                          <a:latin typeface="Calibri" panose="020F0502020204030204" pitchFamily="34" charset="0"/>
                        </a:rPr>
                        <a:t>16.4</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498.633</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498.633</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218.452</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900" b="0" i="0" u="none" strike="noStrike">
                          <a:effectLst/>
                          <a:latin typeface="Arial" panose="020B060402020202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3991630650"/>
                  </a:ext>
                </a:extLst>
              </a:tr>
              <a:tr h="164632">
                <a:tc rowSpan="4">
                  <a:txBody>
                    <a:bodyPr/>
                    <a:lstStyle/>
                    <a:p>
                      <a:pPr algn="ctr" fontAlgn="ctr"/>
                      <a:r>
                        <a:rPr lang="it-IT" sz="1000" b="1" i="0" u="none" strike="noStrike" dirty="0">
                          <a:solidFill>
                            <a:srgbClr val="000000"/>
                          </a:solidFill>
                          <a:effectLst/>
                          <a:latin typeface="Calibri" panose="020F0502020204030204" pitchFamily="34" charset="0"/>
                        </a:rPr>
                        <a:t>19</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it-IT" sz="900" b="1" i="0" u="none" strike="noStrike">
                          <a:solidFill>
                            <a:srgbClr val="000000"/>
                          </a:solidFill>
                          <a:effectLst/>
                          <a:latin typeface="Calibri" panose="020F0502020204030204" pitchFamily="34" charset="0"/>
                        </a:rPr>
                        <a:t>19.1</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dirty="0">
                          <a:solidFill>
                            <a:srgbClr val="000000"/>
                          </a:solidFill>
                          <a:effectLst/>
                          <a:latin typeface="Calibri" panose="020F0502020204030204" pitchFamily="34" charset="0"/>
                        </a:rPr>
                        <a:t>925.420</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900" b="1" i="0" u="none" strike="noStrike">
                          <a:solidFill>
                            <a:srgbClr val="000000"/>
                          </a:solidFill>
                          <a:effectLst/>
                          <a:latin typeface="Calibri" panose="020F0502020204030204" pitchFamily="34" charset="0"/>
                        </a:rPr>
                        <a:t>37.229.167</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900" b="0" i="0" u="none" strike="noStrike">
                          <a:solidFill>
                            <a:srgbClr val="000000"/>
                          </a:solidFill>
                          <a:effectLst/>
                          <a:latin typeface="Calibri" panose="020F0502020204030204" pitchFamily="34" charset="0"/>
                        </a:rPr>
                        <a:t>819.101</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900" b="1" i="0" u="none" strike="noStrike">
                          <a:solidFill>
                            <a:srgbClr val="000000"/>
                          </a:solidFill>
                          <a:effectLst/>
                          <a:latin typeface="Calibri" panose="020F0502020204030204" pitchFamily="34" charset="0"/>
                        </a:rPr>
                        <a:t>35.324.506</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4">
                  <a:txBody>
                    <a:bodyPr/>
                    <a:lstStyle/>
                    <a:p>
                      <a:pPr algn="ctr" fontAlgn="ctr"/>
                      <a:r>
                        <a:rPr lang="it-IT" sz="900" b="1" i="0" u="none" strike="noStrike">
                          <a:solidFill>
                            <a:srgbClr val="000000"/>
                          </a:solidFill>
                          <a:effectLst/>
                          <a:latin typeface="Calibri" panose="020F0502020204030204" pitchFamily="34" charset="0"/>
                        </a:rPr>
                        <a:t>94,88%</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rtl="0" fontAlgn="ctr"/>
                      <a:r>
                        <a:rPr lang="it-IT" sz="900" b="0" i="0" u="none" strike="noStrike">
                          <a:solidFill>
                            <a:srgbClr val="000000"/>
                          </a:solidFill>
                          <a:effectLst/>
                          <a:latin typeface="Calibri" panose="020F0502020204030204" pitchFamily="34" charset="0"/>
                        </a:rPr>
                        <a:t>819.101</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900" b="1" i="0" u="none" strike="noStrike">
                          <a:solidFill>
                            <a:srgbClr val="000000"/>
                          </a:solidFill>
                          <a:effectLst/>
                          <a:latin typeface="Calibri" panose="020F0502020204030204" pitchFamily="34" charset="0"/>
                        </a:rPr>
                        <a:t>22.230.109</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4">
                  <a:txBody>
                    <a:bodyPr/>
                    <a:lstStyle/>
                    <a:p>
                      <a:pPr algn="ctr" fontAlgn="ctr"/>
                      <a:r>
                        <a:rPr lang="it-IT" sz="900" b="1" i="0" u="none" strike="noStrike">
                          <a:solidFill>
                            <a:srgbClr val="000000"/>
                          </a:solidFill>
                          <a:effectLst/>
                          <a:latin typeface="Calibri" panose="020F0502020204030204" pitchFamily="34" charset="0"/>
                        </a:rPr>
                        <a:t>59,7%</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4">
                  <a:txBody>
                    <a:bodyPr/>
                    <a:lstStyle/>
                    <a:p>
                      <a:pPr algn="r" fontAlgn="ctr"/>
                      <a:r>
                        <a:rPr lang="it-IT" sz="1000" b="1" i="0" u="none" strike="noStrike">
                          <a:solidFill>
                            <a:srgbClr val="000000"/>
                          </a:solidFill>
                          <a:effectLst/>
                          <a:latin typeface="Calibri" panose="020F0502020204030204" pitchFamily="34" charset="0"/>
                        </a:rPr>
                        <a:t>25.563.868</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rowSpan="4">
                  <a:txBody>
                    <a:bodyPr/>
                    <a:lstStyle/>
                    <a:p>
                      <a:pPr algn="ctr" fontAlgn="ctr"/>
                      <a:r>
                        <a:rPr lang="it-IT" sz="1000" b="1" i="0" u="none" strike="noStrike">
                          <a:solidFill>
                            <a:srgbClr val="000000"/>
                          </a:solidFill>
                          <a:effectLst/>
                          <a:latin typeface="Calibri" panose="020F0502020204030204" pitchFamily="34" charset="0"/>
                        </a:rPr>
                        <a:t>68,7%</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553274072"/>
                  </a:ext>
                </a:extLst>
              </a:tr>
              <a:tr h="164632">
                <a:tc vMerge="1">
                  <a:txBody>
                    <a:bodyPr/>
                    <a:lstStyle/>
                    <a:p>
                      <a:endParaRPr lang="it-IT"/>
                    </a:p>
                  </a:txBody>
                  <a:tcPr/>
                </a:tc>
                <a:tc>
                  <a:txBody>
                    <a:bodyPr/>
                    <a:lstStyle/>
                    <a:p>
                      <a:pPr algn="ctr" rtl="0" fontAlgn="ctr"/>
                      <a:r>
                        <a:rPr lang="it-IT" sz="900" b="1" i="0" u="none" strike="noStrike" dirty="0">
                          <a:solidFill>
                            <a:srgbClr val="000000"/>
                          </a:solidFill>
                          <a:effectLst/>
                          <a:latin typeface="Calibri" panose="020F0502020204030204" pitchFamily="34" charset="0"/>
                        </a:rPr>
                        <a:t>19.2</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rtl="0" fontAlgn="ctr"/>
                      <a:r>
                        <a:rPr lang="it-IT" sz="900" b="0" i="0" u="none" strike="noStrike">
                          <a:solidFill>
                            <a:srgbClr val="000000"/>
                          </a:solidFill>
                          <a:effectLst/>
                          <a:latin typeface="Calibri" panose="020F0502020204030204" pitchFamily="34" charset="0"/>
                        </a:rPr>
                        <a:t>26.828.345</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24.959.442</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14.129.220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it-IT"/>
                    </a:p>
                  </a:txBody>
                  <a:tcPr/>
                </a:tc>
                <a:tc vMerge="1">
                  <a:txBody>
                    <a:bodyPr/>
                    <a:lstStyle/>
                    <a:p>
                      <a:endParaRPr lang="it-IT"/>
                    </a:p>
                  </a:txBody>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672145286"/>
                  </a:ext>
                </a:extLst>
              </a:tr>
              <a:tr h="164632">
                <a:tc vMerge="1">
                  <a:txBody>
                    <a:bodyPr/>
                    <a:lstStyle/>
                    <a:p>
                      <a:endParaRPr lang="it-IT"/>
                    </a:p>
                  </a:txBody>
                  <a:tcPr/>
                </a:tc>
                <a:tc>
                  <a:txBody>
                    <a:bodyPr/>
                    <a:lstStyle/>
                    <a:p>
                      <a:pPr algn="ctr" rtl="0" fontAlgn="ctr"/>
                      <a:r>
                        <a:rPr lang="it-IT" sz="900" b="1" i="0" u="none" strike="noStrike" dirty="0">
                          <a:solidFill>
                            <a:srgbClr val="000000"/>
                          </a:solidFill>
                          <a:effectLst/>
                          <a:latin typeface="Calibri" panose="020F0502020204030204" pitchFamily="34" charset="0"/>
                        </a:rPr>
                        <a:t>19.3</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rtl="0" fontAlgn="ctr"/>
                      <a:r>
                        <a:rPr lang="it-IT" sz="900" b="0" i="0" u="none" strike="noStrike" dirty="0">
                          <a:solidFill>
                            <a:srgbClr val="000000"/>
                          </a:solidFill>
                          <a:effectLst/>
                          <a:latin typeface="Calibri" panose="020F0502020204030204" pitchFamily="34" charset="0"/>
                        </a:rPr>
                        <a:t>1.427.386</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1.268.189</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684.584</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it-IT"/>
                    </a:p>
                  </a:txBody>
                  <a:tcPr/>
                </a:tc>
                <a:tc vMerge="1">
                  <a:txBody>
                    <a:bodyPr/>
                    <a:lstStyle/>
                    <a:p>
                      <a:endParaRPr lang="it-IT"/>
                    </a:p>
                  </a:txBody>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2282683342"/>
                  </a:ext>
                </a:extLst>
              </a:tr>
              <a:tr h="164632">
                <a:tc vMerge="1">
                  <a:txBody>
                    <a:bodyPr/>
                    <a:lstStyle/>
                    <a:p>
                      <a:endParaRPr lang="it-IT"/>
                    </a:p>
                  </a:txBody>
                  <a:tcPr/>
                </a:tc>
                <a:tc>
                  <a:txBody>
                    <a:bodyPr/>
                    <a:lstStyle/>
                    <a:p>
                      <a:pPr algn="ctr" rtl="0" fontAlgn="ctr"/>
                      <a:r>
                        <a:rPr lang="it-IT" sz="900" b="1" i="0" u="none" strike="noStrike">
                          <a:solidFill>
                            <a:srgbClr val="000000"/>
                          </a:solidFill>
                          <a:effectLst/>
                          <a:latin typeface="Calibri" panose="020F0502020204030204" pitchFamily="34" charset="0"/>
                        </a:rPr>
                        <a:t>19.4</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rtl="0" fontAlgn="ctr"/>
                      <a:r>
                        <a:rPr lang="it-IT" sz="900" b="0" i="0" u="none" strike="noStrike" dirty="0">
                          <a:solidFill>
                            <a:srgbClr val="000000"/>
                          </a:solidFill>
                          <a:effectLst/>
                          <a:latin typeface="Calibri" panose="020F0502020204030204" pitchFamily="34" charset="0"/>
                        </a:rPr>
                        <a:t>8.048.016</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8.277.774</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6.597.204</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vMerge="1">
                  <a:txBody>
                    <a:bodyPr/>
                    <a:lstStyle/>
                    <a:p>
                      <a:endParaRPr lang="it-IT"/>
                    </a:p>
                  </a:txBody>
                  <a:tcPr/>
                </a:tc>
                <a:tc vMerge="1">
                  <a:txBody>
                    <a:bodyPr/>
                    <a:lstStyle/>
                    <a:p>
                      <a:endParaRPr lang="it-IT"/>
                    </a:p>
                  </a:txBody>
                  <a:tcPr/>
                </a:tc>
                <a:tc>
                  <a:txBody>
                    <a:bodyPr/>
                    <a:lstStyle/>
                    <a:p>
                      <a:pPr algn="ctr" fontAlgn="ctr"/>
                      <a:r>
                        <a:rPr lang="it-IT" sz="1000" b="1" i="0" u="none" strike="noStrike">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2027532510"/>
                  </a:ext>
                </a:extLst>
              </a:tr>
              <a:tr h="164632">
                <a:tc>
                  <a:txBody>
                    <a:bodyPr/>
                    <a:lstStyle/>
                    <a:p>
                      <a:pPr algn="ctr" fontAlgn="ctr"/>
                      <a:r>
                        <a:rPr lang="it-IT" sz="1000" b="1" i="0" u="none" strike="noStrike">
                          <a:solidFill>
                            <a:srgbClr val="000000"/>
                          </a:solidFill>
                          <a:effectLst/>
                          <a:latin typeface="Calibri" panose="020F0502020204030204" pitchFamily="34" charset="0"/>
                        </a:rPr>
                        <a:t>20</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it-IT" sz="900" b="1" i="0" u="none" strike="noStrike">
                          <a:solidFill>
                            <a:srgbClr val="000000"/>
                          </a:solidFill>
                          <a:effectLst/>
                          <a:latin typeface="Calibri" panose="020F0502020204030204" pitchFamily="34" charset="0"/>
                        </a:rPr>
                        <a:t>20</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rtl="0" fontAlgn="ctr"/>
                      <a:r>
                        <a:rPr lang="it-IT" sz="900" b="0" i="0" u="none" strike="noStrike" dirty="0">
                          <a:solidFill>
                            <a:srgbClr val="000000"/>
                          </a:solidFill>
                          <a:effectLst/>
                          <a:latin typeface="Calibri" panose="020F0502020204030204" pitchFamily="34" charset="0"/>
                        </a:rPr>
                        <a:t>17.303.817</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900" b="1" i="0" u="none" strike="noStrike">
                          <a:solidFill>
                            <a:srgbClr val="000000"/>
                          </a:solidFill>
                          <a:effectLst/>
                          <a:latin typeface="Calibri" panose="020F0502020204030204" pitchFamily="34" charset="0"/>
                        </a:rPr>
                        <a:t>17.303.817</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900" b="0" i="0" u="none" strike="noStrike" dirty="0">
                          <a:solidFill>
                            <a:srgbClr val="000000"/>
                          </a:solidFill>
                          <a:effectLst/>
                          <a:latin typeface="Calibri" panose="020F0502020204030204" pitchFamily="34" charset="0"/>
                        </a:rPr>
                        <a:t>15.529.433</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900" b="1" i="0" u="none" strike="noStrike" dirty="0">
                          <a:solidFill>
                            <a:srgbClr val="000000"/>
                          </a:solidFill>
                          <a:effectLst/>
                          <a:latin typeface="Calibri" panose="020F0502020204030204" pitchFamily="34" charset="0"/>
                        </a:rPr>
                        <a:t>15.529.433</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900" b="1" i="0" u="none" strike="noStrike" dirty="0">
                          <a:solidFill>
                            <a:srgbClr val="000000"/>
                          </a:solidFill>
                          <a:effectLst/>
                          <a:latin typeface="Calibri" panose="020F0502020204030204" pitchFamily="34" charset="0"/>
                        </a:rPr>
                        <a:t>89,75%</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rtl="0" fontAlgn="ctr"/>
                      <a:r>
                        <a:rPr lang="it-IT" sz="900" b="0" i="0" u="none" strike="noStrike" dirty="0">
                          <a:solidFill>
                            <a:srgbClr val="000000"/>
                          </a:solidFill>
                          <a:effectLst/>
                          <a:latin typeface="Calibri" panose="020F0502020204030204" pitchFamily="34" charset="0"/>
                        </a:rPr>
                        <a:t>11.779.245</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900" b="1" i="0" u="none" strike="noStrike" dirty="0">
                          <a:solidFill>
                            <a:srgbClr val="000000"/>
                          </a:solidFill>
                          <a:effectLst/>
                          <a:latin typeface="Calibri" panose="020F0502020204030204" pitchFamily="34" charset="0"/>
                        </a:rPr>
                        <a:t>11.779.245</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900" b="1" i="0" u="none" strike="noStrike" dirty="0">
                          <a:solidFill>
                            <a:srgbClr val="000000"/>
                          </a:solidFill>
                          <a:effectLst/>
                          <a:latin typeface="Calibri" panose="020F0502020204030204" pitchFamily="34" charset="0"/>
                        </a:rPr>
                        <a:t>68,1%</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00" b="1" i="0" u="none" strike="noStrike" dirty="0">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r" fontAlgn="ctr"/>
                      <a:r>
                        <a:rPr lang="it-IT" sz="1000" b="1" i="0" u="none" strike="noStrike">
                          <a:solidFill>
                            <a:srgbClr val="000000"/>
                          </a:solidFill>
                          <a:effectLst/>
                          <a:latin typeface="Calibri" panose="020F0502020204030204" pitchFamily="34" charset="0"/>
                        </a:rPr>
                        <a:t>13.783.963</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00" b="1" i="0" u="none" strike="noStrike">
                          <a:solidFill>
                            <a:srgbClr val="000000"/>
                          </a:solidFill>
                          <a:effectLst/>
                          <a:latin typeface="Calibri" panose="020F0502020204030204" pitchFamily="34" charset="0"/>
                        </a:rPr>
                        <a:t>79,7%</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51462884"/>
                  </a:ext>
                </a:extLst>
              </a:tr>
              <a:tr h="164632">
                <a:tc>
                  <a:txBody>
                    <a:bodyPr/>
                    <a:lstStyle/>
                    <a:p>
                      <a:pPr algn="ctr" fontAlgn="ctr"/>
                      <a:r>
                        <a:rPr lang="it-IT" sz="1000" b="1" i="0" u="none" strike="noStrike" dirty="0">
                          <a:solidFill>
                            <a:srgbClr val="000000"/>
                          </a:solidFill>
                          <a:effectLst/>
                          <a:latin typeface="Calibri" panose="020F0502020204030204" pitchFamily="34" charset="0"/>
                        </a:rPr>
                        <a:t>113</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it-IT" sz="900" b="1" i="0" u="none" strike="noStrike">
                          <a:solidFill>
                            <a:srgbClr val="000000"/>
                          </a:solidFill>
                          <a:effectLst/>
                          <a:latin typeface="Calibri" panose="020F0502020204030204" pitchFamily="34" charset="0"/>
                        </a:rPr>
                        <a:t>113</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rtl="0" fontAlgn="ctr"/>
                      <a:r>
                        <a:rPr lang="it-IT" sz="900" b="0" i="0" u="none" strike="noStrike" dirty="0">
                          <a:solidFill>
                            <a:srgbClr val="000000"/>
                          </a:solidFill>
                          <a:effectLst/>
                          <a:latin typeface="Calibri" panose="020F0502020204030204" pitchFamily="34" charset="0"/>
                        </a:rPr>
                        <a:t>191.570</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900" b="1" i="0" u="none" strike="noStrike">
                          <a:solidFill>
                            <a:srgbClr val="000000"/>
                          </a:solidFill>
                          <a:effectLst/>
                          <a:latin typeface="Calibri" panose="020F0502020204030204" pitchFamily="34" charset="0"/>
                        </a:rPr>
                        <a:t>191.570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900" b="0" i="0" u="none" strike="noStrike">
                          <a:solidFill>
                            <a:srgbClr val="000000"/>
                          </a:solidFill>
                          <a:effectLst/>
                          <a:latin typeface="Calibri" panose="020F0502020204030204" pitchFamily="34" charset="0"/>
                        </a:rPr>
                        <a:t>191.570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900" b="1" i="0" u="none" strike="noStrike">
                          <a:solidFill>
                            <a:srgbClr val="000000"/>
                          </a:solidFill>
                          <a:effectLst/>
                          <a:latin typeface="Calibri" panose="020F0502020204030204" pitchFamily="34" charset="0"/>
                        </a:rPr>
                        <a:t>191.570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900" b="1" i="0" u="none" strike="noStrike">
                          <a:solidFill>
                            <a:srgbClr val="000000"/>
                          </a:solidFill>
                          <a:effectLst/>
                          <a:latin typeface="Calibri" panose="020F0502020204030204" pitchFamily="34" charset="0"/>
                        </a:rPr>
                        <a:t>100,00%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rtl="0" fontAlgn="ctr"/>
                      <a:r>
                        <a:rPr lang="it-IT" sz="900" b="0" i="0" u="none" strike="noStrike">
                          <a:solidFill>
                            <a:srgbClr val="000000"/>
                          </a:solidFill>
                          <a:effectLst/>
                          <a:latin typeface="Calibri" panose="020F0502020204030204" pitchFamily="34" charset="0"/>
                        </a:rPr>
                        <a:t>191.570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900" b="1" i="0" u="none" strike="noStrike">
                          <a:solidFill>
                            <a:srgbClr val="000000"/>
                          </a:solidFill>
                          <a:effectLst/>
                          <a:latin typeface="Calibri" panose="020F0502020204030204" pitchFamily="34" charset="0"/>
                        </a:rPr>
                        <a:t>191.570</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900" b="1" i="0" u="none" strike="noStrike" dirty="0">
                          <a:solidFill>
                            <a:srgbClr val="000000"/>
                          </a:solidFill>
                          <a:effectLst/>
                          <a:latin typeface="Calibri" panose="020F0502020204030204" pitchFamily="34" charset="0"/>
                        </a:rPr>
                        <a:t>100,0%</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00" b="1" i="0" u="none" strike="noStrike" dirty="0">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r" fontAlgn="ctr"/>
                      <a:r>
                        <a:rPr lang="it-IT" sz="1000" b="1" i="0" u="none" strike="noStrike" dirty="0">
                          <a:solidFill>
                            <a:srgbClr val="000000"/>
                          </a:solidFill>
                          <a:effectLst/>
                          <a:latin typeface="Calibri" panose="020F0502020204030204" pitchFamily="34" charset="0"/>
                        </a:rPr>
                        <a:t>191.570</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00" b="1" i="0" u="none" strike="noStrike" dirty="0">
                          <a:solidFill>
                            <a:srgbClr val="000000"/>
                          </a:solidFill>
                          <a:effectLst/>
                          <a:latin typeface="Calibri" panose="020F0502020204030204" pitchFamily="34" charset="0"/>
                        </a:rPr>
                        <a:t>100,0%</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462962191"/>
                  </a:ext>
                </a:extLst>
              </a:tr>
              <a:tr h="164632">
                <a:tc>
                  <a:txBody>
                    <a:bodyPr/>
                    <a:lstStyle/>
                    <a:p>
                      <a:pPr algn="ctr" fontAlgn="ctr"/>
                      <a:r>
                        <a:rPr lang="it-IT" sz="1000" b="1" i="0" u="none" strike="noStrike" dirty="0">
                          <a:solidFill>
                            <a:srgbClr val="000000"/>
                          </a:solidFill>
                          <a:effectLst/>
                          <a:latin typeface="Calibri" panose="020F0502020204030204" pitchFamily="34" charset="0"/>
                        </a:rPr>
                        <a:t>21</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it-IT" sz="900" b="1" i="0" u="none" strike="noStrike" dirty="0">
                          <a:solidFill>
                            <a:srgbClr val="000000"/>
                          </a:solidFill>
                          <a:effectLst/>
                          <a:latin typeface="Calibri" panose="020F0502020204030204" pitchFamily="34" charset="0"/>
                        </a:rPr>
                        <a:t>21</a:t>
                      </a:r>
                    </a:p>
                  </a:txBody>
                  <a:tcPr marL="36000" marR="3600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rtl="0" fontAlgn="ctr"/>
                      <a:r>
                        <a:rPr lang="it-IT" sz="900" b="0" i="0" u="none" strike="noStrike" dirty="0">
                          <a:solidFill>
                            <a:srgbClr val="000000"/>
                          </a:solidFill>
                          <a:effectLst/>
                          <a:latin typeface="Calibri" panose="020F0502020204030204" pitchFamily="34" charset="0"/>
                        </a:rPr>
                        <a:t>6.175.891</a:t>
                      </a:r>
                    </a:p>
                  </a:txBody>
                  <a:tcPr marL="36000" marR="3600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900" b="1" i="0" u="none" strike="noStrike">
                          <a:solidFill>
                            <a:srgbClr val="000000"/>
                          </a:solidFill>
                          <a:effectLst/>
                          <a:latin typeface="Calibri" panose="020F0502020204030204" pitchFamily="34" charset="0"/>
                        </a:rPr>
                        <a:t>6.175.891</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900" b="0" i="0" u="none" strike="noStrike">
                          <a:solidFill>
                            <a:srgbClr val="000000"/>
                          </a:solidFill>
                          <a:effectLst/>
                          <a:latin typeface="Calibri" panose="020F0502020204030204" pitchFamily="34" charset="0"/>
                        </a:rPr>
                        <a:t>6.162.706</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bg1"/>
                    </a:solidFill>
                  </a:tcPr>
                </a:tc>
                <a:tc>
                  <a:txBody>
                    <a:bodyPr/>
                    <a:lstStyle/>
                    <a:p>
                      <a:pPr algn="r" fontAlgn="ctr"/>
                      <a:r>
                        <a:rPr lang="it-IT" sz="900" b="1" i="0" u="none" strike="noStrike">
                          <a:solidFill>
                            <a:srgbClr val="000000"/>
                          </a:solidFill>
                          <a:effectLst/>
                          <a:latin typeface="Calibri" panose="020F0502020204030204" pitchFamily="34" charset="0"/>
                        </a:rPr>
                        <a:t>6.162.706</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900" b="1" i="0" u="none" strike="noStrike">
                          <a:solidFill>
                            <a:srgbClr val="000000"/>
                          </a:solidFill>
                          <a:effectLst/>
                          <a:latin typeface="Calibri" panose="020F0502020204030204" pitchFamily="34" charset="0"/>
                        </a:rPr>
                        <a:t>99,79%</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rtl="0" fontAlgn="ctr"/>
                      <a:r>
                        <a:rPr lang="it-IT" sz="900" b="0" i="0" u="none" strike="noStrike">
                          <a:solidFill>
                            <a:srgbClr val="000000"/>
                          </a:solidFill>
                          <a:effectLst/>
                          <a:latin typeface="Calibri" panose="020F0502020204030204" pitchFamily="34" charset="0"/>
                        </a:rPr>
                        <a:t>6.162.706</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900" b="1" i="0" u="none" strike="noStrike">
                          <a:solidFill>
                            <a:srgbClr val="000000"/>
                          </a:solidFill>
                          <a:effectLst/>
                          <a:latin typeface="Calibri" panose="020F0502020204030204" pitchFamily="34" charset="0"/>
                        </a:rPr>
                        <a:t>6.162.706</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900" b="1" i="0" u="none" strike="noStrike">
                          <a:solidFill>
                            <a:srgbClr val="000000"/>
                          </a:solidFill>
                          <a:effectLst/>
                          <a:latin typeface="Calibri" panose="020F0502020204030204" pitchFamily="34" charset="0"/>
                        </a:rPr>
                        <a:t>99,8%</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00" b="1" i="0" u="none" strike="noStrike" dirty="0">
                          <a:solidFill>
                            <a:srgbClr val="000000"/>
                          </a:solidFill>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r" fontAlgn="ctr"/>
                      <a:r>
                        <a:rPr lang="it-IT" sz="1000" b="1" i="0" u="none" strike="noStrike" dirty="0">
                          <a:solidFill>
                            <a:srgbClr val="000000"/>
                          </a:solidFill>
                          <a:effectLst/>
                          <a:latin typeface="Calibri" panose="020F0502020204030204" pitchFamily="34" charset="0"/>
                        </a:rPr>
                        <a:t>6.162.706</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1000" b="1" i="0" u="none" strike="noStrike" dirty="0">
                          <a:solidFill>
                            <a:srgbClr val="000000"/>
                          </a:solidFill>
                          <a:effectLst/>
                          <a:latin typeface="Calibri" panose="020F0502020204030204" pitchFamily="34" charset="0"/>
                        </a:rPr>
                        <a:t>99,8%</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894335578"/>
                  </a:ext>
                </a:extLst>
              </a:tr>
              <a:tr h="234995">
                <a:tc gridSpan="2">
                  <a:txBody>
                    <a:bodyPr/>
                    <a:lstStyle/>
                    <a:p>
                      <a:pPr algn="ctr" rtl="0" fontAlgn="ctr"/>
                      <a:r>
                        <a:rPr lang="it-IT" sz="1000" b="1" i="0" u="none" strike="noStrike" dirty="0">
                          <a:effectLst/>
                          <a:latin typeface="Calibri" panose="020F0502020204030204" pitchFamily="34" charset="0"/>
                        </a:rPr>
                        <a:t>Totale strutturali</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it-IT"/>
                    </a:p>
                  </a:txBody>
                  <a:tcPr/>
                </a:tc>
                <a:tc>
                  <a:txBody>
                    <a:bodyPr/>
                    <a:lstStyle/>
                    <a:p>
                      <a:pPr algn="r" rtl="0" fontAlgn="ctr"/>
                      <a:r>
                        <a:rPr lang="it-IT" sz="1000" b="1" i="0" u="none" strike="noStrike" dirty="0">
                          <a:effectLst/>
                          <a:latin typeface="Calibri" panose="020F0502020204030204" pitchFamily="34" charset="0"/>
                        </a:rPr>
                        <a:t>420.901.304</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1000" b="1" i="0" u="none" strike="noStrike" dirty="0">
                          <a:effectLst/>
                          <a:latin typeface="Calibri" panose="020F0502020204030204" pitchFamily="34" charset="0"/>
                        </a:rPr>
                        <a:t>420.901.304</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1000" b="1" i="0" u="none" strike="noStrike" dirty="0">
                          <a:effectLst/>
                          <a:latin typeface="Calibri" panose="020F0502020204030204" pitchFamily="34" charset="0"/>
                        </a:rPr>
                        <a:t>386.702.569</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4C6E7"/>
                    </a:solidFill>
                  </a:tcPr>
                </a:tc>
                <a:tc>
                  <a:txBody>
                    <a:bodyPr/>
                    <a:lstStyle/>
                    <a:p>
                      <a:pPr algn="r" rtl="0" fontAlgn="ctr"/>
                      <a:r>
                        <a:rPr lang="it-IT" sz="1000" b="1" i="0" u="none" strike="noStrike" dirty="0">
                          <a:effectLst/>
                          <a:latin typeface="Calibri" panose="020F0502020204030204" pitchFamily="34" charset="0"/>
                        </a:rPr>
                        <a:t>386.702.569</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4C6E7"/>
                    </a:solidFill>
                  </a:tcPr>
                </a:tc>
                <a:tc>
                  <a:txBody>
                    <a:bodyPr/>
                    <a:lstStyle/>
                    <a:p>
                      <a:pPr algn="ctr" rtl="0" fontAlgn="ctr"/>
                      <a:r>
                        <a:rPr lang="it-IT" sz="1000" b="1" i="0" u="none" strike="noStrike" dirty="0">
                          <a:effectLst/>
                          <a:latin typeface="Calibri" panose="020F0502020204030204" pitchFamily="34" charset="0"/>
                        </a:rPr>
                        <a:t>91,27%</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4C6E7"/>
                    </a:solidFill>
                  </a:tcPr>
                </a:tc>
                <a:tc>
                  <a:txBody>
                    <a:bodyPr/>
                    <a:lstStyle/>
                    <a:p>
                      <a:pPr algn="r" rtl="0" fontAlgn="ctr"/>
                      <a:r>
                        <a:rPr lang="it-IT" sz="1000" b="1" i="0" u="none" strike="noStrike" dirty="0">
                          <a:effectLst/>
                          <a:latin typeface="Calibri" panose="020F0502020204030204" pitchFamily="34" charset="0"/>
                        </a:rPr>
                        <a:t>286.062.975</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4C6E7"/>
                    </a:solidFill>
                  </a:tcPr>
                </a:tc>
                <a:tc>
                  <a:txBody>
                    <a:bodyPr/>
                    <a:lstStyle/>
                    <a:p>
                      <a:pPr algn="r" rtl="0" fontAlgn="ctr"/>
                      <a:r>
                        <a:rPr lang="it-IT" sz="1000" b="1" i="0" u="none" strike="noStrike" dirty="0">
                          <a:effectLst/>
                          <a:latin typeface="Calibri" panose="020F0502020204030204" pitchFamily="34" charset="0"/>
                        </a:rPr>
                        <a:t>286.062.975</a:t>
                      </a:r>
                    </a:p>
                  </a:txBody>
                  <a:tcPr marL="36000" marR="3600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4C6E7"/>
                    </a:solidFill>
                  </a:tcPr>
                </a:tc>
                <a:tc>
                  <a:txBody>
                    <a:bodyPr/>
                    <a:lstStyle/>
                    <a:p>
                      <a:pPr algn="ctr" rtl="0" fontAlgn="ctr"/>
                      <a:r>
                        <a:rPr lang="it-IT" sz="1000" b="1" i="0" u="none" strike="noStrike" dirty="0">
                          <a:effectLst/>
                          <a:latin typeface="Calibri" panose="020F0502020204030204" pitchFamily="34" charset="0"/>
                        </a:rPr>
                        <a:t>68,0%</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4C6E7"/>
                    </a:solidFill>
                  </a:tcPr>
                </a:tc>
                <a:tc>
                  <a:txBody>
                    <a:bodyPr/>
                    <a:lstStyle/>
                    <a:p>
                      <a:pPr algn="ctr" rtl="0" fontAlgn="ctr"/>
                      <a:r>
                        <a:rPr lang="it-IT" sz="1000" b="1" i="0" u="none" strike="noStrike" dirty="0">
                          <a:effectLst/>
                          <a:latin typeface="Calibri" panose="020F0502020204030204" pitchFamily="34" charset="0"/>
                        </a:rPr>
                        <a:t> </a:t>
                      </a:r>
                    </a:p>
                  </a:txBody>
                  <a:tcPr marL="36000" marR="3600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it-IT" sz="1000" b="1" i="0" u="none" strike="noStrike">
                          <a:effectLst/>
                          <a:latin typeface="Calibri" panose="020F0502020204030204" pitchFamily="34" charset="0"/>
                        </a:rPr>
                        <a:t>314.860.239</a:t>
                      </a:r>
                    </a:p>
                  </a:txBody>
                  <a:tcPr marL="36000" marR="3600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4C6E7"/>
                    </a:solidFill>
                  </a:tcPr>
                </a:tc>
                <a:tc>
                  <a:txBody>
                    <a:bodyPr/>
                    <a:lstStyle/>
                    <a:p>
                      <a:pPr algn="ctr" rtl="0" fontAlgn="ctr"/>
                      <a:r>
                        <a:rPr lang="it-IT" sz="1000" b="1" i="0" u="none" strike="noStrike" dirty="0">
                          <a:effectLst/>
                          <a:latin typeface="Calibri" panose="020F0502020204030204" pitchFamily="34" charset="0"/>
                        </a:rPr>
                        <a:t>74,8%</a:t>
                      </a:r>
                    </a:p>
                  </a:txBody>
                  <a:tcPr marL="36000" marR="3600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4C6E7"/>
                    </a:solidFill>
                  </a:tcPr>
                </a:tc>
                <a:extLst>
                  <a:ext uri="{0D108BD9-81ED-4DB2-BD59-A6C34878D82A}">
                    <a16:rowId xmlns:a16="http://schemas.microsoft.com/office/drawing/2014/main" xmlns="" val="3433503523"/>
                  </a:ext>
                </a:extLst>
              </a:tr>
            </a:tbl>
          </a:graphicData>
        </a:graphic>
      </p:graphicFrame>
    </p:spTree>
    <p:extLst>
      <p:ext uri="{BB962C8B-B14F-4D97-AF65-F5344CB8AC3E}">
        <p14:creationId xmlns:p14="http://schemas.microsoft.com/office/powerpoint/2010/main" val="33356550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3A28BF2-DAC8-1E2E-F954-2118913A377D}"/>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579E0665-E3A8-BF34-05C9-01E1A398F227}"/>
              </a:ext>
            </a:extLst>
          </p:cNvPr>
          <p:cNvSpPr txBox="1"/>
          <p:nvPr/>
        </p:nvSpPr>
        <p:spPr>
          <a:xfrm>
            <a:off x="710005" y="144366"/>
            <a:ext cx="112133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2.13 Previsioni di spesa 2024 delle Misure connesse a superfici o animali </a:t>
            </a:r>
            <a:r>
              <a:rPr kumimoji="0" lang="it-IT" sz="1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(al decreto </a:t>
            </a:r>
            <a:r>
              <a:rPr lang="it-IT" sz="1600" b="1" dirty="0">
                <a:solidFill>
                  <a:srgbClr val="002060"/>
                </a:solidFill>
                <a:latin typeface="Tahoma" panose="020B0604030504040204" pitchFamily="34" charset="0"/>
                <a:ea typeface="Tahoma" panose="020B0604030504040204" pitchFamily="34" charset="0"/>
                <a:cs typeface="Tahoma" panose="020B0604030504040204" pitchFamily="34" charset="0"/>
              </a:rPr>
              <a:t>725</a:t>
            </a:r>
            <a:r>
              <a:rPr kumimoji="0" lang="it-IT" sz="1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it-IT"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5" name="Tabella 4">
            <a:extLst>
              <a:ext uri="{FF2B5EF4-FFF2-40B4-BE49-F238E27FC236}">
                <a16:creationId xmlns:a16="http://schemas.microsoft.com/office/drawing/2014/main" xmlns="" id="{1DBD7025-5C59-BBA6-D323-85FCB5A85CB7}"/>
              </a:ext>
            </a:extLst>
          </p:cNvPr>
          <p:cNvGraphicFramePr>
            <a:graphicFrameLocks noGrp="1"/>
          </p:cNvGraphicFramePr>
          <p:nvPr>
            <p:extLst/>
          </p:nvPr>
        </p:nvGraphicFramePr>
        <p:xfrm>
          <a:off x="277612" y="1358445"/>
          <a:ext cx="11416550" cy="3532389"/>
        </p:xfrm>
        <a:graphic>
          <a:graphicData uri="http://schemas.openxmlformats.org/drawingml/2006/table">
            <a:tbl>
              <a:tblPr/>
              <a:tblGrid>
                <a:gridCol w="617295">
                  <a:extLst>
                    <a:ext uri="{9D8B030D-6E8A-4147-A177-3AD203B41FA5}">
                      <a16:colId xmlns:a16="http://schemas.microsoft.com/office/drawing/2014/main" xmlns="" val="2894176037"/>
                    </a:ext>
                  </a:extLst>
                </a:gridCol>
                <a:gridCol w="679893">
                  <a:extLst>
                    <a:ext uri="{9D8B030D-6E8A-4147-A177-3AD203B41FA5}">
                      <a16:colId xmlns:a16="http://schemas.microsoft.com/office/drawing/2014/main" xmlns="" val="4023170567"/>
                    </a:ext>
                  </a:extLst>
                </a:gridCol>
                <a:gridCol w="944880">
                  <a:extLst>
                    <a:ext uri="{9D8B030D-6E8A-4147-A177-3AD203B41FA5}">
                      <a16:colId xmlns:a16="http://schemas.microsoft.com/office/drawing/2014/main" xmlns="" val="166846050"/>
                    </a:ext>
                  </a:extLst>
                </a:gridCol>
                <a:gridCol w="863600">
                  <a:extLst>
                    <a:ext uri="{9D8B030D-6E8A-4147-A177-3AD203B41FA5}">
                      <a16:colId xmlns:a16="http://schemas.microsoft.com/office/drawing/2014/main" xmlns="" val="529473075"/>
                    </a:ext>
                  </a:extLst>
                </a:gridCol>
                <a:gridCol w="1056640">
                  <a:extLst>
                    <a:ext uri="{9D8B030D-6E8A-4147-A177-3AD203B41FA5}">
                      <a16:colId xmlns:a16="http://schemas.microsoft.com/office/drawing/2014/main" xmlns="" val="3288390760"/>
                    </a:ext>
                  </a:extLst>
                </a:gridCol>
                <a:gridCol w="955040">
                  <a:extLst>
                    <a:ext uri="{9D8B030D-6E8A-4147-A177-3AD203B41FA5}">
                      <a16:colId xmlns:a16="http://schemas.microsoft.com/office/drawing/2014/main" xmlns="" val="2711258877"/>
                    </a:ext>
                  </a:extLst>
                </a:gridCol>
                <a:gridCol w="904240">
                  <a:extLst>
                    <a:ext uri="{9D8B030D-6E8A-4147-A177-3AD203B41FA5}">
                      <a16:colId xmlns:a16="http://schemas.microsoft.com/office/drawing/2014/main" xmlns="" val="3449386872"/>
                    </a:ext>
                  </a:extLst>
                </a:gridCol>
                <a:gridCol w="965200">
                  <a:extLst>
                    <a:ext uri="{9D8B030D-6E8A-4147-A177-3AD203B41FA5}">
                      <a16:colId xmlns:a16="http://schemas.microsoft.com/office/drawing/2014/main" xmlns="" val="3346890828"/>
                    </a:ext>
                  </a:extLst>
                </a:gridCol>
                <a:gridCol w="985520">
                  <a:extLst>
                    <a:ext uri="{9D8B030D-6E8A-4147-A177-3AD203B41FA5}">
                      <a16:colId xmlns:a16="http://schemas.microsoft.com/office/drawing/2014/main" xmlns="" val="880549285"/>
                    </a:ext>
                  </a:extLst>
                </a:gridCol>
                <a:gridCol w="924560">
                  <a:extLst>
                    <a:ext uri="{9D8B030D-6E8A-4147-A177-3AD203B41FA5}">
                      <a16:colId xmlns:a16="http://schemas.microsoft.com/office/drawing/2014/main" xmlns="" val="1995142453"/>
                    </a:ext>
                  </a:extLst>
                </a:gridCol>
                <a:gridCol w="386080">
                  <a:extLst>
                    <a:ext uri="{9D8B030D-6E8A-4147-A177-3AD203B41FA5}">
                      <a16:colId xmlns:a16="http://schemas.microsoft.com/office/drawing/2014/main" xmlns="" val="3255684547"/>
                    </a:ext>
                  </a:extLst>
                </a:gridCol>
                <a:gridCol w="1178560">
                  <a:extLst>
                    <a:ext uri="{9D8B030D-6E8A-4147-A177-3AD203B41FA5}">
                      <a16:colId xmlns:a16="http://schemas.microsoft.com/office/drawing/2014/main" xmlns="" val="4291236906"/>
                    </a:ext>
                  </a:extLst>
                </a:gridCol>
                <a:gridCol w="955042">
                  <a:extLst>
                    <a:ext uri="{9D8B030D-6E8A-4147-A177-3AD203B41FA5}">
                      <a16:colId xmlns:a16="http://schemas.microsoft.com/office/drawing/2014/main" xmlns="" val="1512855133"/>
                    </a:ext>
                  </a:extLst>
                </a:gridCol>
              </a:tblGrid>
              <a:tr h="433122">
                <a:tc rowSpan="2">
                  <a:txBody>
                    <a:bodyPr/>
                    <a:lstStyle/>
                    <a:p>
                      <a:pPr algn="ctr" rtl="0" fontAlgn="ctr"/>
                      <a:r>
                        <a:rPr lang="it-IT" sz="1050" b="1" i="0" u="none" strike="noStrike">
                          <a:solidFill>
                            <a:srgbClr val="000000"/>
                          </a:solidFill>
                          <a:effectLst/>
                          <a:latin typeface="Calibri" panose="020F0502020204030204" pitchFamily="34" charset="0"/>
                        </a:rPr>
                        <a:t>Misura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rtl="0" fontAlgn="ctr"/>
                      <a:r>
                        <a:rPr lang="it-IT" sz="1050" b="1" i="0" u="none" strike="noStrike">
                          <a:solidFill>
                            <a:srgbClr val="000000"/>
                          </a:solidFill>
                          <a:effectLst/>
                          <a:latin typeface="Calibri" panose="020F0502020204030204" pitchFamily="34" charset="0"/>
                        </a:rPr>
                        <a:t>M - SM- Interventi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rtl="0" fontAlgn="ctr"/>
                      <a:r>
                        <a:rPr lang="it-IT" sz="1050" b="1" i="0" u="none" strike="noStrike">
                          <a:solidFill>
                            <a:srgbClr val="000000"/>
                          </a:solidFill>
                          <a:effectLst/>
                          <a:latin typeface="Calibri" panose="020F0502020204030204" pitchFamily="34" charset="0"/>
                        </a:rPr>
                        <a:t>Versione 13</a:t>
                      </a:r>
                      <a:br>
                        <a:rPr lang="it-IT" sz="1050" b="1" i="0" u="none" strike="noStrike">
                          <a:solidFill>
                            <a:srgbClr val="000000"/>
                          </a:solidFill>
                          <a:effectLst/>
                          <a:latin typeface="Calibri" panose="020F0502020204030204" pitchFamily="34" charset="0"/>
                        </a:rPr>
                      </a:br>
                      <a:r>
                        <a:rPr lang="it-IT" sz="1050" b="1" i="0" u="none" strike="noStrike">
                          <a:solidFill>
                            <a:srgbClr val="000000"/>
                          </a:solidFill>
                          <a:effectLst/>
                          <a:latin typeface="Calibri" panose="020F0502020204030204" pitchFamily="34" charset="0"/>
                        </a:rPr>
                        <a:t>spesa pubblica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it-IT"/>
                    </a:p>
                  </a:txBody>
                  <a:tcPr/>
                </a:tc>
                <a:tc>
                  <a:txBody>
                    <a:bodyPr/>
                    <a:lstStyle/>
                    <a:p>
                      <a:pPr algn="ctr" rtl="0" fontAlgn="ctr"/>
                      <a:r>
                        <a:rPr lang="it-IT" sz="1050" b="1" i="0" u="none" strike="noStrike">
                          <a:solidFill>
                            <a:srgbClr val="000000"/>
                          </a:solidFill>
                          <a:effectLst/>
                          <a:latin typeface="Calibri" panose="020F0502020204030204" pitchFamily="34" charset="0"/>
                        </a:rPr>
                        <a:t>Impegnato netto (concessioni + trascinamenti)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1050" b="1" i="0" u="none" strike="noStrike">
                          <a:solidFill>
                            <a:srgbClr val="000000"/>
                          </a:solidFill>
                          <a:effectLst/>
                          <a:latin typeface="Calibri" panose="020F0502020204030204" pitchFamily="34" charset="0"/>
                        </a:rPr>
                        <a:t>Impegnato netto (concessioni + trascinamenti)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1050" b="1" i="0" u="none" strike="noStrike">
                          <a:solidFill>
                            <a:srgbClr val="000000"/>
                          </a:solidFill>
                          <a:effectLst/>
                          <a:latin typeface="Calibri" panose="020F0502020204030204" pitchFamily="34" charset="0"/>
                        </a:rPr>
                        <a:t>Impegnato % (concessioni + trascinamenti)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1050" b="1" i="0" u="none" strike="noStrike">
                          <a:solidFill>
                            <a:srgbClr val="000000"/>
                          </a:solidFill>
                          <a:effectLst/>
                          <a:latin typeface="Calibri" panose="020F0502020204030204" pitchFamily="34" charset="0"/>
                        </a:rPr>
                        <a:t>Spesa pagata al 28.11.2024 decreto 725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1050" b="1" i="0" u="none" strike="noStrike">
                          <a:solidFill>
                            <a:srgbClr val="000000"/>
                          </a:solidFill>
                          <a:effectLst/>
                          <a:latin typeface="Calibri" panose="020F0502020204030204" pitchFamily="34" charset="0"/>
                        </a:rPr>
                        <a:t>Spesa pagata al 28.11.2024 decreto 725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1050" b="1" i="0" u="none" strike="noStrike">
                          <a:solidFill>
                            <a:srgbClr val="000000"/>
                          </a:solidFill>
                          <a:effectLst/>
                          <a:latin typeface="Calibri" panose="020F0502020204030204" pitchFamily="34" charset="0"/>
                        </a:rPr>
                        <a:t>Spesa pagata/spesa programmata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105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algn="ctr" rtl="0" fontAlgn="ctr"/>
                      <a:r>
                        <a:rPr lang="it-IT" sz="1050" b="1" i="0" u="none" strike="noStrike">
                          <a:solidFill>
                            <a:srgbClr val="000000"/>
                          </a:solidFill>
                          <a:effectLst/>
                          <a:latin typeface="Calibri" panose="020F0502020204030204" pitchFamily="34" charset="0"/>
                        </a:rPr>
                        <a:t>Previsione avanzamento di spesa al </a:t>
                      </a:r>
                      <a:r>
                        <a:rPr lang="it-IT" sz="1200" b="1" i="0" u="none" strike="noStrike">
                          <a:solidFill>
                            <a:srgbClr val="000000"/>
                          </a:solidFill>
                          <a:effectLst/>
                          <a:latin typeface="Calibri" panose="020F0502020204030204" pitchFamily="34" charset="0"/>
                        </a:rPr>
                        <a:t>31.12.2024</a:t>
                      </a:r>
                      <a:endParaRPr lang="it-IT" sz="1050" b="1" i="0" u="none" strike="noStrike">
                        <a:solidFill>
                          <a:srgbClr val="000000"/>
                        </a:solidFill>
                        <a:effectLst/>
                        <a:latin typeface="Calibri" panose="020F050202020403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1050" b="1" i="0" u="none" strike="noStrike">
                          <a:solidFill>
                            <a:srgbClr val="000000"/>
                          </a:solidFill>
                          <a:effectLst/>
                          <a:latin typeface="Calibri" panose="020F0502020204030204" pitchFamily="34" charset="0"/>
                        </a:rPr>
                        <a:t>Previsione avanzamento di spesa al </a:t>
                      </a:r>
                      <a:r>
                        <a:rPr lang="it-IT" sz="1200" b="1" i="0" u="none" strike="noStrike">
                          <a:solidFill>
                            <a:srgbClr val="000000"/>
                          </a:solidFill>
                          <a:effectLst/>
                          <a:latin typeface="Calibri" panose="020F0502020204030204" pitchFamily="34" charset="0"/>
                        </a:rPr>
                        <a:t>31.12.2024</a:t>
                      </a:r>
                      <a:endParaRPr lang="it-IT" sz="1050" b="1" i="0" u="none" strike="noStrike">
                        <a:solidFill>
                          <a:srgbClr val="000000"/>
                        </a:solidFill>
                        <a:effectLst/>
                        <a:latin typeface="Calibri" panose="020F050202020403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2802420057"/>
                  </a:ext>
                </a:extLst>
              </a:tr>
              <a:tr h="174542">
                <a:tc vMerge="1">
                  <a:txBody>
                    <a:bodyPr/>
                    <a:lstStyle/>
                    <a:p>
                      <a:endParaRPr lang="it-IT"/>
                    </a:p>
                  </a:txBody>
                  <a:tcPr/>
                </a:tc>
                <a:tc vMerge="1">
                  <a:txBody>
                    <a:bodyPr/>
                    <a:lstStyle/>
                    <a:p>
                      <a:endParaRPr lang="it-IT"/>
                    </a:p>
                  </a:txBody>
                  <a:tcPr/>
                </a:tc>
                <a:tc>
                  <a:txBody>
                    <a:bodyPr/>
                    <a:lstStyle/>
                    <a:p>
                      <a:pPr algn="ctr" rtl="0" fontAlgn="ctr"/>
                      <a:r>
                        <a:rPr lang="it-IT" sz="1050" b="1" i="0" u="none" strike="noStrike">
                          <a:solidFill>
                            <a:srgbClr val="000000"/>
                          </a:solidFill>
                          <a:effectLst/>
                          <a:latin typeface="Calibri" panose="020F0502020204030204" pitchFamily="34" charset="0"/>
                        </a:rPr>
                        <a:t>Sottomisura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it-IT" sz="1050" b="1" i="0" u="none" strike="noStrike">
                          <a:solidFill>
                            <a:srgbClr val="000000"/>
                          </a:solidFill>
                          <a:effectLst/>
                          <a:latin typeface="Calibri" panose="020F0502020204030204" pitchFamily="34" charset="0"/>
                        </a:rPr>
                        <a:t>Misura (a1)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it-IT" sz="1050" b="1" i="0" u="none" strike="noStrike">
                          <a:solidFill>
                            <a:srgbClr val="000000"/>
                          </a:solidFill>
                          <a:effectLst/>
                          <a:latin typeface="Calibri" panose="020F0502020204030204" pitchFamily="34" charset="0"/>
                        </a:rPr>
                        <a:t>Sottomisura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1050" b="1" i="0" u="none" strike="noStrike">
                          <a:solidFill>
                            <a:srgbClr val="000000"/>
                          </a:solidFill>
                          <a:effectLst/>
                          <a:latin typeface="Calibri" panose="020F0502020204030204" pitchFamily="34" charset="0"/>
                        </a:rPr>
                        <a:t>Misura (b)</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1050" b="1" i="0" u="none" strike="noStrike">
                          <a:solidFill>
                            <a:srgbClr val="000000"/>
                          </a:solidFill>
                          <a:effectLst/>
                          <a:latin typeface="Calibri" panose="020F0502020204030204" pitchFamily="34" charset="0"/>
                        </a:rPr>
                        <a:t>( = b / a1 )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1050" b="1" i="0" u="none" strike="noStrike">
                          <a:solidFill>
                            <a:srgbClr val="000000"/>
                          </a:solidFill>
                          <a:effectLst/>
                          <a:latin typeface="Calibri" panose="020F0502020204030204" pitchFamily="34" charset="0"/>
                        </a:rPr>
                        <a:t>Spesa Pubblica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1050" b="1" i="0" u="none" strike="noStrike">
                          <a:solidFill>
                            <a:srgbClr val="000000"/>
                          </a:solidFill>
                          <a:effectLst/>
                          <a:latin typeface="Calibri" panose="020F0502020204030204" pitchFamily="34" charset="0"/>
                        </a:rPr>
                        <a:t>( c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1050" b="1" i="0" u="none" strike="noStrike">
                          <a:solidFill>
                            <a:srgbClr val="000000"/>
                          </a:solidFill>
                          <a:effectLst/>
                          <a:latin typeface="Calibri" panose="020F0502020204030204" pitchFamily="34" charset="0"/>
                        </a:rPr>
                        <a:t>( = c / a1)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105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rtl="0" fontAlgn="ctr"/>
                      <a:r>
                        <a:rPr lang="it-IT" sz="1050" b="1" i="0" u="none" strike="noStrike">
                          <a:solidFill>
                            <a:srgbClr val="000000"/>
                          </a:solidFill>
                          <a:effectLst/>
                          <a:latin typeface="Calibri" panose="020F0502020204030204" pitchFamily="34" charset="0"/>
                        </a:rPr>
                        <a:t>Spesa pubblica ( d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1050" b="1" i="0" u="none" strike="noStrike">
                          <a:solidFill>
                            <a:srgbClr val="000000"/>
                          </a:solidFill>
                          <a:effectLst/>
                          <a:latin typeface="Calibri" panose="020F0502020204030204" pitchFamily="34" charset="0"/>
                        </a:rPr>
                        <a:t>( = d / a1)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2445670626"/>
                  </a:ext>
                </a:extLst>
              </a:tr>
              <a:tr h="155148">
                <a:tc rowSpan="4">
                  <a:txBody>
                    <a:bodyPr/>
                    <a:lstStyle/>
                    <a:p>
                      <a:pPr algn="ctr" fontAlgn="ctr"/>
                      <a:r>
                        <a:rPr lang="it-IT" sz="1200" b="1" i="0" u="none" strike="noStrike">
                          <a:solidFill>
                            <a:srgbClr val="000000"/>
                          </a:solidFill>
                          <a:effectLst/>
                          <a:latin typeface="Calibri" panose="020F0502020204030204" pitchFamily="34" charset="0"/>
                        </a:rPr>
                        <a:t>10.1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1050" b="1" i="0" u="none" strike="noStrike">
                          <a:solidFill>
                            <a:srgbClr val="000000"/>
                          </a:solidFill>
                          <a:effectLst/>
                          <a:latin typeface="Calibri" panose="020F0502020204030204" pitchFamily="34" charset="0"/>
                        </a:rPr>
                        <a:t>10.1.1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1050" b="0" i="0" u="none" strike="noStrike">
                          <a:solidFill>
                            <a:srgbClr val="000000"/>
                          </a:solidFill>
                          <a:effectLst/>
                          <a:latin typeface="Calibri" panose="020F0502020204030204" pitchFamily="34" charset="0"/>
                        </a:rPr>
                        <a:t>28.692.546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1100" b="1" i="0" u="none" strike="noStrike">
                          <a:solidFill>
                            <a:srgbClr val="000000"/>
                          </a:solidFill>
                          <a:effectLst/>
                          <a:latin typeface="Calibri" panose="020F0502020204030204" pitchFamily="34" charset="0"/>
                        </a:rPr>
                        <a:t>103.785.539</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1100" b="0" i="0" u="none" strike="noStrike">
                          <a:solidFill>
                            <a:srgbClr val="000000"/>
                          </a:solidFill>
                          <a:effectLst/>
                          <a:latin typeface="Calibri" panose="020F0502020204030204" pitchFamily="34" charset="0"/>
                        </a:rPr>
                        <a:t>28.692.546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1100" b="1" i="0" u="none" strike="noStrike">
                          <a:solidFill>
                            <a:srgbClr val="000000"/>
                          </a:solidFill>
                          <a:effectLst/>
                          <a:latin typeface="Calibri" panose="020F0502020204030204" pitchFamily="34" charset="0"/>
                        </a:rPr>
                        <a:t>103.591.074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1100" b="1" i="0" u="none" strike="noStrike" dirty="0">
                          <a:solidFill>
                            <a:srgbClr val="000000"/>
                          </a:solidFill>
                          <a:effectLst/>
                          <a:latin typeface="Calibri" panose="020F0502020204030204" pitchFamily="34" charset="0"/>
                        </a:rPr>
                        <a:t>99,81%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1050" b="0" i="0" u="none" strike="noStrike">
                          <a:solidFill>
                            <a:srgbClr val="000000"/>
                          </a:solidFill>
                          <a:effectLst/>
                          <a:latin typeface="Calibri" panose="020F0502020204030204" pitchFamily="34" charset="0"/>
                        </a:rPr>
                        <a:t>28.692.546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1200" b="1" i="0" u="none" strike="noStrike">
                          <a:solidFill>
                            <a:srgbClr val="000000"/>
                          </a:solidFill>
                          <a:effectLst/>
                          <a:latin typeface="Calibri" panose="020F0502020204030204" pitchFamily="34" charset="0"/>
                        </a:rPr>
                        <a:t>101.191.074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1100" b="1" i="0" u="none" strike="noStrike">
                          <a:solidFill>
                            <a:srgbClr val="000000"/>
                          </a:solidFill>
                          <a:effectLst/>
                          <a:latin typeface="Calibri" panose="020F0502020204030204" pitchFamily="34" charset="0"/>
                        </a:rPr>
                        <a:t>97,5%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2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4">
                  <a:txBody>
                    <a:bodyPr/>
                    <a:lstStyle/>
                    <a:p>
                      <a:pPr algn="r" fontAlgn="ctr"/>
                      <a:r>
                        <a:rPr lang="it-IT" sz="1200" b="1" i="0" u="none" strike="noStrike" dirty="0">
                          <a:solidFill>
                            <a:srgbClr val="000000"/>
                          </a:solidFill>
                          <a:effectLst/>
                          <a:latin typeface="Calibri" panose="020F0502020204030204" pitchFamily="34" charset="0"/>
                        </a:rPr>
                        <a:t>102.344.252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1200" b="1" i="0" u="none" strike="noStrike">
                          <a:solidFill>
                            <a:srgbClr val="000000"/>
                          </a:solidFill>
                          <a:effectLst/>
                          <a:latin typeface="Calibri" panose="020F0502020204030204" pitchFamily="34" charset="0"/>
                        </a:rPr>
                        <a:t>98,6%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709605376"/>
                  </a:ext>
                </a:extLst>
              </a:tr>
              <a:tr h="155148">
                <a:tc vMerge="1">
                  <a:txBody>
                    <a:bodyPr/>
                    <a:lstStyle/>
                    <a:p>
                      <a:endParaRPr lang="it-IT"/>
                    </a:p>
                  </a:txBody>
                  <a:tcPr/>
                </a:tc>
                <a:tc>
                  <a:txBody>
                    <a:bodyPr/>
                    <a:lstStyle/>
                    <a:p>
                      <a:pPr algn="ctr" rtl="0" fontAlgn="ctr"/>
                      <a:r>
                        <a:rPr lang="it-IT" sz="1050" b="1" i="0" u="none" strike="noStrike">
                          <a:solidFill>
                            <a:srgbClr val="000000"/>
                          </a:solidFill>
                          <a:effectLst/>
                          <a:latin typeface="Calibri" panose="020F0502020204030204" pitchFamily="34" charset="0"/>
                        </a:rPr>
                        <a:t>10.1.2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1050" b="0" i="0" u="none" strike="noStrike">
                          <a:solidFill>
                            <a:srgbClr val="000000"/>
                          </a:solidFill>
                          <a:effectLst/>
                          <a:latin typeface="Calibri" panose="020F0502020204030204" pitchFamily="34" charset="0"/>
                        </a:rPr>
                        <a:t>46.748.016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1100" b="0" i="0" u="none" strike="noStrike">
                          <a:solidFill>
                            <a:srgbClr val="000000"/>
                          </a:solidFill>
                          <a:effectLst/>
                          <a:latin typeface="Calibri" panose="020F0502020204030204" pitchFamily="34" charset="0"/>
                        </a:rPr>
                        <a:t>46.748.016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1050" b="0" i="0" u="none" strike="noStrike">
                          <a:solidFill>
                            <a:srgbClr val="000000"/>
                          </a:solidFill>
                          <a:effectLst/>
                          <a:latin typeface="Calibri" panose="020F0502020204030204" pitchFamily="34" charset="0"/>
                        </a:rPr>
                        <a:t>46.748.016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12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270211460"/>
                  </a:ext>
                </a:extLst>
              </a:tr>
              <a:tr h="155148">
                <a:tc vMerge="1">
                  <a:txBody>
                    <a:bodyPr/>
                    <a:lstStyle/>
                    <a:p>
                      <a:endParaRPr lang="it-IT"/>
                    </a:p>
                  </a:txBody>
                  <a:tcPr/>
                </a:tc>
                <a:tc>
                  <a:txBody>
                    <a:bodyPr/>
                    <a:lstStyle/>
                    <a:p>
                      <a:pPr algn="ctr" rtl="0" fontAlgn="ctr"/>
                      <a:r>
                        <a:rPr lang="it-IT" sz="1050" b="1" i="0" u="none" strike="noStrike">
                          <a:solidFill>
                            <a:srgbClr val="000000"/>
                          </a:solidFill>
                          <a:effectLst/>
                          <a:latin typeface="Calibri" panose="020F0502020204030204" pitchFamily="34" charset="0"/>
                        </a:rPr>
                        <a:t>10.1.3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1050" b="0" i="0" u="none" strike="noStrike">
                          <a:solidFill>
                            <a:srgbClr val="000000"/>
                          </a:solidFill>
                          <a:effectLst/>
                          <a:latin typeface="Calibri" panose="020F0502020204030204" pitchFamily="34" charset="0"/>
                        </a:rPr>
                        <a:t>9.378.864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1100" b="0" i="0" u="none" strike="noStrike">
                          <a:solidFill>
                            <a:srgbClr val="000000"/>
                          </a:solidFill>
                          <a:effectLst/>
                          <a:latin typeface="Calibri" panose="020F0502020204030204" pitchFamily="34" charset="0"/>
                        </a:rPr>
                        <a:t>9.371.080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1050" b="0" i="0" u="none" strike="noStrike">
                          <a:solidFill>
                            <a:srgbClr val="000000"/>
                          </a:solidFill>
                          <a:effectLst/>
                          <a:latin typeface="Calibri" panose="020F0502020204030204" pitchFamily="34" charset="0"/>
                        </a:rPr>
                        <a:t>9.371.080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12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058137359"/>
                  </a:ext>
                </a:extLst>
              </a:tr>
              <a:tr h="155148">
                <a:tc vMerge="1">
                  <a:txBody>
                    <a:bodyPr/>
                    <a:lstStyle/>
                    <a:p>
                      <a:endParaRPr lang="it-IT"/>
                    </a:p>
                  </a:txBody>
                  <a:tcPr/>
                </a:tc>
                <a:tc>
                  <a:txBody>
                    <a:bodyPr/>
                    <a:lstStyle/>
                    <a:p>
                      <a:pPr algn="ctr" rtl="0" fontAlgn="ctr"/>
                      <a:r>
                        <a:rPr lang="it-IT" sz="1050" b="1" i="0" u="none" strike="noStrike">
                          <a:solidFill>
                            <a:srgbClr val="000000"/>
                          </a:solidFill>
                          <a:effectLst/>
                          <a:latin typeface="Calibri" panose="020F0502020204030204" pitchFamily="34" charset="0"/>
                        </a:rPr>
                        <a:t>10.1.4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1050" b="0" i="0" u="none" strike="noStrike">
                          <a:solidFill>
                            <a:srgbClr val="000000"/>
                          </a:solidFill>
                          <a:effectLst/>
                          <a:latin typeface="Calibri" panose="020F0502020204030204" pitchFamily="34" charset="0"/>
                        </a:rPr>
                        <a:t>18.966.112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1100" b="0" i="0" u="none" strike="noStrike">
                          <a:solidFill>
                            <a:srgbClr val="000000"/>
                          </a:solidFill>
                          <a:effectLst/>
                          <a:latin typeface="Calibri" panose="020F0502020204030204" pitchFamily="34" charset="0"/>
                        </a:rPr>
                        <a:t>18.779.431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1050" b="0" i="0" u="none" strike="noStrike">
                          <a:solidFill>
                            <a:srgbClr val="000000"/>
                          </a:solidFill>
                          <a:effectLst/>
                          <a:latin typeface="Calibri" panose="020F0502020204030204" pitchFamily="34" charset="0"/>
                        </a:rPr>
                        <a:t>16.379.431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12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462694159"/>
                  </a:ext>
                </a:extLst>
              </a:tr>
              <a:tr h="155148">
                <a:tc rowSpan="2">
                  <a:txBody>
                    <a:bodyPr/>
                    <a:lstStyle/>
                    <a:p>
                      <a:pPr algn="ctr" fontAlgn="ctr"/>
                      <a:r>
                        <a:rPr lang="it-IT" sz="1200" b="1" i="0" u="none" strike="noStrike">
                          <a:solidFill>
                            <a:srgbClr val="000000"/>
                          </a:solidFill>
                          <a:effectLst/>
                          <a:latin typeface="Calibri" panose="020F0502020204030204" pitchFamily="34" charset="0"/>
                        </a:rPr>
                        <a:t>11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1050" b="1" i="0" u="none" strike="noStrike">
                          <a:solidFill>
                            <a:srgbClr val="000000"/>
                          </a:solidFill>
                          <a:effectLst/>
                          <a:latin typeface="Calibri" panose="020F0502020204030204" pitchFamily="34" charset="0"/>
                        </a:rPr>
                        <a:t>11.1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1050" b="0" i="0" u="none" strike="noStrike">
                          <a:solidFill>
                            <a:srgbClr val="000000"/>
                          </a:solidFill>
                          <a:effectLst/>
                          <a:latin typeface="Calibri" panose="020F0502020204030204" pitchFamily="34" charset="0"/>
                        </a:rPr>
                        <a:t>24.644.060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1100" b="1" i="0" u="none" strike="noStrike" dirty="0">
                          <a:solidFill>
                            <a:srgbClr val="000000"/>
                          </a:solidFill>
                          <a:effectLst/>
                          <a:latin typeface="Calibri" panose="020F0502020204030204" pitchFamily="34" charset="0"/>
                        </a:rPr>
                        <a:t>51.137.322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1100" b="0" i="0" u="none" strike="noStrike">
                          <a:solidFill>
                            <a:srgbClr val="000000"/>
                          </a:solidFill>
                          <a:effectLst/>
                          <a:latin typeface="Calibri" panose="020F0502020204030204" pitchFamily="34" charset="0"/>
                        </a:rPr>
                        <a:t>24.644.060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1100" b="1" i="0" u="none" strike="noStrike" dirty="0">
                          <a:solidFill>
                            <a:srgbClr val="000000"/>
                          </a:solidFill>
                          <a:effectLst/>
                          <a:latin typeface="Calibri" panose="020F0502020204030204" pitchFamily="34" charset="0"/>
                        </a:rPr>
                        <a:t>50.818.556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1100" b="1" i="0" u="none" strike="noStrike">
                          <a:solidFill>
                            <a:srgbClr val="000000"/>
                          </a:solidFill>
                          <a:effectLst/>
                          <a:latin typeface="Calibri" panose="020F0502020204030204" pitchFamily="34" charset="0"/>
                        </a:rPr>
                        <a:t>99,38%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1050" b="0" i="0" u="none" strike="noStrike">
                          <a:solidFill>
                            <a:srgbClr val="000000"/>
                          </a:solidFill>
                          <a:effectLst/>
                          <a:latin typeface="Calibri" panose="020F0502020204030204" pitchFamily="34" charset="0"/>
                        </a:rPr>
                        <a:t>24.641.704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1200" b="1" i="0" u="none" strike="noStrike">
                          <a:solidFill>
                            <a:srgbClr val="000000"/>
                          </a:solidFill>
                          <a:effectLst/>
                          <a:latin typeface="Calibri" panose="020F0502020204030204" pitchFamily="34" charset="0"/>
                        </a:rPr>
                        <a:t>47.187.371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1100" b="1" i="0" u="none" strike="noStrike">
                          <a:solidFill>
                            <a:srgbClr val="000000"/>
                          </a:solidFill>
                          <a:effectLst/>
                          <a:latin typeface="Calibri" panose="020F0502020204030204" pitchFamily="34" charset="0"/>
                        </a:rPr>
                        <a:t>92,3%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2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2">
                  <a:txBody>
                    <a:bodyPr/>
                    <a:lstStyle/>
                    <a:p>
                      <a:pPr algn="r" fontAlgn="ctr"/>
                      <a:r>
                        <a:rPr lang="it-IT" sz="1200" b="1" i="0" u="none" strike="noStrike">
                          <a:solidFill>
                            <a:srgbClr val="000000"/>
                          </a:solidFill>
                          <a:effectLst/>
                          <a:latin typeface="Calibri" panose="020F0502020204030204" pitchFamily="34" charset="0"/>
                        </a:rPr>
                        <a:t>49.155.250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1200" b="1" i="0" u="none" strike="noStrike">
                          <a:solidFill>
                            <a:srgbClr val="000000"/>
                          </a:solidFill>
                          <a:effectLst/>
                          <a:latin typeface="Calibri" panose="020F0502020204030204" pitchFamily="34" charset="0"/>
                        </a:rPr>
                        <a:t>96,1%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390673735"/>
                  </a:ext>
                </a:extLst>
              </a:tr>
              <a:tr h="155148">
                <a:tc vMerge="1">
                  <a:txBody>
                    <a:bodyPr/>
                    <a:lstStyle/>
                    <a:p>
                      <a:endParaRPr lang="it-IT"/>
                    </a:p>
                  </a:txBody>
                  <a:tcPr/>
                </a:tc>
                <a:tc>
                  <a:txBody>
                    <a:bodyPr/>
                    <a:lstStyle/>
                    <a:p>
                      <a:pPr algn="ctr" rtl="0" fontAlgn="ctr"/>
                      <a:r>
                        <a:rPr lang="it-IT" sz="1050" b="1" i="0" u="none" strike="noStrike">
                          <a:solidFill>
                            <a:srgbClr val="000000"/>
                          </a:solidFill>
                          <a:effectLst/>
                          <a:latin typeface="Calibri" panose="020F0502020204030204" pitchFamily="34" charset="0"/>
                        </a:rPr>
                        <a:t>11.2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1050" b="0" i="0" u="none" strike="noStrike">
                          <a:solidFill>
                            <a:srgbClr val="000000"/>
                          </a:solidFill>
                          <a:effectLst/>
                          <a:latin typeface="Calibri" panose="020F0502020204030204" pitchFamily="34" charset="0"/>
                        </a:rPr>
                        <a:t>26.493.262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1100" b="0" i="0" u="none" strike="noStrike">
                          <a:solidFill>
                            <a:srgbClr val="000000"/>
                          </a:solidFill>
                          <a:effectLst/>
                          <a:latin typeface="Calibri" panose="020F0502020204030204" pitchFamily="34" charset="0"/>
                        </a:rPr>
                        <a:t>26.174.497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1050" b="0" i="0" u="none" strike="noStrike">
                          <a:solidFill>
                            <a:srgbClr val="000000"/>
                          </a:solidFill>
                          <a:effectLst/>
                          <a:latin typeface="Calibri" panose="020F0502020204030204" pitchFamily="34" charset="0"/>
                        </a:rPr>
                        <a:t>22.545.668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12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678874840"/>
                  </a:ext>
                </a:extLst>
              </a:tr>
              <a:tr h="155148">
                <a:tc rowSpan="2">
                  <a:txBody>
                    <a:bodyPr/>
                    <a:lstStyle/>
                    <a:p>
                      <a:pPr algn="ctr" fontAlgn="ctr"/>
                      <a:r>
                        <a:rPr lang="it-IT" sz="1200" b="1" i="0" u="none" strike="noStrike">
                          <a:solidFill>
                            <a:srgbClr val="000000"/>
                          </a:solidFill>
                          <a:effectLst/>
                          <a:latin typeface="Calibri" panose="020F0502020204030204" pitchFamily="34" charset="0"/>
                        </a:rPr>
                        <a:t>11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1050" b="1" i="0" u="none" strike="noStrike">
                          <a:solidFill>
                            <a:srgbClr val="000000"/>
                          </a:solidFill>
                          <a:effectLst/>
                          <a:latin typeface="Calibri" panose="020F0502020204030204" pitchFamily="34" charset="0"/>
                        </a:rPr>
                        <a:t>11.1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1050" b="0" i="0" u="none" strike="noStrike">
                          <a:solidFill>
                            <a:srgbClr val="000000"/>
                          </a:solidFill>
                          <a:effectLst/>
                          <a:latin typeface="Calibri" panose="020F0502020204030204" pitchFamily="34" charset="0"/>
                        </a:rPr>
                        <a:t>1.600.000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r" fontAlgn="ctr"/>
                      <a:r>
                        <a:rPr lang="it-IT" sz="1100" b="1" i="0" u="none" strike="noStrike">
                          <a:solidFill>
                            <a:srgbClr val="000000"/>
                          </a:solidFill>
                          <a:effectLst/>
                          <a:latin typeface="Calibri" panose="020F0502020204030204" pitchFamily="34" charset="0"/>
                        </a:rPr>
                        <a:t>9.934.500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1100" b="0" i="0" u="none" strike="noStrike">
                          <a:solidFill>
                            <a:srgbClr val="000000"/>
                          </a:solidFill>
                          <a:effectLst/>
                          <a:latin typeface="Calibri" panose="020F0502020204030204" pitchFamily="34" charset="0"/>
                        </a:rPr>
                        <a:t>1.591.864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r" fontAlgn="ctr"/>
                      <a:r>
                        <a:rPr lang="it-IT" sz="1100" b="1" i="0" u="none" strike="noStrike">
                          <a:solidFill>
                            <a:srgbClr val="000000"/>
                          </a:solidFill>
                          <a:effectLst/>
                          <a:latin typeface="Calibri" panose="020F0502020204030204" pitchFamily="34" charset="0"/>
                        </a:rPr>
                        <a:t>9.624.150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it-IT" sz="1100" b="1" i="0" u="none" strike="noStrike">
                          <a:solidFill>
                            <a:srgbClr val="000000"/>
                          </a:solidFill>
                          <a:effectLst/>
                          <a:latin typeface="Calibri" panose="020F0502020204030204" pitchFamily="34" charset="0"/>
                        </a:rPr>
                        <a:t>96,88%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1050" b="0" i="0" u="none" strike="noStrike">
                          <a:solidFill>
                            <a:srgbClr val="000000"/>
                          </a:solidFill>
                          <a:effectLst/>
                          <a:latin typeface="Calibri" panose="020F0502020204030204" pitchFamily="34" charset="0"/>
                        </a:rPr>
                        <a:t>1.591.864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r" fontAlgn="ctr"/>
                      <a:r>
                        <a:rPr lang="it-IT" sz="1200" b="1" i="0" u="none" strike="noStrike">
                          <a:solidFill>
                            <a:srgbClr val="000000"/>
                          </a:solidFill>
                          <a:effectLst/>
                          <a:latin typeface="Calibri" panose="020F0502020204030204" pitchFamily="34" charset="0"/>
                        </a:rPr>
                        <a:t>9.618.451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it-IT" sz="1100" b="1" i="0" u="none" strike="noStrike">
                          <a:solidFill>
                            <a:srgbClr val="000000"/>
                          </a:solidFill>
                          <a:effectLst/>
                          <a:latin typeface="Calibri" panose="020F0502020204030204" pitchFamily="34" charset="0"/>
                        </a:rPr>
                        <a:t>96,8%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12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2">
                  <a:txBody>
                    <a:bodyPr/>
                    <a:lstStyle/>
                    <a:p>
                      <a:pPr algn="r" fontAlgn="ctr"/>
                      <a:r>
                        <a:rPr lang="it-IT" sz="1200" b="1" i="0" u="none" strike="noStrike">
                          <a:solidFill>
                            <a:srgbClr val="000000"/>
                          </a:solidFill>
                          <a:effectLst/>
                          <a:latin typeface="Calibri" panose="020F0502020204030204" pitchFamily="34" charset="0"/>
                        </a:rPr>
                        <a:t>9.618.451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it-IT" sz="1200" b="1" i="0" u="none" strike="noStrike">
                          <a:solidFill>
                            <a:srgbClr val="000000"/>
                          </a:solidFill>
                          <a:effectLst/>
                          <a:latin typeface="Calibri" panose="020F0502020204030204" pitchFamily="34" charset="0"/>
                        </a:rPr>
                        <a:t>96,8%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503455651"/>
                  </a:ext>
                </a:extLst>
              </a:tr>
              <a:tr h="155148">
                <a:tc vMerge="1">
                  <a:txBody>
                    <a:bodyPr/>
                    <a:lstStyle/>
                    <a:p>
                      <a:endParaRPr lang="it-IT"/>
                    </a:p>
                  </a:txBody>
                  <a:tcPr/>
                </a:tc>
                <a:tc>
                  <a:txBody>
                    <a:bodyPr/>
                    <a:lstStyle/>
                    <a:p>
                      <a:pPr algn="ctr" rtl="0" fontAlgn="ctr"/>
                      <a:r>
                        <a:rPr lang="it-IT" sz="1050" b="1" i="0" u="none" strike="noStrike">
                          <a:solidFill>
                            <a:srgbClr val="000000"/>
                          </a:solidFill>
                          <a:effectLst/>
                          <a:latin typeface="Calibri" panose="020F0502020204030204" pitchFamily="34" charset="0"/>
                        </a:rPr>
                        <a:t>11.2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1050" b="0" i="0" u="none" strike="noStrike">
                          <a:solidFill>
                            <a:srgbClr val="000000"/>
                          </a:solidFill>
                          <a:effectLst/>
                          <a:latin typeface="Calibri" panose="020F0502020204030204" pitchFamily="34" charset="0"/>
                        </a:rPr>
                        <a:t>8.334.500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it-IT"/>
                    </a:p>
                  </a:txBody>
                  <a:tcPr/>
                </a:tc>
                <a:tc>
                  <a:txBody>
                    <a:bodyPr/>
                    <a:lstStyle/>
                    <a:p>
                      <a:pPr algn="r" rtl="0" fontAlgn="ctr"/>
                      <a:r>
                        <a:rPr lang="it-IT" sz="1100" b="0" i="0" u="none" strike="noStrike">
                          <a:solidFill>
                            <a:srgbClr val="000000"/>
                          </a:solidFill>
                          <a:effectLst/>
                          <a:latin typeface="Calibri" panose="020F0502020204030204" pitchFamily="34" charset="0"/>
                        </a:rPr>
                        <a:t>8.032.287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it-IT"/>
                    </a:p>
                  </a:txBody>
                  <a:tcPr/>
                </a:tc>
                <a:tc vMerge="1">
                  <a:txBody>
                    <a:bodyPr/>
                    <a:lstStyle/>
                    <a:p>
                      <a:endParaRPr lang="it-IT"/>
                    </a:p>
                  </a:txBody>
                  <a:tcPr/>
                </a:tc>
                <a:tc>
                  <a:txBody>
                    <a:bodyPr/>
                    <a:lstStyle/>
                    <a:p>
                      <a:pPr algn="r" rtl="0" fontAlgn="ctr"/>
                      <a:r>
                        <a:rPr lang="it-IT" sz="1050" b="0" i="0" u="none" strike="noStrike">
                          <a:solidFill>
                            <a:srgbClr val="000000"/>
                          </a:solidFill>
                          <a:effectLst/>
                          <a:latin typeface="Calibri" panose="020F0502020204030204" pitchFamily="34" charset="0"/>
                        </a:rPr>
                        <a:t>8.026.587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it-IT"/>
                    </a:p>
                  </a:txBody>
                  <a:tcPr/>
                </a:tc>
                <a:tc vMerge="1">
                  <a:txBody>
                    <a:bodyPr/>
                    <a:lstStyle/>
                    <a:p>
                      <a:endParaRPr lang="it-IT"/>
                    </a:p>
                  </a:txBody>
                  <a:tcPr/>
                </a:tc>
                <a:tc>
                  <a:txBody>
                    <a:bodyPr/>
                    <a:lstStyle/>
                    <a:p>
                      <a:pPr algn="ctr" fontAlgn="ctr"/>
                      <a:r>
                        <a:rPr lang="it-IT" sz="12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2108936190"/>
                  </a:ext>
                </a:extLst>
              </a:tr>
              <a:tr h="174542">
                <a:tc>
                  <a:txBody>
                    <a:bodyPr/>
                    <a:lstStyle/>
                    <a:p>
                      <a:pPr algn="ctr" fontAlgn="ctr"/>
                      <a:r>
                        <a:rPr lang="it-IT" sz="1200" b="1" i="0" u="none" strike="noStrike">
                          <a:solidFill>
                            <a:srgbClr val="000000"/>
                          </a:solidFill>
                          <a:effectLst/>
                          <a:latin typeface="Calibri" panose="020F0502020204030204" pitchFamily="34" charset="0"/>
                        </a:rPr>
                        <a:t>13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1050" b="1" i="0" u="none" strike="noStrike">
                          <a:solidFill>
                            <a:srgbClr val="000000"/>
                          </a:solidFill>
                          <a:effectLst/>
                          <a:latin typeface="Calibri" panose="020F0502020204030204" pitchFamily="34" charset="0"/>
                        </a:rPr>
                        <a:t>13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1050" b="0" i="0" u="none" strike="noStrike">
                          <a:solidFill>
                            <a:srgbClr val="000000"/>
                          </a:solidFill>
                          <a:effectLst/>
                          <a:latin typeface="Calibri" panose="020F0502020204030204" pitchFamily="34" charset="0"/>
                        </a:rPr>
                        <a:t>52.924.245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1100" b="1" i="0" u="none" strike="noStrike">
                          <a:solidFill>
                            <a:srgbClr val="000000"/>
                          </a:solidFill>
                          <a:effectLst/>
                          <a:latin typeface="Calibri" panose="020F0502020204030204" pitchFamily="34" charset="0"/>
                        </a:rPr>
                        <a:t>52.924.245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1100" b="0" i="0" u="none" strike="noStrike">
                          <a:solidFill>
                            <a:srgbClr val="000000"/>
                          </a:solidFill>
                          <a:effectLst/>
                          <a:latin typeface="Calibri" panose="020F0502020204030204" pitchFamily="34" charset="0"/>
                        </a:rPr>
                        <a:t>52.914.748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1100" b="1" i="0" u="none" strike="noStrike">
                          <a:solidFill>
                            <a:srgbClr val="000000"/>
                          </a:solidFill>
                          <a:effectLst/>
                          <a:latin typeface="Calibri" panose="020F0502020204030204" pitchFamily="34" charset="0"/>
                        </a:rPr>
                        <a:t>52.914.748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100" b="1" i="0" u="none" strike="noStrike">
                          <a:solidFill>
                            <a:srgbClr val="000000"/>
                          </a:solidFill>
                          <a:effectLst/>
                          <a:latin typeface="Calibri" panose="020F0502020204030204" pitchFamily="34" charset="0"/>
                        </a:rPr>
                        <a:t>99,98%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1050" b="0" i="0" u="none" strike="noStrike">
                          <a:solidFill>
                            <a:srgbClr val="000000"/>
                          </a:solidFill>
                          <a:effectLst/>
                          <a:latin typeface="Calibri" panose="020F0502020204030204" pitchFamily="34" charset="0"/>
                        </a:rPr>
                        <a:t>52.914.294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1200" b="1" i="0" u="none" strike="noStrike">
                          <a:solidFill>
                            <a:srgbClr val="000000"/>
                          </a:solidFill>
                          <a:effectLst/>
                          <a:latin typeface="Calibri" panose="020F0502020204030204" pitchFamily="34" charset="0"/>
                        </a:rPr>
                        <a:t>52.914.294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100" b="1" i="0" u="none" strike="noStrike">
                          <a:solidFill>
                            <a:srgbClr val="000000"/>
                          </a:solidFill>
                          <a:effectLst/>
                          <a:latin typeface="Calibri" panose="020F0502020204030204" pitchFamily="34" charset="0"/>
                        </a:rPr>
                        <a:t>100,0%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2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ctr"/>
                      <a:r>
                        <a:rPr lang="it-IT" sz="1200" b="1" i="0" u="none" strike="noStrike">
                          <a:solidFill>
                            <a:srgbClr val="000000"/>
                          </a:solidFill>
                          <a:effectLst/>
                          <a:latin typeface="Calibri" panose="020F0502020204030204" pitchFamily="34" charset="0"/>
                        </a:rPr>
                        <a:t>52.914.294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1200" b="1" i="0" u="none" strike="noStrike">
                          <a:solidFill>
                            <a:srgbClr val="000000"/>
                          </a:solidFill>
                          <a:effectLst/>
                          <a:latin typeface="Calibri" panose="020F0502020204030204" pitchFamily="34" charset="0"/>
                        </a:rPr>
                        <a:t>100,0%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720093403"/>
                  </a:ext>
                </a:extLst>
              </a:tr>
              <a:tr h="271509">
                <a:tc gridSpan="2">
                  <a:txBody>
                    <a:bodyPr/>
                    <a:lstStyle/>
                    <a:p>
                      <a:pPr algn="ctr" rtl="0" fontAlgn="ctr"/>
                      <a:r>
                        <a:rPr lang="it-IT" sz="1200" b="1" i="0" u="none" strike="noStrike">
                          <a:effectLst/>
                          <a:latin typeface="Calibri" panose="020F0502020204030204" pitchFamily="34" charset="0"/>
                        </a:rPr>
                        <a:t>Totale superfici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it-IT"/>
                    </a:p>
                  </a:txBody>
                  <a:tcPr/>
                </a:tc>
                <a:tc>
                  <a:txBody>
                    <a:bodyPr/>
                    <a:lstStyle/>
                    <a:p>
                      <a:pPr algn="r" rtl="0" fontAlgn="ctr"/>
                      <a:r>
                        <a:rPr lang="it-IT" sz="1200" b="1" i="0" u="none" strike="noStrike">
                          <a:effectLst/>
                          <a:latin typeface="Calibri" panose="020F0502020204030204" pitchFamily="34" charset="0"/>
                        </a:rPr>
                        <a:t>217.781.605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1200" b="1" i="0" u="none" strike="noStrike">
                          <a:effectLst/>
                          <a:latin typeface="Calibri" panose="020F0502020204030204" pitchFamily="34" charset="0"/>
                        </a:rPr>
                        <a:t>217.781.605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1200" b="1" i="0" u="none" strike="noStrike">
                          <a:effectLst/>
                          <a:latin typeface="Calibri" panose="020F0502020204030204" pitchFamily="34" charset="0"/>
                        </a:rPr>
                        <a:t>216.948.528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1200" b="1" i="0" u="none" strike="noStrike">
                          <a:effectLst/>
                          <a:latin typeface="Calibri" panose="020F0502020204030204" pitchFamily="34" charset="0"/>
                        </a:rPr>
                        <a:t>216.948.528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1200" b="1" i="0" u="none" strike="noStrike">
                          <a:effectLst/>
                          <a:latin typeface="Calibri" panose="020F0502020204030204" pitchFamily="34" charset="0"/>
                        </a:rPr>
                        <a:t>99,62%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1200" b="1" i="0" u="none" strike="noStrike">
                          <a:effectLst/>
                          <a:latin typeface="Calibri" panose="020F0502020204030204" pitchFamily="34" charset="0"/>
                        </a:rPr>
                        <a:t>210.911.190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1200" b="1" i="0" u="none" strike="noStrike">
                          <a:effectLst/>
                          <a:latin typeface="Calibri" panose="020F0502020204030204" pitchFamily="34" charset="0"/>
                        </a:rPr>
                        <a:t>210.911.190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1200" b="1" i="0" u="none" strike="noStrike">
                          <a:effectLst/>
                          <a:latin typeface="Calibri" panose="020F0502020204030204" pitchFamily="34" charset="0"/>
                        </a:rPr>
                        <a:t>96,8%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1200" b="1" i="0" u="none" strike="noStrike">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it-IT" sz="1200" b="1" i="0" u="none" strike="noStrike">
                          <a:effectLst/>
                          <a:latin typeface="Calibri" panose="020F0502020204030204" pitchFamily="34" charset="0"/>
                        </a:rPr>
                        <a:t>214.032.247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1200" b="1" i="0" u="none" strike="noStrike" dirty="0">
                          <a:effectLst/>
                          <a:latin typeface="Calibri" panose="020F0502020204030204" pitchFamily="34" charset="0"/>
                        </a:rPr>
                        <a:t>98,3%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xmlns="" val="723171713"/>
                  </a:ext>
                </a:extLst>
              </a:tr>
            </a:tbl>
          </a:graphicData>
        </a:graphic>
      </p:graphicFrame>
    </p:spTree>
    <p:extLst>
      <p:ext uri="{BB962C8B-B14F-4D97-AF65-F5344CB8AC3E}">
        <p14:creationId xmlns:p14="http://schemas.microsoft.com/office/powerpoint/2010/main" val="4106333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6F4AC4E-4273-60B9-D82E-2A6B4F5901C2}"/>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5A25CAE4-6E82-B024-158B-CB127F1DBCE8}"/>
              </a:ext>
            </a:extLst>
          </p:cNvPr>
          <p:cNvSpPr txBox="1"/>
          <p:nvPr/>
        </p:nvSpPr>
        <p:spPr>
          <a:xfrm>
            <a:off x="631402" y="5771626"/>
            <a:ext cx="474656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i="0" u="none" strike="noStrike" kern="1200" cap="none" spc="0" normalizeH="0" baseline="0" noProof="0" dirty="0">
                <a:ln>
                  <a:noFill/>
                </a:ln>
                <a:solidFill>
                  <a:prstClr val="black"/>
                </a:solidFill>
                <a:effectLst/>
                <a:uLnTx/>
                <a:uFillTx/>
                <a:latin typeface="Calibri" panose="020F0502020204030204"/>
                <a:ea typeface="+mn-ea"/>
                <a:cs typeface="+mn-cs"/>
              </a:rPr>
              <a:t>L’Importo pagato è al netto dei recuperi</a:t>
            </a:r>
          </a:p>
        </p:txBody>
      </p:sp>
      <p:sp>
        <p:nvSpPr>
          <p:cNvPr id="4" name="CasellaDiTesto 3">
            <a:extLst>
              <a:ext uri="{FF2B5EF4-FFF2-40B4-BE49-F238E27FC236}">
                <a16:creationId xmlns:a16="http://schemas.microsoft.com/office/drawing/2014/main" xmlns="" id="{99BE2F38-7BBC-FC26-765F-98852755FC06}"/>
              </a:ext>
            </a:extLst>
          </p:cNvPr>
          <p:cNvSpPr txBox="1"/>
          <p:nvPr/>
        </p:nvSpPr>
        <p:spPr>
          <a:xfrm>
            <a:off x="631402" y="33535"/>
            <a:ext cx="108452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2.2.1 Stato di attuazione del Programma al 28/11/2024 </a:t>
            </a:r>
            <a:r>
              <a:rPr kumimoji="0" lang="it-IT" sz="18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it-IT" sz="1800" b="1" i="0" u="none" strike="noStrike" kern="1200" cap="none" spc="0" normalizeH="0" baseline="0" noProof="0" dirty="0" err="1">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dec</a:t>
            </a:r>
            <a:r>
              <a:rPr kumimoji="0" lang="it-IT" sz="18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725)</a:t>
            </a:r>
            <a:endParaRPr kumimoji="0" lang="it-IT" sz="2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Immagine 8">
            <a:extLst>
              <a:ext uri="{FF2B5EF4-FFF2-40B4-BE49-F238E27FC236}">
                <a16:creationId xmlns:a16="http://schemas.microsoft.com/office/drawing/2014/main" xmlns="" id="{261604E5-C756-3F06-E3B9-20FFA9E5CCA7}"/>
              </a:ext>
            </a:extLst>
          </p:cNvPr>
          <p:cNvPicPr>
            <a:picLocks noChangeAspect="1"/>
          </p:cNvPicPr>
          <p:nvPr/>
        </p:nvPicPr>
        <p:blipFill>
          <a:blip r:embed="rId2"/>
          <a:stretch>
            <a:fillRect/>
          </a:stretch>
        </p:blipFill>
        <p:spPr>
          <a:xfrm>
            <a:off x="631402" y="619432"/>
            <a:ext cx="9012168" cy="5152194"/>
          </a:xfrm>
          <a:prstGeom prst="rect">
            <a:avLst/>
          </a:prstGeom>
        </p:spPr>
      </p:pic>
      <p:sp>
        <p:nvSpPr>
          <p:cNvPr id="10" name="Fumetto: ovale 9">
            <a:extLst>
              <a:ext uri="{FF2B5EF4-FFF2-40B4-BE49-F238E27FC236}">
                <a16:creationId xmlns:a16="http://schemas.microsoft.com/office/drawing/2014/main" xmlns="" id="{C5593B01-8FB3-B3EA-2143-2817333401CF}"/>
              </a:ext>
            </a:extLst>
          </p:cNvPr>
          <p:cNvSpPr/>
          <p:nvPr/>
        </p:nvSpPr>
        <p:spPr>
          <a:xfrm>
            <a:off x="6737982" y="1415735"/>
            <a:ext cx="1954635" cy="662730"/>
          </a:xfrm>
          <a:prstGeom prst="wedgeEllipseCallout">
            <a:avLst>
              <a:gd name="adj1" fmla="val -63751"/>
              <a:gd name="adj2" fmla="val 68829"/>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it-IT" dirty="0"/>
              <a:t>Target 2024 superato</a:t>
            </a:r>
          </a:p>
        </p:txBody>
      </p:sp>
    </p:spTree>
    <p:extLst>
      <p:ext uri="{BB962C8B-B14F-4D97-AF65-F5344CB8AC3E}">
        <p14:creationId xmlns:p14="http://schemas.microsoft.com/office/powerpoint/2010/main" val="708937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01F8B45-180B-0993-83E6-95001BD6368C}"/>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B680DF8D-75C5-4C38-92A7-E1E5096BFABA}"/>
              </a:ext>
            </a:extLst>
          </p:cNvPr>
          <p:cNvSpPr txBox="1"/>
          <p:nvPr/>
        </p:nvSpPr>
        <p:spPr>
          <a:xfrm>
            <a:off x="710005" y="40498"/>
            <a:ext cx="112133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2.13 Previsioni di spesa 2024 </a:t>
            </a:r>
            <a:r>
              <a:rPr kumimoji="0" lang="it-IT" sz="1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(al decreto </a:t>
            </a:r>
            <a:r>
              <a:rPr lang="it-IT" sz="1600" b="1" dirty="0">
                <a:solidFill>
                  <a:srgbClr val="002060"/>
                </a:solidFill>
                <a:latin typeface="Tahoma" panose="020B0604030504040204" pitchFamily="34" charset="0"/>
                <a:ea typeface="Tahoma" panose="020B0604030504040204" pitchFamily="34" charset="0"/>
                <a:cs typeface="Tahoma" panose="020B0604030504040204" pitchFamily="34" charset="0"/>
              </a:rPr>
              <a:t>725</a:t>
            </a:r>
            <a:r>
              <a:rPr kumimoji="0" lang="it-IT" sz="1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it-IT"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ella 2">
            <a:extLst>
              <a:ext uri="{FF2B5EF4-FFF2-40B4-BE49-F238E27FC236}">
                <a16:creationId xmlns:a16="http://schemas.microsoft.com/office/drawing/2014/main" xmlns="" id="{8B635225-98A0-D7C7-29C5-1E7A23ACF81D}"/>
              </a:ext>
            </a:extLst>
          </p:cNvPr>
          <p:cNvGraphicFramePr>
            <a:graphicFrameLocks noGrp="1"/>
          </p:cNvGraphicFramePr>
          <p:nvPr>
            <p:extLst/>
          </p:nvPr>
        </p:nvGraphicFramePr>
        <p:xfrm>
          <a:off x="428036" y="376274"/>
          <a:ext cx="11475940" cy="5938978"/>
        </p:xfrm>
        <a:graphic>
          <a:graphicData uri="http://schemas.openxmlformats.org/drawingml/2006/table">
            <a:tbl>
              <a:tblPr/>
              <a:tblGrid>
                <a:gridCol w="709136">
                  <a:extLst>
                    <a:ext uri="{9D8B030D-6E8A-4147-A177-3AD203B41FA5}">
                      <a16:colId xmlns:a16="http://schemas.microsoft.com/office/drawing/2014/main" xmlns="" val="2436291872"/>
                    </a:ext>
                  </a:extLst>
                </a:gridCol>
                <a:gridCol w="709136">
                  <a:extLst>
                    <a:ext uri="{9D8B030D-6E8A-4147-A177-3AD203B41FA5}">
                      <a16:colId xmlns:a16="http://schemas.microsoft.com/office/drawing/2014/main" xmlns="" val="2103025288"/>
                    </a:ext>
                  </a:extLst>
                </a:gridCol>
                <a:gridCol w="802445">
                  <a:extLst>
                    <a:ext uri="{9D8B030D-6E8A-4147-A177-3AD203B41FA5}">
                      <a16:colId xmlns:a16="http://schemas.microsoft.com/office/drawing/2014/main" xmlns="" val="3169834722"/>
                    </a:ext>
                  </a:extLst>
                </a:gridCol>
                <a:gridCol w="802445">
                  <a:extLst>
                    <a:ext uri="{9D8B030D-6E8A-4147-A177-3AD203B41FA5}">
                      <a16:colId xmlns:a16="http://schemas.microsoft.com/office/drawing/2014/main" xmlns="" val="545773532"/>
                    </a:ext>
                  </a:extLst>
                </a:gridCol>
                <a:gridCol w="802445">
                  <a:extLst>
                    <a:ext uri="{9D8B030D-6E8A-4147-A177-3AD203B41FA5}">
                      <a16:colId xmlns:a16="http://schemas.microsoft.com/office/drawing/2014/main" xmlns="" val="1421133717"/>
                    </a:ext>
                  </a:extLst>
                </a:gridCol>
                <a:gridCol w="774452">
                  <a:extLst>
                    <a:ext uri="{9D8B030D-6E8A-4147-A177-3AD203B41FA5}">
                      <a16:colId xmlns:a16="http://schemas.microsoft.com/office/drawing/2014/main" xmlns="" val="4247316641"/>
                    </a:ext>
                  </a:extLst>
                </a:gridCol>
                <a:gridCol w="802445">
                  <a:extLst>
                    <a:ext uri="{9D8B030D-6E8A-4147-A177-3AD203B41FA5}">
                      <a16:colId xmlns:a16="http://schemas.microsoft.com/office/drawing/2014/main" xmlns="" val="2823537587"/>
                    </a:ext>
                  </a:extLst>
                </a:gridCol>
                <a:gridCol w="802445">
                  <a:extLst>
                    <a:ext uri="{9D8B030D-6E8A-4147-A177-3AD203B41FA5}">
                      <a16:colId xmlns:a16="http://schemas.microsoft.com/office/drawing/2014/main" xmlns="" val="830243318"/>
                    </a:ext>
                  </a:extLst>
                </a:gridCol>
                <a:gridCol w="765122">
                  <a:extLst>
                    <a:ext uri="{9D8B030D-6E8A-4147-A177-3AD203B41FA5}">
                      <a16:colId xmlns:a16="http://schemas.microsoft.com/office/drawing/2014/main" xmlns="" val="4209623856"/>
                    </a:ext>
                  </a:extLst>
                </a:gridCol>
                <a:gridCol w="868488">
                  <a:extLst>
                    <a:ext uri="{9D8B030D-6E8A-4147-A177-3AD203B41FA5}">
                      <a16:colId xmlns:a16="http://schemas.microsoft.com/office/drawing/2014/main" xmlns="" val="22696355"/>
                    </a:ext>
                  </a:extLst>
                </a:gridCol>
                <a:gridCol w="726403">
                  <a:extLst>
                    <a:ext uri="{9D8B030D-6E8A-4147-A177-3AD203B41FA5}">
                      <a16:colId xmlns:a16="http://schemas.microsoft.com/office/drawing/2014/main" xmlns="" val="4226403897"/>
                    </a:ext>
                  </a:extLst>
                </a:gridCol>
                <a:gridCol w="956345">
                  <a:extLst>
                    <a:ext uri="{9D8B030D-6E8A-4147-A177-3AD203B41FA5}">
                      <a16:colId xmlns:a16="http://schemas.microsoft.com/office/drawing/2014/main" xmlns="" val="171042425"/>
                    </a:ext>
                  </a:extLst>
                </a:gridCol>
                <a:gridCol w="1291905">
                  <a:extLst>
                    <a:ext uri="{9D8B030D-6E8A-4147-A177-3AD203B41FA5}">
                      <a16:colId xmlns:a16="http://schemas.microsoft.com/office/drawing/2014/main" xmlns="" val="1254652669"/>
                    </a:ext>
                  </a:extLst>
                </a:gridCol>
                <a:gridCol w="662728">
                  <a:extLst>
                    <a:ext uri="{9D8B030D-6E8A-4147-A177-3AD203B41FA5}">
                      <a16:colId xmlns:a16="http://schemas.microsoft.com/office/drawing/2014/main" xmlns="" val="2894437350"/>
                    </a:ext>
                  </a:extLst>
                </a:gridCol>
              </a:tblGrid>
              <a:tr h="439012">
                <a:tc rowSpan="2">
                  <a:txBody>
                    <a:bodyPr/>
                    <a:lstStyle/>
                    <a:p>
                      <a:pPr algn="ctr" rtl="0" fontAlgn="ctr"/>
                      <a:r>
                        <a:rPr lang="it-IT" sz="700" b="1" i="0" u="none" strike="noStrike">
                          <a:solidFill>
                            <a:srgbClr val="000000"/>
                          </a:solidFill>
                          <a:effectLst/>
                          <a:latin typeface="Calibri" panose="020F0502020204030204" pitchFamily="34" charset="0"/>
                        </a:rPr>
                        <a:t>Misura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rtl="0" fontAlgn="ctr"/>
                      <a:r>
                        <a:rPr lang="it-IT" sz="700" b="1" i="0" u="none" strike="noStrike">
                          <a:solidFill>
                            <a:srgbClr val="000000"/>
                          </a:solidFill>
                          <a:effectLst/>
                          <a:latin typeface="Calibri" panose="020F0502020204030204" pitchFamily="34" charset="0"/>
                        </a:rPr>
                        <a:t>M - SM- Interventi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rtl="0" fontAlgn="ctr"/>
                      <a:r>
                        <a:rPr lang="it-IT" sz="700" b="1" i="0" u="none" strike="noStrike">
                          <a:solidFill>
                            <a:srgbClr val="000000"/>
                          </a:solidFill>
                          <a:effectLst/>
                          <a:latin typeface="Calibri" panose="020F0502020204030204" pitchFamily="34" charset="0"/>
                        </a:rPr>
                        <a:t>Versione 13</a:t>
                      </a:r>
                      <a:br>
                        <a:rPr lang="it-IT" sz="700" b="1" i="0" u="none" strike="noStrike">
                          <a:solidFill>
                            <a:srgbClr val="000000"/>
                          </a:solidFill>
                          <a:effectLst/>
                          <a:latin typeface="Calibri" panose="020F0502020204030204" pitchFamily="34" charset="0"/>
                        </a:rPr>
                      </a:br>
                      <a:r>
                        <a:rPr lang="it-IT" sz="700" b="1" i="0" u="none" strike="noStrike">
                          <a:solidFill>
                            <a:srgbClr val="000000"/>
                          </a:solidFill>
                          <a:effectLst/>
                          <a:latin typeface="Calibri" panose="020F0502020204030204" pitchFamily="34" charset="0"/>
                        </a:rPr>
                        <a:t>spesa pubblica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it-IT"/>
                    </a:p>
                  </a:txBody>
                  <a:tcPr/>
                </a:tc>
                <a:tc>
                  <a:txBody>
                    <a:bodyPr/>
                    <a:lstStyle/>
                    <a:p>
                      <a:pPr algn="ctr" rtl="0" fontAlgn="ctr"/>
                      <a:r>
                        <a:rPr lang="it-IT" sz="700" b="1" i="0" u="none" strike="noStrike">
                          <a:solidFill>
                            <a:srgbClr val="000000"/>
                          </a:solidFill>
                          <a:effectLst/>
                          <a:latin typeface="Calibri" panose="020F0502020204030204" pitchFamily="34" charset="0"/>
                        </a:rPr>
                        <a:t>Impegnato netto (concessioni + trascinamenti)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700" b="1" i="0" u="none" strike="noStrike">
                          <a:solidFill>
                            <a:srgbClr val="000000"/>
                          </a:solidFill>
                          <a:effectLst/>
                          <a:latin typeface="Calibri" panose="020F0502020204030204" pitchFamily="34" charset="0"/>
                        </a:rPr>
                        <a:t>Impegnato netto (concessioni + trascinamenti)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700" b="1" i="0" u="none" strike="noStrike">
                          <a:solidFill>
                            <a:srgbClr val="000000"/>
                          </a:solidFill>
                          <a:effectLst/>
                          <a:latin typeface="Calibri" panose="020F0502020204030204" pitchFamily="34" charset="0"/>
                        </a:rPr>
                        <a:t>Impegnato % (concessioni + trascinamenti)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700" b="1" i="0" u="none" strike="noStrike">
                          <a:solidFill>
                            <a:srgbClr val="000000"/>
                          </a:solidFill>
                          <a:effectLst/>
                          <a:latin typeface="Calibri" panose="020F0502020204030204" pitchFamily="34" charset="0"/>
                        </a:rPr>
                        <a:t>Spesa pagata al 28.11.2024 decreto 725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700" b="1" i="0" u="none" strike="noStrike">
                          <a:solidFill>
                            <a:srgbClr val="000000"/>
                          </a:solidFill>
                          <a:effectLst/>
                          <a:latin typeface="Calibri" panose="020F0502020204030204" pitchFamily="34" charset="0"/>
                        </a:rPr>
                        <a:t>Spesa pagata al 28.11.2024 decreto 725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700" b="1" i="0" u="none" strike="noStrike">
                          <a:solidFill>
                            <a:srgbClr val="000000"/>
                          </a:solidFill>
                          <a:effectLst/>
                          <a:latin typeface="Calibri" panose="020F0502020204030204" pitchFamily="34" charset="0"/>
                        </a:rPr>
                        <a:t>Spesa pagata/spesa programmata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7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algn="ctr" rtl="0" fontAlgn="ctr"/>
                      <a:r>
                        <a:rPr lang="it-IT" sz="700" b="1" i="0" u="none" strike="noStrike">
                          <a:solidFill>
                            <a:srgbClr val="000000"/>
                          </a:solidFill>
                          <a:effectLst/>
                          <a:latin typeface="Calibri" panose="020F0502020204030204" pitchFamily="34" charset="0"/>
                        </a:rPr>
                        <a:t>Previsione avanzamento di spesa al </a:t>
                      </a:r>
                      <a:r>
                        <a:rPr lang="it-IT" sz="900" b="1" i="0" u="none" strike="noStrike">
                          <a:solidFill>
                            <a:srgbClr val="000000"/>
                          </a:solidFill>
                          <a:effectLst/>
                          <a:latin typeface="Calibri" panose="020F0502020204030204" pitchFamily="34" charset="0"/>
                        </a:rPr>
                        <a:t>31.12.2024</a:t>
                      </a:r>
                      <a:endParaRPr lang="it-IT" sz="700" b="1" i="0" u="none" strike="noStrike">
                        <a:solidFill>
                          <a:srgbClr val="000000"/>
                        </a:solidFill>
                        <a:effectLst/>
                        <a:latin typeface="Calibri" panose="020F050202020403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700" b="1" i="0" u="none" strike="noStrike" dirty="0">
                          <a:solidFill>
                            <a:srgbClr val="000000"/>
                          </a:solidFill>
                          <a:effectLst/>
                          <a:latin typeface="Calibri" panose="020F0502020204030204" pitchFamily="34" charset="0"/>
                        </a:rPr>
                        <a:t>Previsione avanzamento di spesa al </a:t>
                      </a:r>
                      <a:r>
                        <a:rPr lang="it-IT" sz="900" b="1" i="0" u="none" strike="noStrike" dirty="0">
                          <a:solidFill>
                            <a:srgbClr val="000000"/>
                          </a:solidFill>
                          <a:effectLst/>
                          <a:latin typeface="Calibri" panose="020F0502020204030204" pitchFamily="34" charset="0"/>
                        </a:rPr>
                        <a:t>31.12.2024</a:t>
                      </a:r>
                      <a:endParaRPr lang="it-IT" sz="700" b="1" i="0" u="none" strike="noStrike" dirty="0">
                        <a:solidFill>
                          <a:srgbClr val="000000"/>
                        </a:solidFill>
                        <a:effectLst/>
                        <a:latin typeface="Calibri" panose="020F050202020403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endParaRPr lang="it-IT" sz="700" b="1" i="0" u="none" strike="noStrike" dirty="0">
                        <a:solidFill>
                          <a:srgbClr val="000000"/>
                        </a:solidFill>
                        <a:effectLst/>
                        <a:latin typeface="Calibri" panose="020F0502020204030204" pitchFamily="34" charset="0"/>
                      </a:endParaRPr>
                    </a:p>
                  </a:txBody>
                  <a:tcPr marL="36000" marR="36000" marT="36000" marB="3600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818213955"/>
                  </a:ext>
                </a:extLst>
              </a:tr>
              <a:tr h="176916">
                <a:tc vMerge="1">
                  <a:txBody>
                    <a:bodyPr/>
                    <a:lstStyle/>
                    <a:p>
                      <a:endParaRPr lang="it-IT"/>
                    </a:p>
                  </a:txBody>
                  <a:tcPr/>
                </a:tc>
                <a:tc vMerge="1">
                  <a:txBody>
                    <a:bodyPr/>
                    <a:lstStyle/>
                    <a:p>
                      <a:endParaRPr lang="it-IT"/>
                    </a:p>
                  </a:txBody>
                  <a:tcPr/>
                </a:tc>
                <a:tc>
                  <a:txBody>
                    <a:bodyPr/>
                    <a:lstStyle/>
                    <a:p>
                      <a:pPr algn="ctr" rtl="0" fontAlgn="ctr"/>
                      <a:r>
                        <a:rPr lang="it-IT" sz="700" b="1" i="0" u="none" strike="noStrike">
                          <a:solidFill>
                            <a:srgbClr val="000000"/>
                          </a:solidFill>
                          <a:effectLst/>
                          <a:latin typeface="Calibri" panose="020F0502020204030204" pitchFamily="34" charset="0"/>
                        </a:rPr>
                        <a:t>Sottomisura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it-IT" sz="700" b="1" i="0" u="none" strike="noStrike">
                          <a:solidFill>
                            <a:srgbClr val="000000"/>
                          </a:solidFill>
                          <a:effectLst/>
                          <a:latin typeface="Calibri" panose="020F0502020204030204" pitchFamily="34" charset="0"/>
                        </a:rPr>
                        <a:t>Misura (a1)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it-IT" sz="700" b="1" i="0" u="none" strike="noStrike">
                          <a:solidFill>
                            <a:srgbClr val="000000"/>
                          </a:solidFill>
                          <a:effectLst/>
                          <a:latin typeface="Calibri" panose="020F0502020204030204" pitchFamily="34" charset="0"/>
                        </a:rPr>
                        <a:t>Sottomisura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700" b="1" i="0" u="none" strike="noStrike">
                          <a:solidFill>
                            <a:srgbClr val="000000"/>
                          </a:solidFill>
                          <a:effectLst/>
                          <a:latin typeface="Calibri" panose="020F0502020204030204" pitchFamily="34" charset="0"/>
                        </a:rPr>
                        <a:t>Misura (b)</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700" b="1" i="0" u="none" strike="noStrike">
                          <a:solidFill>
                            <a:srgbClr val="000000"/>
                          </a:solidFill>
                          <a:effectLst/>
                          <a:latin typeface="Calibri" panose="020F0502020204030204" pitchFamily="34" charset="0"/>
                        </a:rPr>
                        <a:t>( = b / a1 )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700" b="1" i="0" u="none" strike="noStrike">
                          <a:solidFill>
                            <a:srgbClr val="000000"/>
                          </a:solidFill>
                          <a:effectLst/>
                          <a:latin typeface="Calibri" panose="020F0502020204030204" pitchFamily="34" charset="0"/>
                        </a:rPr>
                        <a:t>Spesa Pubblica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700" b="1" i="0" u="none" strike="noStrike">
                          <a:solidFill>
                            <a:srgbClr val="000000"/>
                          </a:solidFill>
                          <a:effectLst/>
                          <a:latin typeface="Calibri" panose="020F0502020204030204" pitchFamily="34" charset="0"/>
                        </a:rPr>
                        <a:t>( c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700" b="1" i="0" u="none" strike="noStrike">
                          <a:solidFill>
                            <a:srgbClr val="000000"/>
                          </a:solidFill>
                          <a:effectLst/>
                          <a:latin typeface="Calibri" panose="020F0502020204030204" pitchFamily="34" charset="0"/>
                        </a:rPr>
                        <a:t>( = c / a1)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7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rtl="0" fontAlgn="ctr"/>
                      <a:r>
                        <a:rPr lang="it-IT" sz="700" b="1" i="0" u="none" strike="noStrike">
                          <a:solidFill>
                            <a:srgbClr val="000000"/>
                          </a:solidFill>
                          <a:effectLst/>
                          <a:latin typeface="Calibri" panose="020F0502020204030204" pitchFamily="34" charset="0"/>
                        </a:rPr>
                        <a:t>Spesa pubblica ( d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700" b="1" i="0" u="none" strike="noStrike" dirty="0">
                          <a:solidFill>
                            <a:srgbClr val="000000"/>
                          </a:solidFill>
                          <a:effectLst/>
                          <a:latin typeface="Calibri" panose="020F0502020204030204" pitchFamily="34" charset="0"/>
                        </a:rPr>
                        <a:t>( = d / a1)</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endParaRPr lang="it-IT" sz="700" b="1" i="0" u="none" strike="noStrike" dirty="0">
                        <a:solidFill>
                          <a:srgbClr val="000000"/>
                        </a:solidFill>
                        <a:effectLst/>
                        <a:latin typeface="Calibri" panose="020F0502020204030204" pitchFamily="34" charset="0"/>
                      </a:endParaRPr>
                    </a:p>
                  </a:txBody>
                  <a:tcPr marL="36000" marR="36000" marT="36000" marB="3600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33959464"/>
                  </a:ext>
                </a:extLst>
              </a:tr>
              <a:tr h="170362">
                <a:tc>
                  <a:txBody>
                    <a:bodyPr/>
                    <a:lstStyle/>
                    <a:p>
                      <a:pPr algn="ctr" fontAlgn="ctr"/>
                      <a:r>
                        <a:rPr lang="it-IT" sz="900" b="1" i="0" u="none" strike="noStrike">
                          <a:solidFill>
                            <a:srgbClr val="000000"/>
                          </a:solidFill>
                          <a:effectLst/>
                          <a:latin typeface="Calibri" panose="020F0502020204030204" pitchFamily="34" charset="0"/>
                        </a:rPr>
                        <a:t>6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800" b="1" i="0" u="none" strike="noStrike">
                          <a:solidFill>
                            <a:srgbClr val="000000"/>
                          </a:solidFill>
                          <a:effectLst/>
                          <a:latin typeface="Calibri" panose="020F0502020204030204" pitchFamily="34" charset="0"/>
                        </a:rPr>
                        <a:t>6.1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800" b="0" i="0" u="none" strike="noStrike">
                          <a:solidFill>
                            <a:srgbClr val="000000"/>
                          </a:solidFill>
                          <a:effectLst/>
                          <a:latin typeface="Calibri" panose="020F0502020204030204" pitchFamily="34" charset="0"/>
                        </a:rPr>
                        <a:t>13.130.043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800" b="1" i="0" u="none" strike="noStrike">
                          <a:solidFill>
                            <a:srgbClr val="000000"/>
                          </a:solidFill>
                          <a:effectLst/>
                          <a:latin typeface="Calibri" panose="020F0502020204030204" pitchFamily="34" charset="0"/>
                        </a:rPr>
                        <a:t>13.130.043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800" b="0" i="0" u="none" strike="noStrike">
                          <a:solidFill>
                            <a:srgbClr val="000000"/>
                          </a:solidFill>
                          <a:effectLst/>
                          <a:latin typeface="Calibri" panose="020F0502020204030204" pitchFamily="34" charset="0"/>
                        </a:rPr>
                        <a:t>13.130.000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800" b="1" i="0" u="none" strike="noStrike">
                          <a:solidFill>
                            <a:srgbClr val="000000"/>
                          </a:solidFill>
                          <a:effectLst/>
                          <a:latin typeface="Calibri" panose="020F0502020204030204" pitchFamily="34" charset="0"/>
                        </a:rPr>
                        <a:t>13.130.000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800" b="1" i="0" u="none" strike="noStrike">
                          <a:solidFill>
                            <a:srgbClr val="000000"/>
                          </a:solidFill>
                          <a:effectLst/>
                          <a:latin typeface="Calibri" panose="020F0502020204030204" pitchFamily="34" charset="0"/>
                        </a:rPr>
                        <a:t>100,00%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800" b="0" i="0" u="none" strike="noStrike">
                          <a:solidFill>
                            <a:srgbClr val="000000"/>
                          </a:solidFill>
                          <a:effectLst/>
                          <a:latin typeface="Calibri" panose="020F0502020204030204" pitchFamily="34" charset="0"/>
                        </a:rPr>
                        <a:t>6.345.000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800" b="1" i="0" u="none" strike="noStrike">
                          <a:solidFill>
                            <a:srgbClr val="000000"/>
                          </a:solidFill>
                          <a:effectLst/>
                          <a:latin typeface="Calibri" panose="020F0502020204030204" pitchFamily="34" charset="0"/>
                        </a:rPr>
                        <a:t>6.345.000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800" b="1" i="0" u="none" strike="noStrike">
                          <a:solidFill>
                            <a:srgbClr val="000000"/>
                          </a:solidFill>
                          <a:effectLst/>
                          <a:latin typeface="Calibri" panose="020F0502020204030204" pitchFamily="34" charset="0"/>
                        </a:rPr>
                        <a:t>48,3%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9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it-IT" sz="900" b="1" i="0" u="none" strike="noStrike">
                          <a:solidFill>
                            <a:srgbClr val="000000"/>
                          </a:solidFill>
                          <a:effectLst/>
                          <a:latin typeface="Calibri" panose="020F0502020204030204" pitchFamily="34" charset="0"/>
                        </a:rPr>
                        <a:t>6.655.000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900" b="1" i="0" u="none" strike="noStrike" dirty="0">
                          <a:solidFill>
                            <a:srgbClr val="000000"/>
                          </a:solidFill>
                          <a:effectLst/>
                          <a:latin typeface="Calibri" panose="020F0502020204030204" pitchFamily="34" charset="0"/>
                        </a:rPr>
                        <a:t>50,7%</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endParaRPr lang="it-IT" sz="900" b="1" i="0" u="none" strike="noStrike" dirty="0">
                        <a:solidFill>
                          <a:srgbClr val="000000"/>
                        </a:solidFill>
                        <a:effectLst/>
                        <a:latin typeface="Calibri" panose="020F0502020204030204" pitchFamily="34" charset="0"/>
                      </a:endParaRPr>
                    </a:p>
                  </a:txBody>
                  <a:tcPr marL="36000" marR="36000" marT="36000" marB="3600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57732229"/>
                  </a:ext>
                </a:extLst>
              </a:tr>
              <a:tr h="176916">
                <a:tc gridSpan="2">
                  <a:txBody>
                    <a:bodyPr/>
                    <a:lstStyle/>
                    <a:p>
                      <a:pPr algn="ctr" rtl="0" fontAlgn="ctr"/>
                      <a:r>
                        <a:rPr lang="it-IT" sz="900" b="1" i="0" u="none" strike="noStrike">
                          <a:effectLst/>
                          <a:latin typeface="Calibri" panose="020F0502020204030204" pitchFamily="34" charset="0"/>
                        </a:rPr>
                        <a:t>Totale strutturali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it-IT"/>
                    </a:p>
                  </a:txBody>
                  <a:tcPr/>
                </a:tc>
                <a:tc>
                  <a:txBody>
                    <a:bodyPr/>
                    <a:lstStyle/>
                    <a:p>
                      <a:pPr algn="r" rtl="0" fontAlgn="ctr"/>
                      <a:r>
                        <a:rPr lang="it-IT" sz="900" b="1" i="0" u="none" strike="noStrike">
                          <a:effectLst/>
                          <a:latin typeface="Calibri" panose="020F0502020204030204" pitchFamily="34" charset="0"/>
                        </a:rPr>
                        <a:t>420.901.304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900" b="1" i="0" u="none" strike="noStrike">
                          <a:effectLst/>
                          <a:latin typeface="Calibri" panose="020F0502020204030204" pitchFamily="34" charset="0"/>
                        </a:rPr>
                        <a:t>420.901.304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900" b="1" i="0" u="none" strike="noStrike">
                          <a:effectLst/>
                          <a:latin typeface="Calibri" panose="020F0502020204030204" pitchFamily="34" charset="0"/>
                        </a:rPr>
                        <a:t>386.702.569</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900" b="1" i="0" u="none" strike="noStrike">
                          <a:effectLst/>
                          <a:latin typeface="Calibri" panose="020F0502020204030204" pitchFamily="34" charset="0"/>
                        </a:rPr>
                        <a:t>386.702.569</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900" b="1" i="0" u="none" strike="noStrike">
                          <a:effectLst/>
                          <a:latin typeface="Calibri" panose="020F0502020204030204" pitchFamily="34" charset="0"/>
                        </a:rPr>
                        <a:t>91,27%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900" b="1" i="0" u="none" strike="noStrike">
                          <a:effectLst/>
                          <a:latin typeface="Calibri" panose="020F0502020204030204" pitchFamily="34" charset="0"/>
                        </a:rPr>
                        <a:t>286.062.975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900" b="1" i="0" u="none" strike="noStrike">
                          <a:effectLst/>
                          <a:latin typeface="Calibri" panose="020F0502020204030204" pitchFamily="34" charset="0"/>
                        </a:rPr>
                        <a:t>286.062.975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900" b="1" i="0" u="none" strike="noStrike">
                          <a:effectLst/>
                          <a:latin typeface="Calibri" panose="020F0502020204030204" pitchFamily="34" charset="0"/>
                        </a:rPr>
                        <a:t>68,0%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900" b="1" i="0" u="none" strike="noStrike">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it-IT" sz="900" b="1" i="0" u="none" strike="noStrike">
                          <a:effectLst/>
                          <a:latin typeface="Calibri" panose="020F0502020204030204" pitchFamily="34" charset="0"/>
                        </a:rPr>
                        <a:t>314.860.239</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900" b="1" i="0" u="none" strike="noStrike" dirty="0">
                          <a:effectLst/>
                          <a:latin typeface="Calibri" panose="020F0502020204030204" pitchFamily="34" charset="0"/>
                        </a:rPr>
                        <a:t>74,8%</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endParaRPr lang="it-IT" sz="900" b="1" i="0" u="none" strike="noStrike" dirty="0">
                        <a:effectLst/>
                        <a:latin typeface="Calibri" panose="020F0502020204030204" pitchFamily="34" charset="0"/>
                      </a:endParaRPr>
                    </a:p>
                  </a:txBody>
                  <a:tcPr marL="36000" marR="36000" marT="36000" marB="3600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25900957"/>
                  </a:ext>
                </a:extLst>
              </a:tr>
              <a:tr h="160826">
                <a:tc rowSpan="2">
                  <a:txBody>
                    <a:bodyPr/>
                    <a:lstStyle/>
                    <a:p>
                      <a:pPr algn="ctr" fontAlgn="ctr"/>
                      <a:r>
                        <a:rPr lang="it-IT" sz="900" b="1" i="0" u="none" strike="noStrike">
                          <a:solidFill>
                            <a:srgbClr val="000000"/>
                          </a:solidFill>
                          <a:effectLst/>
                          <a:latin typeface="Calibri" panose="020F0502020204030204" pitchFamily="34" charset="0"/>
                        </a:rPr>
                        <a:t>11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800" b="1" i="0" u="none" strike="noStrike">
                          <a:solidFill>
                            <a:srgbClr val="000000"/>
                          </a:solidFill>
                          <a:effectLst/>
                          <a:latin typeface="Calibri" panose="020F0502020204030204" pitchFamily="34" charset="0"/>
                        </a:rPr>
                        <a:t>11.1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800" b="0" i="0" u="none" strike="noStrike">
                          <a:solidFill>
                            <a:srgbClr val="000000"/>
                          </a:solidFill>
                          <a:effectLst/>
                          <a:latin typeface="Calibri" panose="020F0502020204030204" pitchFamily="34" charset="0"/>
                        </a:rPr>
                        <a:t>1.600.000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r" fontAlgn="ctr"/>
                      <a:r>
                        <a:rPr lang="it-IT" sz="800" b="1" i="0" u="none" strike="noStrike">
                          <a:solidFill>
                            <a:srgbClr val="000000"/>
                          </a:solidFill>
                          <a:effectLst/>
                          <a:latin typeface="Calibri" panose="020F0502020204030204" pitchFamily="34" charset="0"/>
                        </a:rPr>
                        <a:t>9.934.500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800" b="0" i="0" u="none" strike="noStrike">
                          <a:solidFill>
                            <a:srgbClr val="000000"/>
                          </a:solidFill>
                          <a:effectLst/>
                          <a:latin typeface="Calibri" panose="020F0502020204030204" pitchFamily="34" charset="0"/>
                        </a:rPr>
                        <a:t>1.591.864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r" fontAlgn="ctr"/>
                      <a:r>
                        <a:rPr lang="it-IT" sz="800" b="1" i="0" u="none" strike="noStrike">
                          <a:solidFill>
                            <a:srgbClr val="000000"/>
                          </a:solidFill>
                          <a:effectLst/>
                          <a:latin typeface="Calibri" panose="020F0502020204030204" pitchFamily="34" charset="0"/>
                        </a:rPr>
                        <a:t>9.624.150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it-IT" sz="800" b="1" i="0" u="none" strike="noStrike">
                          <a:solidFill>
                            <a:srgbClr val="000000"/>
                          </a:solidFill>
                          <a:effectLst/>
                          <a:latin typeface="Calibri" panose="020F0502020204030204" pitchFamily="34" charset="0"/>
                        </a:rPr>
                        <a:t>96,88%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800" b="0" i="0" u="none" strike="noStrike">
                          <a:solidFill>
                            <a:srgbClr val="000000"/>
                          </a:solidFill>
                          <a:effectLst/>
                          <a:latin typeface="Calibri" panose="020F0502020204030204" pitchFamily="34" charset="0"/>
                        </a:rPr>
                        <a:t>1.591.864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r" fontAlgn="ctr"/>
                      <a:r>
                        <a:rPr lang="it-IT" sz="900" b="1" i="0" u="none" strike="noStrike">
                          <a:solidFill>
                            <a:srgbClr val="000000"/>
                          </a:solidFill>
                          <a:effectLst/>
                          <a:latin typeface="Calibri" panose="020F0502020204030204" pitchFamily="34" charset="0"/>
                        </a:rPr>
                        <a:t>9.618.451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it-IT" sz="800" b="1" i="0" u="none" strike="noStrike">
                          <a:solidFill>
                            <a:srgbClr val="000000"/>
                          </a:solidFill>
                          <a:effectLst/>
                          <a:latin typeface="Calibri" panose="020F0502020204030204" pitchFamily="34" charset="0"/>
                        </a:rPr>
                        <a:t>96,8%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2">
                  <a:txBody>
                    <a:bodyPr/>
                    <a:lstStyle/>
                    <a:p>
                      <a:pPr algn="r" fontAlgn="ctr"/>
                      <a:r>
                        <a:rPr lang="it-IT" sz="900" b="1" i="0" u="none" strike="noStrike">
                          <a:solidFill>
                            <a:srgbClr val="000000"/>
                          </a:solidFill>
                          <a:effectLst/>
                          <a:latin typeface="Calibri" panose="020F0502020204030204" pitchFamily="34" charset="0"/>
                        </a:rPr>
                        <a:t>9.618.451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it-IT" sz="900" b="1" i="0" u="none" strike="noStrike" dirty="0">
                          <a:solidFill>
                            <a:srgbClr val="000000"/>
                          </a:solidFill>
                          <a:effectLst/>
                          <a:latin typeface="Calibri" panose="020F0502020204030204" pitchFamily="34" charset="0"/>
                        </a:rPr>
                        <a:t>96,8%</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endParaRPr lang="it-IT" sz="900" b="1" i="0" u="none" strike="noStrike" dirty="0">
                        <a:solidFill>
                          <a:srgbClr val="000000"/>
                        </a:solidFill>
                        <a:effectLst/>
                        <a:latin typeface="Calibri" panose="020F0502020204030204" pitchFamily="34" charset="0"/>
                      </a:endParaRPr>
                    </a:p>
                  </a:txBody>
                  <a:tcPr marL="36000" marR="36000" marT="36000" marB="3600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603463433"/>
                  </a:ext>
                </a:extLst>
              </a:tr>
              <a:tr h="160826">
                <a:tc vMerge="1">
                  <a:txBody>
                    <a:bodyPr/>
                    <a:lstStyle/>
                    <a:p>
                      <a:endParaRPr lang="it-IT"/>
                    </a:p>
                  </a:txBody>
                  <a:tcPr/>
                </a:tc>
                <a:tc>
                  <a:txBody>
                    <a:bodyPr/>
                    <a:lstStyle/>
                    <a:p>
                      <a:pPr algn="ctr" rtl="0" fontAlgn="ctr"/>
                      <a:r>
                        <a:rPr lang="it-IT" sz="800" b="1" i="0" u="none" strike="noStrike">
                          <a:solidFill>
                            <a:srgbClr val="000000"/>
                          </a:solidFill>
                          <a:effectLst/>
                          <a:latin typeface="Calibri" panose="020F0502020204030204" pitchFamily="34" charset="0"/>
                        </a:rPr>
                        <a:t>11.2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800" b="0" i="0" u="none" strike="noStrike">
                          <a:solidFill>
                            <a:srgbClr val="000000"/>
                          </a:solidFill>
                          <a:effectLst/>
                          <a:latin typeface="Calibri" panose="020F0502020204030204" pitchFamily="34" charset="0"/>
                        </a:rPr>
                        <a:t>8.334.500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it-IT"/>
                    </a:p>
                  </a:txBody>
                  <a:tcPr/>
                </a:tc>
                <a:tc>
                  <a:txBody>
                    <a:bodyPr/>
                    <a:lstStyle/>
                    <a:p>
                      <a:pPr algn="r" rtl="0" fontAlgn="ctr"/>
                      <a:r>
                        <a:rPr lang="it-IT" sz="800" b="0" i="0" u="none" strike="noStrike">
                          <a:solidFill>
                            <a:srgbClr val="000000"/>
                          </a:solidFill>
                          <a:effectLst/>
                          <a:latin typeface="Calibri" panose="020F0502020204030204" pitchFamily="34" charset="0"/>
                        </a:rPr>
                        <a:t>8.032.287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it-IT"/>
                    </a:p>
                  </a:txBody>
                  <a:tcPr/>
                </a:tc>
                <a:tc vMerge="1">
                  <a:txBody>
                    <a:bodyPr/>
                    <a:lstStyle/>
                    <a:p>
                      <a:endParaRPr lang="it-IT"/>
                    </a:p>
                  </a:txBody>
                  <a:tcPr/>
                </a:tc>
                <a:tc>
                  <a:txBody>
                    <a:bodyPr/>
                    <a:lstStyle/>
                    <a:p>
                      <a:pPr algn="r" rtl="0" fontAlgn="ctr"/>
                      <a:r>
                        <a:rPr lang="it-IT" sz="800" b="0" i="0" u="none" strike="noStrike">
                          <a:solidFill>
                            <a:srgbClr val="000000"/>
                          </a:solidFill>
                          <a:effectLst/>
                          <a:latin typeface="Calibri" panose="020F0502020204030204" pitchFamily="34" charset="0"/>
                        </a:rPr>
                        <a:t>8.026.587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it-IT"/>
                    </a:p>
                  </a:txBody>
                  <a:tcPr/>
                </a:tc>
                <a:tc vMerge="1">
                  <a:txBody>
                    <a:bodyPr/>
                    <a:lstStyle/>
                    <a:p>
                      <a:endParaRPr lang="it-IT"/>
                    </a:p>
                  </a:txBody>
                  <a:tcPr/>
                </a:tc>
                <a:tc>
                  <a:txBody>
                    <a:bodyPr/>
                    <a:lstStyle/>
                    <a:p>
                      <a:pPr algn="ctr" fontAlgn="ctr"/>
                      <a:r>
                        <a:rPr lang="it-IT" sz="9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2497561889"/>
                  </a:ext>
                </a:extLst>
              </a:tr>
              <a:tr h="275202">
                <a:tc gridSpan="2">
                  <a:txBody>
                    <a:bodyPr/>
                    <a:lstStyle/>
                    <a:p>
                      <a:pPr algn="ctr" rtl="0" fontAlgn="ctr"/>
                      <a:r>
                        <a:rPr lang="it-IT" sz="900" b="1" i="0" u="none" strike="noStrike">
                          <a:effectLst/>
                          <a:latin typeface="Calibri" panose="020F0502020204030204" pitchFamily="34" charset="0"/>
                        </a:rPr>
                        <a:t>Totale superfici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it-IT"/>
                    </a:p>
                  </a:txBody>
                  <a:tcPr/>
                </a:tc>
                <a:tc>
                  <a:txBody>
                    <a:bodyPr/>
                    <a:lstStyle/>
                    <a:p>
                      <a:pPr algn="r" rtl="0" fontAlgn="ctr"/>
                      <a:r>
                        <a:rPr lang="it-IT" sz="900" b="1" i="0" u="none" strike="noStrike">
                          <a:effectLst/>
                          <a:latin typeface="Calibri" panose="020F0502020204030204" pitchFamily="34" charset="0"/>
                        </a:rPr>
                        <a:t>217.781.605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900" b="1" i="0" u="none" strike="noStrike">
                          <a:effectLst/>
                          <a:latin typeface="Calibri" panose="020F0502020204030204" pitchFamily="34" charset="0"/>
                        </a:rPr>
                        <a:t>217.781.605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900" b="1" i="0" u="none" strike="noStrike">
                          <a:effectLst/>
                          <a:latin typeface="Calibri" panose="020F0502020204030204" pitchFamily="34" charset="0"/>
                        </a:rPr>
                        <a:t>216.948.528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900" b="1" i="0" u="none" strike="noStrike">
                          <a:effectLst/>
                          <a:latin typeface="Calibri" panose="020F0502020204030204" pitchFamily="34" charset="0"/>
                        </a:rPr>
                        <a:t>216.948.528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900" b="1" i="0" u="none" strike="noStrike">
                          <a:effectLst/>
                          <a:latin typeface="Calibri" panose="020F0502020204030204" pitchFamily="34" charset="0"/>
                        </a:rPr>
                        <a:t>99,62%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900" b="1" i="0" u="none" strike="noStrike">
                          <a:effectLst/>
                          <a:latin typeface="Calibri" panose="020F0502020204030204" pitchFamily="34" charset="0"/>
                        </a:rPr>
                        <a:t>210.911.190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900" b="1" i="0" u="none" strike="noStrike">
                          <a:effectLst/>
                          <a:latin typeface="Calibri" panose="020F0502020204030204" pitchFamily="34" charset="0"/>
                        </a:rPr>
                        <a:t>210.911.190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900" b="1" i="0" u="none" strike="noStrike">
                          <a:effectLst/>
                          <a:latin typeface="Calibri" panose="020F0502020204030204" pitchFamily="34" charset="0"/>
                        </a:rPr>
                        <a:t>96,8%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900" b="1" i="0" u="none" strike="noStrike">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it-IT" sz="900" b="1" i="0" u="none" strike="noStrike">
                          <a:effectLst/>
                          <a:latin typeface="Calibri" panose="020F0502020204030204" pitchFamily="34" charset="0"/>
                        </a:rPr>
                        <a:t>214.032.247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900" b="1" i="0" u="none" strike="noStrike" dirty="0">
                          <a:effectLst/>
                          <a:latin typeface="Calibri" panose="020F0502020204030204" pitchFamily="34" charset="0"/>
                        </a:rPr>
                        <a:t>98,3%</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endParaRPr lang="it-IT" sz="900" b="1" i="0" u="none" strike="noStrike" dirty="0">
                        <a:effectLst/>
                        <a:latin typeface="Calibri" panose="020F0502020204030204" pitchFamily="34" charset="0"/>
                      </a:endParaRPr>
                    </a:p>
                  </a:txBody>
                  <a:tcPr marL="36000" marR="36000" marT="36000" marB="3600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877740374"/>
                  </a:ext>
                </a:extLst>
              </a:tr>
              <a:tr h="229334">
                <a:tc gridSpan="2">
                  <a:txBody>
                    <a:bodyPr/>
                    <a:lstStyle/>
                    <a:p>
                      <a:pPr algn="ctr" rtl="0" fontAlgn="ctr"/>
                      <a:r>
                        <a:rPr lang="it-IT" sz="800" b="1" i="0" u="none" strike="noStrike">
                          <a:solidFill>
                            <a:srgbClr val="FFFFFF"/>
                          </a:solidFill>
                          <a:effectLst/>
                          <a:latin typeface="Calibri" panose="020F0502020204030204" pitchFamily="34" charset="0"/>
                        </a:rPr>
                        <a:t>Totale PSR 2014-2022</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333F4F"/>
                    </a:solidFill>
                  </a:tcPr>
                </a:tc>
                <a:tc hMerge="1">
                  <a:txBody>
                    <a:bodyPr/>
                    <a:lstStyle/>
                    <a:p>
                      <a:endParaRPr lang="it-IT"/>
                    </a:p>
                  </a:txBody>
                  <a:tcPr/>
                </a:tc>
                <a:tc>
                  <a:txBody>
                    <a:bodyPr/>
                    <a:lstStyle/>
                    <a:p>
                      <a:pPr algn="r" rtl="0" fontAlgn="ctr"/>
                      <a:r>
                        <a:rPr lang="it-IT" sz="900" b="1" i="0" u="none" strike="noStrike">
                          <a:solidFill>
                            <a:srgbClr val="FFFFFF"/>
                          </a:solidFill>
                          <a:effectLst/>
                          <a:latin typeface="Calibri" panose="020F0502020204030204" pitchFamily="34" charset="0"/>
                        </a:rPr>
                        <a:t>638.682.909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r" rtl="0" fontAlgn="ctr"/>
                      <a:r>
                        <a:rPr lang="it-IT" sz="900" b="1" i="0" u="none" strike="noStrike">
                          <a:solidFill>
                            <a:srgbClr val="FFFFFF"/>
                          </a:solidFill>
                          <a:effectLst/>
                          <a:latin typeface="Calibri" panose="020F0502020204030204" pitchFamily="34" charset="0"/>
                        </a:rPr>
                        <a:t>638.682.909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r" rtl="0" fontAlgn="ctr"/>
                      <a:r>
                        <a:rPr lang="it-IT" sz="900" b="1" i="0" u="none" strike="noStrike">
                          <a:solidFill>
                            <a:srgbClr val="FFFFFF"/>
                          </a:solidFill>
                          <a:effectLst/>
                          <a:latin typeface="Calibri" panose="020F0502020204030204" pitchFamily="34" charset="0"/>
                        </a:rPr>
                        <a:t>603.651.097</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r" rtl="0" fontAlgn="ctr"/>
                      <a:r>
                        <a:rPr lang="it-IT" sz="900" b="1" i="0" u="none" strike="noStrike">
                          <a:solidFill>
                            <a:srgbClr val="FFFFFF"/>
                          </a:solidFill>
                          <a:effectLst/>
                          <a:latin typeface="Calibri" panose="020F0502020204030204" pitchFamily="34" charset="0"/>
                        </a:rPr>
                        <a:t>603.651.097</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ctr" rtl="0" fontAlgn="ctr"/>
                      <a:r>
                        <a:rPr lang="it-IT" sz="900" b="1" i="0" u="none" strike="noStrike">
                          <a:solidFill>
                            <a:srgbClr val="FFFFFF"/>
                          </a:solidFill>
                          <a:effectLst/>
                          <a:latin typeface="Calibri" panose="020F0502020204030204" pitchFamily="34" charset="0"/>
                        </a:rPr>
                        <a:t>94,5%</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r" rtl="0" fontAlgn="ctr"/>
                      <a:r>
                        <a:rPr lang="it-IT" sz="900" b="1" i="0" u="none" strike="noStrike">
                          <a:solidFill>
                            <a:srgbClr val="FFFFFF"/>
                          </a:solidFill>
                          <a:effectLst/>
                          <a:latin typeface="Calibri" panose="020F0502020204030204" pitchFamily="34" charset="0"/>
                        </a:rPr>
                        <a:t>496.974.166</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r" rtl="0" fontAlgn="ctr"/>
                      <a:r>
                        <a:rPr lang="it-IT" sz="900" b="1" i="0" u="none" strike="noStrike">
                          <a:solidFill>
                            <a:srgbClr val="FFFFFF"/>
                          </a:solidFill>
                          <a:effectLst/>
                          <a:latin typeface="Calibri" panose="020F0502020204030204" pitchFamily="34" charset="0"/>
                        </a:rPr>
                        <a:t>496.974.166</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ctr" rtl="0" fontAlgn="ctr"/>
                      <a:r>
                        <a:rPr lang="it-IT" sz="900" b="1" i="0" u="none" strike="noStrike">
                          <a:solidFill>
                            <a:srgbClr val="FFFFFF"/>
                          </a:solidFill>
                          <a:effectLst/>
                          <a:latin typeface="Calibri" panose="020F0502020204030204" pitchFamily="34" charset="0"/>
                        </a:rPr>
                        <a:t>77,8%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ctr" rtl="0" fontAlgn="ctr"/>
                      <a:r>
                        <a:rPr lang="it-IT" sz="900" b="1" i="0" u="none" strike="noStrike">
                          <a:solidFill>
                            <a:srgbClr val="FFFFFF"/>
                          </a:solidFill>
                          <a:effectLst/>
                          <a:latin typeface="Calibri" panose="020F0502020204030204" pitchFamily="34" charset="0"/>
                        </a:rPr>
                        <a:t> </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it-IT" sz="900" b="1" i="0" u="none" strike="noStrike">
                          <a:solidFill>
                            <a:srgbClr val="FFFFFF"/>
                          </a:solidFill>
                          <a:effectLst/>
                          <a:latin typeface="Calibri" panose="020F0502020204030204" pitchFamily="34" charset="0"/>
                        </a:rPr>
                        <a:t>528.892.485,76</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ctr" rtl="0" fontAlgn="ctr"/>
                      <a:r>
                        <a:rPr lang="it-IT" sz="900" b="1" i="0" u="none" strike="noStrike" dirty="0">
                          <a:solidFill>
                            <a:srgbClr val="FFFFFF"/>
                          </a:solidFill>
                          <a:effectLst/>
                          <a:latin typeface="Calibri" panose="020F0502020204030204" pitchFamily="34" charset="0"/>
                        </a:rPr>
                        <a:t>82,8%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ctr" rtl="0" fontAlgn="ctr"/>
                      <a:endParaRPr lang="it-IT" sz="900" b="1" i="0" u="none" strike="noStrike">
                        <a:solidFill>
                          <a:srgbClr val="FFFFFF"/>
                        </a:solidFill>
                        <a:effectLst/>
                        <a:latin typeface="Calibri" panose="020F0502020204030204" pitchFamily="34"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83931590"/>
                  </a:ext>
                </a:extLst>
              </a:tr>
              <a:tr h="144153">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800" b="0" i="0" u="none" strike="noStrike" dirty="0">
                        <a:effectLst/>
                        <a:latin typeface="Arial" panose="020B0604020202020204" pitchFamily="34" charset="0"/>
                      </a:endParaRPr>
                    </a:p>
                  </a:txBody>
                  <a:tcPr marL="36000" marR="36000" marT="36000" marB="36000" anchor="ctr">
                    <a:lnL>
                      <a:noFill/>
                    </a:lnL>
                    <a:lnR w="12700" cap="flat" cmpd="sng" algn="ctr">
                      <a:no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800" b="0" i="0" u="none" strike="noStrike" dirty="0">
                        <a:effectLst/>
                        <a:latin typeface="Arial" panose="020B0604020202020204" pitchFamily="34" charset="0"/>
                      </a:endParaRPr>
                    </a:p>
                  </a:txBody>
                  <a:tcPr marL="36000" marR="36000" marT="36000" marB="3600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xmlns="" val="407736846"/>
                  </a:ext>
                </a:extLst>
              </a:tr>
              <a:tr h="140724">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endParaRPr lang="it-IT" sz="800" b="0" i="0" u="none" strike="noStrike" dirty="0">
                        <a:effectLst/>
                        <a:latin typeface="Arial" panose="020B0604020202020204" pitchFamily="34" charset="0"/>
                      </a:endParaRPr>
                    </a:p>
                  </a:txBody>
                  <a:tcPr marL="36000" marR="36000" marT="36000" marB="36000" anchor="ctr">
                    <a:lnL>
                      <a:noFill/>
                    </a:lnL>
                    <a:lnR w="12700" cap="flat" cmpd="sng" algn="ctr">
                      <a:no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endParaRPr lang="it-IT" sz="800" b="0" i="0" u="none" strike="noStrike" dirty="0">
                        <a:effectLst/>
                        <a:latin typeface="Arial" panose="020B0604020202020204" pitchFamily="34" charset="0"/>
                      </a:endParaRPr>
                    </a:p>
                  </a:txBody>
                  <a:tcPr marL="36000" marR="36000" marT="36000" marB="36000" anchor="ctr">
                    <a:lnL w="12700" cap="flat" cmpd="sng" algn="ctr">
                      <a:noFill/>
                      <a:prstDash val="solid"/>
                      <a:round/>
                      <a:headEnd type="none" w="med" len="med"/>
                      <a:tailEnd type="none" w="med" len="med"/>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982677770"/>
                  </a:ext>
                </a:extLst>
              </a:tr>
              <a:tr h="406112">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8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gridSpan="2">
                  <a:txBody>
                    <a:bodyPr/>
                    <a:lstStyle/>
                    <a:p>
                      <a:pPr algn="ctr" rtl="0" fontAlgn="ctr"/>
                      <a:r>
                        <a:rPr lang="it-IT" sz="800" b="1" i="0" u="none" strike="noStrike">
                          <a:effectLst/>
                          <a:latin typeface="Calibri" panose="020F0502020204030204" pitchFamily="34" charset="0"/>
                        </a:rPr>
                        <a:t>Avanzamento di spesa del PSR 14-22 al 28.11.2024 decreto 725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it-IT"/>
                    </a:p>
                  </a:txBody>
                  <a:tcPr/>
                </a:tc>
                <a:tc>
                  <a:txBody>
                    <a:bodyPr/>
                    <a:lstStyle/>
                    <a:p>
                      <a:pPr algn="ctr" rtl="0" fontAlgn="ctr"/>
                      <a:r>
                        <a:rPr lang="it-IT" sz="800" b="1" i="0" u="none" strike="noStrike">
                          <a:effectLst/>
                          <a:latin typeface="Calibri" panose="020F0502020204030204" pitchFamily="34" charset="0"/>
                        </a:rPr>
                        <a:t>496.974.165,59</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it-IT" sz="700" b="1" i="0" u="none" strike="noStrike" dirty="0">
                          <a:solidFill>
                            <a:srgbClr val="000000"/>
                          </a:solidFill>
                          <a:effectLst/>
                          <a:latin typeface="Calibri" panose="020F0502020204030204" pitchFamily="34" charset="0"/>
                        </a:rPr>
                        <a:t>(</a:t>
                      </a:r>
                      <a:r>
                        <a:rPr lang="it-IT" sz="700" b="1" i="0" u="none" strike="noStrike" dirty="0" err="1">
                          <a:solidFill>
                            <a:srgbClr val="000000"/>
                          </a:solidFill>
                          <a:effectLst/>
                          <a:latin typeface="Calibri" panose="020F0502020204030204" pitchFamily="34" charset="0"/>
                        </a:rPr>
                        <a:t>as</a:t>
                      </a:r>
                      <a:r>
                        <a:rPr lang="it-IT" sz="700" b="1" i="0" u="none" strike="noStrike" dirty="0">
                          <a:solidFill>
                            <a:srgbClr val="000000"/>
                          </a:solidFill>
                          <a:effectLst/>
                          <a:latin typeface="Calibri" panose="020F0502020204030204" pitchFamily="34" charset="0"/>
                        </a:rPr>
                        <a:t>)</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800" b="1" i="0" u="none" strike="noStrike">
                          <a:effectLst/>
                          <a:latin typeface="Calibri" panose="020F0502020204030204" pitchFamily="34" charset="0"/>
                        </a:rPr>
                        <a:t>528.892.485,76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800" b="1" i="0" u="none" strike="noStrike" dirty="0">
                          <a:effectLst/>
                          <a:latin typeface="Calibri" panose="020F0502020204030204" pitchFamily="34" charset="0"/>
                        </a:rPr>
                        <a:t>Avanzamento previsto al 31.12.24</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700" b="1" i="0" u="none" strike="noStrike" dirty="0">
                          <a:solidFill>
                            <a:srgbClr val="000000"/>
                          </a:solidFill>
                          <a:effectLst/>
                          <a:latin typeface="+mn-lt"/>
                        </a:rPr>
                        <a:t>(</a:t>
                      </a:r>
                      <a:r>
                        <a:rPr lang="it-IT" sz="700" b="1" i="0" u="none" strike="noStrike" dirty="0" err="1">
                          <a:solidFill>
                            <a:srgbClr val="000000"/>
                          </a:solidFill>
                          <a:effectLst/>
                          <a:latin typeface="+mn-lt"/>
                        </a:rPr>
                        <a:t>as</a:t>
                      </a:r>
                      <a:r>
                        <a:rPr lang="it-IT" sz="700" b="1" i="0" u="none" strike="noStrike" dirty="0">
                          <a:solidFill>
                            <a:srgbClr val="000000"/>
                          </a:solidFill>
                          <a:effectLst/>
                          <a:latin typeface="+mn-lt"/>
                        </a:rPr>
                        <a:t>)</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808242115"/>
                  </a:ext>
                </a:extLst>
              </a:tr>
              <a:tr h="353787">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8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gridSpan="2">
                  <a:txBody>
                    <a:bodyPr/>
                    <a:lstStyle/>
                    <a:p>
                      <a:pPr algn="ctr" rtl="0" fontAlgn="ctr"/>
                      <a:r>
                        <a:rPr lang="it-IT" sz="800" b="1" i="0" u="none" strike="noStrike" dirty="0">
                          <a:effectLst/>
                          <a:latin typeface="Calibri" panose="020F0502020204030204" pitchFamily="34" charset="0"/>
                        </a:rPr>
                        <a:t>Avanzamento di spesa del PSR 14-22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it-IT"/>
                    </a:p>
                  </a:txBody>
                  <a:tcPr/>
                </a:tc>
                <a:tc>
                  <a:txBody>
                    <a:bodyPr/>
                    <a:lstStyle/>
                    <a:p>
                      <a:pPr algn="r" rtl="0" fontAlgn="ctr"/>
                      <a:r>
                        <a:rPr lang="it-IT" sz="800" b="1" i="0" u="none" strike="noStrike">
                          <a:effectLst/>
                          <a:latin typeface="Calibri" panose="020F0502020204030204" pitchFamily="34" charset="0"/>
                        </a:rPr>
                        <a:t>15.963.451,02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700" b="1" i="0" u="none" strike="noStrike" dirty="0">
                          <a:solidFill>
                            <a:srgbClr val="000000"/>
                          </a:solidFill>
                          <a:effectLst/>
                          <a:latin typeface="Calibri" panose="020F0502020204030204" pitchFamily="34" charset="0"/>
                        </a:rPr>
                        <a:t>(ASE)</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800" b="1" i="0" u="none" strike="noStrike">
                          <a:effectLst/>
                          <a:latin typeface="Calibri" panose="020F0502020204030204" pitchFamily="34" charset="0"/>
                        </a:rPr>
                        <a:t>16.273.451,02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800" b="1" i="0" u="none" strike="noStrike" dirty="0">
                          <a:effectLst/>
                          <a:latin typeface="Calibri" panose="020F0502020204030204" pitchFamily="34" charset="0"/>
                        </a:rPr>
                        <a:t>Avanzamento previsto al 31.12.24 Euri</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700" b="1" i="0" u="none" strike="noStrike" dirty="0">
                          <a:solidFill>
                            <a:srgbClr val="000000"/>
                          </a:solidFill>
                          <a:effectLst/>
                          <a:latin typeface="+mn-lt"/>
                        </a:rPr>
                        <a:t>(ASE)</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601829991"/>
                  </a:ext>
                </a:extLst>
              </a:tr>
              <a:tr h="157258">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8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it-IT" sz="700" b="1" i="0" u="none" strike="noStrike" dirty="0">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800" b="0" i="0" u="none" strike="noStrike" dirty="0">
                        <a:effectLst/>
                        <a:latin typeface="Arial" panose="020B0604020202020204" pitchFamily="34" charset="0"/>
                      </a:endParaRPr>
                    </a:p>
                  </a:txBody>
                  <a:tcPr marL="36000" marR="36000" marT="36000" marB="36000" anchor="ctr">
                    <a:lnL>
                      <a:noFill/>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it-IT" sz="700" b="1" i="0" u="none" strike="noStrike" dirty="0">
                        <a:solidFill>
                          <a:srgbClr val="000000"/>
                        </a:solidFill>
                        <a:effectLst/>
                        <a:latin typeface="+mn-lt"/>
                      </a:endParaRPr>
                    </a:p>
                  </a:txBody>
                  <a:tcPr marL="0" marR="0" marT="0"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821396157"/>
                  </a:ext>
                </a:extLst>
              </a:tr>
              <a:tr h="157258">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8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gridSpan="2">
                  <a:txBody>
                    <a:bodyPr/>
                    <a:lstStyle/>
                    <a:p>
                      <a:pPr algn="ctr" rtl="0" fontAlgn="ctr"/>
                      <a:r>
                        <a:rPr lang="it-IT" sz="800" b="1" i="0" u="none" strike="noStrike">
                          <a:effectLst/>
                          <a:latin typeface="Calibri" panose="020F0502020204030204" pitchFamily="34" charset="0"/>
                        </a:rPr>
                        <a:t>Prefinanziamento</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it-IT"/>
                    </a:p>
                  </a:txBody>
                  <a:tcPr/>
                </a:tc>
                <a:tc>
                  <a:txBody>
                    <a:bodyPr/>
                    <a:lstStyle/>
                    <a:p>
                      <a:pPr algn="r" rtl="0" fontAlgn="ctr"/>
                      <a:r>
                        <a:rPr lang="it-IT" sz="800" b="1" i="0" u="none" strike="noStrike">
                          <a:effectLst/>
                          <a:latin typeface="Calibri" panose="020F0502020204030204" pitchFamily="34" charset="0"/>
                        </a:rPr>
                        <a:t>12.983.875,00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it-IT" sz="700" b="1" i="0" u="none" strike="noStrike" dirty="0">
                          <a:solidFill>
                            <a:srgbClr val="000000"/>
                          </a:solidFill>
                          <a:effectLst/>
                          <a:latin typeface="Calibri" panose="020F0502020204030204" pitchFamily="34" charset="0"/>
                        </a:rPr>
                        <a:t>(</a:t>
                      </a:r>
                      <a:r>
                        <a:rPr lang="it-IT" sz="700" b="1" i="0" u="none" strike="noStrike" dirty="0" err="1">
                          <a:solidFill>
                            <a:srgbClr val="000000"/>
                          </a:solidFill>
                          <a:effectLst/>
                          <a:latin typeface="Calibri" panose="020F0502020204030204" pitchFamily="34" charset="0"/>
                        </a:rPr>
                        <a:t>pr</a:t>
                      </a:r>
                      <a:r>
                        <a:rPr lang="it-IT" sz="700" b="1" i="0" u="none" strike="noStrike" dirty="0">
                          <a:solidFill>
                            <a:srgbClr val="000000"/>
                          </a:solidFill>
                          <a:effectLst/>
                          <a:latin typeface="Calibri" panose="020F0502020204030204" pitchFamily="34" charset="0"/>
                        </a:rPr>
                        <a:t>)</a:t>
                      </a:r>
                      <a:endParaRPr lang="it-IT" sz="800" b="0" i="0" u="none" strike="noStrike" dirty="0">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800" b="1" i="0" u="none" strike="noStrike">
                          <a:effectLst/>
                          <a:latin typeface="Calibri" panose="020F0502020204030204" pitchFamily="34" charset="0"/>
                        </a:rPr>
                        <a:t>12.983.875,00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800" b="1" i="0" u="none" strike="noStrike" dirty="0">
                          <a:effectLst/>
                          <a:latin typeface="Calibri" panose="020F0502020204030204" pitchFamily="34" charset="0"/>
                        </a:rPr>
                        <a:t>Prefinanziamento</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it-IT" sz="700" b="1" i="0" u="none" strike="noStrike">
                          <a:solidFill>
                            <a:srgbClr val="000000"/>
                          </a:solidFill>
                          <a:effectLst/>
                          <a:latin typeface="+mn-lt"/>
                        </a:rPr>
                        <a:t>(pr)</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517869272"/>
                  </a:ext>
                </a:extLst>
              </a:tr>
              <a:tr h="144153">
                <a:tc>
                  <a:txBody>
                    <a:bodyPr/>
                    <a:lstStyle/>
                    <a:p>
                      <a:pPr algn="l" fontAlgn="ctr"/>
                      <a:endParaRPr lang="it-IT" sz="8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8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it-IT" sz="8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it-IT" sz="700" b="1" i="0" u="none" strike="noStrike" dirty="0">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800" b="0" i="0" u="none" strike="noStrike" dirty="0">
                        <a:effectLst/>
                        <a:latin typeface="Arial" panose="020B0604020202020204" pitchFamily="34" charset="0"/>
                      </a:endParaRPr>
                    </a:p>
                  </a:txBody>
                  <a:tcPr marL="36000" marR="36000" marT="36000" marB="36000" anchor="ctr">
                    <a:lnL>
                      <a:noFill/>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it-IT" sz="700" b="1" i="0" u="none" strike="noStrike" dirty="0">
                        <a:solidFill>
                          <a:srgbClr val="000000"/>
                        </a:solidFill>
                        <a:effectLst/>
                        <a:latin typeface="+mn-lt"/>
                      </a:endParaRPr>
                    </a:p>
                  </a:txBody>
                  <a:tcPr marL="0" marR="0" marT="0"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83495397"/>
                  </a:ext>
                </a:extLst>
              </a:tr>
              <a:tr h="408141">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8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r>
                        <a:rPr lang="it-IT" sz="800" b="0" i="0" u="none" strike="noStrike">
                          <a:effectLst/>
                          <a:latin typeface="Arial" panose="020B0604020202020204" pitchFamily="34" charset="0"/>
                        </a:rPr>
                        <a:t>co-fin FEASR</a:t>
                      </a: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gridSpan="2">
                  <a:txBody>
                    <a:bodyPr/>
                    <a:lstStyle/>
                    <a:p>
                      <a:pPr algn="ctr" rtl="0" fontAlgn="ctr"/>
                      <a:r>
                        <a:rPr lang="it-IT" sz="800" b="1" i="0" u="none" strike="noStrike" dirty="0">
                          <a:effectLst/>
                          <a:latin typeface="Calibri" panose="020F0502020204030204" pitchFamily="34" charset="0"/>
                        </a:rPr>
                        <a:t>Avanzamento di spesa del PSR 14-22 (Euri esclusi) + prefinanziamento</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it-IT"/>
                    </a:p>
                  </a:txBody>
                  <a:tcPr/>
                </a:tc>
                <a:tc>
                  <a:txBody>
                    <a:bodyPr/>
                    <a:lstStyle/>
                    <a:p>
                      <a:pPr algn="r" rtl="0" fontAlgn="ctr"/>
                      <a:r>
                        <a:rPr lang="it-IT" sz="800" b="1" i="0" u="none" strike="noStrike" dirty="0">
                          <a:effectLst/>
                          <a:latin typeface="Calibri" panose="020F0502020204030204" pitchFamily="34" charset="0"/>
                        </a:rPr>
                        <a:t>493.994.589,57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it-IT" sz="700" b="1" i="0" u="none" strike="noStrike" dirty="0">
                          <a:solidFill>
                            <a:srgbClr val="000000"/>
                          </a:solidFill>
                          <a:effectLst/>
                          <a:latin typeface="Calibri" panose="020F0502020204030204" pitchFamily="34" charset="0"/>
                        </a:rPr>
                        <a:t>(AS = </a:t>
                      </a:r>
                      <a:br>
                        <a:rPr lang="it-IT" sz="700" b="1" i="0" u="none" strike="noStrike" dirty="0">
                          <a:solidFill>
                            <a:srgbClr val="000000"/>
                          </a:solidFill>
                          <a:effectLst/>
                          <a:latin typeface="Calibri" panose="020F0502020204030204" pitchFamily="34" charset="0"/>
                        </a:rPr>
                      </a:br>
                      <a:r>
                        <a:rPr lang="it-IT" sz="700" b="1" i="0" u="none" strike="noStrike" dirty="0" err="1">
                          <a:solidFill>
                            <a:srgbClr val="000000"/>
                          </a:solidFill>
                          <a:effectLst/>
                          <a:latin typeface="Calibri" panose="020F0502020204030204" pitchFamily="34" charset="0"/>
                        </a:rPr>
                        <a:t>as</a:t>
                      </a:r>
                      <a:r>
                        <a:rPr lang="it-IT" sz="700" b="1" i="0" u="none" strike="noStrike" dirty="0">
                          <a:solidFill>
                            <a:srgbClr val="000000"/>
                          </a:solidFill>
                          <a:effectLst/>
                          <a:latin typeface="Calibri" panose="020F0502020204030204" pitchFamily="34" charset="0"/>
                        </a:rPr>
                        <a:t> - ASE + </a:t>
                      </a:r>
                      <a:r>
                        <a:rPr lang="it-IT" sz="700" b="1" i="0" u="none" strike="noStrike" dirty="0" err="1">
                          <a:solidFill>
                            <a:srgbClr val="000000"/>
                          </a:solidFill>
                          <a:effectLst/>
                          <a:latin typeface="Calibri" panose="020F0502020204030204" pitchFamily="34" charset="0"/>
                        </a:rPr>
                        <a:t>pr</a:t>
                      </a:r>
                      <a:r>
                        <a:rPr lang="it-IT" sz="700" b="1" i="0" u="none" strike="noStrike" dirty="0">
                          <a:solidFill>
                            <a:srgbClr val="000000"/>
                          </a:solidFill>
                          <a:effectLst/>
                          <a:latin typeface="Calibri" panose="020F0502020204030204" pitchFamily="34" charset="0"/>
                        </a:rPr>
                        <a:t>)</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800" b="1" i="0" u="none" strike="noStrike">
                          <a:effectLst/>
                          <a:latin typeface="Calibri" panose="020F0502020204030204" pitchFamily="34" charset="0"/>
                        </a:rPr>
                        <a:t>525.602.909,74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800" b="1" i="0" u="none" strike="noStrike" dirty="0">
                          <a:effectLst/>
                          <a:latin typeface="Calibri" panose="020F0502020204030204" pitchFamily="34" charset="0"/>
                        </a:rPr>
                        <a:t>Avanzamento previsto Euri esclusi + prefinanziamento</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700" b="1" i="0" u="none" strike="noStrike" dirty="0">
                          <a:solidFill>
                            <a:srgbClr val="000000"/>
                          </a:solidFill>
                          <a:effectLst/>
                          <a:latin typeface="+mn-lt"/>
                        </a:rPr>
                        <a:t>(AS = </a:t>
                      </a:r>
                      <a:br>
                        <a:rPr lang="it-IT" sz="700" b="1" i="0" u="none" strike="noStrike" dirty="0">
                          <a:solidFill>
                            <a:srgbClr val="000000"/>
                          </a:solidFill>
                          <a:effectLst/>
                          <a:latin typeface="+mn-lt"/>
                        </a:rPr>
                      </a:br>
                      <a:r>
                        <a:rPr lang="it-IT" sz="700" b="1" i="0" u="none" strike="noStrike" dirty="0" err="1">
                          <a:solidFill>
                            <a:srgbClr val="000000"/>
                          </a:solidFill>
                          <a:effectLst/>
                          <a:latin typeface="+mn-lt"/>
                        </a:rPr>
                        <a:t>as</a:t>
                      </a:r>
                      <a:r>
                        <a:rPr lang="it-IT" sz="700" b="1" i="0" u="none" strike="noStrike" dirty="0">
                          <a:solidFill>
                            <a:srgbClr val="000000"/>
                          </a:solidFill>
                          <a:effectLst/>
                          <a:latin typeface="+mn-lt"/>
                        </a:rPr>
                        <a:t> - ASE + </a:t>
                      </a:r>
                      <a:r>
                        <a:rPr lang="it-IT" sz="700" b="1" i="0" u="none" strike="noStrike" dirty="0" err="1">
                          <a:solidFill>
                            <a:srgbClr val="000000"/>
                          </a:solidFill>
                          <a:effectLst/>
                          <a:latin typeface="+mn-lt"/>
                        </a:rPr>
                        <a:t>pr</a:t>
                      </a:r>
                      <a:r>
                        <a:rPr lang="it-IT" sz="700" b="1" i="0" u="none" strike="noStrike" dirty="0">
                          <a:solidFill>
                            <a:srgbClr val="000000"/>
                          </a:solidFill>
                          <a:effectLst/>
                          <a:latin typeface="+mn-lt"/>
                        </a:rPr>
                        <a:t>)</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39781148"/>
                  </a:ext>
                </a:extLst>
              </a:tr>
              <a:tr h="314515">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8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gridSpan="2">
                  <a:txBody>
                    <a:bodyPr/>
                    <a:lstStyle/>
                    <a:p>
                      <a:pPr algn="ctr" rtl="0" fontAlgn="ctr"/>
                      <a:r>
                        <a:rPr lang="it-IT" sz="800" b="1" i="0" u="none" strike="noStrike">
                          <a:effectLst/>
                          <a:latin typeface="Calibri" panose="020F0502020204030204" pitchFamily="34" charset="0"/>
                        </a:rPr>
                        <a:t>Target N+3 2024 (co-finanziato)</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it-IT"/>
                    </a:p>
                  </a:txBody>
                  <a:tcPr/>
                </a:tc>
                <a:tc>
                  <a:txBody>
                    <a:bodyPr/>
                    <a:lstStyle/>
                    <a:p>
                      <a:pPr algn="r" rtl="0" fontAlgn="ctr"/>
                      <a:r>
                        <a:rPr lang="it-IT" sz="800" b="1" i="0" u="none" strike="noStrike" dirty="0">
                          <a:effectLst/>
                          <a:latin typeface="Calibri" panose="020F0502020204030204" pitchFamily="34" charset="0"/>
                        </a:rPr>
                        <a:t>521.051.337,50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it-IT" sz="700" b="1" i="0" u="none" strike="noStrike" dirty="0">
                          <a:solidFill>
                            <a:srgbClr val="000000"/>
                          </a:solidFill>
                          <a:effectLst/>
                          <a:latin typeface="Calibri" panose="020F0502020204030204" pitchFamily="34" charset="0"/>
                        </a:rPr>
                        <a:t>(T24)</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800" b="1" i="0" u="none" strike="noStrike">
                          <a:effectLst/>
                          <a:latin typeface="Calibri" panose="020F0502020204030204" pitchFamily="34" charset="0"/>
                        </a:rPr>
                        <a:t>521.051.337,50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it-IT" sz="800" b="1" i="0" u="none" strike="noStrike" dirty="0">
                          <a:effectLst/>
                          <a:latin typeface="Calibri" panose="020F0502020204030204" pitchFamily="34" charset="0"/>
                        </a:rPr>
                        <a:t>Target N+3 2024 (co-finanziato)</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it-IT" sz="700" b="1" i="0" u="none" strike="noStrike" dirty="0">
                          <a:solidFill>
                            <a:srgbClr val="000000"/>
                          </a:solidFill>
                          <a:effectLst/>
                          <a:latin typeface="+mn-lt"/>
                        </a:rPr>
                        <a:t>(T24)</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78846261"/>
                  </a:ext>
                </a:extLst>
              </a:tr>
              <a:tr h="157258">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8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it-IT" sz="8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it-IT" sz="700" b="1" i="0" u="none" strike="noStrike" dirty="0">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800" b="0" i="0" u="none" strike="noStrike" dirty="0">
                        <a:effectLst/>
                        <a:latin typeface="Arial" panose="020B0604020202020204" pitchFamily="34" charset="0"/>
                      </a:endParaRPr>
                    </a:p>
                  </a:txBody>
                  <a:tcPr marL="36000" marR="36000" marT="36000" marB="36000" anchor="ctr">
                    <a:lnL>
                      <a:noFill/>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it-IT" sz="700" b="1" i="0" u="none" strike="noStrike" dirty="0">
                        <a:solidFill>
                          <a:srgbClr val="000000"/>
                        </a:solidFill>
                        <a:effectLst/>
                        <a:latin typeface="+mn-lt"/>
                      </a:endParaRPr>
                    </a:p>
                  </a:txBody>
                  <a:tcPr marL="0" marR="0" marT="0"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96926398"/>
                  </a:ext>
                </a:extLst>
              </a:tr>
              <a:tr h="314515">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8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gridSpan="2">
                  <a:txBody>
                    <a:bodyPr/>
                    <a:lstStyle/>
                    <a:p>
                      <a:pPr algn="ctr" rtl="0" fontAlgn="ctr"/>
                      <a:r>
                        <a:rPr lang="it-IT" sz="800" b="1" i="0" u="none" strike="noStrike">
                          <a:effectLst/>
                          <a:latin typeface="Calibri" panose="020F0502020204030204" pitchFamily="34" charset="0"/>
                        </a:rPr>
                        <a:t>spesa mancante al 28.11.2024 decreto 725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it-IT"/>
                    </a:p>
                  </a:txBody>
                  <a:tcPr/>
                </a:tc>
                <a:tc>
                  <a:txBody>
                    <a:bodyPr/>
                    <a:lstStyle/>
                    <a:p>
                      <a:pPr algn="r" rtl="0" fontAlgn="ctr"/>
                      <a:r>
                        <a:rPr lang="it-IT" sz="800" b="1" i="0" u="none" strike="noStrike" dirty="0">
                          <a:effectLst/>
                          <a:latin typeface="Calibri" panose="020F0502020204030204" pitchFamily="34" charset="0"/>
                        </a:rPr>
                        <a:t>-27.056.747,93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t-IT" sz="700" b="1" i="0" u="none" strike="noStrike" dirty="0">
                          <a:solidFill>
                            <a:srgbClr val="000000"/>
                          </a:solidFill>
                          <a:effectLst/>
                          <a:latin typeface="Calibri" panose="020F0502020204030204" pitchFamily="34" charset="0"/>
                        </a:rPr>
                        <a:t>(= AS - T24)</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800" b="1" i="0" u="none" strike="noStrike">
                          <a:effectLst/>
                          <a:latin typeface="Calibri" panose="020F0502020204030204" pitchFamily="34" charset="0"/>
                        </a:rPr>
                        <a:t>4.551.572,24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800" b="1" i="0" u="none" strike="noStrike" dirty="0">
                          <a:effectLst/>
                          <a:latin typeface="Calibri" panose="020F0502020204030204" pitchFamily="34" charset="0"/>
                        </a:rPr>
                        <a:t>Surplus sul target</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700" b="1" i="0" u="none" strike="noStrike" dirty="0">
                          <a:solidFill>
                            <a:srgbClr val="000000"/>
                          </a:solidFill>
                          <a:effectLst/>
                          <a:latin typeface="+mn-lt"/>
                        </a:rPr>
                        <a:t>(= AS - T24)</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745762135"/>
                  </a:ext>
                </a:extLst>
              </a:tr>
              <a:tr h="144153">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800" b="0" i="0" u="none" strike="noStrike" dirty="0">
                        <a:effectLst/>
                        <a:latin typeface="Arial" panose="020B0604020202020204" pitchFamily="34" charset="0"/>
                      </a:endParaRPr>
                    </a:p>
                  </a:txBody>
                  <a:tcPr marL="36000" marR="36000" marT="36000" marB="36000" anchor="ctr">
                    <a:lnL>
                      <a:noFill/>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700" b="1" i="0" u="none" strike="noStrike">
                        <a:effectLst/>
                        <a:latin typeface="+mn-lt"/>
                      </a:endParaRPr>
                    </a:p>
                  </a:txBody>
                  <a:tcPr marL="0" marR="0" marT="0"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848953678"/>
                  </a:ext>
                </a:extLst>
              </a:tr>
              <a:tr h="314515">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dirty="0">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800" b="1" i="0" u="none" strike="noStrike">
                          <a:effectLst/>
                          <a:latin typeface="Calibri" panose="020F0502020204030204" pitchFamily="34" charset="0"/>
                        </a:rPr>
                        <a:t>6.307.095,48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pt-BR" sz="800" b="1" i="0" u="none" strike="noStrike" dirty="0">
                          <a:effectLst/>
                          <a:latin typeface="Calibri" panose="020F0502020204030204" pitchFamily="34" charset="0"/>
                        </a:rPr>
                        <a:t>Target N+3 2024 EURI</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700" b="1" i="0" u="none" strike="noStrike" dirty="0">
                          <a:solidFill>
                            <a:srgbClr val="000000"/>
                          </a:solidFill>
                          <a:effectLst/>
                          <a:latin typeface="+mn-lt"/>
                        </a:rPr>
                        <a:t>( TE24)</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078283925"/>
                  </a:ext>
                </a:extLst>
              </a:tr>
              <a:tr h="144153">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800" b="0" i="0" u="none" strike="noStrike" dirty="0">
                        <a:effectLst/>
                        <a:latin typeface="Arial" panose="020B0604020202020204" pitchFamily="34" charset="0"/>
                      </a:endParaRPr>
                    </a:p>
                  </a:txBody>
                  <a:tcPr marL="36000" marR="36000" marT="36000" marB="36000" anchor="ctr">
                    <a:lnL>
                      <a:noFill/>
                    </a:lnL>
                    <a:lnR w="12700" cap="flat" cmpd="sng" algn="ctr">
                      <a:no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700" b="1" i="0" u="none" strike="noStrike" dirty="0">
                        <a:effectLst/>
                        <a:latin typeface="+mn-lt"/>
                      </a:endParaRPr>
                    </a:p>
                  </a:txBody>
                  <a:tcPr marL="0" marR="0" marT="0" marB="0" anchor="ctr">
                    <a:lnL w="12700" cap="flat" cmpd="sng" algn="ctr">
                      <a:no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47009635"/>
                  </a:ext>
                </a:extLst>
              </a:tr>
              <a:tr h="314515">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8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800" b="1" i="0" u="none" strike="noStrike" dirty="0">
                          <a:effectLst/>
                          <a:latin typeface="Calibri" panose="020F0502020204030204" pitchFamily="34" charset="0"/>
                        </a:rPr>
                        <a:t>9.966.355,54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fr-FR" sz="800" b="1" i="0" u="none" strike="noStrike" dirty="0">
                          <a:effectLst/>
                          <a:latin typeface="Calibri" panose="020F0502020204030204" pitchFamily="34" charset="0"/>
                        </a:rPr>
                        <a:t>Surplus EURI su </a:t>
                      </a:r>
                      <a:r>
                        <a:rPr lang="fr-FR" sz="800" b="1" i="0" u="none" strike="noStrike" dirty="0" err="1">
                          <a:effectLst/>
                          <a:latin typeface="Calibri" panose="020F0502020204030204" pitchFamily="34" charset="0"/>
                        </a:rPr>
                        <a:t>target</a:t>
                      </a:r>
                      <a:r>
                        <a:rPr lang="fr-FR" sz="800" b="1" i="0" u="none" strike="noStrike" dirty="0">
                          <a:effectLst/>
                          <a:latin typeface="Calibri" panose="020F0502020204030204" pitchFamily="34" charset="0"/>
                        </a:rPr>
                        <a:t> 2024</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700" b="1" i="0" u="none" strike="noStrike" dirty="0">
                          <a:solidFill>
                            <a:srgbClr val="000000"/>
                          </a:solidFill>
                          <a:effectLst/>
                          <a:latin typeface="+mn-lt"/>
                        </a:rPr>
                        <a:t>(= ASE - TE24)</a:t>
                      </a:r>
                    </a:p>
                  </a:txBody>
                  <a:tcPr marL="0" marR="0" marT="0" marB="0" anchor="ctr">
                    <a:lnL w="1270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470166096"/>
                  </a:ext>
                </a:extLst>
              </a:tr>
            </a:tbl>
          </a:graphicData>
        </a:graphic>
      </p:graphicFrame>
    </p:spTree>
    <p:extLst>
      <p:ext uri="{BB962C8B-B14F-4D97-AF65-F5344CB8AC3E}">
        <p14:creationId xmlns:p14="http://schemas.microsoft.com/office/powerpoint/2010/main" val="1242469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410B79F-7DE7-FE1D-D1F3-EA638BC41C1B}"/>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310C684A-2833-FCB2-385D-4754E8271F0F}"/>
              </a:ext>
            </a:extLst>
          </p:cNvPr>
          <p:cNvSpPr txBox="1"/>
          <p:nvPr/>
        </p:nvSpPr>
        <p:spPr>
          <a:xfrm>
            <a:off x="701616" y="18531"/>
            <a:ext cx="112133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2.13 Previsioni di spesa 2025 delle Misure non connesse a superfici o animali </a:t>
            </a:r>
            <a:r>
              <a:rPr kumimoji="0" lang="it-IT" sz="1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(al decreto 725)</a:t>
            </a:r>
            <a:endParaRPr kumimoji="0" lang="it-IT"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ella 2">
            <a:extLst>
              <a:ext uri="{FF2B5EF4-FFF2-40B4-BE49-F238E27FC236}">
                <a16:creationId xmlns:a16="http://schemas.microsoft.com/office/drawing/2014/main" xmlns="" id="{67BBE5C5-8B39-90C9-6629-4AF908FC672C}"/>
              </a:ext>
            </a:extLst>
          </p:cNvPr>
          <p:cNvGraphicFramePr>
            <a:graphicFrameLocks noGrp="1"/>
          </p:cNvGraphicFramePr>
          <p:nvPr>
            <p:extLst/>
          </p:nvPr>
        </p:nvGraphicFramePr>
        <p:xfrm>
          <a:off x="277034" y="336019"/>
          <a:ext cx="11637932" cy="5770679"/>
        </p:xfrm>
        <a:graphic>
          <a:graphicData uri="http://schemas.openxmlformats.org/drawingml/2006/table">
            <a:tbl>
              <a:tblPr/>
              <a:tblGrid>
                <a:gridCol w="560864">
                  <a:extLst>
                    <a:ext uri="{9D8B030D-6E8A-4147-A177-3AD203B41FA5}">
                      <a16:colId xmlns:a16="http://schemas.microsoft.com/office/drawing/2014/main" xmlns="" val="1154545911"/>
                    </a:ext>
                  </a:extLst>
                </a:gridCol>
                <a:gridCol w="560864">
                  <a:extLst>
                    <a:ext uri="{9D8B030D-6E8A-4147-A177-3AD203B41FA5}">
                      <a16:colId xmlns:a16="http://schemas.microsoft.com/office/drawing/2014/main" xmlns="" val="3554732283"/>
                    </a:ext>
                  </a:extLst>
                </a:gridCol>
                <a:gridCol w="634662">
                  <a:extLst>
                    <a:ext uri="{9D8B030D-6E8A-4147-A177-3AD203B41FA5}">
                      <a16:colId xmlns:a16="http://schemas.microsoft.com/office/drawing/2014/main" xmlns="" val="2846487734"/>
                    </a:ext>
                  </a:extLst>
                </a:gridCol>
                <a:gridCol w="634662">
                  <a:extLst>
                    <a:ext uri="{9D8B030D-6E8A-4147-A177-3AD203B41FA5}">
                      <a16:colId xmlns:a16="http://schemas.microsoft.com/office/drawing/2014/main" xmlns="" val="2595290607"/>
                    </a:ext>
                  </a:extLst>
                </a:gridCol>
                <a:gridCol w="634662">
                  <a:extLst>
                    <a:ext uri="{9D8B030D-6E8A-4147-A177-3AD203B41FA5}">
                      <a16:colId xmlns:a16="http://schemas.microsoft.com/office/drawing/2014/main" xmlns="" val="91962631"/>
                    </a:ext>
                  </a:extLst>
                </a:gridCol>
                <a:gridCol w="612524">
                  <a:extLst>
                    <a:ext uri="{9D8B030D-6E8A-4147-A177-3AD203B41FA5}">
                      <a16:colId xmlns:a16="http://schemas.microsoft.com/office/drawing/2014/main" xmlns="" val="2590544169"/>
                    </a:ext>
                  </a:extLst>
                </a:gridCol>
                <a:gridCol w="634662">
                  <a:extLst>
                    <a:ext uri="{9D8B030D-6E8A-4147-A177-3AD203B41FA5}">
                      <a16:colId xmlns:a16="http://schemas.microsoft.com/office/drawing/2014/main" xmlns="" val="2900699225"/>
                    </a:ext>
                  </a:extLst>
                </a:gridCol>
                <a:gridCol w="634662">
                  <a:extLst>
                    <a:ext uri="{9D8B030D-6E8A-4147-A177-3AD203B41FA5}">
                      <a16:colId xmlns:a16="http://schemas.microsoft.com/office/drawing/2014/main" xmlns="" val="4042307782"/>
                    </a:ext>
                  </a:extLst>
                </a:gridCol>
                <a:gridCol w="605142">
                  <a:extLst>
                    <a:ext uri="{9D8B030D-6E8A-4147-A177-3AD203B41FA5}">
                      <a16:colId xmlns:a16="http://schemas.microsoft.com/office/drawing/2014/main" xmlns="" val="2709211446"/>
                    </a:ext>
                  </a:extLst>
                </a:gridCol>
                <a:gridCol w="605142">
                  <a:extLst>
                    <a:ext uri="{9D8B030D-6E8A-4147-A177-3AD203B41FA5}">
                      <a16:colId xmlns:a16="http://schemas.microsoft.com/office/drawing/2014/main" xmlns="" val="4188208267"/>
                    </a:ext>
                  </a:extLst>
                </a:gridCol>
                <a:gridCol w="693700">
                  <a:extLst>
                    <a:ext uri="{9D8B030D-6E8A-4147-A177-3AD203B41FA5}">
                      <a16:colId xmlns:a16="http://schemas.microsoft.com/office/drawing/2014/main" xmlns="" val="1881155452"/>
                    </a:ext>
                  </a:extLst>
                </a:gridCol>
                <a:gridCol w="723221">
                  <a:extLst>
                    <a:ext uri="{9D8B030D-6E8A-4147-A177-3AD203B41FA5}">
                      <a16:colId xmlns:a16="http://schemas.microsoft.com/office/drawing/2014/main" xmlns="" val="4124055694"/>
                    </a:ext>
                  </a:extLst>
                </a:gridCol>
                <a:gridCol w="723221">
                  <a:extLst>
                    <a:ext uri="{9D8B030D-6E8A-4147-A177-3AD203B41FA5}">
                      <a16:colId xmlns:a16="http://schemas.microsoft.com/office/drawing/2014/main" xmlns="" val="2600752202"/>
                    </a:ext>
                  </a:extLst>
                </a:gridCol>
                <a:gridCol w="649422">
                  <a:extLst>
                    <a:ext uri="{9D8B030D-6E8A-4147-A177-3AD203B41FA5}">
                      <a16:colId xmlns:a16="http://schemas.microsoft.com/office/drawing/2014/main" xmlns="" val="764280754"/>
                    </a:ext>
                  </a:extLst>
                </a:gridCol>
                <a:gridCol w="649422">
                  <a:extLst>
                    <a:ext uri="{9D8B030D-6E8A-4147-A177-3AD203B41FA5}">
                      <a16:colId xmlns:a16="http://schemas.microsoft.com/office/drawing/2014/main" xmlns="" val="3341451484"/>
                    </a:ext>
                  </a:extLst>
                </a:gridCol>
                <a:gridCol w="693700">
                  <a:extLst>
                    <a:ext uri="{9D8B030D-6E8A-4147-A177-3AD203B41FA5}">
                      <a16:colId xmlns:a16="http://schemas.microsoft.com/office/drawing/2014/main" xmlns="" val="752950614"/>
                    </a:ext>
                  </a:extLst>
                </a:gridCol>
                <a:gridCol w="693700">
                  <a:extLst>
                    <a:ext uri="{9D8B030D-6E8A-4147-A177-3AD203B41FA5}">
                      <a16:colId xmlns:a16="http://schemas.microsoft.com/office/drawing/2014/main" xmlns="" val="682264769"/>
                    </a:ext>
                  </a:extLst>
                </a:gridCol>
                <a:gridCol w="693700">
                  <a:extLst>
                    <a:ext uri="{9D8B030D-6E8A-4147-A177-3AD203B41FA5}">
                      <a16:colId xmlns:a16="http://schemas.microsoft.com/office/drawing/2014/main" xmlns="" val="3120351416"/>
                    </a:ext>
                  </a:extLst>
                </a:gridCol>
              </a:tblGrid>
              <a:tr h="444024">
                <a:tc rowSpan="2">
                  <a:txBody>
                    <a:bodyPr/>
                    <a:lstStyle/>
                    <a:p>
                      <a:pPr algn="ctr" rtl="0" fontAlgn="ctr"/>
                      <a:r>
                        <a:rPr lang="it-IT" sz="500" b="1" i="0" u="none" strike="noStrike">
                          <a:solidFill>
                            <a:srgbClr val="000000"/>
                          </a:solidFill>
                          <a:effectLst/>
                          <a:latin typeface="Calibri" panose="020F0502020204030204" pitchFamily="34" charset="0"/>
                        </a:rPr>
                        <a:t>Misura</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rtl="0" fontAlgn="ctr"/>
                      <a:r>
                        <a:rPr lang="it-IT" sz="500" b="1" i="0" u="none" strike="noStrike">
                          <a:solidFill>
                            <a:srgbClr val="000000"/>
                          </a:solidFill>
                          <a:effectLst/>
                          <a:latin typeface="Calibri" panose="020F0502020204030204" pitchFamily="34" charset="0"/>
                        </a:rPr>
                        <a:t>M - SM- Interventi</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rtl="0" fontAlgn="ctr"/>
                      <a:r>
                        <a:rPr lang="it-IT" sz="500" b="1" i="0" u="none" strike="noStrike">
                          <a:solidFill>
                            <a:srgbClr val="000000"/>
                          </a:solidFill>
                          <a:effectLst/>
                          <a:latin typeface="Calibri" panose="020F0502020204030204" pitchFamily="34" charset="0"/>
                        </a:rPr>
                        <a:t>Versione 13</a:t>
                      </a:r>
                      <a:br>
                        <a:rPr lang="it-IT" sz="500" b="1" i="0" u="none" strike="noStrike">
                          <a:solidFill>
                            <a:srgbClr val="000000"/>
                          </a:solidFill>
                          <a:effectLst/>
                          <a:latin typeface="Calibri" panose="020F0502020204030204" pitchFamily="34" charset="0"/>
                        </a:rPr>
                      </a:br>
                      <a:r>
                        <a:rPr lang="it-IT" sz="500" b="1" i="0" u="none" strike="noStrike">
                          <a:solidFill>
                            <a:srgbClr val="000000"/>
                          </a:solidFill>
                          <a:effectLst/>
                          <a:latin typeface="Calibri" panose="020F0502020204030204" pitchFamily="34" charset="0"/>
                        </a:rPr>
                        <a:t>spesa pubblica</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it-IT"/>
                    </a:p>
                  </a:txBody>
                  <a:tcPr/>
                </a:tc>
                <a:tc>
                  <a:txBody>
                    <a:bodyPr/>
                    <a:lstStyle/>
                    <a:p>
                      <a:pPr algn="ctr" rtl="0" fontAlgn="ctr"/>
                      <a:r>
                        <a:rPr lang="it-IT" sz="500" b="1" i="0" u="none" strike="noStrike">
                          <a:solidFill>
                            <a:srgbClr val="000000"/>
                          </a:solidFill>
                          <a:effectLst/>
                          <a:latin typeface="Calibri" panose="020F0502020204030204" pitchFamily="34" charset="0"/>
                        </a:rPr>
                        <a:t>Impegnato netto (concessioni + trascinamenti)</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500" b="1" i="0" u="none" strike="noStrike">
                          <a:solidFill>
                            <a:srgbClr val="000000"/>
                          </a:solidFill>
                          <a:effectLst/>
                          <a:latin typeface="Calibri" panose="020F0502020204030204" pitchFamily="34" charset="0"/>
                        </a:rPr>
                        <a:t>Impegnato netto (concessioni + trascinamenti)</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500" b="1" i="0" u="none" strike="noStrike">
                          <a:solidFill>
                            <a:srgbClr val="000000"/>
                          </a:solidFill>
                          <a:effectLst/>
                          <a:latin typeface="Calibri" panose="020F0502020204030204" pitchFamily="34" charset="0"/>
                        </a:rPr>
                        <a:t>Impegnato % (concessioni + trascinamenti)</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500" b="1" i="0" u="none" strike="noStrike">
                          <a:solidFill>
                            <a:srgbClr val="000000"/>
                          </a:solidFill>
                          <a:effectLst/>
                          <a:latin typeface="Calibri" panose="020F0502020204030204" pitchFamily="34" charset="0"/>
                        </a:rPr>
                        <a:t>Spesa pagata al 28.11.2024 decreto 725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500" b="1" i="0" u="none" strike="noStrike">
                          <a:solidFill>
                            <a:srgbClr val="000000"/>
                          </a:solidFill>
                          <a:effectLst/>
                          <a:latin typeface="Calibri" panose="020F0502020204030204" pitchFamily="34" charset="0"/>
                        </a:rPr>
                        <a:t>Spesa pagata al 28.11.2024 decreto 725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500" b="1" i="0" u="none" strike="noStrike">
                          <a:solidFill>
                            <a:srgbClr val="000000"/>
                          </a:solidFill>
                          <a:effectLst/>
                          <a:latin typeface="Calibri" panose="020F0502020204030204" pitchFamily="34" charset="0"/>
                        </a:rPr>
                        <a:t>Spesa pagata/spesa programmata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5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algn="ctr" rtl="0" fontAlgn="ctr"/>
                      <a:r>
                        <a:rPr lang="it-IT" sz="500" b="1" i="0" u="none" strike="noStrike" dirty="0">
                          <a:solidFill>
                            <a:srgbClr val="000000"/>
                          </a:solidFill>
                          <a:effectLst/>
                          <a:latin typeface="Calibri" panose="020F0502020204030204" pitchFamily="34" charset="0"/>
                        </a:rPr>
                        <a:t>Previsione avanzamento di spesa al </a:t>
                      </a:r>
                      <a:r>
                        <a:rPr lang="it-IT" sz="700" b="1" i="0" u="none" strike="noStrike" dirty="0">
                          <a:solidFill>
                            <a:srgbClr val="000000"/>
                          </a:solidFill>
                          <a:effectLst/>
                          <a:latin typeface="Calibri" panose="020F0502020204030204" pitchFamily="34" charset="0"/>
                        </a:rPr>
                        <a:t>31.12.2024</a:t>
                      </a:r>
                      <a:endParaRPr lang="it-IT" sz="500" b="1" i="0" u="none" strike="noStrike" dirty="0">
                        <a:solidFill>
                          <a:srgbClr val="000000"/>
                        </a:solidFill>
                        <a:effectLst/>
                        <a:latin typeface="Calibri" panose="020F0502020204030204" pitchFamily="34" charset="0"/>
                      </a:endParaRP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500" b="1" i="0" u="none" strike="noStrike" dirty="0">
                          <a:solidFill>
                            <a:srgbClr val="000000"/>
                          </a:solidFill>
                          <a:effectLst/>
                          <a:latin typeface="Calibri" panose="020F0502020204030204" pitchFamily="34" charset="0"/>
                        </a:rPr>
                        <a:t>Previsione avanzamento di spesa al </a:t>
                      </a:r>
                      <a:r>
                        <a:rPr lang="it-IT" sz="700" b="1" i="0" u="none" strike="noStrike" dirty="0">
                          <a:solidFill>
                            <a:srgbClr val="000000"/>
                          </a:solidFill>
                          <a:effectLst/>
                          <a:latin typeface="Calibri" panose="020F0502020204030204" pitchFamily="34" charset="0"/>
                        </a:rPr>
                        <a:t>31.12.2024</a:t>
                      </a:r>
                      <a:endParaRPr lang="it-IT" sz="500" b="1" i="0" u="none" strike="noStrike" dirty="0">
                        <a:solidFill>
                          <a:srgbClr val="000000"/>
                        </a:solidFill>
                        <a:effectLst/>
                        <a:latin typeface="Calibri" panose="020F0502020204030204" pitchFamily="34" charset="0"/>
                      </a:endParaRP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it-IT" sz="600" b="1" i="0" u="none" strike="noStrike">
                          <a:solidFill>
                            <a:srgbClr val="000000"/>
                          </a:solidFill>
                          <a:effectLst/>
                          <a:latin typeface="Calibri" panose="020F0502020204030204" pitchFamily="34" charset="0"/>
                        </a:rPr>
                        <a:t>Pagamenti previsti nel 2025</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it-IT" sz="500" b="1" i="0" u="none" strike="noStrike">
                          <a:solidFill>
                            <a:srgbClr val="000000"/>
                          </a:solidFill>
                          <a:effectLst/>
                          <a:latin typeface="Calibri" panose="020F0502020204030204" pitchFamily="34" charset="0"/>
                        </a:rPr>
                        <a:t>Previsione avanzamento di spesa al </a:t>
                      </a:r>
                      <a:r>
                        <a:rPr lang="it-IT" sz="700" b="1" i="0" u="none" strike="noStrike">
                          <a:solidFill>
                            <a:srgbClr val="000000"/>
                          </a:solidFill>
                          <a:effectLst/>
                          <a:latin typeface="Calibri" panose="020F0502020204030204" pitchFamily="34" charset="0"/>
                        </a:rPr>
                        <a:t>31.12.2025</a:t>
                      </a:r>
                      <a:endParaRPr lang="it-IT" sz="500" b="1" i="0" u="none" strike="noStrike">
                        <a:solidFill>
                          <a:srgbClr val="000000"/>
                        </a:solidFill>
                        <a:effectLst/>
                        <a:latin typeface="Calibri" panose="020F050202020403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algn="ctr" rtl="0" fontAlgn="ctr"/>
                      <a:r>
                        <a:rPr lang="it-IT" sz="500" b="1" i="0" u="none" strike="noStrike">
                          <a:solidFill>
                            <a:srgbClr val="000000"/>
                          </a:solidFill>
                          <a:effectLst/>
                          <a:latin typeface="Calibri" panose="020F0502020204030204" pitchFamily="34" charset="0"/>
                        </a:rPr>
                        <a:t>Previsione avanzamento di spesa al </a:t>
                      </a:r>
                      <a:r>
                        <a:rPr lang="it-IT" sz="700" b="1" i="0" u="none" strike="noStrike">
                          <a:solidFill>
                            <a:srgbClr val="000000"/>
                          </a:solidFill>
                          <a:effectLst/>
                          <a:latin typeface="Calibri" panose="020F0502020204030204" pitchFamily="34" charset="0"/>
                        </a:rPr>
                        <a:t>31.12.2025</a:t>
                      </a:r>
                      <a:endParaRPr lang="it-IT" sz="500" b="1" i="0" u="none" strike="noStrike">
                        <a:solidFill>
                          <a:srgbClr val="000000"/>
                        </a:solidFill>
                        <a:effectLst/>
                        <a:latin typeface="Calibri" panose="020F050202020403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extLst>
                  <a:ext uri="{0D108BD9-81ED-4DB2-BD59-A6C34878D82A}">
                    <a16:rowId xmlns:a16="http://schemas.microsoft.com/office/drawing/2014/main" xmlns="" val="1293102727"/>
                  </a:ext>
                </a:extLst>
              </a:tr>
              <a:tr h="153700">
                <a:tc vMerge="1">
                  <a:txBody>
                    <a:bodyPr/>
                    <a:lstStyle/>
                    <a:p>
                      <a:endParaRPr lang="it-IT"/>
                    </a:p>
                  </a:txBody>
                  <a:tcPr/>
                </a:tc>
                <a:tc vMerge="1">
                  <a:txBody>
                    <a:bodyPr/>
                    <a:lstStyle/>
                    <a:p>
                      <a:endParaRPr lang="it-IT"/>
                    </a:p>
                  </a:txBody>
                  <a:tcPr/>
                </a:tc>
                <a:tc>
                  <a:txBody>
                    <a:bodyPr/>
                    <a:lstStyle/>
                    <a:p>
                      <a:pPr algn="ctr" rtl="0" fontAlgn="ctr"/>
                      <a:r>
                        <a:rPr lang="it-IT" sz="500" b="1" i="0" u="none" strike="noStrike">
                          <a:solidFill>
                            <a:srgbClr val="000000"/>
                          </a:solidFill>
                          <a:effectLst/>
                          <a:latin typeface="Calibri" panose="020F0502020204030204" pitchFamily="34" charset="0"/>
                        </a:rPr>
                        <a:t>Sottomisura</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it-IT" sz="500" b="1" i="0" u="none" strike="noStrike">
                          <a:solidFill>
                            <a:srgbClr val="000000"/>
                          </a:solidFill>
                          <a:effectLst/>
                          <a:latin typeface="Calibri" panose="020F0502020204030204" pitchFamily="34" charset="0"/>
                        </a:rPr>
                        <a:t>Misura (a1)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it-IT" sz="500" b="1" i="0" u="none" strike="noStrike">
                          <a:solidFill>
                            <a:srgbClr val="000000"/>
                          </a:solidFill>
                          <a:effectLst/>
                          <a:latin typeface="Calibri" panose="020F0502020204030204" pitchFamily="34" charset="0"/>
                        </a:rPr>
                        <a:t>Sottomisura</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500" b="1" i="0" u="none" strike="noStrike">
                          <a:solidFill>
                            <a:srgbClr val="000000"/>
                          </a:solidFill>
                          <a:effectLst/>
                          <a:latin typeface="Calibri" panose="020F0502020204030204" pitchFamily="34" charset="0"/>
                        </a:rPr>
                        <a:t>Misura (b)</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500" b="1" i="0" u="none" strike="noStrike">
                          <a:solidFill>
                            <a:srgbClr val="000000"/>
                          </a:solidFill>
                          <a:effectLst/>
                          <a:latin typeface="Calibri" panose="020F0502020204030204" pitchFamily="34" charset="0"/>
                        </a:rPr>
                        <a:t>( = b / a1 )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500" b="1" i="0" u="none" strike="noStrike">
                          <a:solidFill>
                            <a:srgbClr val="000000"/>
                          </a:solidFill>
                          <a:effectLst/>
                          <a:latin typeface="Calibri" panose="020F0502020204030204" pitchFamily="34" charset="0"/>
                        </a:rPr>
                        <a:t>Spesa Pubblica</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500" b="1" i="0" u="none" strike="noStrike">
                          <a:solidFill>
                            <a:srgbClr val="000000"/>
                          </a:solidFill>
                          <a:effectLst/>
                          <a:latin typeface="Calibri" panose="020F0502020204030204" pitchFamily="34" charset="0"/>
                        </a:rPr>
                        <a:t>( c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500" b="1" i="0" u="none" strike="noStrike">
                          <a:solidFill>
                            <a:srgbClr val="000000"/>
                          </a:solidFill>
                          <a:effectLst/>
                          <a:latin typeface="Calibri" panose="020F0502020204030204" pitchFamily="34" charset="0"/>
                        </a:rPr>
                        <a:t>( = c / a1)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5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rtl="0" fontAlgn="ctr"/>
                      <a:r>
                        <a:rPr lang="it-IT" sz="500" b="1" i="0" u="none" strike="noStrike">
                          <a:solidFill>
                            <a:srgbClr val="000000"/>
                          </a:solidFill>
                          <a:effectLst/>
                          <a:latin typeface="Calibri" panose="020F0502020204030204" pitchFamily="34" charset="0"/>
                        </a:rPr>
                        <a:t>Spesa pubblica ( d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500" b="1" i="0" u="none" strike="noStrike">
                          <a:solidFill>
                            <a:srgbClr val="000000"/>
                          </a:solidFill>
                          <a:effectLst/>
                          <a:latin typeface="Calibri" panose="020F0502020204030204" pitchFamily="34" charset="0"/>
                        </a:rPr>
                        <a:t>( = d / a1)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it-IT" sz="500" b="1" i="0" u="none" strike="noStrike">
                          <a:solidFill>
                            <a:srgbClr val="000000"/>
                          </a:solidFill>
                          <a:effectLst/>
                          <a:latin typeface="Calibri" panose="020F0502020204030204" pitchFamily="34" charset="0"/>
                        </a:rPr>
                        <a:t>(= e -d)</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it-IT" sz="500" b="1" i="0" u="none" strike="noStrike">
                          <a:solidFill>
                            <a:srgbClr val="000000"/>
                          </a:solidFill>
                          <a:effectLst/>
                          <a:latin typeface="Calibri" panose="020F0502020204030204" pitchFamily="34" charset="0"/>
                        </a:rPr>
                        <a:t>Spesa pubblica (e )</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500" b="1" i="0" u="none" strike="noStrike">
                          <a:solidFill>
                            <a:srgbClr val="000000"/>
                          </a:solidFill>
                          <a:effectLst/>
                          <a:latin typeface="Calibri" panose="020F0502020204030204" pitchFamily="34" charset="0"/>
                        </a:rPr>
                        <a:t>( = e / a1)</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3514798356"/>
                  </a:ext>
                </a:extLst>
              </a:tr>
              <a:tr h="148008">
                <a:tc rowSpan="2">
                  <a:txBody>
                    <a:bodyPr/>
                    <a:lstStyle/>
                    <a:p>
                      <a:pPr algn="ctr" fontAlgn="ctr"/>
                      <a:r>
                        <a:rPr lang="it-IT" sz="700" b="1" i="0" u="none" strike="noStrike">
                          <a:solidFill>
                            <a:srgbClr val="000000"/>
                          </a:solidFill>
                          <a:effectLst/>
                          <a:latin typeface="Calibri" panose="020F0502020204030204" pitchFamily="34" charset="0"/>
                        </a:rPr>
                        <a:t>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600" b="1" i="0" u="none" strike="noStrike">
                          <a:solidFill>
                            <a:srgbClr val="000000"/>
                          </a:solidFill>
                          <a:effectLst/>
                          <a:latin typeface="Calibri" panose="020F0502020204030204" pitchFamily="34" charset="0"/>
                        </a:rPr>
                        <a:t>1.1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1.189.268</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600" b="1" i="0" u="none" strike="noStrike">
                          <a:solidFill>
                            <a:srgbClr val="000000"/>
                          </a:solidFill>
                          <a:effectLst/>
                          <a:latin typeface="Calibri" panose="020F0502020204030204" pitchFamily="34" charset="0"/>
                        </a:rPr>
                        <a:t>1.239.268</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1.149.975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600" b="1" i="0" u="none" strike="noStrike">
                          <a:solidFill>
                            <a:srgbClr val="000000"/>
                          </a:solidFill>
                          <a:effectLst/>
                          <a:latin typeface="Calibri" panose="020F0502020204030204" pitchFamily="34" charset="0"/>
                        </a:rPr>
                        <a:t>1.199.975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600" b="1" i="0" u="none" strike="noStrike">
                          <a:solidFill>
                            <a:srgbClr val="000000"/>
                          </a:solidFill>
                          <a:effectLst/>
                          <a:latin typeface="Calibri" panose="020F0502020204030204" pitchFamily="34" charset="0"/>
                        </a:rPr>
                        <a:t>96,83%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1.109.020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600" b="1" i="0" u="none" strike="noStrike">
                          <a:solidFill>
                            <a:srgbClr val="000000"/>
                          </a:solidFill>
                          <a:effectLst/>
                          <a:latin typeface="Calibri" panose="020F0502020204030204" pitchFamily="34" charset="0"/>
                        </a:rPr>
                        <a:t>1.159.020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600" b="1" i="0" u="none" strike="noStrike">
                          <a:solidFill>
                            <a:srgbClr val="000000"/>
                          </a:solidFill>
                          <a:effectLst/>
                          <a:latin typeface="Calibri" panose="020F0502020204030204" pitchFamily="34" charset="0"/>
                        </a:rPr>
                        <a:t>93,5%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2">
                  <a:txBody>
                    <a:bodyPr/>
                    <a:lstStyle/>
                    <a:p>
                      <a:pPr algn="r" fontAlgn="ctr"/>
                      <a:r>
                        <a:rPr lang="it-IT" sz="700" b="1" i="0" u="none" strike="noStrike">
                          <a:solidFill>
                            <a:srgbClr val="000000"/>
                          </a:solidFill>
                          <a:effectLst/>
                          <a:latin typeface="Calibri" panose="020F0502020204030204" pitchFamily="34" charset="0"/>
                        </a:rPr>
                        <a:t>1.180.516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700" b="1" i="0" u="none" strike="noStrike">
                          <a:solidFill>
                            <a:srgbClr val="000000"/>
                          </a:solidFill>
                          <a:effectLst/>
                          <a:latin typeface="Calibri" panose="020F0502020204030204" pitchFamily="34" charset="0"/>
                        </a:rPr>
                        <a:t>95,3%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a:txBody>
                    <a:bodyPr/>
                    <a:lstStyle/>
                    <a:p>
                      <a:pPr algn="r" fontAlgn="ctr"/>
                      <a:r>
                        <a:rPr lang="it-IT" sz="700" b="1" i="0" u="none" strike="noStrike">
                          <a:solidFill>
                            <a:srgbClr val="000000"/>
                          </a:solidFill>
                          <a:effectLst/>
                          <a:latin typeface="Calibri" panose="020F0502020204030204" pitchFamily="34" charset="0"/>
                        </a:rPr>
                        <a:t>58.752</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a:txBody>
                    <a:bodyPr/>
                    <a:lstStyle/>
                    <a:p>
                      <a:pPr algn="r" fontAlgn="ctr"/>
                      <a:r>
                        <a:rPr lang="it-IT" sz="700" b="1" i="0" u="none" strike="noStrike">
                          <a:solidFill>
                            <a:srgbClr val="000000"/>
                          </a:solidFill>
                          <a:effectLst/>
                          <a:latin typeface="Calibri" panose="020F0502020204030204" pitchFamily="34" charset="0"/>
                        </a:rPr>
                        <a:t>1.239.268</a:t>
                      </a:r>
                    </a:p>
                  </a:txBody>
                  <a:tcPr marL="36000" marR="36000" marT="360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700" b="1" i="0" u="none" strike="noStrike">
                          <a:solidFill>
                            <a:srgbClr val="000000"/>
                          </a:solidFill>
                          <a:effectLst/>
                          <a:latin typeface="Calibri" panose="020F0502020204030204" pitchFamily="34" charset="0"/>
                        </a:rPr>
                        <a:t>100,0%</a:t>
                      </a: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752538919"/>
                  </a:ext>
                </a:extLst>
              </a:tr>
              <a:tr h="148008">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1.2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50.000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50.000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50.000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3370552758"/>
                  </a:ext>
                </a:extLst>
              </a:tr>
              <a:tr h="148008">
                <a:tc>
                  <a:txBody>
                    <a:bodyPr/>
                    <a:lstStyle/>
                    <a:p>
                      <a:pPr algn="ctr" fontAlgn="ctr"/>
                      <a:r>
                        <a:rPr lang="it-IT" sz="700" b="1" i="0" u="none" strike="noStrike">
                          <a:solidFill>
                            <a:srgbClr val="000000"/>
                          </a:solidFill>
                          <a:effectLst/>
                          <a:latin typeface="Calibri" panose="020F0502020204030204" pitchFamily="34" charset="0"/>
                        </a:rPr>
                        <a:t>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600" b="1" i="0" u="none" strike="noStrike">
                          <a:solidFill>
                            <a:srgbClr val="000000"/>
                          </a:solidFill>
                          <a:effectLst/>
                          <a:latin typeface="Calibri" panose="020F0502020204030204" pitchFamily="34" charset="0"/>
                        </a:rPr>
                        <a:t>2.1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2.841.377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1" i="0" u="none" strike="noStrike">
                          <a:solidFill>
                            <a:srgbClr val="000000"/>
                          </a:solidFill>
                          <a:effectLst/>
                          <a:latin typeface="Calibri" panose="020F0502020204030204" pitchFamily="34" charset="0"/>
                        </a:rPr>
                        <a:t>2.841.377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0" i="0" u="none" strike="noStrike">
                          <a:solidFill>
                            <a:srgbClr val="000000"/>
                          </a:solidFill>
                          <a:effectLst/>
                          <a:latin typeface="Calibri" panose="020F0502020204030204" pitchFamily="34" charset="0"/>
                        </a:rPr>
                        <a:t>2.827.267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1" i="0" u="none" strike="noStrike">
                          <a:solidFill>
                            <a:srgbClr val="000000"/>
                          </a:solidFill>
                          <a:effectLst/>
                          <a:latin typeface="Calibri" panose="020F0502020204030204" pitchFamily="34" charset="0"/>
                        </a:rPr>
                        <a:t>2.827.267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600" b="1" i="0" u="none" strike="noStrike">
                          <a:solidFill>
                            <a:srgbClr val="000000"/>
                          </a:solidFill>
                          <a:effectLst/>
                          <a:latin typeface="Calibri" panose="020F0502020204030204" pitchFamily="34" charset="0"/>
                        </a:rPr>
                        <a:t>99,50%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2.838.785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1" i="0" u="none" strike="noStrike">
                          <a:solidFill>
                            <a:srgbClr val="000000"/>
                          </a:solidFill>
                          <a:effectLst/>
                          <a:latin typeface="Calibri" panose="020F0502020204030204" pitchFamily="34" charset="0"/>
                        </a:rPr>
                        <a:t>2.838.785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600" b="1" i="0" u="none" strike="noStrike">
                          <a:solidFill>
                            <a:srgbClr val="000000"/>
                          </a:solidFill>
                          <a:effectLst/>
                          <a:latin typeface="Calibri" panose="020F0502020204030204" pitchFamily="34" charset="0"/>
                        </a:rPr>
                        <a:t>99,9%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it-IT" sz="700" b="1" i="0" u="none" strike="noStrike">
                          <a:solidFill>
                            <a:srgbClr val="000000"/>
                          </a:solidFill>
                          <a:effectLst/>
                          <a:latin typeface="Calibri" panose="020F0502020204030204" pitchFamily="34" charset="0"/>
                        </a:rPr>
                        <a:t>2.838.785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700" b="1" i="0" u="none" strike="noStrike">
                          <a:solidFill>
                            <a:srgbClr val="000000"/>
                          </a:solidFill>
                          <a:effectLst/>
                          <a:latin typeface="Calibri" panose="020F0502020204030204" pitchFamily="34" charset="0"/>
                        </a:rPr>
                        <a:t>99,9%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a:solidFill>
                            <a:srgbClr val="000000"/>
                          </a:solidFill>
                          <a:effectLst/>
                          <a:latin typeface="Calibri" panose="020F0502020204030204" pitchFamily="34" charset="0"/>
                        </a:rPr>
                        <a:t>2.592</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a:solidFill>
                            <a:srgbClr val="000000"/>
                          </a:solidFill>
                          <a:effectLst/>
                          <a:latin typeface="Calibri" panose="020F0502020204030204" pitchFamily="34" charset="0"/>
                        </a:rPr>
                        <a:t>2.841.377</a:t>
                      </a:r>
                    </a:p>
                  </a:txBody>
                  <a:tcPr marL="36000" marR="36000" marT="360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700" b="1" i="0" u="none" strike="noStrike">
                          <a:solidFill>
                            <a:srgbClr val="000000"/>
                          </a:solidFill>
                          <a:effectLst/>
                          <a:latin typeface="Calibri" panose="020F0502020204030204" pitchFamily="34" charset="0"/>
                        </a:rPr>
                        <a:t>100,0%</a:t>
                      </a: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073139239"/>
                  </a:ext>
                </a:extLst>
              </a:tr>
              <a:tr h="148008">
                <a:tc rowSpan="2">
                  <a:txBody>
                    <a:bodyPr/>
                    <a:lstStyle/>
                    <a:p>
                      <a:pPr algn="ctr" fontAlgn="ctr"/>
                      <a:r>
                        <a:rPr lang="it-IT" sz="700" b="1" i="0" u="none" strike="noStrike">
                          <a:solidFill>
                            <a:srgbClr val="000000"/>
                          </a:solidFill>
                          <a:effectLst/>
                          <a:latin typeface="Calibri" panose="020F0502020204030204" pitchFamily="34" charset="0"/>
                        </a:rPr>
                        <a:t>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600" b="1" i="0" u="none" strike="noStrike">
                          <a:solidFill>
                            <a:srgbClr val="000000"/>
                          </a:solidFill>
                          <a:effectLst/>
                          <a:latin typeface="Calibri" panose="020F0502020204030204" pitchFamily="34" charset="0"/>
                        </a:rPr>
                        <a:t>3.1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1.743.206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600" b="1" i="0" u="none" strike="noStrike">
                          <a:solidFill>
                            <a:srgbClr val="000000"/>
                          </a:solidFill>
                          <a:effectLst/>
                          <a:latin typeface="Calibri" panose="020F0502020204030204" pitchFamily="34" charset="0"/>
                        </a:rPr>
                        <a:t>14.140.523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0" i="0" u="none" strike="noStrike">
                          <a:solidFill>
                            <a:srgbClr val="000000"/>
                          </a:solidFill>
                          <a:effectLst/>
                          <a:latin typeface="Calibri" panose="020F0502020204030204" pitchFamily="34" charset="0"/>
                        </a:rPr>
                        <a:t>1.740.267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600" b="1" i="0" u="none" strike="noStrike">
                          <a:solidFill>
                            <a:srgbClr val="000000"/>
                          </a:solidFill>
                          <a:effectLst/>
                          <a:latin typeface="Calibri" panose="020F0502020204030204" pitchFamily="34" charset="0"/>
                        </a:rPr>
                        <a:t>12.337.584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600" b="1" i="0" u="none" strike="noStrike">
                          <a:solidFill>
                            <a:srgbClr val="000000"/>
                          </a:solidFill>
                          <a:effectLst/>
                          <a:latin typeface="Calibri" panose="020F0502020204030204" pitchFamily="34" charset="0"/>
                        </a:rPr>
                        <a:t>87,25%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1.697.182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600" b="1" i="0" u="none" strike="noStrike">
                          <a:solidFill>
                            <a:srgbClr val="000000"/>
                          </a:solidFill>
                          <a:effectLst/>
                          <a:latin typeface="Calibri" panose="020F0502020204030204" pitchFamily="34" charset="0"/>
                        </a:rPr>
                        <a:t>11.183.104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600" b="1" i="0" u="none" strike="noStrike">
                          <a:solidFill>
                            <a:srgbClr val="000000"/>
                          </a:solidFill>
                          <a:effectLst/>
                          <a:latin typeface="Calibri" panose="020F0502020204030204" pitchFamily="34" charset="0"/>
                        </a:rPr>
                        <a:t>79,1%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2">
                  <a:txBody>
                    <a:bodyPr/>
                    <a:lstStyle/>
                    <a:p>
                      <a:pPr algn="r" fontAlgn="ctr"/>
                      <a:r>
                        <a:rPr lang="it-IT" sz="700" b="1" i="0" u="none" strike="noStrike">
                          <a:solidFill>
                            <a:srgbClr val="000000"/>
                          </a:solidFill>
                          <a:effectLst/>
                          <a:latin typeface="Calibri" panose="020F0502020204030204" pitchFamily="34" charset="0"/>
                        </a:rPr>
                        <a:t>11.886.721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700" b="1" i="0" u="none" strike="noStrike">
                          <a:solidFill>
                            <a:srgbClr val="000000"/>
                          </a:solidFill>
                          <a:effectLst/>
                          <a:latin typeface="Calibri" panose="020F0502020204030204" pitchFamily="34" charset="0"/>
                        </a:rPr>
                        <a:t>84,1%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a:txBody>
                    <a:bodyPr/>
                    <a:lstStyle/>
                    <a:p>
                      <a:pPr algn="r" fontAlgn="ctr"/>
                      <a:r>
                        <a:rPr lang="it-IT" sz="700" b="1" i="0" u="none" strike="noStrike">
                          <a:solidFill>
                            <a:srgbClr val="000000"/>
                          </a:solidFill>
                          <a:effectLst/>
                          <a:latin typeface="Calibri" panose="020F0502020204030204" pitchFamily="34" charset="0"/>
                        </a:rPr>
                        <a:t>2.253.801</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a:txBody>
                    <a:bodyPr/>
                    <a:lstStyle/>
                    <a:p>
                      <a:pPr algn="r" fontAlgn="ctr"/>
                      <a:r>
                        <a:rPr lang="it-IT" sz="700" b="1" i="0" u="none" strike="noStrike">
                          <a:solidFill>
                            <a:srgbClr val="000000"/>
                          </a:solidFill>
                          <a:effectLst/>
                          <a:latin typeface="Calibri" panose="020F0502020204030204" pitchFamily="34" charset="0"/>
                        </a:rPr>
                        <a:t>14.140.523</a:t>
                      </a:r>
                    </a:p>
                  </a:txBody>
                  <a:tcPr marL="36000" marR="36000" marT="360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700" b="1" i="0" u="none" strike="noStrike">
                          <a:solidFill>
                            <a:srgbClr val="000000"/>
                          </a:solidFill>
                          <a:effectLst/>
                          <a:latin typeface="Calibri" panose="020F0502020204030204" pitchFamily="34" charset="0"/>
                        </a:rPr>
                        <a:t>100,0%</a:t>
                      </a: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580070317"/>
                  </a:ext>
                </a:extLst>
              </a:tr>
              <a:tr h="148008">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3.2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12.397.317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600" b="0" i="0" u="none" strike="noStrike">
                          <a:solidFill>
                            <a:srgbClr val="000000"/>
                          </a:solidFill>
                          <a:effectLst/>
                          <a:latin typeface="Calibri" panose="020F0502020204030204" pitchFamily="34" charset="0"/>
                        </a:rPr>
                        <a:t>10.597.317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9.485.923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378474587"/>
                  </a:ext>
                </a:extLst>
              </a:tr>
              <a:tr h="148008">
                <a:tc rowSpan="4">
                  <a:txBody>
                    <a:bodyPr/>
                    <a:lstStyle/>
                    <a:p>
                      <a:pPr algn="ctr" fontAlgn="ctr"/>
                      <a:r>
                        <a:rPr lang="it-IT" sz="700" b="1" i="0" u="none" strike="noStrike">
                          <a:solidFill>
                            <a:srgbClr val="000000"/>
                          </a:solidFill>
                          <a:effectLst/>
                          <a:latin typeface="Calibri" panose="020F0502020204030204" pitchFamily="34" charset="0"/>
                        </a:rPr>
                        <a:t>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600" b="1" i="0" u="none" strike="noStrike">
                          <a:solidFill>
                            <a:srgbClr val="000000"/>
                          </a:solidFill>
                          <a:effectLst/>
                          <a:latin typeface="Calibri" panose="020F0502020204030204" pitchFamily="34" charset="0"/>
                        </a:rPr>
                        <a:t>4.1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130.210.037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600" b="1" i="0" u="none" strike="noStrike">
                          <a:solidFill>
                            <a:srgbClr val="000000"/>
                          </a:solidFill>
                          <a:effectLst/>
                          <a:latin typeface="Calibri" panose="020F0502020204030204" pitchFamily="34" charset="0"/>
                        </a:rPr>
                        <a:t>216.806.151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0" i="0" u="none" strike="noStrike">
                          <a:solidFill>
                            <a:srgbClr val="000000"/>
                          </a:solidFill>
                          <a:effectLst/>
                          <a:latin typeface="Calibri" panose="020F0502020204030204" pitchFamily="34" charset="0"/>
                        </a:rPr>
                        <a:t>114.825.753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600" b="1" i="0" u="none" strike="noStrike">
                          <a:solidFill>
                            <a:srgbClr val="000000"/>
                          </a:solidFill>
                          <a:effectLst/>
                          <a:latin typeface="Calibri" panose="020F0502020204030204" pitchFamily="34" charset="0"/>
                        </a:rPr>
                        <a:t>201.291.978</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600" b="1" i="0" u="none" strike="noStrike">
                          <a:solidFill>
                            <a:srgbClr val="000000"/>
                          </a:solidFill>
                          <a:effectLst/>
                          <a:latin typeface="Calibri" panose="020F0502020204030204" pitchFamily="34" charset="0"/>
                        </a:rPr>
                        <a:t>92,84%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80.428.312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600" b="1" i="0" u="none" strike="noStrike">
                          <a:solidFill>
                            <a:srgbClr val="000000"/>
                          </a:solidFill>
                          <a:effectLst/>
                          <a:latin typeface="Calibri" panose="020F0502020204030204" pitchFamily="34" charset="0"/>
                        </a:rPr>
                        <a:t>152.766.826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600" b="1" i="0" u="none" strike="noStrike">
                          <a:solidFill>
                            <a:srgbClr val="000000"/>
                          </a:solidFill>
                          <a:effectLst/>
                          <a:latin typeface="Calibri" panose="020F0502020204030204" pitchFamily="34" charset="0"/>
                        </a:rPr>
                        <a:t>70,5%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4">
                  <a:txBody>
                    <a:bodyPr/>
                    <a:lstStyle/>
                    <a:p>
                      <a:pPr algn="r" fontAlgn="ctr"/>
                      <a:r>
                        <a:rPr lang="it-IT" sz="700" b="1" i="0" u="none" strike="noStrike">
                          <a:solidFill>
                            <a:srgbClr val="000000"/>
                          </a:solidFill>
                          <a:effectLst/>
                          <a:latin typeface="Calibri" panose="020F0502020204030204" pitchFamily="34" charset="0"/>
                        </a:rPr>
                        <a:t>170.047.863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700" b="1" i="0" u="none" strike="noStrike">
                          <a:solidFill>
                            <a:srgbClr val="000000"/>
                          </a:solidFill>
                          <a:effectLst/>
                          <a:latin typeface="Calibri" panose="020F0502020204030204" pitchFamily="34" charset="0"/>
                        </a:rPr>
                        <a:t>78,4%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4">
                  <a:txBody>
                    <a:bodyPr/>
                    <a:lstStyle/>
                    <a:p>
                      <a:pPr algn="r" fontAlgn="ctr"/>
                      <a:r>
                        <a:rPr lang="it-IT" sz="700" b="1" i="0" u="none" strike="noStrike">
                          <a:solidFill>
                            <a:srgbClr val="000000"/>
                          </a:solidFill>
                          <a:effectLst/>
                          <a:latin typeface="Calibri" panose="020F0502020204030204" pitchFamily="34" charset="0"/>
                        </a:rPr>
                        <a:t>46.758.288</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4">
                  <a:txBody>
                    <a:bodyPr/>
                    <a:lstStyle/>
                    <a:p>
                      <a:pPr algn="r" fontAlgn="ctr"/>
                      <a:r>
                        <a:rPr lang="it-IT" sz="700" b="1" i="0" u="none" strike="noStrike">
                          <a:solidFill>
                            <a:srgbClr val="000000"/>
                          </a:solidFill>
                          <a:effectLst/>
                          <a:latin typeface="Calibri" panose="020F0502020204030204" pitchFamily="34" charset="0"/>
                        </a:rPr>
                        <a:t>216.806.151</a:t>
                      </a:r>
                    </a:p>
                  </a:txBody>
                  <a:tcPr marL="36000" marR="36000" marT="360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700" b="1" i="0" u="none" strike="noStrike">
                          <a:solidFill>
                            <a:srgbClr val="000000"/>
                          </a:solidFill>
                          <a:effectLst/>
                          <a:latin typeface="Calibri" panose="020F0502020204030204" pitchFamily="34" charset="0"/>
                        </a:rPr>
                        <a:t>100,0%</a:t>
                      </a: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580353143"/>
                  </a:ext>
                </a:extLst>
              </a:tr>
              <a:tr h="148008">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4.2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57.858.639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600" b="0" i="0" u="none" strike="noStrike">
                          <a:solidFill>
                            <a:srgbClr val="000000"/>
                          </a:solidFill>
                          <a:effectLst/>
                          <a:latin typeface="Calibri" panose="020F0502020204030204" pitchFamily="34" charset="0"/>
                        </a:rPr>
                        <a:t>57.854.096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51.585.031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678369666"/>
                  </a:ext>
                </a:extLst>
              </a:tr>
              <a:tr h="148008">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4.3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24.626.082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600" b="0" i="0" u="none" strike="noStrike">
                          <a:solidFill>
                            <a:srgbClr val="000000"/>
                          </a:solidFill>
                          <a:effectLst/>
                          <a:latin typeface="Calibri" panose="020F0502020204030204" pitchFamily="34" charset="0"/>
                        </a:rPr>
                        <a:t>24.552.405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17.211.895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2479512750"/>
                  </a:ext>
                </a:extLst>
              </a:tr>
              <a:tr h="148008">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4.4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4.111.393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600" b="0" i="0" u="none" strike="noStrike">
                          <a:solidFill>
                            <a:srgbClr val="000000"/>
                          </a:solidFill>
                          <a:effectLst/>
                          <a:latin typeface="Calibri" panose="020F0502020204030204" pitchFamily="34" charset="0"/>
                        </a:rPr>
                        <a:t>4.059.723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3.541.588</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2743896000"/>
                  </a:ext>
                </a:extLst>
              </a:tr>
              <a:tr h="148008">
                <a:tc rowSpan="2">
                  <a:txBody>
                    <a:bodyPr/>
                    <a:lstStyle/>
                    <a:p>
                      <a:pPr algn="ctr" fontAlgn="ctr"/>
                      <a:r>
                        <a:rPr lang="it-IT" sz="700" b="1" i="0" u="none" strike="noStrike">
                          <a:solidFill>
                            <a:srgbClr val="000000"/>
                          </a:solidFill>
                          <a:effectLst/>
                          <a:latin typeface="Calibri" panose="020F0502020204030204" pitchFamily="34" charset="0"/>
                        </a:rPr>
                        <a:t>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600" b="1" i="0" u="none" strike="noStrike">
                          <a:solidFill>
                            <a:srgbClr val="000000"/>
                          </a:solidFill>
                          <a:effectLst/>
                          <a:latin typeface="Calibri" panose="020F0502020204030204" pitchFamily="34" charset="0"/>
                        </a:rPr>
                        <a:t>5.1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1.700.000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600" b="1" i="0" u="none" strike="noStrike">
                          <a:solidFill>
                            <a:srgbClr val="000000"/>
                          </a:solidFill>
                          <a:effectLst/>
                          <a:latin typeface="Calibri" panose="020F0502020204030204" pitchFamily="34" charset="0"/>
                        </a:rPr>
                        <a:t>4.777.285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0" i="0" u="none" strike="noStrike">
                          <a:solidFill>
                            <a:srgbClr val="000000"/>
                          </a:solidFill>
                          <a:effectLst/>
                          <a:latin typeface="Calibri" panose="020F0502020204030204" pitchFamily="34" charset="0"/>
                        </a:rPr>
                        <a:t>1.377.285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600" b="1" i="0" u="none" strike="noStrike">
                          <a:solidFill>
                            <a:srgbClr val="000000"/>
                          </a:solidFill>
                          <a:effectLst/>
                          <a:latin typeface="Calibri" panose="020F0502020204030204" pitchFamily="34" charset="0"/>
                        </a:rPr>
                        <a:t>2.582.060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600" b="1" i="0" u="none" strike="noStrike">
                          <a:solidFill>
                            <a:srgbClr val="000000"/>
                          </a:solidFill>
                          <a:effectLst/>
                          <a:latin typeface="Calibri" panose="020F0502020204030204" pitchFamily="34" charset="0"/>
                        </a:rPr>
                        <a:t>54,05%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538.763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600" b="1" i="0" u="none" strike="noStrike">
                          <a:solidFill>
                            <a:srgbClr val="000000"/>
                          </a:solidFill>
                          <a:effectLst/>
                          <a:latin typeface="Calibri" panose="020F0502020204030204" pitchFamily="34" charset="0"/>
                        </a:rPr>
                        <a:t>1.743.537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600" b="1" i="0" u="none" strike="noStrike">
                          <a:solidFill>
                            <a:srgbClr val="000000"/>
                          </a:solidFill>
                          <a:effectLst/>
                          <a:latin typeface="Calibri" panose="020F0502020204030204" pitchFamily="34" charset="0"/>
                        </a:rPr>
                        <a:t>36,5%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2">
                  <a:txBody>
                    <a:bodyPr/>
                    <a:lstStyle/>
                    <a:p>
                      <a:pPr algn="r" fontAlgn="ctr"/>
                      <a:r>
                        <a:rPr lang="it-IT" sz="700" b="1" i="0" u="none" strike="noStrike">
                          <a:solidFill>
                            <a:srgbClr val="000000"/>
                          </a:solidFill>
                          <a:effectLst/>
                          <a:latin typeface="Calibri" panose="020F0502020204030204" pitchFamily="34" charset="0"/>
                        </a:rPr>
                        <a:t>1.743.537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700" b="1" i="0" u="none" strike="noStrike">
                          <a:solidFill>
                            <a:srgbClr val="000000"/>
                          </a:solidFill>
                          <a:effectLst/>
                          <a:latin typeface="Calibri" panose="020F0502020204030204" pitchFamily="34" charset="0"/>
                        </a:rPr>
                        <a:t>36,5%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a:txBody>
                    <a:bodyPr/>
                    <a:lstStyle/>
                    <a:p>
                      <a:pPr algn="r" fontAlgn="ctr"/>
                      <a:r>
                        <a:rPr lang="it-IT" sz="700" b="1" i="0" u="none" strike="noStrike">
                          <a:solidFill>
                            <a:srgbClr val="000000"/>
                          </a:solidFill>
                          <a:effectLst/>
                          <a:latin typeface="Calibri" panose="020F0502020204030204" pitchFamily="34" charset="0"/>
                        </a:rPr>
                        <a:t>535.000</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a:txBody>
                    <a:bodyPr/>
                    <a:lstStyle/>
                    <a:p>
                      <a:pPr algn="r" fontAlgn="ctr"/>
                      <a:r>
                        <a:rPr lang="it-IT" sz="700" b="1" i="0" u="none" strike="noStrike">
                          <a:solidFill>
                            <a:srgbClr val="000000"/>
                          </a:solidFill>
                          <a:effectLst/>
                          <a:latin typeface="Calibri" panose="020F0502020204030204" pitchFamily="34" charset="0"/>
                        </a:rPr>
                        <a:t>2.278.537</a:t>
                      </a:r>
                    </a:p>
                  </a:txBody>
                  <a:tcPr marL="36000" marR="36000" marT="360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700" b="1" i="0" u="none" strike="noStrike">
                          <a:solidFill>
                            <a:srgbClr val="000000"/>
                          </a:solidFill>
                          <a:effectLst/>
                          <a:latin typeface="Calibri" panose="020F0502020204030204" pitchFamily="34" charset="0"/>
                        </a:rPr>
                        <a:t>47,7%</a:t>
                      </a: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584153382"/>
                  </a:ext>
                </a:extLst>
              </a:tr>
              <a:tr h="170779">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5.2 (trascin.)</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3.077.285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600" b="0" i="0" u="none" strike="noStrike">
                          <a:solidFill>
                            <a:srgbClr val="000000"/>
                          </a:solidFill>
                          <a:effectLst/>
                          <a:latin typeface="Calibri" panose="020F0502020204030204" pitchFamily="34" charset="0"/>
                        </a:rPr>
                        <a:t>1.204.774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1.204.774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820773988"/>
                  </a:ext>
                </a:extLst>
              </a:tr>
              <a:tr h="148008">
                <a:tc rowSpan="3">
                  <a:txBody>
                    <a:bodyPr/>
                    <a:lstStyle/>
                    <a:p>
                      <a:pPr algn="ctr" fontAlgn="ctr"/>
                      <a:r>
                        <a:rPr lang="it-IT" sz="700" b="1" i="0" u="none" strike="noStrike">
                          <a:solidFill>
                            <a:srgbClr val="000000"/>
                          </a:solidFill>
                          <a:effectLst/>
                          <a:latin typeface="Calibri" panose="020F0502020204030204" pitchFamily="34" charset="0"/>
                        </a:rPr>
                        <a:t>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600" b="1" i="0" u="none" strike="noStrike">
                          <a:solidFill>
                            <a:srgbClr val="000000"/>
                          </a:solidFill>
                          <a:effectLst/>
                          <a:latin typeface="Calibri" panose="020F0502020204030204" pitchFamily="34" charset="0"/>
                        </a:rPr>
                        <a:t>6.1.1 P.G.</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32.803.600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600" b="1" i="0" u="none" strike="noStrike">
                          <a:solidFill>
                            <a:srgbClr val="000000"/>
                          </a:solidFill>
                          <a:effectLst/>
                          <a:latin typeface="Calibri" panose="020F0502020204030204" pitchFamily="34" charset="0"/>
                        </a:rPr>
                        <a:t>56.369.890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0" i="0" u="none" strike="noStrike">
                          <a:solidFill>
                            <a:srgbClr val="000000"/>
                          </a:solidFill>
                          <a:effectLst/>
                          <a:latin typeface="Calibri" panose="020F0502020204030204" pitchFamily="34" charset="0"/>
                        </a:rPr>
                        <a:t>32.803.600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600" b="1" i="0" u="none" strike="noStrike">
                          <a:solidFill>
                            <a:srgbClr val="000000"/>
                          </a:solidFill>
                          <a:effectLst/>
                          <a:latin typeface="Calibri" panose="020F0502020204030204" pitchFamily="34" charset="0"/>
                        </a:rPr>
                        <a:t>46.121.204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600" b="1" i="0" u="none" strike="noStrike">
                          <a:solidFill>
                            <a:srgbClr val="000000"/>
                          </a:solidFill>
                          <a:effectLst/>
                          <a:latin typeface="Calibri" panose="020F0502020204030204" pitchFamily="34" charset="0"/>
                        </a:rPr>
                        <a:t>81,82%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25.306.516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600" b="1" i="0" u="none" strike="noStrike">
                          <a:solidFill>
                            <a:srgbClr val="000000"/>
                          </a:solidFill>
                          <a:effectLst/>
                          <a:latin typeface="Calibri" panose="020F0502020204030204" pitchFamily="34" charset="0"/>
                        </a:rPr>
                        <a:t>32.376.775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600" b="1" i="0" u="none" strike="noStrike">
                          <a:solidFill>
                            <a:srgbClr val="000000"/>
                          </a:solidFill>
                          <a:effectLst/>
                          <a:latin typeface="Calibri" panose="020F0502020204030204" pitchFamily="34" charset="0"/>
                        </a:rPr>
                        <a:t>57,44%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3">
                  <a:txBody>
                    <a:bodyPr/>
                    <a:lstStyle/>
                    <a:p>
                      <a:pPr algn="r" fontAlgn="ctr"/>
                      <a:r>
                        <a:rPr lang="it-IT" sz="700" b="1" i="0" u="none" strike="noStrike">
                          <a:solidFill>
                            <a:srgbClr val="000000"/>
                          </a:solidFill>
                          <a:effectLst/>
                          <a:latin typeface="Calibri" panose="020F0502020204030204" pitchFamily="34" charset="0"/>
                        </a:rPr>
                        <a:t>34.914.457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700" b="1" i="0" u="none" strike="noStrike">
                          <a:solidFill>
                            <a:srgbClr val="000000"/>
                          </a:solidFill>
                          <a:effectLst/>
                          <a:latin typeface="Calibri" panose="020F0502020204030204" pitchFamily="34" charset="0"/>
                        </a:rPr>
                        <a:t>61,9%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3">
                  <a:txBody>
                    <a:bodyPr/>
                    <a:lstStyle/>
                    <a:p>
                      <a:pPr algn="r" fontAlgn="ctr"/>
                      <a:r>
                        <a:rPr lang="it-IT" sz="700" b="1" i="0" u="none" strike="noStrike">
                          <a:solidFill>
                            <a:srgbClr val="000000"/>
                          </a:solidFill>
                          <a:effectLst/>
                          <a:latin typeface="Calibri" panose="020F0502020204030204" pitchFamily="34" charset="0"/>
                        </a:rPr>
                        <a:t>23.977.317</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3">
                  <a:txBody>
                    <a:bodyPr/>
                    <a:lstStyle/>
                    <a:p>
                      <a:pPr algn="r" fontAlgn="ctr"/>
                      <a:r>
                        <a:rPr lang="it-IT" sz="700" b="1" i="0" u="none" strike="noStrike">
                          <a:solidFill>
                            <a:srgbClr val="000000"/>
                          </a:solidFill>
                          <a:effectLst/>
                          <a:latin typeface="Calibri" panose="020F0502020204030204" pitchFamily="34" charset="0"/>
                        </a:rPr>
                        <a:t>58.891.774</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700" b="1" i="0" u="none" strike="noStrike">
                          <a:solidFill>
                            <a:srgbClr val="000000"/>
                          </a:solidFill>
                          <a:effectLst/>
                          <a:latin typeface="Calibri" panose="020F0502020204030204" pitchFamily="34" charset="0"/>
                        </a:rPr>
                        <a:t>104,5%</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454638927"/>
                  </a:ext>
                </a:extLst>
              </a:tr>
              <a:tr h="148008">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6.4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6.516.386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600" b="0" i="0" u="none" strike="noStrike">
                          <a:solidFill>
                            <a:srgbClr val="000000"/>
                          </a:solidFill>
                          <a:effectLst/>
                          <a:latin typeface="Calibri" panose="020F0502020204030204" pitchFamily="34" charset="0"/>
                        </a:rPr>
                        <a:t>6.147.604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3.730.259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3978816209"/>
                  </a:ext>
                </a:extLst>
              </a:tr>
              <a:tr h="148008">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6.1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17.049.904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600" b="0" i="0" u="none" strike="noStrike">
                          <a:solidFill>
                            <a:srgbClr val="000000"/>
                          </a:solidFill>
                          <a:effectLst/>
                          <a:latin typeface="Calibri" panose="020F0502020204030204" pitchFamily="34" charset="0"/>
                        </a:rPr>
                        <a:t>7.170.000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3.340.000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3282577573"/>
                  </a:ext>
                </a:extLst>
              </a:tr>
              <a:tr h="148008">
                <a:tc>
                  <a:txBody>
                    <a:bodyPr/>
                    <a:lstStyle/>
                    <a:p>
                      <a:pPr algn="ctr" fontAlgn="ctr"/>
                      <a:r>
                        <a:rPr lang="it-IT" sz="700" b="1" i="0" u="none" strike="noStrike">
                          <a:solidFill>
                            <a:srgbClr val="000000"/>
                          </a:solidFill>
                          <a:effectLst/>
                          <a:latin typeface="Calibri" panose="020F0502020204030204" pitchFamily="34" charset="0"/>
                        </a:rPr>
                        <a:t>6 EURI</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600" b="1" i="0" u="none" strike="noStrike">
                          <a:solidFill>
                            <a:srgbClr val="000000"/>
                          </a:solidFill>
                          <a:effectLst/>
                          <a:latin typeface="Calibri" panose="020F0502020204030204" pitchFamily="34" charset="0"/>
                        </a:rPr>
                        <a:t>6.1 EURI</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600" b="0" i="0" u="none" strike="noStrike">
                          <a:solidFill>
                            <a:srgbClr val="000000"/>
                          </a:solidFill>
                          <a:effectLst/>
                          <a:latin typeface="Calibri" panose="020F0502020204030204" pitchFamily="34" charset="0"/>
                        </a:rPr>
                        <a:t>13.130.043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600" b="1" i="0" u="none" strike="noStrike">
                          <a:solidFill>
                            <a:srgbClr val="000000"/>
                          </a:solidFill>
                          <a:effectLst/>
                          <a:latin typeface="Calibri" panose="020F0502020204030204" pitchFamily="34" charset="0"/>
                        </a:rPr>
                        <a:t>13.130.043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600" b="0" i="0" u="none" strike="noStrike">
                          <a:solidFill>
                            <a:srgbClr val="000000"/>
                          </a:solidFill>
                          <a:effectLst/>
                          <a:latin typeface="Calibri" panose="020F0502020204030204" pitchFamily="34" charset="0"/>
                        </a:rPr>
                        <a:t>13.130.000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600" b="1" i="0" u="none" strike="noStrike">
                          <a:solidFill>
                            <a:srgbClr val="000000"/>
                          </a:solidFill>
                          <a:effectLst/>
                          <a:latin typeface="Calibri" panose="020F0502020204030204" pitchFamily="34" charset="0"/>
                        </a:rPr>
                        <a:t>13.130.000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600" b="1" i="0" u="none" strike="noStrike">
                          <a:solidFill>
                            <a:srgbClr val="000000"/>
                          </a:solidFill>
                          <a:effectLst/>
                          <a:latin typeface="Calibri" panose="020F0502020204030204" pitchFamily="34" charset="0"/>
                        </a:rPr>
                        <a:t>100,00%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600" b="0" i="0" u="none" strike="noStrike">
                          <a:solidFill>
                            <a:srgbClr val="000000"/>
                          </a:solidFill>
                          <a:effectLst/>
                          <a:latin typeface="Calibri" panose="020F0502020204030204" pitchFamily="34" charset="0"/>
                        </a:rPr>
                        <a:t>6.345.000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600" b="1" i="0" u="none" strike="noStrike">
                          <a:solidFill>
                            <a:srgbClr val="000000"/>
                          </a:solidFill>
                          <a:effectLst/>
                          <a:latin typeface="Calibri" panose="020F0502020204030204" pitchFamily="34" charset="0"/>
                        </a:rPr>
                        <a:t>6.345.000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600" b="1" i="0" u="none" strike="noStrike">
                          <a:solidFill>
                            <a:srgbClr val="000000"/>
                          </a:solidFill>
                          <a:effectLst/>
                          <a:latin typeface="Calibri" panose="020F0502020204030204" pitchFamily="34" charset="0"/>
                        </a:rPr>
                        <a:t>48,3%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it-IT" sz="700" b="1" i="0" u="none" strike="noStrike">
                          <a:solidFill>
                            <a:srgbClr val="000000"/>
                          </a:solidFill>
                          <a:effectLst/>
                          <a:latin typeface="Calibri" panose="020F0502020204030204" pitchFamily="34" charset="0"/>
                        </a:rPr>
                        <a:t>6.655.000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700" b="1" i="0" u="none" strike="noStrike">
                          <a:solidFill>
                            <a:srgbClr val="000000"/>
                          </a:solidFill>
                          <a:effectLst/>
                          <a:latin typeface="Calibri" panose="020F0502020204030204" pitchFamily="34" charset="0"/>
                        </a:rPr>
                        <a:t>50,7%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a:solidFill>
                            <a:srgbClr val="000000"/>
                          </a:solidFill>
                          <a:effectLst/>
                          <a:latin typeface="Calibri" panose="020F0502020204030204" pitchFamily="34" charset="0"/>
                        </a:rPr>
                        <a:t>6.791.092</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a:solidFill>
                            <a:srgbClr val="000000"/>
                          </a:solidFill>
                          <a:effectLst/>
                          <a:latin typeface="Calibri" panose="020F0502020204030204" pitchFamily="34" charset="0"/>
                        </a:rPr>
                        <a:t>13.446.092</a:t>
                      </a:r>
                    </a:p>
                  </a:txBody>
                  <a:tcPr marL="36000" marR="36000" marT="360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700" b="1" i="0" u="none" strike="noStrike">
                          <a:solidFill>
                            <a:srgbClr val="000000"/>
                          </a:solidFill>
                          <a:effectLst/>
                          <a:latin typeface="Calibri" panose="020F0502020204030204" pitchFamily="34" charset="0"/>
                        </a:rPr>
                        <a:t>102,4%</a:t>
                      </a: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517014131"/>
                  </a:ext>
                </a:extLst>
              </a:tr>
              <a:tr h="148008">
                <a:tc rowSpan="4">
                  <a:txBody>
                    <a:bodyPr/>
                    <a:lstStyle/>
                    <a:p>
                      <a:pPr algn="ctr" fontAlgn="ctr"/>
                      <a:r>
                        <a:rPr lang="it-IT" sz="700" b="1" i="0" u="none" strike="noStrike">
                          <a:solidFill>
                            <a:srgbClr val="000000"/>
                          </a:solidFill>
                          <a:effectLst/>
                          <a:latin typeface="Calibri" panose="020F0502020204030204" pitchFamily="34" charset="0"/>
                        </a:rPr>
                        <a:t>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600" b="1" i="0" u="none" strike="noStrike">
                          <a:solidFill>
                            <a:srgbClr val="000000"/>
                          </a:solidFill>
                          <a:effectLst/>
                          <a:latin typeface="Calibri" panose="020F0502020204030204" pitchFamily="34" charset="0"/>
                        </a:rPr>
                        <a:t>7.1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305.698</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600" b="1" i="0" u="none" strike="noStrike">
                          <a:solidFill>
                            <a:srgbClr val="000000"/>
                          </a:solidFill>
                          <a:effectLst/>
                          <a:latin typeface="Calibri" panose="020F0502020204030204" pitchFamily="34" charset="0"/>
                        </a:rPr>
                        <a:t>35.448.528</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0" i="0" u="none" strike="noStrike">
                          <a:solidFill>
                            <a:srgbClr val="000000"/>
                          </a:solidFill>
                          <a:effectLst/>
                          <a:latin typeface="Calibri" panose="020F0502020204030204" pitchFamily="34" charset="0"/>
                        </a:rPr>
                        <a:t>300.706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600" b="1" i="0" u="none" strike="noStrike">
                          <a:solidFill>
                            <a:srgbClr val="000000"/>
                          </a:solidFill>
                          <a:effectLst/>
                          <a:latin typeface="Calibri" panose="020F0502020204030204" pitchFamily="34" charset="0"/>
                        </a:rPr>
                        <a:t>35.387.609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600" b="1" i="0" u="none" strike="noStrike">
                          <a:solidFill>
                            <a:srgbClr val="000000"/>
                          </a:solidFill>
                          <a:effectLst/>
                          <a:latin typeface="Calibri" panose="020F0502020204030204" pitchFamily="34" charset="0"/>
                        </a:rPr>
                        <a:t>99,83%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137.482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600" b="1" i="0" u="none" strike="noStrike">
                          <a:solidFill>
                            <a:srgbClr val="000000"/>
                          </a:solidFill>
                          <a:effectLst/>
                          <a:latin typeface="Calibri" panose="020F0502020204030204" pitchFamily="34" charset="0"/>
                        </a:rPr>
                        <a:t>26.898.219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600" b="1" i="0" u="none" strike="noStrike">
                          <a:solidFill>
                            <a:srgbClr val="000000"/>
                          </a:solidFill>
                          <a:effectLst/>
                          <a:latin typeface="Calibri" panose="020F0502020204030204" pitchFamily="34" charset="0"/>
                        </a:rPr>
                        <a:t>75,9%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4">
                  <a:txBody>
                    <a:bodyPr/>
                    <a:lstStyle/>
                    <a:p>
                      <a:pPr algn="r" fontAlgn="ctr"/>
                      <a:r>
                        <a:rPr lang="it-IT" sz="700" b="1" i="0" u="none" strike="noStrike">
                          <a:solidFill>
                            <a:srgbClr val="000000"/>
                          </a:solidFill>
                          <a:effectLst/>
                          <a:latin typeface="Calibri" panose="020F0502020204030204" pitchFamily="34" charset="0"/>
                        </a:rPr>
                        <a:t>28.724.599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700" b="1" i="0" u="none" strike="noStrike">
                          <a:solidFill>
                            <a:srgbClr val="000000"/>
                          </a:solidFill>
                          <a:effectLst/>
                          <a:latin typeface="Calibri" panose="020F0502020204030204" pitchFamily="34" charset="0"/>
                        </a:rPr>
                        <a:t>81,0%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4">
                  <a:txBody>
                    <a:bodyPr/>
                    <a:lstStyle/>
                    <a:p>
                      <a:pPr algn="r" fontAlgn="ctr"/>
                      <a:r>
                        <a:rPr lang="it-IT" sz="700" b="1" i="0" u="none" strike="noStrike">
                          <a:solidFill>
                            <a:srgbClr val="000000"/>
                          </a:solidFill>
                          <a:effectLst/>
                          <a:latin typeface="Calibri" panose="020F0502020204030204" pitchFamily="34" charset="0"/>
                        </a:rPr>
                        <a:t>6.723.928</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4">
                  <a:txBody>
                    <a:bodyPr/>
                    <a:lstStyle/>
                    <a:p>
                      <a:pPr algn="r" fontAlgn="ctr"/>
                      <a:r>
                        <a:rPr lang="it-IT" sz="700" b="1" i="0" u="none" strike="noStrike">
                          <a:solidFill>
                            <a:srgbClr val="000000"/>
                          </a:solidFill>
                          <a:effectLst/>
                          <a:latin typeface="Calibri" panose="020F0502020204030204" pitchFamily="34" charset="0"/>
                        </a:rPr>
                        <a:t>35.448.528</a:t>
                      </a:r>
                    </a:p>
                  </a:txBody>
                  <a:tcPr marL="36000" marR="36000" marT="360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700" b="1" i="0" u="none" strike="noStrike">
                          <a:solidFill>
                            <a:srgbClr val="000000"/>
                          </a:solidFill>
                          <a:effectLst/>
                          <a:latin typeface="Calibri" panose="020F0502020204030204" pitchFamily="34" charset="0"/>
                        </a:rPr>
                        <a:t>100,0%</a:t>
                      </a: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584476399"/>
                  </a:ext>
                </a:extLst>
              </a:tr>
              <a:tr h="148008">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7.3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21.398.091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600" b="0" i="0" u="none" strike="noStrike">
                          <a:solidFill>
                            <a:srgbClr val="000000"/>
                          </a:solidFill>
                          <a:effectLst/>
                          <a:latin typeface="Calibri" panose="020F0502020204030204" pitchFamily="34" charset="0"/>
                        </a:rPr>
                        <a:t>21.398.091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18.407.249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596367618"/>
                  </a:ext>
                </a:extLst>
              </a:tr>
              <a:tr h="148008">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7.4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12.720.000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600" b="0" i="0" u="none" strike="noStrike">
                          <a:solidFill>
                            <a:srgbClr val="000000"/>
                          </a:solidFill>
                          <a:effectLst/>
                          <a:latin typeface="Calibri" panose="020F0502020204030204" pitchFamily="34" charset="0"/>
                        </a:rPr>
                        <a:t>12.673.158</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7.680.114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3391343130"/>
                  </a:ext>
                </a:extLst>
              </a:tr>
              <a:tr h="148008">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7.6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1.024.739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600" b="0" i="0" u="none" strike="noStrike">
                          <a:solidFill>
                            <a:srgbClr val="000000"/>
                          </a:solidFill>
                          <a:effectLst/>
                          <a:latin typeface="Calibri" panose="020F0502020204030204" pitchFamily="34" charset="0"/>
                        </a:rPr>
                        <a:t>1.015.654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673.374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242596477"/>
                  </a:ext>
                </a:extLst>
              </a:tr>
              <a:tr h="148008">
                <a:tc rowSpan="3">
                  <a:txBody>
                    <a:bodyPr/>
                    <a:lstStyle/>
                    <a:p>
                      <a:pPr algn="ctr" fontAlgn="ctr"/>
                      <a:r>
                        <a:rPr lang="it-IT" sz="700" b="1" i="0" u="none" strike="noStrike">
                          <a:solidFill>
                            <a:srgbClr val="000000"/>
                          </a:solidFill>
                          <a:effectLst/>
                          <a:latin typeface="Calibri" panose="020F0502020204030204" pitchFamily="34" charset="0"/>
                        </a:rPr>
                        <a:t>8</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600" b="1" i="0" u="none" strike="noStrike">
                          <a:solidFill>
                            <a:srgbClr val="000000"/>
                          </a:solidFill>
                          <a:effectLst/>
                          <a:latin typeface="Calibri" panose="020F0502020204030204" pitchFamily="34" charset="0"/>
                        </a:rPr>
                        <a:t>8.1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6.500.000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600" b="1" i="0" u="none" strike="noStrike">
                          <a:solidFill>
                            <a:srgbClr val="000000"/>
                          </a:solidFill>
                          <a:effectLst/>
                          <a:latin typeface="Calibri" panose="020F0502020204030204" pitchFamily="34" charset="0"/>
                        </a:rPr>
                        <a:t>9.243.273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0" i="0" u="none" strike="noStrike">
                          <a:solidFill>
                            <a:srgbClr val="000000"/>
                          </a:solidFill>
                          <a:effectLst/>
                          <a:latin typeface="Calibri" panose="020F0502020204030204" pitchFamily="34" charset="0"/>
                        </a:rPr>
                        <a:t>5.890.446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600" b="1" i="0" u="none" strike="noStrike">
                          <a:solidFill>
                            <a:srgbClr val="000000"/>
                          </a:solidFill>
                          <a:effectLst/>
                          <a:latin typeface="Calibri" panose="020F0502020204030204" pitchFamily="34" charset="0"/>
                        </a:rPr>
                        <a:t>8.633.719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600" b="1" i="0" u="none" strike="noStrike">
                          <a:solidFill>
                            <a:srgbClr val="000000"/>
                          </a:solidFill>
                          <a:effectLst/>
                          <a:latin typeface="Calibri" panose="020F0502020204030204" pitchFamily="34" charset="0"/>
                        </a:rPr>
                        <a:t>93,41%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5.776.419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600" b="1" i="0" u="none" strike="noStrike">
                          <a:solidFill>
                            <a:srgbClr val="000000"/>
                          </a:solidFill>
                          <a:effectLst/>
                          <a:latin typeface="Calibri" panose="020F0502020204030204" pitchFamily="34" charset="0"/>
                        </a:rPr>
                        <a:t>7.209.878</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600" b="1" i="0" u="none" strike="noStrike">
                          <a:solidFill>
                            <a:srgbClr val="000000"/>
                          </a:solidFill>
                          <a:effectLst/>
                          <a:latin typeface="Calibri" panose="020F0502020204030204" pitchFamily="34" charset="0"/>
                        </a:rPr>
                        <a:t>78,0%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3">
                  <a:txBody>
                    <a:bodyPr/>
                    <a:lstStyle/>
                    <a:p>
                      <a:pPr algn="r" fontAlgn="ctr"/>
                      <a:r>
                        <a:rPr lang="it-IT" sz="700" b="1" i="0" u="none" strike="noStrike">
                          <a:solidFill>
                            <a:srgbClr val="000000"/>
                          </a:solidFill>
                          <a:effectLst/>
                          <a:latin typeface="Calibri" panose="020F0502020204030204" pitchFamily="34" charset="0"/>
                        </a:rPr>
                        <a:t>7.468.730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700" b="1" i="0" u="none" strike="noStrike">
                          <a:solidFill>
                            <a:srgbClr val="000000"/>
                          </a:solidFill>
                          <a:effectLst/>
                          <a:latin typeface="Calibri" panose="020F0502020204030204" pitchFamily="34" charset="0"/>
                        </a:rPr>
                        <a:t>80,8%</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3">
                  <a:txBody>
                    <a:bodyPr/>
                    <a:lstStyle/>
                    <a:p>
                      <a:pPr algn="r" fontAlgn="ctr"/>
                      <a:r>
                        <a:rPr lang="it-IT" sz="700" b="1" i="0" u="none" strike="noStrike">
                          <a:solidFill>
                            <a:srgbClr val="000000"/>
                          </a:solidFill>
                          <a:effectLst/>
                          <a:latin typeface="Calibri" panose="020F0502020204030204" pitchFamily="34" charset="0"/>
                        </a:rPr>
                        <a:t>1.774.543</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3">
                  <a:txBody>
                    <a:bodyPr/>
                    <a:lstStyle/>
                    <a:p>
                      <a:pPr algn="r" fontAlgn="ctr"/>
                      <a:r>
                        <a:rPr lang="it-IT" sz="700" b="1" i="0" u="none" strike="noStrike">
                          <a:solidFill>
                            <a:srgbClr val="000000"/>
                          </a:solidFill>
                          <a:effectLst/>
                          <a:latin typeface="Calibri" panose="020F0502020204030204" pitchFamily="34" charset="0"/>
                        </a:rPr>
                        <a:t>9.243.273</a:t>
                      </a:r>
                    </a:p>
                  </a:txBody>
                  <a:tcPr marL="36000" marR="36000" marT="360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700" b="1" i="0" u="none" strike="noStrike">
                          <a:solidFill>
                            <a:srgbClr val="000000"/>
                          </a:solidFill>
                          <a:effectLst/>
                          <a:latin typeface="Calibri" panose="020F0502020204030204" pitchFamily="34" charset="0"/>
                        </a:rPr>
                        <a:t>100,0%</a:t>
                      </a: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4012578356"/>
                  </a:ext>
                </a:extLst>
              </a:tr>
              <a:tr h="148008">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8.3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2.300.964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600" b="0" i="0" u="none" strike="noStrike">
                          <a:solidFill>
                            <a:srgbClr val="000000"/>
                          </a:solidFill>
                          <a:effectLst/>
                          <a:latin typeface="Calibri" panose="020F0502020204030204" pitchFamily="34" charset="0"/>
                        </a:rPr>
                        <a:t>2.300.964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991.150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3756491385"/>
                  </a:ext>
                </a:extLst>
              </a:tr>
              <a:tr h="148008">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8.5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442.309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600" b="0" i="0" u="none" strike="noStrike">
                          <a:solidFill>
                            <a:srgbClr val="000000"/>
                          </a:solidFill>
                          <a:effectLst/>
                          <a:latin typeface="Calibri" panose="020F0502020204030204" pitchFamily="34" charset="0"/>
                        </a:rPr>
                        <a:t>442.309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442.309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600" b="0" i="0" u="none" strike="noStrike">
                          <a:effectLst/>
                          <a:latin typeface="Arial" panose="020B060402020202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439172237"/>
                  </a:ext>
                </a:extLst>
              </a:tr>
              <a:tr h="148008">
                <a:tc>
                  <a:txBody>
                    <a:bodyPr/>
                    <a:lstStyle/>
                    <a:p>
                      <a:pPr algn="ctr" fontAlgn="ctr"/>
                      <a:r>
                        <a:rPr lang="it-IT" sz="700" b="1" i="0" u="none" strike="noStrike">
                          <a:solidFill>
                            <a:srgbClr val="000000"/>
                          </a:solidFill>
                          <a:effectLst/>
                          <a:latin typeface="Calibri" panose="020F0502020204030204" pitchFamily="34" charset="0"/>
                        </a:rPr>
                        <a:t>10.2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600" b="1" i="0" u="none" strike="noStrike">
                          <a:solidFill>
                            <a:srgbClr val="000000"/>
                          </a:solidFill>
                          <a:effectLst/>
                          <a:latin typeface="Calibri" panose="020F0502020204030204" pitchFamily="34" charset="0"/>
                        </a:rPr>
                        <a:t>10.2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471.412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1" i="0" u="none" strike="noStrike">
                          <a:solidFill>
                            <a:srgbClr val="000000"/>
                          </a:solidFill>
                          <a:effectLst/>
                          <a:latin typeface="Calibri" panose="020F0502020204030204" pitchFamily="34" charset="0"/>
                        </a:rPr>
                        <a:t>471.412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0" i="0" u="none" strike="noStrike">
                          <a:solidFill>
                            <a:srgbClr val="000000"/>
                          </a:solidFill>
                          <a:effectLst/>
                          <a:latin typeface="Calibri" panose="020F0502020204030204" pitchFamily="34" charset="0"/>
                        </a:rPr>
                        <a:t>471.412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1" i="0" u="none" strike="noStrike">
                          <a:solidFill>
                            <a:srgbClr val="000000"/>
                          </a:solidFill>
                          <a:effectLst/>
                          <a:latin typeface="Calibri" panose="020F0502020204030204" pitchFamily="34" charset="0"/>
                        </a:rPr>
                        <a:t>471.412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600" b="1" i="0" u="none" strike="noStrike">
                          <a:solidFill>
                            <a:srgbClr val="000000"/>
                          </a:solidFill>
                          <a:effectLst/>
                          <a:latin typeface="Calibri" panose="020F0502020204030204" pitchFamily="34" charset="0"/>
                        </a:rPr>
                        <a:t>100,00%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1" i="0" u="none" strike="noStrike">
                          <a:solidFill>
                            <a:srgbClr val="000000"/>
                          </a:solidFill>
                          <a:effectLst/>
                          <a:latin typeface="Calibri" panose="020F0502020204030204" pitchFamily="34" charset="0"/>
                        </a:rPr>
                        <a:t>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600" b="1" i="0" u="none" strike="noStrike">
                          <a:solidFill>
                            <a:srgbClr val="000000"/>
                          </a:solidFill>
                          <a:effectLst/>
                          <a:latin typeface="Calibri" panose="020F0502020204030204" pitchFamily="34" charset="0"/>
                        </a:rPr>
                        <a:t>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ctr"/>
                      <a:r>
                        <a:rPr lang="it-IT" sz="700" b="1" i="0" u="none" strike="noStrike">
                          <a:solidFill>
                            <a:srgbClr val="000000"/>
                          </a:solidFill>
                          <a:effectLst/>
                          <a:latin typeface="Calibri" panose="020F0502020204030204" pitchFamily="34" charset="0"/>
                        </a:rPr>
                        <a:t>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700" b="1" i="0" u="none" strike="noStrike">
                          <a:solidFill>
                            <a:srgbClr val="000000"/>
                          </a:solidFill>
                          <a:effectLst/>
                          <a:latin typeface="Calibri" panose="020F0502020204030204" pitchFamily="34" charset="0"/>
                        </a:rPr>
                        <a:t>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r>
                        <a:rPr lang="it-IT" sz="700" b="1" i="0" u="none" strike="noStrike">
                          <a:solidFill>
                            <a:srgbClr val="000000"/>
                          </a:solidFill>
                          <a:effectLst/>
                          <a:latin typeface="Calibri" panose="020F0502020204030204" pitchFamily="34" charset="0"/>
                        </a:rPr>
                        <a:t>471.412</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r>
                        <a:rPr lang="it-IT" sz="700" b="1" i="0" u="none" strike="noStrike">
                          <a:solidFill>
                            <a:srgbClr val="000000"/>
                          </a:solidFill>
                          <a:effectLst/>
                          <a:latin typeface="Calibri" panose="020F0502020204030204" pitchFamily="34" charset="0"/>
                        </a:rPr>
                        <a:t>471.412</a:t>
                      </a:r>
                    </a:p>
                  </a:txBody>
                  <a:tcPr marL="36000" marR="36000" marT="360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700" b="1" i="0" u="none" strike="noStrike">
                          <a:solidFill>
                            <a:srgbClr val="000000"/>
                          </a:solidFill>
                          <a:effectLst/>
                          <a:latin typeface="Calibri" panose="020F0502020204030204" pitchFamily="34" charset="0"/>
                        </a:rPr>
                        <a:t>100,0%</a:t>
                      </a: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653082751"/>
                  </a:ext>
                </a:extLst>
              </a:tr>
              <a:tr h="148008">
                <a:tc rowSpan="3">
                  <a:txBody>
                    <a:bodyPr/>
                    <a:lstStyle/>
                    <a:p>
                      <a:pPr algn="ctr" fontAlgn="ctr"/>
                      <a:r>
                        <a:rPr lang="it-IT" sz="700" b="1" i="0" u="none" strike="noStrike">
                          <a:solidFill>
                            <a:srgbClr val="000000"/>
                          </a:solidFill>
                          <a:effectLst/>
                          <a:latin typeface="Calibri" panose="020F0502020204030204" pitchFamily="34" charset="0"/>
                        </a:rPr>
                        <a:t>16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600" b="1" i="0" u="none" strike="noStrike">
                          <a:solidFill>
                            <a:srgbClr val="000000"/>
                          </a:solidFill>
                          <a:effectLst/>
                          <a:latin typeface="Calibri" panose="020F0502020204030204" pitchFamily="34" charset="0"/>
                        </a:rPr>
                        <a:t>16.1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2.086.095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600" b="1" i="0" u="none" strike="noStrike">
                          <a:solidFill>
                            <a:srgbClr val="000000"/>
                          </a:solidFill>
                          <a:effectLst/>
                          <a:latin typeface="Calibri" panose="020F0502020204030204" pitchFamily="34" charset="0"/>
                        </a:rPr>
                        <a:t>5.533.108</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0" i="0" u="none" strike="noStrike">
                          <a:solidFill>
                            <a:srgbClr val="000000"/>
                          </a:solidFill>
                          <a:effectLst/>
                          <a:latin typeface="Calibri" panose="020F0502020204030204" pitchFamily="34" charset="0"/>
                        </a:rPr>
                        <a:t>2.070.534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600" b="1" i="0" u="none" strike="noStrike">
                          <a:solidFill>
                            <a:srgbClr val="000000"/>
                          </a:solidFill>
                          <a:effectLst/>
                          <a:latin typeface="Calibri" panose="020F0502020204030204" pitchFamily="34" charset="0"/>
                        </a:rPr>
                        <a:t>5.511.548</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600" b="1" i="0" u="none" strike="noStrike">
                          <a:solidFill>
                            <a:srgbClr val="000000"/>
                          </a:solidFill>
                          <a:effectLst/>
                          <a:latin typeface="Calibri" panose="020F0502020204030204" pitchFamily="34" charset="0"/>
                        </a:rPr>
                        <a:t>99,61%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258.832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r" fontAlgn="ctr"/>
                      <a:r>
                        <a:rPr lang="it-IT" sz="600" b="1" i="0" u="none" strike="noStrike">
                          <a:solidFill>
                            <a:srgbClr val="000000"/>
                          </a:solidFill>
                          <a:effectLst/>
                          <a:latin typeface="Calibri" panose="020F0502020204030204" pitchFamily="34" charset="0"/>
                        </a:rPr>
                        <a:t>3.178.201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600" b="1" i="0" u="none" strike="noStrike">
                          <a:solidFill>
                            <a:srgbClr val="000000"/>
                          </a:solidFill>
                          <a:effectLst/>
                          <a:latin typeface="Calibri" panose="020F0502020204030204" pitchFamily="34" charset="0"/>
                        </a:rPr>
                        <a:t>57,4%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3">
                  <a:txBody>
                    <a:bodyPr/>
                    <a:lstStyle/>
                    <a:p>
                      <a:pPr algn="r" fontAlgn="ctr"/>
                      <a:r>
                        <a:rPr lang="it-IT" sz="700" b="1" i="0" u="none" strike="noStrike">
                          <a:solidFill>
                            <a:srgbClr val="000000"/>
                          </a:solidFill>
                          <a:effectLst/>
                          <a:latin typeface="Calibri" panose="020F0502020204030204" pitchFamily="34" charset="0"/>
                        </a:rPr>
                        <a:t>3.697.924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700" b="1" i="0" u="none" strike="noStrike">
                          <a:solidFill>
                            <a:srgbClr val="000000"/>
                          </a:solidFill>
                          <a:effectLst/>
                          <a:latin typeface="Calibri" panose="020F0502020204030204" pitchFamily="34" charset="0"/>
                        </a:rPr>
                        <a:t>66,8%</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3">
                  <a:txBody>
                    <a:bodyPr/>
                    <a:lstStyle/>
                    <a:p>
                      <a:pPr algn="r" fontAlgn="ctr"/>
                      <a:r>
                        <a:rPr lang="it-IT" sz="700" b="1" i="0" u="none" strike="noStrike">
                          <a:solidFill>
                            <a:srgbClr val="000000"/>
                          </a:solidFill>
                          <a:effectLst/>
                          <a:latin typeface="Calibri" panose="020F0502020204030204" pitchFamily="34" charset="0"/>
                        </a:rPr>
                        <a:t>1.835.185</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3">
                  <a:txBody>
                    <a:bodyPr/>
                    <a:lstStyle/>
                    <a:p>
                      <a:pPr algn="r" fontAlgn="ctr"/>
                      <a:r>
                        <a:rPr lang="it-IT" sz="700" b="1" i="0" u="none" strike="noStrike">
                          <a:solidFill>
                            <a:srgbClr val="000000"/>
                          </a:solidFill>
                          <a:effectLst/>
                          <a:latin typeface="Calibri" panose="020F0502020204030204" pitchFamily="34" charset="0"/>
                        </a:rPr>
                        <a:t>5.533.108</a:t>
                      </a:r>
                    </a:p>
                  </a:txBody>
                  <a:tcPr marL="36000" marR="36000" marT="360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3">
                  <a:txBody>
                    <a:bodyPr/>
                    <a:lstStyle/>
                    <a:p>
                      <a:pPr algn="ctr" fontAlgn="ctr"/>
                      <a:r>
                        <a:rPr lang="it-IT" sz="700" b="1" i="0" u="none" strike="noStrike">
                          <a:solidFill>
                            <a:srgbClr val="000000"/>
                          </a:solidFill>
                          <a:effectLst/>
                          <a:latin typeface="Calibri" panose="020F0502020204030204" pitchFamily="34" charset="0"/>
                        </a:rPr>
                        <a:t>100,0%</a:t>
                      </a: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535004599"/>
                  </a:ext>
                </a:extLst>
              </a:tr>
              <a:tr h="148008">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16.2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2.948.381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600" b="0" i="0" u="none" strike="noStrike">
                          <a:solidFill>
                            <a:srgbClr val="000000"/>
                          </a:solidFill>
                          <a:effectLst/>
                          <a:latin typeface="Calibri" panose="020F0502020204030204" pitchFamily="34" charset="0"/>
                        </a:rPr>
                        <a:t>2.942.381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2.700.917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2625472088"/>
                  </a:ext>
                </a:extLst>
              </a:tr>
              <a:tr h="148008">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16.4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498.633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600" b="0" i="0" u="none" strike="noStrike">
                          <a:solidFill>
                            <a:srgbClr val="000000"/>
                          </a:solidFill>
                          <a:effectLst/>
                          <a:latin typeface="Calibri" panose="020F0502020204030204" pitchFamily="34" charset="0"/>
                        </a:rPr>
                        <a:t>498.633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218.452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600" b="0" i="0" u="none" strike="noStrike">
                          <a:effectLst/>
                          <a:latin typeface="Arial" panose="020B060402020202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2786086536"/>
                  </a:ext>
                </a:extLst>
              </a:tr>
              <a:tr h="148008">
                <a:tc rowSpan="4">
                  <a:txBody>
                    <a:bodyPr/>
                    <a:lstStyle/>
                    <a:p>
                      <a:pPr algn="ctr" fontAlgn="ctr"/>
                      <a:r>
                        <a:rPr lang="it-IT" sz="700" b="1" i="0" u="none" strike="noStrike">
                          <a:solidFill>
                            <a:srgbClr val="000000"/>
                          </a:solidFill>
                          <a:effectLst/>
                          <a:latin typeface="Calibri" panose="020F0502020204030204" pitchFamily="34" charset="0"/>
                        </a:rPr>
                        <a:t>19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600" b="1" i="0" u="none" strike="noStrike">
                          <a:solidFill>
                            <a:srgbClr val="000000"/>
                          </a:solidFill>
                          <a:effectLst/>
                          <a:latin typeface="Calibri" panose="020F0502020204030204" pitchFamily="34" charset="0"/>
                        </a:rPr>
                        <a:t>19.1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925.420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600" b="1" i="0" u="none" strike="noStrike">
                          <a:solidFill>
                            <a:srgbClr val="000000"/>
                          </a:solidFill>
                          <a:effectLst/>
                          <a:latin typeface="Calibri" panose="020F0502020204030204" pitchFamily="34" charset="0"/>
                        </a:rPr>
                        <a:t>37.229.167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0" i="0" u="none" strike="noStrike">
                          <a:solidFill>
                            <a:srgbClr val="000000"/>
                          </a:solidFill>
                          <a:effectLst/>
                          <a:latin typeface="Calibri" panose="020F0502020204030204" pitchFamily="34" charset="0"/>
                        </a:rPr>
                        <a:t>819.101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600" b="1" i="0" u="none" strike="noStrike">
                          <a:solidFill>
                            <a:srgbClr val="000000"/>
                          </a:solidFill>
                          <a:effectLst/>
                          <a:latin typeface="Calibri" panose="020F0502020204030204" pitchFamily="34" charset="0"/>
                        </a:rPr>
                        <a:t>35.324.506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600" b="1" i="0" u="none" strike="noStrike">
                          <a:solidFill>
                            <a:srgbClr val="000000"/>
                          </a:solidFill>
                          <a:effectLst/>
                          <a:latin typeface="Calibri" panose="020F0502020204030204" pitchFamily="34" charset="0"/>
                        </a:rPr>
                        <a:t>94,88%</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819.101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600" b="1" i="0" u="none" strike="noStrike">
                          <a:solidFill>
                            <a:srgbClr val="000000"/>
                          </a:solidFill>
                          <a:effectLst/>
                          <a:latin typeface="Calibri" panose="020F0502020204030204" pitchFamily="34" charset="0"/>
                        </a:rPr>
                        <a:t>22.230.109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600" b="1" i="0" u="none" strike="noStrike">
                          <a:solidFill>
                            <a:srgbClr val="000000"/>
                          </a:solidFill>
                          <a:effectLst/>
                          <a:latin typeface="Calibri" panose="020F0502020204030204" pitchFamily="34" charset="0"/>
                        </a:rPr>
                        <a:t>59,7%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700" b="1" i="0" u="none" strike="noStrike" dirty="0">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4">
                  <a:txBody>
                    <a:bodyPr/>
                    <a:lstStyle/>
                    <a:p>
                      <a:pPr algn="r" fontAlgn="ctr"/>
                      <a:r>
                        <a:rPr lang="it-IT" sz="700" b="1" i="0" u="none" strike="noStrike">
                          <a:solidFill>
                            <a:srgbClr val="000000"/>
                          </a:solidFill>
                          <a:effectLst/>
                          <a:latin typeface="Calibri" panose="020F0502020204030204" pitchFamily="34" charset="0"/>
                        </a:rPr>
                        <a:t>25.563.868</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700" b="1" i="0" u="none" strike="noStrike">
                          <a:solidFill>
                            <a:srgbClr val="000000"/>
                          </a:solidFill>
                          <a:effectLst/>
                          <a:latin typeface="Calibri" panose="020F0502020204030204" pitchFamily="34" charset="0"/>
                        </a:rPr>
                        <a:t>68,7%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4">
                  <a:txBody>
                    <a:bodyPr/>
                    <a:lstStyle/>
                    <a:p>
                      <a:pPr algn="r" fontAlgn="ctr"/>
                      <a:r>
                        <a:rPr lang="it-IT" sz="700" b="1" i="0" u="none" strike="noStrike">
                          <a:solidFill>
                            <a:srgbClr val="000000"/>
                          </a:solidFill>
                          <a:effectLst/>
                          <a:latin typeface="Calibri" panose="020F0502020204030204" pitchFamily="34" charset="0"/>
                        </a:rPr>
                        <a:t>11.665.299</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4">
                  <a:txBody>
                    <a:bodyPr/>
                    <a:lstStyle/>
                    <a:p>
                      <a:pPr algn="r" fontAlgn="ctr"/>
                      <a:r>
                        <a:rPr lang="it-IT" sz="700" b="1" i="0" u="none" strike="noStrike">
                          <a:solidFill>
                            <a:srgbClr val="000000"/>
                          </a:solidFill>
                          <a:effectLst/>
                          <a:latin typeface="Calibri" panose="020F0502020204030204" pitchFamily="34" charset="0"/>
                        </a:rPr>
                        <a:t>37.229.167</a:t>
                      </a:r>
                    </a:p>
                  </a:txBody>
                  <a:tcPr marL="36000" marR="36000" marT="360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700" b="1" i="0" u="none" strike="noStrike">
                          <a:solidFill>
                            <a:srgbClr val="000000"/>
                          </a:solidFill>
                          <a:effectLst/>
                          <a:latin typeface="Calibri" panose="020F0502020204030204" pitchFamily="34" charset="0"/>
                        </a:rPr>
                        <a:t>100,0%</a:t>
                      </a: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47484035"/>
                  </a:ext>
                </a:extLst>
              </a:tr>
              <a:tr h="148008">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19.2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26.828.345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600" b="0" i="0" u="none" strike="noStrike">
                          <a:solidFill>
                            <a:srgbClr val="000000"/>
                          </a:solidFill>
                          <a:effectLst/>
                          <a:latin typeface="Calibri" panose="020F0502020204030204" pitchFamily="34" charset="0"/>
                        </a:rPr>
                        <a:t>24.959.442</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14.129.220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4182421587"/>
                  </a:ext>
                </a:extLst>
              </a:tr>
              <a:tr h="148008">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19.3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1.427.386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600" b="0" i="0" u="none" strike="noStrike">
                          <a:solidFill>
                            <a:srgbClr val="000000"/>
                          </a:solidFill>
                          <a:effectLst/>
                          <a:latin typeface="Calibri" panose="020F0502020204030204" pitchFamily="34" charset="0"/>
                        </a:rPr>
                        <a:t>1.268.189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684.584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803092589"/>
                  </a:ext>
                </a:extLst>
              </a:tr>
              <a:tr h="148008">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19.4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8.048.016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600" b="0" i="0" u="none" strike="noStrike">
                          <a:solidFill>
                            <a:srgbClr val="000000"/>
                          </a:solidFill>
                          <a:effectLst/>
                          <a:latin typeface="Calibri" panose="020F0502020204030204" pitchFamily="34" charset="0"/>
                        </a:rPr>
                        <a:t>8.277.774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600" b="0" i="0" u="none" strike="noStrike">
                          <a:solidFill>
                            <a:srgbClr val="000000"/>
                          </a:solidFill>
                          <a:effectLst/>
                          <a:latin typeface="Calibri" panose="020F0502020204030204" pitchFamily="34" charset="0"/>
                        </a:rPr>
                        <a:t>6.597.204</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3519681351"/>
                  </a:ext>
                </a:extLst>
              </a:tr>
              <a:tr h="148008">
                <a:tc>
                  <a:txBody>
                    <a:bodyPr/>
                    <a:lstStyle/>
                    <a:p>
                      <a:pPr algn="ctr" fontAlgn="ctr"/>
                      <a:r>
                        <a:rPr lang="it-IT" sz="700" b="1" i="0" u="none" strike="noStrike">
                          <a:solidFill>
                            <a:srgbClr val="000000"/>
                          </a:solidFill>
                          <a:effectLst/>
                          <a:latin typeface="Calibri" panose="020F0502020204030204" pitchFamily="34" charset="0"/>
                        </a:rPr>
                        <a:t>20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600" b="1" i="0" u="none" strike="noStrike">
                          <a:solidFill>
                            <a:srgbClr val="000000"/>
                          </a:solidFill>
                          <a:effectLst/>
                          <a:latin typeface="Calibri" panose="020F0502020204030204" pitchFamily="34" charset="0"/>
                        </a:rPr>
                        <a:t>20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17.303.817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1" i="0" u="none" strike="noStrike">
                          <a:solidFill>
                            <a:srgbClr val="000000"/>
                          </a:solidFill>
                          <a:effectLst/>
                          <a:latin typeface="Calibri" panose="020F0502020204030204" pitchFamily="34" charset="0"/>
                        </a:rPr>
                        <a:t>17.303.817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0" i="0" u="none" strike="noStrike">
                          <a:solidFill>
                            <a:srgbClr val="000000"/>
                          </a:solidFill>
                          <a:effectLst/>
                          <a:latin typeface="Calibri" panose="020F0502020204030204" pitchFamily="34" charset="0"/>
                        </a:rPr>
                        <a:t>15.529.433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1" i="0" u="none" strike="noStrike">
                          <a:solidFill>
                            <a:srgbClr val="000000"/>
                          </a:solidFill>
                          <a:effectLst/>
                          <a:latin typeface="Calibri" panose="020F0502020204030204" pitchFamily="34" charset="0"/>
                        </a:rPr>
                        <a:t>15.529.433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600" b="1" i="0" u="none" strike="noStrike">
                          <a:solidFill>
                            <a:srgbClr val="000000"/>
                          </a:solidFill>
                          <a:effectLst/>
                          <a:latin typeface="Calibri" panose="020F0502020204030204" pitchFamily="34" charset="0"/>
                        </a:rPr>
                        <a:t>89,75%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600" b="0" i="0" u="none" strike="noStrike">
                          <a:solidFill>
                            <a:srgbClr val="000000"/>
                          </a:solidFill>
                          <a:effectLst/>
                          <a:latin typeface="Calibri" panose="020F0502020204030204" pitchFamily="34" charset="0"/>
                        </a:rPr>
                        <a:t>11.779.245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600" b="1" i="0" u="none" strike="noStrike">
                          <a:solidFill>
                            <a:srgbClr val="000000"/>
                          </a:solidFill>
                          <a:effectLst/>
                          <a:latin typeface="Calibri" panose="020F0502020204030204" pitchFamily="34" charset="0"/>
                        </a:rPr>
                        <a:t>11.779.245</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600" b="1" i="0" u="none" strike="noStrike">
                          <a:solidFill>
                            <a:srgbClr val="000000"/>
                          </a:solidFill>
                          <a:effectLst/>
                          <a:latin typeface="Calibri" panose="020F0502020204030204" pitchFamily="34" charset="0"/>
                        </a:rPr>
                        <a:t>68,1%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700" b="1" i="0" u="none" strike="noStrike" dirty="0">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ctr"/>
                      <a:r>
                        <a:rPr lang="it-IT" sz="700" b="1" i="0" u="none" strike="noStrike">
                          <a:solidFill>
                            <a:srgbClr val="000000"/>
                          </a:solidFill>
                          <a:effectLst/>
                          <a:latin typeface="Calibri" panose="020F0502020204030204" pitchFamily="34" charset="0"/>
                        </a:rPr>
                        <a:t>13.783.963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700" b="1" i="0" u="none" strike="noStrike">
                          <a:solidFill>
                            <a:srgbClr val="000000"/>
                          </a:solidFill>
                          <a:effectLst/>
                          <a:latin typeface="Calibri" panose="020F0502020204030204" pitchFamily="34" charset="0"/>
                        </a:rPr>
                        <a:t>79,7%</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dirty="0">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r>
                        <a:rPr lang="it-IT" sz="700" b="1" i="0" u="none" strike="noStrike">
                          <a:solidFill>
                            <a:srgbClr val="000000"/>
                          </a:solidFill>
                          <a:effectLst/>
                          <a:latin typeface="Calibri" panose="020F0502020204030204" pitchFamily="34" charset="0"/>
                        </a:rPr>
                        <a:t>3.519.855</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r>
                        <a:rPr lang="it-IT" sz="700" b="1" i="0" u="none" strike="noStrike">
                          <a:solidFill>
                            <a:srgbClr val="000000"/>
                          </a:solidFill>
                          <a:effectLst/>
                          <a:latin typeface="Calibri" panose="020F0502020204030204" pitchFamily="34" charset="0"/>
                        </a:rPr>
                        <a:t>17.303.817</a:t>
                      </a:r>
                    </a:p>
                  </a:txBody>
                  <a:tcPr marL="36000" marR="36000" marT="360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700" b="1" i="0" u="none" strike="noStrike">
                          <a:solidFill>
                            <a:srgbClr val="000000"/>
                          </a:solidFill>
                          <a:effectLst/>
                          <a:latin typeface="Calibri" panose="020F0502020204030204" pitchFamily="34" charset="0"/>
                        </a:rPr>
                        <a:t>100,0%</a:t>
                      </a: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2940088674"/>
                  </a:ext>
                </a:extLst>
              </a:tr>
              <a:tr h="148008">
                <a:tc>
                  <a:txBody>
                    <a:bodyPr/>
                    <a:lstStyle/>
                    <a:p>
                      <a:pPr algn="ctr" fontAlgn="ctr"/>
                      <a:r>
                        <a:rPr lang="it-IT" sz="700" b="1" i="0" u="none" strike="noStrike">
                          <a:solidFill>
                            <a:srgbClr val="000000"/>
                          </a:solidFill>
                          <a:effectLst/>
                          <a:latin typeface="Calibri" panose="020F0502020204030204" pitchFamily="34" charset="0"/>
                        </a:rPr>
                        <a:t>113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it-IT" sz="600" b="1" i="0" u="none" strike="noStrike" dirty="0">
                          <a:solidFill>
                            <a:srgbClr val="000000"/>
                          </a:solidFill>
                          <a:effectLst/>
                          <a:latin typeface="Calibri" panose="020F0502020204030204" pitchFamily="34" charset="0"/>
                        </a:rPr>
                        <a:t>113</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rtl="0" fontAlgn="ctr"/>
                      <a:r>
                        <a:rPr lang="it-IT" sz="600" b="0" i="0" u="none" strike="noStrike">
                          <a:solidFill>
                            <a:srgbClr val="000000"/>
                          </a:solidFill>
                          <a:effectLst/>
                          <a:latin typeface="Calibri" panose="020F0502020204030204" pitchFamily="34" charset="0"/>
                        </a:rPr>
                        <a:t>191.570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600" b="1" i="0" u="none" strike="noStrike">
                          <a:solidFill>
                            <a:srgbClr val="000000"/>
                          </a:solidFill>
                          <a:effectLst/>
                          <a:latin typeface="Calibri" panose="020F0502020204030204" pitchFamily="34" charset="0"/>
                        </a:rPr>
                        <a:t>191.570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600" b="0" i="0" u="none" strike="noStrike">
                          <a:solidFill>
                            <a:srgbClr val="000000"/>
                          </a:solidFill>
                          <a:effectLst/>
                          <a:latin typeface="Calibri" panose="020F0502020204030204" pitchFamily="34" charset="0"/>
                        </a:rPr>
                        <a:t>191.570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600" b="1" i="0" u="none" strike="noStrike">
                          <a:solidFill>
                            <a:srgbClr val="000000"/>
                          </a:solidFill>
                          <a:effectLst/>
                          <a:latin typeface="Calibri" panose="020F0502020204030204" pitchFamily="34" charset="0"/>
                        </a:rPr>
                        <a:t>191.570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600" b="1" i="0" u="none" strike="noStrike">
                          <a:solidFill>
                            <a:srgbClr val="000000"/>
                          </a:solidFill>
                          <a:effectLst/>
                          <a:latin typeface="Calibri" panose="020F0502020204030204" pitchFamily="34" charset="0"/>
                        </a:rPr>
                        <a:t>100,00%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rtl="0" fontAlgn="ctr"/>
                      <a:r>
                        <a:rPr lang="it-IT" sz="600" b="0" i="0" u="none" strike="noStrike">
                          <a:solidFill>
                            <a:srgbClr val="000000"/>
                          </a:solidFill>
                          <a:effectLst/>
                          <a:latin typeface="Calibri" panose="020F0502020204030204" pitchFamily="34" charset="0"/>
                        </a:rPr>
                        <a:t>191.570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600" b="1" i="0" u="none" strike="noStrike">
                          <a:solidFill>
                            <a:srgbClr val="000000"/>
                          </a:solidFill>
                          <a:effectLst/>
                          <a:latin typeface="Calibri" panose="020F0502020204030204" pitchFamily="34" charset="0"/>
                        </a:rPr>
                        <a:t>191.570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600" b="1" i="0" u="none" strike="noStrike">
                          <a:solidFill>
                            <a:srgbClr val="000000"/>
                          </a:solidFill>
                          <a:effectLst/>
                          <a:latin typeface="Calibri" panose="020F0502020204030204" pitchFamily="34" charset="0"/>
                        </a:rPr>
                        <a:t>100,0%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700" b="1" i="0" u="none" strike="noStrike">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r" fontAlgn="ctr"/>
                      <a:r>
                        <a:rPr lang="it-IT" sz="700" b="1" i="0" u="none" strike="noStrike">
                          <a:solidFill>
                            <a:srgbClr val="000000"/>
                          </a:solidFill>
                          <a:effectLst/>
                          <a:latin typeface="Calibri" panose="020F0502020204030204" pitchFamily="34" charset="0"/>
                        </a:rPr>
                        <a:t>191.570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700" b="1" i="0" u="none" strike="noStrike">
                          <a:solidFill>
                            <a:srgbClr val="000000"/>
                          </a:solidFill>
                          <a:effectLst/>
                          <a:latin typeface="Calibri" panose="020F0502020204030204" pitchFamily="34" charset="0"/>
                        </a:rPr>
                        <a:t>100,0%</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it-IT" sz="700" b="1" i="0" u="none" strike="noStrike">
                          <a:solidFill>
                            <a:srgbClr val="000000"/>
                          </a:solidFill>
                          <a:effectLst/>
                          <a:latin typeface="Calibri" panose="020F0502020204030204" pitchFamily="34" charset="0"/>
                        </a:rPr>
                        <a:t>0</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endParaRPr lang="it-IT" sz="600" b="0" i="0" u="none" strike="noStrike">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it-IT" sz="700" b="1" i="0" u="none" strike="noStrike">
                          <a:solidFill>
                            <a:srgbClr val="000000"/>
                          </a:solidFill>
                          <a:effectLst/>
                          <a:latin typeface="Calibri" panose="020F0502020204030204" pitchFamily="34" charset="0"/>
                        </a:rPr>
                        <a:t>191.570</a:t>
                      </a:r>
                    </a:p>
                  </a:txBody>
                  <a:tcPr marL="36000" marR="36000" marT="360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700" b="1" i="0" u="none" strike="noStrike">
                          <a:solidFill>
                            <a:srgbClr val="000000"/>
                          </a:solidFill>
                          <a:effectLst/>
                          <a:latin typeface="Calibri" panose="020F0502020204030204" pitchFamily="34" charset="0"/>
                        </a:rPr>
                        <a:t>100,0%</a:t>
                      </a: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558420229"/>
                  </a:ext>
                </a:extLst>
              </a:tr>
              <a:tr h="148008">
                <a:tc>
                  <a:txBody>
                    <a:bodyPr/>
                    <a:lstStyle/>
                    <a:p>
                      <a:pPr algn="ctr" fontAlgn="ctr"/>
                      <a:r>
                        <a:rPr lang="it-IT" sz="700" b="1" i="0" u="none" strike="noStrike" dirty="0">
                          <a:solidFill>
                            <a:srgbClr val="000000"/>
                          </a:solidFill>
                          <a:effectLst/>
                          <a:latin typeface="Calibri" panose="020F0502020204030204" pitchFamily="34" charset="0"/>
                        </a:rPr>
                        <a:t>21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rtl="0" fontAlgn="ctr"/>
                      <a:r>
                        <a:rPr lang="it-IT" sz="600" b="1" i="0" u="none" strike="noStrike" dirty="0">
                          <a:solidFill>
                            <a:srgbClr val="000000"/>
                          </a:solidFill>
                          <a:effectLst/>
                          <a:latin typeface="Calibri" panose="020F0502020204030204" pitchFamily="34" charset="0"/>
                        </a:rPr>
                        <a:t>21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rtl="0" fontAlgn="ctr"/>
                      <a:r>
                        <a:rPr lang="it-IT" sz="600" b="0" i="0" u="none" strike="noStrike" dirty="0">
                          <a:solidFill>
                            <a:srgbClr val="000000"/>
                          </a:solidFill>
                          <a:effectLst/>
                          <a:latin typeface="Calibri" panose="020F0502020204030204" pitchFamily="34" charset="0"/>
                        </a:rPr>
                        <a:t>6.175.891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600" b="1" i="0" u="none" strike="noStrike" dirty="0">
                          <a:solidFill>
                            <a:srgbClr val="000000"/>
                          </a:solidFill>
                          <a:effectLst/>
                          <a:latin typeface="Calibri" panose="020F0502020204030204" pitchFamily="34" charset="0"/>
                        </a:rPr>
                        <a:t>6.175.891</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600" b="0" i="0" u="none" strike="noStrike" dirty="0">
                          <a:solidFill>
                            <a:srgbClr val="000000"/>
                          </a:solidFill>
                          <a:effectLst/>
                          <a:latin typeface="Calibri" panose="020F0502020204030204" pitchFamily="34" charset="0"/>
                        </a:rPr>
                        <a:t>6.162.706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600" b="1" i="0" u="none" strike="noStrike" dirty="0">
                          <a:solidFill>
                            <a:srgbClr val="000000"/>
                          </a:solidFill>
                          <a:effectLst/>
                          <a:latin typeface="Calibri" panose="020F0502020204030204" pitchFamily="34" charset="0"/>
                        </a:rPr>
                        <a:t>6.162.706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600" b="1" i="0" u="none" strike="noStrike" dirty="0">
                          <a:solidFill>
                            <a:srgbClr val="000000"/>
                          </a:solidFill>
                          <a:effectLst/>
                          <a:latin typeface="Calibri" panose="020F0502020204030204" pitchFamily="34" charset="0"/>
                        </a:rPr>
                        <a:t>99,79%</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rtl="0" fontAlgn="ctr"/>
                      <a:r>
                        <a:rPr lang="it-IT" sz="600" b="0" i="0" u="none" strike="noStrike" dirty="0">
                          <a:solidFill>
                            <a:srgbClr val="000000"/>
                          </a:solidFill>
                          <a:effectLst/>
                          <a:latin typeface="Calibri" panose="020F0502020204030204" pitchFamily="34" charset="0"/>
                        </a:rPr>
                        <a:t>6.162.706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r" fontAlgn="ctr"/>
                      <a:r>
                        <a:rPr lang="it-IT" sz="600" b="1" i="0" u="none" strike="noStrike" dirty="0">
                          <a:solidFill>
                            <a:srgbClr val="000000"/>
                          </a:solidFill>
                          <a:effectLst/>
                          <a:latin typeface="Calibri" panose="020F0502020204030204" pitchFamily="34" charset="0"/>
                        </a:rPr>
                        <a:t>6.162.706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600" b="1" i="0" u="none" strike="noStrike" dirty="0">
                          <a:solidFill>
                            <a:srgbClr val="000000"/>
                          </a:solidFill>
                          <a:effectLst/>
                          <a:latin typeface="Calibri" panose="020F0502020204030204" pitchFamily="34" charset="0"/>
                        </a:rPr>
                        <a:t>99,8%</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700" b="1" i="0" u="none" strike="noStrike" dirty="0">
                          <a:solidFill>
                            <a:srgbClr val="000000"/>
                          </a:solidFill>
                          <a:effectLst/>
                          <a:latin typeface="Calibri" panose="020F0502020204030204" pitchFamily="34" charset="0"/>
                        </a:rPr>
                        <a:t> </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solidFill>
                  </a:tcPr>
                </a:tc>
                <a:tc>
                  <a:txBody>
                    <a:bodyPr/>
                    <a:lstStyle/>
                    <a:p>
                      <a:pPr algn="r" fontAlgn="ctr"/>
                      <a:r>
                        <a:rPr lang="it-IT" sz="700" b="1" i="0" u="none" strike="noStrike" dirty="0">
                          <a:solidFill>
                            <a:srgbClr val="000000"/>
                          </a:solidFill>
                          <a:effectLst/>
                          <a:latin typeface="Calibri" panose="020F0502020204030204" pitchFamily="34" charset="0"/>
                        </a:rPr>
                        <a:t>6.162.706</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700" b="1" i="0" u="none" strike="noStrike" dirty="0">
                          <a:solidFill>
                            <a:srgbClr val="000000"/>
                          </a:solidFill>
                          <a:effectLst/>
                          <a:latin typeface="Calibri" panose="020F0502020204030204" pitchFamily="34" charset="0"/>
                        </a:rPr>
                        <a:t>99,8%</a:t>
                      </a:r>
                    </a:p>
                  </a:txBody>
                  <a:tcPr marL="36000" marR="36000" marT="360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endParaRPr lang="it-IT" sz="600" b="0" i="0" u="none" strike="noStrike" dirty="0">
                        <a:effectLst/>
                        <a:latin typeface="Arial" panose="020B0604020202020204" pitchFamily="34" charset="0"/>
                      </a:endParaRP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it-IT" sz="700" b="1" i="0" u="none" strike="noStrike" dirty="0">
                          <a:solidFill>
                            <a:srgbClr val="000000"/>
                          </a:solidFill>
                          <a:effectLst/>
                          <a:latin typeface="Calibri" panose="020F0502020204030204" pitchFamily="34" charset="0"/>
                        </a:rPr>
                        <a:t>0</a:t>
                      </a: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ctr"/>
                      <a:endParaRPr lang="it-IT" sz="600" b="0" i="0" u="none" strike="noStrike" dirty="0">
                        <a:effectLst/>
                        <a:latin typeface="Arial" panose="020B0604020202020204" pitchFamily="34" charset="0"/>
                      </a:endParaRPr>
                    </a:p>
                  </a:txBody>
                  <a:tcPr marL="36000" marR="36000" marT="360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fontAlgn="ctr"/>
                      <a:r>
                        <a:rPr lang="it-IT" sz="700" b="1" i="0" u="none" strike="noStrike" dirty="0">
                          <a:solidFill>
                            <a:srgbClr val="000000"/>
                          </a:solidFill>
                          <a:effectLst/>
                          <a:latin typeface="Calibri" panose="020F0502020204030204" pitchFamily="34" charset="0"/>
                        </a:rPr>
                        <a:t>6.162.706</a:t>
                      </a:r>
                    </a:p>
                  </a:txBody>
                  <a:tcPr marL="36000" marR="36000" marT="3600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it-IT" sz="700" b="1" i="0" u="none" strike="noStrike" dirty="0">
                          <a:solidFill>
                            <a:srgbClr val="000000"/>
                          </a:solidFill>
                          <a:effectLst/>
                          <a:latin typeface="Calibri" panose="020F0502020204030204" pitchFamily="34" charset="0"/>
                        </a:rPr>
                        <a:t>99,8%</a:t>
                      </a:r>
                    </a:p>
                  </a:txBody>
                  <a:tcPr marL="36000" marR="36000" marT="3600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339561773"/>
                  </a:ext>
                </a:extLst>
              </a:tr>
              <a:tr h="258018">
                <a:tc gridSpan="2">
                  <a:txBody>
                    <a:bodyPr/>
                    <a:lstStyle/>
                    <a:p>
                      <a:pPr algn="ctr" rtl="0" fontAlgn="ctr"/>
                      <a:r>
                        <a:rPr lang="it-IT" sz="800" b="1" i="0" u="none" strike="noStrike" dirty="0">
                          <a:effectLst/>
                          <a:latin typeface="Calibri" panose="020F0502020204030204" pitchFamily="34" charset="0"/>
                        </a:rPr>
                        <a:t>Totale strutturali</a:t>
                      </a:r>
                    </a:p>
                  </a:txBody>
                  <a:tcPr marL="36000" marR="36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it-IT"/>
                    </a:p>
                  </a:txBody>
                  <a:tcPr/>
                </a:tc>
                <a:tc>
                  <a:txBody>
                    <a:bodyPr/>
                    <a:lstStyle/>
                    <a:p>
                      <a:pPr algn="r" rtl="0" fontAlgn="ctr"/>
                      <a:r>
                        <a:rPr lang="it-IT" sz="800" b="1" i="0" u="none" strike="noStrike" dirty="0">
                          <a:effectLst/>
                          <a:latin typeface="Calibri" panose="020F0502020204030204" pitchFamily="34" charset="0"/>
                        </a:rPr>
                        <a:t>420.901.304</a:t>
                      </a:r>
                    </a:p>
                  </a:txBody>
                  <a:tcPr marL="36000" marR="36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800" b="1" i="0" u="none" strike="noStrike" dirty="0">
                          <a:effectLst/>
                          <a:latin typeface="Calibri" panose="020F0502020204030204" pitchFamily="34" charset="0"/>
                        </a:rPr>
                        <a:t>420.901.304</a:t>
                      </a:r>
                    </a:p>
                  </a:txBody>
                  <a:tcPr marL="36000" marR="36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800" b="1" i="0" u="none" strike="noStrike" dirty="0">
                          <a:effectLst/>
                          <a:latin typeface="Calibri" panose="020F0502020204030204" pitchFamily="34" charset="0"/>
                        </a:rPr>
                        <a:t>386.702.569</a:t>
                      </a:r>
                    </a:p>
                  </a:txBody>
                  <a:tcPr marL="36000" marR="36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800" b="1" i="0" u="none" strike="noStrike" dirty="0">
                          <a:effectLst/>
                          <a:latin typeface="Calibri" panose="020F0502020204030204" pitchFamily="34" charset="0"/>
                        </a:rPr>
                        <a:t>386.702.569</a:t>
                      </a:r>
                    </a:p>
                  </a:txBody>
                  <a:tcPr marL="36000" marR="36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800" b="1" i="0" u="none" strike="noStrike" dirty="0">
                          <a:effectLst/>
                          <a:latin typeface="Calibri" panose="020F0502020204030204" pitchFamily="34" charset="0"/>
                        </a:rPr>
                        <a:t>91,27%</a:t>
                      </a:r>
                    </a:p>
                  </a:txBody>
                  <a:tcPr marL="36000" marR="36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800" b="1" i="0" u="none" strike="noStrike" dirty="0">
                          <a:effectLst/>
                          <a:latin typeface="Calibri" panose="020F0502020204030204" pitchFamily="34" charset="0"/>
                        </a:rPr>
                        <a:t>286.062.975</a:t>
                      </a:r>
                    </a:p>
                  </a:txBody>
                  <a:tcPr marL="36000" marR="36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800" b="1" i="0" u="none" strike="noStrike" dirty="0">
                          <a:effectLst/>
                          <a:latin typeface="Calibri" panose="020F0502020204030204" pitchFamily="34" charset="0"/>
                        </a:rPr>
                        <a:t>286.062.975</a:t>
                      </a:r>
                    </a:p>
                  </a:txBody>
                  <a:tcPr marL="36000" marR="36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800" b="1" i="0" u="none" strike="noStrike" dirty="0">
                          <a:effectLst/>
                          <a:latin typeface="Calibri" panose="020F0502020204030204" pitchFamily="34" charset="0"/>
                        </a:rPr>
                        <a:t>68,0%</a:t>
                      </a:r>
                    </a:p>
                  </a:txBody>
                  <a:tcPr marL="36000" marR="36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800" b="1" i="0" u="none" strike="noStrike" dirty="0">
                          <a:effectLst/>
                          <a:latin typeface="Calibri" panose="020F0502020204030204" pitchFamily="34" charset="0"/>
                        </a:rPr>
                        <a:t> </a:t>
                      </a:r>
                    </a:p>
                  </a:txBody>
                  <a:tcPr marL="36000" marR="36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it-IT" sz="800" b="1" i="0" u="none" strike="noStrike" dirty="0">
                          <a:effectLst/>
                          <a:latin typeface="Calibri" panose="020F0502020204030204" pitchFamily="34" charset="0"/>
                        </a:rPr>
                        <a:t>314.860.239</a:t>
                      </a:r>
                    </a:p>
                  </a:txBody>
                  <a:tcPr marL="36000" marR="36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800" b="1" i="0" u="none" strike="noStrike" dirty="0">
                          <a:effectLst/>
                          <a:latin typeface="Calibri" panose="020F0502020204030204" pitchFamily="34" charset="0"/>
                        </a:rPr>
                        <a:t>74,8%</a:t>
                      </a:r>
                    </a:p>
                  </a:txBody>
                  <a:tcPr marL="36000" marR="36000" marT="72000" marB="72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ctr"/>
                      <a:endParaRPr lang="it-IT" sz="600" b="0" i="0" u="none" strike="noStrike" dirty="0">
                        <a:effectLst/>
                        <a:latin typeface="Arial" panose="020B0604020202020204" pitchFamily="34" charset="0"/>
                      </a:endParaRPr>
                    </a:p>
                  </a:txBody>
                  <a:tcPr marL="36000" marR="36000" marT="72000" marB="72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rtl="0" fontAlgn="ctr"/>
                      <a:r>
                        <a:rPr lang="it-IT" sz="800" b="1" i="0" u="none" strike="noStrike" dirty="0">
                          <a:effectLst/>
                          <a:latin typeface="Calibri" panose="020F0502020204030204" pitchFamily="34" charset="0"/>
                        </a:rPr>
                        <a:t>106.367.064</a:t>
                      </a: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l" fontAlgn="ctr"/>
                      <a:endParaRPr lang="it-IT" sz="800" b="0" i="0" u="none" strike="noStrike" dirty="0">
                        <a:effectLst/>
                        <a:latin typeface="Arial" panose="020B0604020202020204" pitchFamily="34" charset="0"/>
                      </a:endParaRPr>
                    </a:p>
                  </a:txBody>
                  <a:tcPr marL="36000" marR="36000" marT="72000" marB="72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algn="r" rtl="0" fontAlgn="ctr"/>
                      <a:r>
                        <a:rPr lang="it-IT" sz="800" b="1" i="0" u="none" strike="noStrike" dirty="0">
                          <a:effectLst/>
                          <a:latin typeface="Calibri" panose="020F0502020204030204" pitchFamily="34" charset="0"/>
                        </a:rPr>
                        <a:t>421.227.303</a:t>
                      </a:r>
                    </a:p>
                  </a:txBody>
                  <a:tcPr marL="36000" marR="36000" marT="72000" marB="7200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4C6E7"/>
                    </a:solidFill>
                  </a:tcPr>
                </a:tc>
                <a:tc>
                  <a:txBody>
                    <a:bodyPr/>
                    <a:lstStyle/>
                    <a:p>
                      <a:pPr algn="ctr" rtl="0" fontAlgn="ctr"/>
                      <a:r>
                        <a:rPr lang="it-IT" sz="800" b="1" i="0" u="none" strike="noStrike" dirty="0">
                          <a:effectLst/>
                          <a:latin typeface="Calibri" panose="020F0502020204030204" pitchFamily="34" charset="0"/>
                        </a:rPr>
                        <a:t>100,1%</a:t>
                      </a:r>
                    </a:p>
                  </a:txBody>
                  <a:tcPr marL="36000" marR="36000" marT="72000" marB="72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4C6E7"/>
                    </a:solidFill>
                  </a:tcPr>
                </a:tc>
                <a:extLst>
                  <a:ext uri="{0D108BD9-81ED-4DB2-BD59-A6C34878D82A}">
                    <a16:rowId xmlns:a16="http://schemas.microsoft.com/office/drawing/2014/main" xmlns="" val="1834336501"/>
                  </a:ext>
                </a:extLst>
              </a:tr>
            </a:tbl>
          </a:graphicData>
        </a:graphic>
      </p:graphicFrame>
    </p:spTree>
    <p:extLst>
      <p:ext uri="{BB962C8B-B14F-4D97-AF65-F5344CB8AC3E}">
        <p14:creationId xmlns:p14="http://schemas.microsoft.com/office/powerpoint/2010/main" val="18899153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21334DD-CAA4-CEE1-5966-D7743B8F8AB4}"/>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xmlns="" id="{1327B2BF-5A5A-5C00-C2BD-F804CE4DADBB}"/>
              </a:ext>
            </a:extLst>
          </p:cNvPr>
          <p:cNvSpPr txBox="1"/>
          <p:nvPr/>
        </p:nvSpPr>
        <p:spPr>
          <a:xfrm>
            <a:off x="710005" y="144366"/>
            <a:ext cx="112133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2.13 Previsioni di spesa 2025 delle Misure connesse a superfici o animali </a:t>
            </a:r>
            <a:r>
              <a:rPr kumimoji="0" lang="it-IT" sz="1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(al decreto 725)</a:t>
            </a:r>
            <a:endParaRPr kumimoji="0" lang="it-IT"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ella 2">
            <a:extLst>
              <a:ext uri="{FF2B5EF4-FFF2-40B4-BE49-F238E27FC236}">
                <a16:creationId xmlns:a16="http://schemas.microsoft.com/office/drawing/2014/main" xmlns="" id="{F9A7EC63-5DBD-E2B7-DF0F-2F1A1BFB015E}"/>
              </a:ext>
            </a:extLst>
          </p:cNvPr>
          <p:cNvGraphicFramePr>
            <a:graphicFrameLocks noGrp="1"/>
          </p:cNvGraphicFramePr>
          <p:nvPr>
            <p:extLst/>
          </p:nvPr>
        </p:nvGraphicFramePr>
        <p:xfrm>
          <a:off x="251671" y="966662"/>
          <a:ext cx="11593583" cy="2882107"/>
        </p:xfrm>
        <a:graphic>
          <a:graphicData uri="http://schemas.openxmlformats.org/drawingml/2006/table">
            <a:tbl>
              <a:tblPr/>
              <a:tblGrid>
                <a:gridCol w="558727">
                  <a:extLst>
                    <a:ext uri="{9D8B030D-6E8A-4147-A177-3AD203B41FA5}">
                      <a16:colId xmlns:a16="http://schemas.microsoft.com/office/drawing/2014/main" xmlns="" val="3079478110"/>
                    </a:ext>
                  </a:extLst>
                </a:gridCol>
                <a:gridCol w="558727">
                  <a:extLst>
                    <a:ext uri="{9D8B030D-6E8A-4147-A177-3AD203B41FA5}">
                      <a16:colId xmlns:a16="http://schemas.microsoft.com/office/drawing/2014/main" xmlns="" val="4230326348"/>
                    </a:ext>
                  </a:extLst>
                </a:gridCol>
                <a:gridCol w="764470">
                  <a:extLst>
                    <a:ext uri="{9D8B030D-6E8A-4147-A177-3AD203B41FA5}">
                      <a16:colId xmlns:a16="http://schemas.microsoft.com/office/drawing/2014/main" xmlns="" val="1614452322"/>
                    </a:ext>
                  </a:extLst>
                </a:gridCol>
                <a:gridCol w="752218">
                  <a:extLst>
                    <a:ext uri="{9D8B030D-6E8A-4147-A177-3AD203B41FA5}">
                      <a16:colId xmlns:a16="http://schemas.microsoft.com/office/drawing/2014/main" xmlns="" val="417057852"/>
                    </a:ext>
                  </a:extLst>
                </a:gridCol>
                <a:gridCol w="729842">
                  <a:extLst>
                    <a:ext uri="{9D8B030D-6E8A-4147-A177-3AD203B41FA5}">
                      <a16:colId xmlns:a16="http://schemas.microsoft.com/office/drawing/2014/main" xmlns="" val="3611514583"/>
                    </a:ext>
                  </a:extLst>
                </a:gridCol>
                <a:gridCol w="729842">
                  <a:extLst>
                    <a:ext uri="{9D8B030D-6E8A-4147-A177-3AD203B41FA5}">
                      <a16:colId xmlns:a16="http://schemas.microsoft.com/office/drawing/2014/main" xmlns="" val="1589022585"/>
                    </a:ext>
                  </a:extLst>
                </a:gridCol>
                <a:gridCol w="629175">
                  <a:extLst>
                    <a:ext uri="{9D8B030D-6E8A-4147-A177-3AD203B41FA5}">
                      <a16:colId xmlns:a16="http://schemas.microsoft.com/office/drawing/2014/main" xmlns="" val="1648995598"/>
                    </a:ext>
                  </a:extLst>
                </a:gridCol>
                <a:gridCol w="838899">
                  <a:extLst>
                    <a:ext uri="{9D8B030D-6E8A-4147-A177-3AD203B41FA5}">
                      <a16:colId xmlns:a16="http://schemas.microsoft.com/office/drawing/2014/main" xmlns="" val="3642995389"/>
                    </a:ext>
                  </a:extLst>
                </a:gridCol>
                <a:gridCol w="830510">
                  <a:extLst>
                    <a:ext uri="{9D8B030D-6E8A-4147-A177-3AD203B41FA5}">
                      <a16:colId xmlns:a16="http://schemas.microsoft.com/office/drawing/2014/main" xmlns="" val="422075594"/>
                    </a:ext>
                  </a:extLst>
                </a:gridCol>
                <a:gridCol w="662730">
                  <a:extLst>
                    <a:ext uri="{9D8B030D-6E8A-4147-A177-3AD203B41FA5}">
                      <a16:colId xmlns:a16="http://schemas.microsoft.com/office/drawing/2014/main" xmlns="" val="1404636857"/>
                    </a:ext>
                  </a:extLst>
                </a:gridCol>
                <a:gridCol w="268448">
                  <a:extLst>
                    <a:ext uri="{9D8B030D-6E8A-4147-A177-3AD203B41FA5}">
                      <a16:colId xmlns:a16="http://schemas.microsoft.com/office/drawing/2014/main" xmlns="" val="1829103608"/>
                    </a:ext>
                  </a:extLst>
                </a:gridCol>
                <a:gridCol w="788565">
                  <a:extLst>
                    <a:ext uri="{9D8B030D-6E8A-4147-A177-3AD203B41FA5}">
                      <a16:colId xmlns:a16="http://schemas.microsoft.com/office/drawing/2014/main" xmlns="" val="795388614"/>
                    </a:ext>
                  </a:extLst>
                </a:gridCol>
                <a:gridCol w="738231">
                  <a:extLst>
                    <a:ext uri="{9D8B030D-6E8A-4147-A177-3AD203B41FA5}">
                      <a16:colId xmlns:a16="http://schemas.microsoft.com/office/drawing/2014/main" xmlns="" val="3969776229"/>
                    </a:ext>
                  </a:extLst>
                </a:gridCol>
                <a:gridCol w="318782">
                  <a:extLst>
                    <a:ext uri="{9D8B030D-6E8A-4147-A177-3AD203B41FA5}">
                      <a16:colId xmlns:a16="http://schemas.microsoft.com/office/drawing/2014/main" xmlns="" val="4040656998"/>
                    </a:ext>
                  </a:extLst>
                </a:gridCol>
                <a:gridCol w="696286">
                  <a:extLst>
                    <a:ext uri="{9D8B030D-6E8A-4147-A177-3AD203B41FA5}">
                      <a16:colId xmlns:a16="http://schemas.microsoft.com/office/drawing/2014/main" xmlns="" val="3174755806"/>
                    </a:ext>
                  </a:extLst>
                </a:gridCol>
                <a:gridCol w="251670">
                  <a:extLst>
                    <a:ext uri="{9D8B030D-6E8A-4147-A177-3AD203B41FA5}">
                      <a16:colId xmlns:a16="http://schemas.microsoft.com/office/drawing/2014/main" xmlns="" val="2648217671"/>
                    </a:ext>
                  </a:extLst>
                </a:gridCol>
                <a:gridCol w="785404">
                  <a:extLst>
                    <a:ext uri="{9D8B030D-6E8A-4147-A177-3AD203B41FA5}">
                      <a16:colId xmlns:a16="http://schemas.microsoft.com/office/drawing/2014/main" xmlns="" val="338179286"/>
                    </a:ext>
                  </a:extLst>
                </a:gridCol>
                <a:gridCol w="691057">
                  <a:extLst>
                    <a:ext uri="{9D8B030D-6E8A-4147-A177-3AD203B41FA5}">
                      <a16:colId xmlns:a16="http://schemas.microsoft.com/office/drawing/2014/main" xmlns="" val="1429252231"/>
                    </a:ext>
                  </a:extLst>
                </a:gridCol>
              </a:tblGrid>
              <a:tr h="538825">
                <a:tc rowSpan="2">
                  <a:txBody>
                    <a:bodyPr/>
                    <a:lstStyle/>
                    <a:p>
                      <a:pPr algn="ctr" rtl="0" fontAlgn="ctr"/>
                      <a:r>
                        <a:rPr lang="it-IT" sz="700" b="1" i="0" u="none" strike="noStrike">
                          <a:solidFill>
                            <a:srgbClr val="000000"/>
                          </a:solidFill>
                          <a:effectLst/>
                          <a:latin typeface="Calibri" panose="020F0502020204030204" pitchFamily="34" charset="0"/>
                        </a:rPr>
                        <a:t>Misura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rtl="0" fontAlgn="ctr"/>
                      <a:r>
                        <a:rPr lang="it-IT" sz="700" b="1" i="0" u="none" strike="noStrike">
                          <a:solidFill>
                            <a:srgbClr val="000000"/>
                          </a:solidFill>
                          <a:effectLst/>
                          <a:latin typeface="Calibri" panose="020F0502020204030204" pitchFamily="34" charset="0"/>
                        </a:rPr>
                        <a:t>M - SM- Interventi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rtl="0" fontAlgn="ctr"/>
                      <a:r>
                        <a:rPr lang="it-IT" sz="700" b="1" i="0" u="none" strike="noStrike">
                          <a:solidFill>
                            <a:srgbClr val="000000"/>
                          </a:solidFill>
                          <a:effectLst/>
                          <a:latin typeface="Calibri" panose="020F0502020204030204" pitchFamily="34" charset="0"/>
                        </a:rPr>
                        <a:t>Versione 13</a:t>
                      </a:r>
                      <a:br>
                        <a:rPr lang="it-IT" sz="700" b="1" i="0" u="none" strike="noStrike">
                          <a:solidFill>
                            <a:srgbClr val="000000"/>
                          </a:solidFill>
                          <a:effectLst/>
                          <a:latin typeface="Calibri" panose="020F0502020204030204" pitchFamily="34" charset="0"/>
                        </a:rPr>
                      </a:br>
                      <a:r>
                        <a:rPr lang="it-IT" sz="700" b="1" i="0" u="none" strike="noStrike">
                          <a:solidFill>
                            <a:srgbClr val="000000"/>
                          </a:solidFill>
                          <a:effectLst/>
                          <a:latin typeface="Calibri" panose="020F0502020204030204" pitchFamily="34" charset="0"/>
                        </a:rPr>
                        <a:t>spesa pubblica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it-IT"/>
                    </a:p>
                  </a:txBody>
                  <a:tcPr/>
                </a:tc>
                <a:tc>
                  <a:txBody>
                    <a:bodyPr/>
                    <a:lstStyle/>
                    <a:p>
                      <a:pPr algn="ctr" rtl="0" fontAlgn="ctr"/>
                      <a:r>
                        <a:rPr lang="it-IT" sz="700" b="1" i="0" u="none" strike="noStrike">
                          <a:solidFill>
                            <a:srgbClr val="000000"/>
                          </a:solidFill>
                          <a:effectLst/>
                          <a:latin typeface="Calibri" panose="020F0502020204030204" pitchFamily="34" charset="0"/>
                        </a:rPr>
                        <a:t>Impegnato netto (concessioni + trascinamenti)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700" b="1" i="0" u="none" strike="noStrike">
                          <a:solidFill>
                            <a:srgbClr val="000000"/>
                          </a:solidFill>
                          <a:effectLst/>
                          <a:latin typeface="Calibri" panose="020F0502020204030204" pitchFamily="34" charset="0"/>
                        </a:rPr>
                        <a:t>Impegnato netto (concessioni + trascinamenti)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700" b="1" i="0" u="none" strike="noStrike">
                          <a:solidFill>
                            <a:srgbClr val="000000"/>
                          </a:solidFill>
                          <a:effectLst/>
                          <a:latin typeface="Calibri" panose="020F0502020204030204" pitchFamily="34" charset="0"/>
                        </a:rPr>
                        <a:t>Impegnato % (concessioni + trascinamenti)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700" b="1" i="0" u="none" strike="noStrike" dirty="0">
                          <a:solidFill>
                            <a:srgbClr val="000000"/>
                          </a:solidFill>
                          <a:effectLst/>
                          <a:latin typeface="Calibri" panose="020F0502020204030204" pitchFamily="34" charset="0"/>
                        </a:rPr>
                        <a:t>Spesa pagata al 28.11.2024 decreto 725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700" b="1" i="0" u="none" strike="noStrike">
                          <a:solidFill>
                            <a:srgbClr val="000000"/>
                          </a:solidFill>
                          <a:effectLst/>
                          <a:latin typeface="Calibri" panose="020F0502020204030204" pitchFamily="34" charset="0"/>
                        </a:rPr>
                        <a:t>Spesa pagata al 28.11.2024 decreto 725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700" b="1" i="0" u="none" strike="noStrike">
                          <a:solidFill>
                            <a:srgbClr val="000000"/>
                          </a:solidFill>
                          <a:effectLst/>
                          <a:latin typeface="Calibri" panose="020F0502020204030204" pitchFamily="34" charset="0"/>
                        </a:rPr>
                        <a:t>Spesa pagata/spesa programmata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7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algn="ctr" rtl="0" fontAlgn="ctr"/>
                      <a:r>
                        <a:rPr lang="it-IT" sz="700" b="1" i="0" u="none" strike="noStrike">
                          <a:solidFill>
                            <a:srgbClr val="000000"/>
                          </a:solidFill>
                          <a:effectLst/>
                          <a:latin typeface="Calibri" panose="020F0502020204030204" pitchFamily="34" charset="0"/>
                        </a:rPr>
                        <a:t>Previsione avanzamento di spesa al </a:t>
                      </a:r>
                      <a:r>
                        <a:rPr lang="it-IT" sz="800" b="1" i="0" u="none" strike="noStrike">
                          <a:solidFill>
                            <a:srgbClr val="000000"/>
                          </a:solidFill>
                          <a:effectLst/>
                          <a:latin typeface="Calibri" panose="020F0502020204030204" pitchFamily="34" charset="0"/>
                        </a:rPr>
                        <a:t>31.12.2024</a:t>
                      </a:r>
                      <a:endParaRPr lang="it-IT" sz="700" b="1" i="0" u="none" strike="noStrike">
                        <a:solidFill>
                          <a:srgbClr val="000000"/>
                        </a:solidFill>
                        <a:effectLst/>
                        <a:latin typeface="Calibri" panose="020F050202020403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700" b="1" i="0" u="none" strike="noStrike">
                          <a:solidFill>
                            <a:srgbClr val="000000"/>
                          </a:solidFill>
                          <a:effectLst/>
                          <a:latin typeface="Calibri" panose="020F0502020204030204" pitchFamily="34" charset="0"/>
                        </a:rPr>
                        <a:t>Previsione avanzamento di spesa al </a:t>
                      </a:r>
                      <a:r>
                        <a:rPr lang="it-IT" sz="800" b="1" i="0" u="none" strike="noStrike">
                          <a:solidFill>
                            <a:srgbClr val="000000"/>
                          </a:solidFill>
                          <a:effectLst/>
                          <a:latin typeface="Calibri" panose="020F0502020204030204" pitchFamily="34" charset="0"/>
                        </a:rPr>
                        <a:t>31.12.2024</a:t>
                      </a:r>
                      <a:endParaRPr lang="it-IT" sz="700" b="1" i="0" u="none" strike="noStrike">
                        <a:solidFill>
                          <a:srgbClr val="000000"/>
                        </a:solidFill>
                        <a:effectLst/>
                        <a:latin typeface="Calibri" panose="020F050202020403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it-IT" sz="700" b="1" i="0" u="none" strike="noStrike">
                          <a:solidFill>
                            <a:srgbClr val="000000"/>
                          </a:solidFill>
                          <a:effectLst/>
                          <a:latin typeface="Calibri" panose="020F0502020204030204" pitchFamily="34" charset="0"/>
                        </a:rPr>
                        <a:t>Pagamenti previsti nel 2025</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it-IT" sz="700" b="1" i="0" u="none" strike="noStrike">
                          <a:solidFill>
                            <a:srgbClr val="000000"/>
                          </a:solidFill>
                          <a:effectLst/>
                          <a:latin typeface="Calibri" panose="020F0502020204030204" pitchFamily="34" charset="0"/>
                        </a:rPr>
                        <a:t>Previsione avanzamento di spesa al </a:t>
                      </a:r>
                      <a:r>
                        <a:rPr lang="it-IT" sz="800" b="1" i="0" u="none" strike="noStrike">
                          <a:solidFill>
                            <a:srgbClr val="000000"/>
                          </a:solidFill>
                          <a:effectLst/>
                          <a:latin typeface="Calibri" panose="020F0502020204030204" pitchFamily="34" charset="0"/>
                        </a:rPr>
                        <a:t>31.12.2025</a:t>
                      </a:r>
                      <a:endParaRPr lang="it-IT" sz="700" b="1" i="0" u="none" strike="noStrike">
                        <a:solidFill>
                          <a:srgbClr val="000000"/>
                        </a:solidFill>
                        <a:effectLst/>
                        <a:latin typeface="Calibri" panose="020F050202020403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algn="ctr" rtl="0" fontAlgn="ctr"/>
                      <a:r>
                        <a:rPr lang="it-IT" sz="700" b="1" i="0" u="none" strike="noStrike">
                          <a:solidFill>
                            <a:srgbClr val="000000"/>
                          </a:solidFill>
                          <a:effectLst/>
                          <a:latin typeface="Calibri" panose="020F0502020204030204" pitchFamily="34" charset="0"/>
                        </a:rPr>
                        <a:t>Previsione avanzamento di spesa al </a:t>
                      </a:r>
                      <a:r>
                        <a:rPr lang="it-IT" sz="800" b="1" i="0" u="none" strike="noStrike">
                          <a:solidFill>
                            <a:srgbClr val="000000"/>
                          </a:solidFill>
                          <a:effectLst/>
                          <a:latin typeface="Calibri" panose="020F0502020204030204" pitchFamily="34" charset="0"/>
                        </a:rPr>
                        <a:t>31.12.2025</a:t>
                      </a:r>
                      <a:endParaRPr lang="it-IT" sz="700" b="1" i="0" u="none" strike="noStrike">
                        <a:solidFill>
                          <a:srgbClr val="000000"/>
                        </a:solidFill>
                        <a:effectLst/>
                        <a:latin typeface="Calibri" panose="020F050202020403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extLst>
                  <a:ext uri="{0D108BD9-81ED-4DB2-BD59-A6C34878D82A}">
                    <a16:rowId xmlns:a16="http://schemas.microsoft.com/office/drawing/2014/main" xmlns="" val="1240853930"/>
                  </a:ext>
                </a:extLst>
              </a:tr>
              <a:tr h="180330">
                <a:tc vMerge="1">
                  <a:txBody>
                    <a:bodyPr/>
                    <a:lstStyle/>
                    <a:p>
                      <a:endParaRPr lang="it-IT"/>
                    </a:p>
                  </a:txBody>
                  <a:tcPr/>
                </a:tc>
                <a:tc vMerge="1">
                  <a:txBody>
                    <a:bodyPr/>
                    <a:lstStyle/>
                    <a:p>
                      <a:endParaRPr lang="it-IT"/>
                    </a:p>
                  </a:txBody>
                  <a:tcPr/>
                </a:tc>
                <a:tc>
                  <a:txBody>
                    <a:bodyPr/>
                    <a:lstStyle/>
                    <a:p>
                      <a:pPr algn="ctr" rtl="0" fontAlgn="ctr"/>
                      <a:r>
                        <a:rPr lang="it-IT" sz="700" b="1" i="0" u="none" strike="noStrike">
                          <a:solidFill>
                            <a:srgbClr val="000000"/>
                          </a:solidFill>
                          <a:effectLst/>
                          <a:latin typeface="Calibri" panose="020F0502020204030204" pitchFamily="34" charset="0"/>
                        </a:rPr>
                        <a:t>Sottomisura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it-IT" sz="700" b="1" i="0" u="none" strike="noStrike">
                          <a:solidFill>
                            <a:srgbClr val="000000"/>
                          </a:solidFill>
                          <a:effectLst/>
                          <a:latin typeface="Calibri" panose="020F0502020204030204" pitchFamily="34" charset="0"/>
                        </a:rPr>
                        <a:t>Misura (a1)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it-IT" sz="700" b="1" i="0" u="none" strike="noStrike">
                          <a:solidFill>
                            <a:srgbClr val="000000"/>
                          </a:solidFill>
                          <a:effectLst/>
                          <a:latin typeface="Calibri" panose="020F0502020204030204" pitchFamily="34" charset="0"/>
                        </a:rPr>
                        <a:t>Sottomisura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700" b="1" i="0" u="none" strike="noStrike">
                          <a:solidFill>
                            <a:srgbClr val="000000"/>
                          </a:solidFill>
                          <a:effectLst/>
                          <a:latin typeface="Calibri" panose="020F0502020204030204" pitchFamily="34" charset="0"/>
                        </a:rPr>
                        <a:t>Misura (b)</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700" b="1" i="0" u="none" strike="noStrike">
                          <a:solidFill>
                            <a:srgbClr val="000000"/>
                          </a:solidFill>
                          <a:effectLst/>
                          <a:latin typeface="Calibri" panose="020F0502020204030204" pitchFamily="34" charset="0"/>
                        </a:rPr>
                        <a:t>( = b / a1 )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700" b="1" i="0" u="none" strike="noStrike">
                          <a:solidFill>
                            <a:srgbClr val="000000"/>
                          </a:solidFill>
                          <a:effectLst/>
                          <a:latin typeface="Calibri" panose="020F0502020204030204" pitchFamily="34" charset="0"/>
                        </a:rPr>
                        <a:t>Spesa Pubblica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700" b="1" i="0" u="none" strike="noStrike">
                          <a:solidFill>
                            <a:srgbClr val="000000"/>
                          </a:solidFill>
                          <a:effectLst/>
                          <a:latin typeface="Calibri" panose="020F0502020204030204" pitchFamily="34" charset="0"/>
                        </a:rPr>
                        <a:t>( c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700" b="1" i="0" u="none" strike="noStrike">
                          <a:solidFill>
                            <a:srgbClr val="000000"/>
                          </a:solidFill>
                          <a:effectLst/>
                          <a:latin typeface="Calibri" panose="020F0502020204030204" pitchFamily="34" charset="0"/>
                        </a:rPr>
                        <a:t>( = c / a1)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7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rtl="0" fontAlgn="ctr"/>
                      <a:r>
                        <a:rPr lang="it-IT" sz="700" b="1" i="0" u="none" strike="noStrike">
                          <a:solidFill>
                            <a:srgbClr val="000000"/>
                          </a:solidFill>
                          <a:effectLst/>
                          <a:latin typeface="Calibri" panose="020F0502020204030204" pitchFamily="34" charset="0"/>
                        </a:rPr>
                        <a:t>Spesa pubblica ( d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700" b="1" i="0" u="none" strike="noStrike">
                          <a:solidFill>
                            <a:srgbClr val="000000"/>
                          </a:solidFill>
                          <a:effectLst/>
                          <a:latin typeface="Calibri" panose="020F0502020204030204" pitchFamily="34" charset="0"/>
                        </a:rPr>
                        <a:t>( = d / a1)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it-IT" sz="700" b="1" i="0" u="none" strike="noStrike">
                          <a:solidFill>
                            <a:srgbClr val="000000"/>
                          </a:solidFill>
                          <a:effectLst/>
                          <a:latin typeface="Calibri" panose="020F0502020204030204" pitchFamily="34" charset="0"/>
                        </a:rPr>
                        <a:t>(= e -d)</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92D050"/>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it-IT" sz="700" b="1" i="0" u="none" strike="noStrike">
                          <a:solidFill>
                            <a:srgbClr val="000000"/>
                          </a:solidFill>
                          <a:effectLst/>
                          <a:latin typeface="Calibri" panose="020F0502020204030204" pitchFamily="34" charset="0"/>
                        </a:rPr>
                        <a:t>Spesa pubblica (e )</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algn="ctr" rtl="0" fontAlgn="ctr"/>
                      <a:r>
                        <a:rPr lang="it-IT" sz="700" b="1" i="0" u="none" strike="noStrike">
                          <a:solidFill>
                            <a:srgbClr val="000000"/>
                          </a:solidFill>
                          <a:effectLst/>
                          <a:latin typeface="Calibri" panose="020F0502020204030204" pitchFamily="34" charset="0"/>
                        </a:rPr>
                        <a:t>( = e / a1)</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extLst>
                  <a:ext uri="{0D108BD9-81ED-4DB2-BD59-A6C34878D82A}">
                    <a16:rowId xmlns:a16="http://schemas.microsoft.com/office/drawing/2014/main" xmlns="" val="1902045808"/>
                  </a:ext>
                </a:extLst>
              </a:tr>
              <a:tr h="160293">
                <a:tc rowSpan="4">
                  <a:txBody>
                    <a:bodyPr/>
                    <a:lstStyle/>
                    <a:p>
                      <a:pPr algn="ctr" fontAlgn="ctr"/>
                      <a:r>
                        <a:rPr lang="it-IT" sz="900" b="1" i="0" u="none" strike="noStrike" dirty="0">
                          <a:solidFill>
                            <a:srgbClr val="000000"/>
                          </a:solidFill>
                          <a:effectLst/>
                          <a:latin typeface="Calibri" panose="020F0502020204030204" pitchFamily="34" charset="0"/>
                        </a:rPr>
                        <a:t>10.1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900" b="1" i="0" u="none" strike="noStrike">
                          <a:solidFill>
                            <a:srgbClr val="000000"/>
                          </a:solidFill>
                          <a:effectLst/>
                          <a:latin typeface="Calibri" panose="020F0502020204030204" pitchFamily="34" charset="0"/>
                        </a:rPr>
                        <a:t>10.1.1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28.692.546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900" b="1" i="0" u="none" strike="noStrike">
                          <a:solidFill>
                            <a:srgbClr val="000000"/>
                          </a:solidFill>
                          <a:effectLst/>
                          <a:latin typeface="Calibri" panose="020F0502020204030204" pitchFamily="34" charset="0"/>
                        </a:rPr>
                        <a:t>103.785.539</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0" i="0" u="none" strike="noStrike">
                          <a:solidFill>
                            <a:srgbClr val="000000"/>
                          </a:solidFill>
                          <a:effectLst/>
                          <a:latin typeface="Calibri" panose="020F0502020204030204" pitchFamily="34" charset="0"/>
                        </a:rPr>
                        <a:t>28.692.546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900" b="1" i="0" u="none" strike="noStrike">
                          <a:solidFill>
                            <a:srgbClr val="000000"/>
                          </a:solidFill>
                          <a:effectLst/>
                          <a:latin typeface="Calibri" panose="020F0502020204030204" pitchFamily="34" charset="0"/>
                        </a:rPr>
                        <a:t>103.591.074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900" b="1" i="0" u="none" strike="noStrike">
                          <a:solidFill>
                            <a:srgbClr val="000000"/>
                          </a:solidFill>
                          <a:effectLst/>
                          <a:latin typeface="Calibri" panose="020F0502020204030204" pitchFamily="34" charset="0"/>
                        </a:rPr>
                        <a:t>99,81%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28.692.546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r" fontAlgn="ctr"/>
                      <a:r>
                        <a:rPr lang="it-IT" sz="900" b="1" i="0" u="none" strike="noStrike">
                          <a:solidFill>
                            <a:srgbClr val="000000"/>
                          </a:solidFill>
                          <a:effectLst/>
                          <a:latin typeface="Calibri" panose="020F0502020204030204" pitchFamily="34" charset="0"/>
                        </a:rPr>
                        <a:t>101.191.074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900" b="1" i="0" u="none" strike="noStrike">
                          <a:solidFill>
                            <a:srgbClr val="000000"/>
                          </a:solidFill>
                          <a:effectLst/>
                          <a:latin typeface="Calibri" panose="020F0502020204030204" pitchFamily="34" charset="0"/>
                        </a:rPr>
                        <a:t>97,5%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9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4">
                  <a:txBody>
                    <a:bodyPr/>
                    <a:lstStyle/>
                    <a:p>
                      <a:pPr algn="r" fontAlgn="ctr"/>
                      <a:r>
                        <a:rPr lang="it-IT" sz="900" b="1" i="0" u="none" strike="noStrike" dirty="0">
                          <a:solidFill>
                            <a:srgbClr val="000000"/>
                          </a:solidFill>
                          <a:effectLst/>
                          <a:latin typeface="Calibri" panose="020F0502020204030204" pitchFamily="34" charset="0"/>
                        </a:rPr>
                        <a:t>102.344.252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900" b="1" i="0" u="none" strike="noStrike" dirty="0">
                          <a:solidFill>
                            <a:srgbClr val="000000"/>
                          </a:solidFill>
                          <a:effectLst/>
                          <a:latin typeface="Calibri" panose="020F0502020204030204" pitchFamily="34" charset="0"/>
                        </a:rPr>
                        <a:t>98,6%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9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4">
                  <a:txBody>
                    <a:bodyPr/>
                    <a:lstStyle/>
                    <a:p>
                      <a:pPr algn="r" fontAlgn="ctr"/>
                      <a:r>
                        <a:rPr lang="it-IT" sz="900" b="1" i="0" u="none" strike="noStrike">
                          <a:solidFill>
                            <a:srgbClr val="000000"/>
                          </a:solidFill>
                          <a:effectLst/>
                          <a:latin typeface="Calibri" panose="020F0502020204030204" pitchFamily="34" charset="0"/>
                        </a:rPr>
                        <a:t>1.441.287</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endParaRPr lang="it-IT" sz="9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4">
                  <a:txBody>
                    <a:bodyPr/>
                    <a:lstStyle/>
                    <a:p>
                      <a:pPr algn="r" fontAlgn="ctr"/>
                      <a:r>
                        <a:rPr lang="it-IT" sz="900" b="1" i="0" u="none" strike="noStrike">
                          <a:solidFill>
                            <a:srgbClr val="000000"/>
                          </a:solidFill>
                          <a:effectLst/>
                          <a:latin typeface="Calibri" panose="020F0502020204030204" pitchFamily="34" charset="0"/>
                        </a:rPr>
                        <a:t>103.785.539</a:t>
                      </a:r>
                    </a:p>
                  </a:txBody>
                  <a:tcPr marL="36000" marR="36000" marT="36000" marB="3600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4">
                  <a:txBody>
                    <a:bodyPr/>
                    <a:lstStyle/>
                    <a:p>
                      <a:pPr algn="ctr" fontAlgn="ctr"/>
                      <a:r>
                        <a:rPr lang="it-IT" sz="900" b="1" i="0" u="none" strike="noStrike">
                          <a:solidFill>
                            <a:srgbClr val="000000"/>
                          </a:solidFill>
                          <a:effectLst/>
                          <a:latin typeface="Calibri" panose="020F0502020204030204" pitchFamily="34" charset="0"/>
                        </a:rPr>
                        <a:t>100,0%</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234712099"/>
                  </a:ext>
                </a:extLst>
              </a:tr>
              <a:tr h="160293">
                <a:tc vMerge="1">
                  <a:txBody>
                    <a:bodyPr/>
                    <a:lstStyle/>
                    <a:p>
                      <a:endParaRPr lang="it-IT"/>
                    </a:p>
                  </a:txBody>
                  <a:tcPr/>
                </a:tc>
                <a:tc>
                  <a:txBody>
                    <a:bodyPr/>
                    <a:lstStyle/>
                    <a:p>
                      <a:pPr algn="ctr" rtl="0" fontAlgn="ctr"/>
                      <a:r>
                        <a:rPr lang="it-IT" sz="900" b="1" i="0" u="none" strike="noStrike" dirty="0">
                          <a:solidFill>
                            <a:srgbClr val="000000"/>
                          </a:solidFill>
                          <a:effectLst/>
                          <a:latin typeface="Calibri" panose="020F0502020204030204" pitchFamily="34" charset="0"/>
                        </a:rPr>
                        <a:t>10.1.2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46.748.016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46.748.016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46.748.016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9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9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9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3943868405"/>
                  </a:ext>
                </a:extLst>
              </a:tr>
              <a:tr h="160293">
                <a:tc vMerge="1">
                  <a:txBody>
                    <a:bodyPr/>
                    <a:lstStyle/>
                    <a:p>
                      <a:endParaRPr lang="it-IT"/>
                    </a:p>
                  </a:txBody>
                  <a:tcPr/>
                </a:tc>
                <a:tc>
                  <a:txBody>
                    <a:bodyPr/>
                    <a:lstStyle/>
                    <a:p>
                      <a:pPr algn="ctr" rtl="0" fontAlgn="ctr"/>
                      <a:r>
                        <a:rPr lang="it-IT" sz="900" b="1" i="0" u="none" strike="noStrike">
                          <a:solidFill>
                            <a:srgbClr val="000000"/>
                          </a:solidFill>
                          <a:effectLst/>
                          <a:latin typeface="Calibri" panose="020F0502020204030204" pitchFamily="34" charset="0"/>
                        </a:rPr>
                        <a:t>10.1.3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dirty="0">
                          <a:solidFill>
                            <a:srgbClr val="000000"/>
                          </a:solidFill>
                          <a:effectLst/>
                          <a:latin typeface="Calibri" panose="020F0502020204030204" pitchFamily="34" charset="0"/>
                        </a:rPr>
                        <a:t>9.378.864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9.371.080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9.371.080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900" b="1" i="0" u="none" strike="noStrike" dirty="0">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9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900" b="0" i="0" u="none" strike="noStrike" dirty="0">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3089863591"/>
                  </a:ext>
                </a:extLst>
              </a:tr>
              <a:tr h="160293">
                <a:tc vMerge="1">
                  <a:txBody>
                    <a:bodyPr/>
                    <a:lstStyle/>
                    <a:p>
                      <a:endParaRPr lang="it-IT"/>
                    </a:p>
                  </a:txBody>
                  <a:tcPr/>
                </a:tc>
                <a:tc>
                  <a:txBody>
                    <a:bodyPr/>
                    <a:lstStyle/>
                    <a:p>
                      <a:pPr algn="ctr" rtl="0" fontAlgn="ctr"/>
                      <a:r>
                        <a:rPr lang="it-IT" sz="900" b="1" i="0" u="none" strike="noStrike">
                          <a:solidFill>
                            <a:srgbClr val="000000"/>
                          </a:solidFill>
                          <a:effectLst/>
                          <a:latin typeface="Calibri" panose="020F0502020204030204" pitchFamily="34" charset="0"/>
                        </a:rPr>
                        <a:t>10.1.4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dirty="0">
                          <a:solidFill>
                            <a:srgbClr val="000000"/>
                          </a:solidFill>
                          <a:effectLst/>
                          <a:latin typeface="Calibri" panose="020F0502020204030204" pitchFamily="34" charset="0"/>
                        </a:rPr>
                        <a:t>18.966.112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a:solidFill>
                            <a:srgbClr val="000000"/>
                          </a:solidFill>
                          <a:effectLst/>
                          <a:latin typeface="Calibri" panose="020F0502020204030204" pitchFamily="34" charset="0"/>
                        </a:rPr>
                        <a:t>18.779.431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16.379.431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9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9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900" b="0" i="0" u="none" strike="noStrike" dirty="0">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3509231632"/>
                  </a:ext>
                </a:extLst>
              </a:tr>
              <a:tr h="160293">
                <a:tc rowSpan="2">
                  <a:txBody>
                    <a:bodyPr/>
                    <a:lstStyle/>
                    <a:p>
                      <a:pPr algn="ctr" fontAlgn="ctr"/>
                      <a:r>
                        <a:rPr lang="it-IT" sz="900" b="1" i="0" u="none" strike="noStrike">
                          <a:solidFill>
                            <a:srgbClr val="000000"/>
                          </a:solidFill>
                          <a:effectLst/>
                          <a:latin typeface="Calibri" panose="020F0502020204030204" pitchFamily="34" charset="0"/>
                        </a:rPr>
                        <a:t>11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900" b="1" i="0" u="none" strike="noStrike">
                          <a:solidFill>
                            <a:srgbClr val="000000"/>
                          </a:solidFill>
                          <a:effectLst/>
                          <a:latin typeface="Calibri" panose="020F0502020204030204" pitchFamily="34" charset="0"/>
                        </a:rPr>
                        <a:t>11.1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24.644.060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900" b="1" i="0" u="none" strike="noStrike" dirty="0">
                          <a:solidFill>
                            <a:srgbClr val="000000"/>
                          </a:solidFill>
                          <a:effectLst/>
                          <a:latin typeface="Calibri" panose="020F0502020204030204" pitchFamily="34" charset="0"/>
                        </a:rPr>
                        <a:t>51.137.322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0" i="0" u="none" strike="noStrike" dirty="0">
                          <a:solidFill>
                            <a:srgbClr val="000000"/>
                          </a:solidFill>
                          <a:effectLst/>
                          <a:latin typeface="Calibri" panose="020F0502020204030204" pitchFamily="34" charset="0"/>
                        </a:rPr>
                        <a:t>24.644.060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900" b="1" i="0" u="none" strike="noStrike" dirty="0">
                          <a:solidFill>
                            <a:srgbClr val="000000"/>
                          </a:solidFill>
                          <a:effectLst/>
                          <a:latin typeface="Calibri" panose="020F0502020204030204" pitchFamily="34" charset="0"/>
                        </a:rPr>
                        <a:t>50.818.556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900" b="1" i="0" u="none" strike="noStrike">
                          <a:solidFill>
                            <a:srgbClr val="000000"/>
                          </a:solidFill>
                          <a:effectLst/>
                          <a:latin typeface="Calibri" panose="020F0502020204030204" pitchFamily="34" charset="0"/>
                        </a:rPr>
                        <a:t>99,38%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24.641.704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r" fontAlgn="ctr"/>
                      <a:r>
                        <a:rPr lang="it-IT" sz="900" b="1" i="0" u="none" strike="noStrike">
                          <a:solidFill>
                            <a:srgbClr val="000000"/>
                          </a:solidFill>
                          <a:effectLst/>
                          <a:latin typeface="Calibri" panose="020F0502020204030204" pitchFamily="34" charset="0"/>
                        </a:rPr>
                        <a:t>47.187.371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900" b="1" i="0" u="none" strike="noStrike">
                          <a:solidFill>
                            <a:srgbClr val="000000"/>
                          </a:solidFill>
                          <a:effectLst/>
                          <a:latin typeface="Calibri" panose="020F0502020204030204" pitchFamily="34" charset="0"/>
                        </a:rPr>
                        <a:t>92,3%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9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2">
                  <a:txBody>
                    <a:bodyPr/>
                    <a:lstStyle/>
                    <a:p>
                      <a:pPr algn="r" fontAlgn="ctr"/>
                      <a:r>
                        <a:rPr lang="it-IT" sz="900" b="1" i="0" u="none" strike="noStrike">
                          <a:solidFill>
                            <a:srgbClr val="000000"/>
                          </a:solidFill>
                          <a:effectLst/>
                          <a:latin typeface="Calibri" panose="020F0502020204030204" pitchFamily="34" charset="0"/>
                        </a:rPr>
                        <a:t>49.155.250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900" b="1" i="0" u="none" strike="noStrike">
                          <a:solidFill>
                            <a:srgbClr val="000000"/>
                          </a:solidFill>
                          <a:effectLst/>
                          <a:latin typeface="Calibri" panose="020F0502020204030204" pitchFamily="34" charset="0"/>
                        </a:rPr>
                        <a:t>96,1%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9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a:txBody>
                    <a:bodyPr/>
                    <a:lstStyle/>
                    <a:p>
                      <a:pPr algn="r" fontAlgn="ctr"/>
                      <a:r>
                        <a:rPr lang="it-IT" sz="900" b="1" i="0" u="none" strike="noStrike">
                          <a:solidFill>
                            <a:srgbClr val="000000"/>
                          </a:solidFill>
                          <a:effectLst/>
                          <a:latin typeface="Calibri" panose="020F0502020204030204" pitchFamily="34" charset="0"/>
                        </a:rPr>
                        <a:t>1.982.072</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9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a:txBody>
                    <a:bodyPr/>
                    <a:lstStyle/>
                    <a:p>
                      <a:pPr algn="r" fontAlgn="ctr"/>
                      <a:r>
                        <a:rPr lang="it-IT" sz="900" b="1" i="0" u="none" strike="noStrike">
                          <a:solidFill>
                            <a:srgbClr val="000000"/>
                          </a:solidFill>
                          <a:effectLst/>
                          <a:latin typeface="Calibri" panose="020F0502020204030204" pitchFamily="34" charset="0"/>
                        </a:rPr>
                        <a:t>51.137.322</a:t>
                      </a:r>
                    </a:p>
                  </a:txBody>
                  <a:tcPr marL="36000" marR="36000" marT="36000" marB="3600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rowSpan="2">
                  <a:txBody>
                    <a:bodyPr/>
                    <a:lstStyle/>
                    <a:p>
                      <a:pPr algn="ctr" fontAlgn="ctr"/>
                      <a:r>
                        <a:rPr lang="it-IT" sz="900" b="1" i="0" u="none" strike="noStrike">
                          <a:solidFill>
                            <a:srgbClr val="000000"/>
                          </a:solidFill>
                          <a:effectLst/>
                          <a:latin typeface="Calibri" panose="020F0502020204030204" pitchFamily="34" charset="0"/>
                        </a:rPr>
                        <a:t>100,0%</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3066220957"/>
                  </a:ext>
                </a:extLst>
              </a:tr>
              <a:tr h="160293">
                <a:tc vMerge="1">
                  <a:txBody>
                    <a:bodyPr/>
                    <a:lstStyle/>
                    <a:p>
                      <a:endParaRPr lang="it-IT"/>
                    </a:p>
                  </a:txBody>
                  <a:tcPr/>
                </a:tc>
                <a:tc>
                  <a:txBody>
                    <a:bodyPr/>
                    <a:lstStyle/>
                    <a:p>
                      <a:pPr algn="ctr" rtl="0" fontAlgn="ctr"/>
                      <a:r>
                        <a:rPr lang="it-IT" sz="900" b="1" i="0" u="none" strike="noStrike">
                          <a:solidFill>
                            <a:srgbClr val="000000"/>
                          </a:solidFill>
                          <a:effectLst/>
                          <a:latin typeface="Calibri" panose="020F0502020204030204" pitchFamily="34" charset="0"/>
                        </a:rPr>
                        <a:t>11.2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26.493.262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a:txBody>
                    <a:bodyPr/>
                    <a:lstStyle/>
                    <a:p>
                      <a:pPr algn="r" fontAlgn="ctr"/>
                      <a:r>
                        <a:rPr lang="it-IT" sz="900" b="0" i="0" u="none" strike="noStrike" dirty="0">
                          <a:solidFill>
                            <a:srgbClr val="000000"/>
                          </a:solidFill>
                          <a:effectLst/>
                          <a:latin typeface="Calibri" panose="020F0502020204030204" pitchFamily="34" charset="0"/>
                        </a:rPr>
                        <a:t>26.174.497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22.545.668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vMerge="1">
                  <a:txBody>
                    <a:bodyPr/>
                    <a:lstStyle/>
                    <a:p>
                      <a:endParaRPr lang="it-IT"/>
                    </a:p>
                  </a:txBody>
                  <a:tcPr/>
                </a:tc>
                <a:tc vMerge="1">
                  <a:txBody>
                    <a:bodyPr/>
                    <a:lstStyle/>
                    <a:p>
                      <a:endParaRPr lang="it-IT"/>
                    </a:p>
                  </a:txBody>
                  <a:tcPr/>
                </a:tc>
                <a:tc>
                  <a:txBody>
                    <a:bodyPr/>
                    <a:lstStyle/>
                    <a:p>
                      <a:pPr algn="ctr" fontAlgn="ctr"/>
                      <a:r>
                        <a:rPr lang="it-IT" sz="9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9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9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2321821150"/>
                  </a:ext>
                </a:extLst>
              </a:tr>
              <a:tr h="160293">
                <a:tc rowSpan="2">
                  <a:txBody>
                    <a:bodyPr/>
                    <a:lstStyle/>
                    <a:p>
                      <a:pPr algn="ctr" fontAlgn="ctr"/>
                      <a:r>
                        <a:rPr lang="it-IT" sz="900" b="1" i="0" u="none" strike="noStrike">
                          <a:solidFill>
                            <a:srgbClr val="000000"/>
                          </a:solidFill>
                          <a:effectLst/>
                          <a:latin typeface="Calibri" panose="020F0502020204030204" pitchFamily="34" charset="0"/>
                        </a:rPr>
                        <a:t>11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900" b="1" i="0" u="none" strike="noStrike">
                          <a:solidFill>
                            <a:srgbClr val="000000"/>
                          </a:solidFill>
                          <a:effectLst/>
                          <a:latin typeface="Calibri" panose="020F0502020204030204" pitchFamily="34" charset="0"/>
                        </a:rPr>
                        <a:t>11.1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900" b="0" i="0" u="none" strike="noStrike">
                          <a:solidFill>
                            <a:srgbClr val="000000"/>
                          </a:solidFill>
                          <a:effectLst/>
                          <a:latin typeface="Calibri" panose="020F0502020204030204" pitchFamily="34" charset="0"/>
                        </a:rPr>
                        <a:t>1.600.000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r" fontAlgn="ctr"/>
                      <a:r>
                        <a:rPr lang="it-IT" sz="900" b="1" i="0" u="none" strike="noStrike">
                          <a:solidFill>
                            <a:srgbClr val="000000"/>
                          </a:solidFill>
                          <a:effectLst/>
                          <a:latin typeface="Calibri" panose="020F0502020204030204" pitchFamily="34" charset="0"/>
                        </a:rPr>
                        <a:t>9.934.500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900" b="0" i="0" u="none" strike="noStrike">
                          <a:solidFill>
                            <a:srgbClr val="000000"/>
                          </a:solidFill>
                          <a:effectLst/>
                          <a:latin typeface="Calibri" panose="020F0502020204030204" pitchFamily="34" charset="0"/>
                        </a:rPr>
                        <a:t>1.591.864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r" fontAlgn="ctr"/>
                      <a:r>
                        <a:rPr lang="it-IT" sz="900" b="1" i="0" u="none" strike="noStrike">
                          <a:solidFill>
                            <a:srgbClr val="000000"/>
                          </a:solidFill>
                          <a:effectLst/>
                          <a:latin typeface="Calibri" panose="020F0502020204030204" pitchFamily="34" charset="0"/>
                        </a:rPr>
                        <a:t>9.624.150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it-IT" sz="900" b="1" i="0" u="none" strike="noStrike" dirty="0">
                          <a:solidFill>
                            <a:srgbClr val="000000"/>
                          </a:solidFill>
                          <a:effectLst/>
                          <a:latin typeface="Calibri" panose="020F0502020204030204" pitchFamily="34" charset="0"/>
                        </a:rPr>
                        <a:t>96,88%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900" b="0" i="0" u="none" strike="noStrike" dirty="0">
                          <a:solidFill>
                            <a:srgbClr val="000000"/>
                          </a:solidFill>
                          <a:effectLst/>
                          <a:latin typeface="Calibri" panose="020F0502020204030204" pitchFamily="34" charset="0"/>
                        </a:rPr>
                        <a:t>1.591.864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r" fontAlgn="ctr"/>
                      <a:r>
                        <a:rPr lang="it-IT" sz="900" b="1" i="0" u="none" strike="noStrike" dirty="0">
                          <a:solidFill>
                            <a:srgbClr val="000000"/>
                          </a:solidFill>
                          <a:effectLst/>
                          <a:latin typeface="Calibri" panose="020F0502020204030204" pitchFamily="34" charset="0"/>
                        </a:rPr>
                        <a:t>9.618.451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it-IT" sz="900" b="1" i="0" u="none" strike="noStrike" dirty="0">
                          <a:solidFill>
                            <a:srgbClr val="000000"/>
                          </a:solidFill>
                          <a:effectLst/>
                          <a:latin typeface="Calibri" panose="020F0502020204030204" pitchFamily="34" charset="0"/>
                        </a:rPr>
                        <a:t>96,8%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900" b="1" i="0" u="none" strike="noStrike" dirty="0">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2">
                  <a:txBody>
                    <a:bodyPr/>
                    <a:lstStyle/>
                    <a:p>
                      <a:pPr algn="r" fontAlgn="ctr"/>
                      <a:r>
                        <a:rPr lang="it-IT" sz="900" b="1" i="0" u="none" strike="noStrike" dirty="0">
                          <a:solidFill>
                            <a:srgbClr val="000000"/>
                          </a:solidFill>
                          <a:effectLst/>
                          <a:latin typeface="Calibri" panose="020F0502020204030204" pitchFamily="34" charset="0"/>
                        </a:rPr>
                        <a:t>9.618.451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it-IT" sz="900" b="1" i="0" u="none" strike="noStrike" dirty="0">
                          <a:solidFill>
                            <a:srgbClr val="000000"/>
                          </a:solidFill>
                          <a:effectLst/>
                          <a:latin typeface="Calibri" panose="020F0502020204030204" pitchFamily="34" charset="0"/>
                        </a:rPr>
                        <a:t>96,8%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it-IT" sz="900" b="0" i="0" u="none" strike="noStrike" dirty="0">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a:txBody>
                    <a:bodyPr/>
                    <a:lstStyle/>
                    <a:p>
                      <a:pPr algn="r" fontAlgn="ctr"/>
                      <a:r>
                        <a:rPr lang="it-IT" sz="900" b="1" i="0" u="none" strike="noStrike" dirty="0">
                          <a:solidFill>
                            <a:srgbClr val="000000"/>
                          </a:solidFill>
                          <a:effectLst/>
                          <a:latin typeface="Calibri" panose="020F0502020204030204" pitchFamily="34" charset="0"/>
                        </a:rPr>
                        <a:t>0</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it-IT" sz="900" b="0" i="0" u="none" strike="noStrike" dirty="0">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rowSpan="2">
                  <a:txBody>
                    <a:bodyPr/>
                    <a:lstStyle/>
                    <a:p>
                      <a:pPr algn="r" fontAlgn="ctr"/>
                      <a:r>
                        <a:rPr lang="it-IT" sz="900" b="1" i="0" u="none" strike="noStrike" dirty="0">
                          <a:solidFill>
                            <a:srgbClr val="000000"/>
                          </a:solidFill>
                          <a:effectLst/>
                          <a:latin typeface="Calibri" panose="020F0502020204030204" pitchFamily="34" charset="0"/>
                        </a:rPr>
                        <a:t>9.618.451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it-IT" sz="900" b="1" i="0" u="none" strike="noStrike">
                          <a:solidFill>
                            <a:srgbClr val="000000"/>
                          </a:solidFill>
                          <a:effectLst/>
                          <a:latin typeface="Calibri" panose="020F0502020204030204" pitchFamily="34" charset="0"/>
                        </a:rPr>
                        <a:t>96,8%</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2713021994"/>
                  </a:ext>
                </a:extLst>
              </a:tr>
              <a:tr h="160293">
                <a:tc vMerge="1">
                  <a:txBody>
                    <a:bodyPr/>
                    <a:lstStyle/>
                    <a:p>
                      <a:endParaRPr lang="it-IT"/>
                    </a:p>
                  </a:txBody>
                  <a:tcPr/>
                </a:tc>
                <a:tc>
                  <a:txBody>
                    <a:bodyPr/>
                    <a:lstStyle/>
                    <a:p>
                      <a:pPr algn="ctr" rtl="0" fontAlgn="ctr"/>
                      <a:r>
                        <a:rPr lang="it-IT" sz="900" b="1" i="0" u="none" strike="noStrike">
                          <a:solidFill>
                            <a:srgbClr val="000000"/>
                          </a:solidFill>
                          <a:effectLst/>
                          <a:latin typeface="Calibri" panose="020F0502020204030204" pitchFamily="34" charset="0"/>
                        </a:rPr>
                        <a:t>11.2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900" b="0" i="0" u="none" strike="noStrike">
                          <a:solidFill>
                            <a:srgbClr val="000000"/>
                          </a:solidFill>
                          <a:effectLst/>
                          <a:latin typeface="Calibri" panose="020F0502020204030204" pitchFamily="34" charset="0"/>
                        </a:rPr>
                        <a:t>8.334.500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8.032.287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it-IT"/>
                    </a:p>
                  </a:txBody>
                  <a:tcPr/>
                </a:tc>
                <a:tc vMerge="1">
                  <a:txBody>
                    <a:bodyPr/>
                    <a:lstStyle/>
                    <a:p>
                      <a:endParaRPr lang="it-IT"/>
                    </a:p>
                  </a:txBody>
                  <a:tcPr/>
                </a:tc>
                <a:tc>
                  <a:txBody>
                    <a:bodyPr/>
                    <a:lstStyle/>
                    <a:p>
                      <a:pPr algn="r" rtl="0" fontAlgn="ctr"/>
                      <a:r>
                        <a:rPr lang="it-IT" sz="900" b="0" i="0" u="none" strike="noStrike">
                          <a:solidFill>
                            <a:srgbClr val="000000"/>
                          </a:solidFill>
                          <a:effectLst/>
                          <a:latin typeface="Calibri" panose="020F0502020204030204" pitchFamily="34" charset="0"/>
                        </a:rPr>
                        <a:t>8.026.587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it-IT"/>
                    </a:p>
                  </a:txBody>
                  <a:tcPr/>
                </a:tc>
                <a:tc vMerge="1">
                  <a:txBody>
                    <a:bodyPr/>
                    <a:lstStyle/>
                    <a:p>
                      <a:endParaRPr lang="it-IT"/>
                    </a:p>
                  </a:txBody>
                  <a:tcPr/>
                </a:tc>
                <a:tc>
                  <a:txBody>
                    <a:bodyPr/>
                    <a:lstStyle/>
                    <a:p>
                      <a:pPr algn="ctr" fontAlgn="ctr"/>
                      <a:r>
                        <a:rPr lang="it-IT" sz="9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9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900" b="0" i="0" u="none" strike="noStrike" dirty="0">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xmlns="" val="1017626506"/>
                  </a:ext>
                </a:extLst>
              </a:tr>
              <a:tr h="180330">
                <a:tc>
                  <a:txBody>
                    <a:bodyPr/>
                    <a:lstStyle/>
                    <a:p>
                      <a:pPr algn="ctr" fontAlgn="ctr"/>
                      <a:r>
                        <a:rPr lang="it-IT" sz="900" b="1" i="0" u="none" strike="noStrike">
                          <a:solidFill>
                            <a:srgbClr val="000000"/>
                          </a:solidFill>
                          <a:effectLst/>
                          <a:latin typeface="Calibri" panose="020F0502020204030204" pitchFamily="34" charset="0"/>
                        </a:rPr>
                        <a:t>13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it-IT" sz="900" b="1" i="0" u="none" strike="noStrike">
                          <a:solidFill>
                            <a:srgbClr val="000000"/>
                          </a:solidFill>
                          <a:effectLst/>
                          <a:latin typeface="Calibri" panose="020F0502020204030204" pitchFamily="34" charset="0"/>
                        </a:rPr>
                        <a:t>13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52.924.245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1" i="0" u="none" strike="noStrike">
                          <a:solidFill>
                            <a:srgbClr val="000000"/>
                          </a:solidFill>
                          <a:effectLst/>
                          <a:latin typeface="Calibri" panose="020F0502020204030204" pitchFamily="34" charset="0"/>
                        </a:rPr>
                        <a:t>52.924.245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0" i="0" u="none" strike="noStrike">
                          <a:solidFill>
                            <a:srgbClr val="000000"/>
                          </a:solidFill>
                          <a:effectLst/>
                          <a:latin typeface="Calibri" panose="020F0502020204030204" pitchFamily="34" charset="0"/>
                        </a:rPr>
                        <a:t>52.914.748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1" i="0" u="none" strike="noStrike">
                          <a:solidFill>
                            <a:srgbClr val="000000"/>
                          </a:solidFill>
                          <a:effectLst/>
                          <a:latin typeface="Calibri" panose="020F0502020204030204" pitchFamily="34" charset="0"/>
                        </a:rPr>
                        <a:t>52.914.748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900" b="1" i="0" u="none" strike="noStrike">
                          <a:solidFill>
                            <a:srgbClr val="000000"/>
                          </a:solidFill>
                          <a:effectLst/>
                          <a:latin typeface="Calibri" panose="020F0502020204030204" pitchFamily="34" charset="0"/>
                        </a:rPr>
                        <a:t>99,98%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it-IT" sz="900" b="0" i="0" u="none" strike="noStrike">
                          <a:solidFill>
                            <a:srgbClr val="000000"/>
                          </a:solidFill>
                          <a:effectLst/>
                          <a:latin typeface="Calibri" panose="020F0502020204030204" pitchFamily="34" charset="0"/>
                        </a:rPr>
                        <a:t>52.914.294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it-IT" sz="900" b="1" i="0" u="none" strike="noStrike">
                          <a:solidFill>
                            <a:srgbClr val="000000"/>
                          </a:solidFill>
                          <a:effectLst/>
                          <a:latin typeface="Calibri" panose="020F0502020204030204" pitchFamily="34" charset="0"/>
                        </a:rPr>
                        <a:t>52.914.294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900" b="1" i="0" u="none" strike="noStrike">
                          <a:solidFill>
                            <a:srgbClr val="000000"/>
                          </a:solidFill>
                          <a:effectLst/>
                          <a:latin typeface="Calibri" panose="020F0502020204030204" pitchFamily="34" charset="0"/>
                        </a:rPr>
                        <a:t>100,0%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9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fontAlgn="ctr"/>
                      <a:r>
                        <a:rPr lang="it-IT" sz="900" b="1" i="0" u="none" strike="noStrike">
                          <a:solidFill>
                            <a:srgbClr val="000000"/>
                          </a:solidFill>
                          <a:effectLst/>
                          <a:latin typeface="Calibri" panose="020F0502020204030204" pitchFamily="34" charset="0"/>
                        </a:rPr>
                        <a:t>52.914.294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it-IT" sz="900" b="1" i="0" u="none" strike="noStrike">
                          <a:solidFill>
                            <a:srgbClr val="000000"/>
                          </a:solidFill>
                          <a:effectLst/>
                          <a:latin typeface="Calibri" panose="020F0502020204030204" pitchFamily="34" charset="0"/>
                        </a:rPr>
                        <a:t>100,0%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9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fontAlgn="ctr"/>
                      <a:r>
                        <a:rPr lang="it-IT" sz="900" b="1" i="0" u="none" strike="noStrike">
                          <a:solidFill>
                            <a:srgbClr val="000000"/>
                          </a:solidFill>
                          <a:effectLst/>
                          <a:latin typeface="Calibri" panose="020F0502020204030204" pitchFamily="34" charset="0"/>
                        </a:rPr>
                        <a:t>0</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it-IT" sz="9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fontAlgn="ctr"/>
                      <a:r>
                        <a:rPr lang="it-IT" sz="900" b="1" i="0" u="none" strike="noStrike">
                          <a:solidFill>
                            <a:srgbClr val="000000"/>
                          </a:solidFill>
                          <a:effectLst/>
                          <a:latin typeface="Calibri" panose="020F0502020204030204" pitchFamily="34" charset="0"/>
                        </a:rPr>
                        <a:t>52.914.294</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ctr"/>
                      <a:r>
                        <a:rPr lang="it-IT" sz="900" b="1" i="0" u="none" strike="noStrike" dirty="0">
                          <a:solidFill>
                            <a:srgbClr val="000000"/>
                          </a:solidFill>
                          <a:effectLst/>
                          <a:latin typeface="Calibri" panose="020F0502020204030204" pitchFamily="34" charset="0"/>
                        </a:rPr>
                        <a:t>100,0%</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xmlns="" val="2163130118"/>
                  </a:ext>
                </a:extLst>
              </a:tr>
              <a:tr h="280512">
                <a:tc gridSpan="2">
                  <a:txBody>
                    <a:bodyPr/>
                    <a:lstStyle/>
                    <a:p>
                      <a:pPr algn="ctr" rtl="0" fontAlgn="ctr"/>
                      <a:r>
                        <a:rPr lang="it-IT" sz="1000" b="1" i="0" u="none" strike="noStrike" dirty="0">
                          <a:effectLst/>
                          <a:latin typeface="Calibri" panose="020F0502020204030204" pitchFamily="34" charset="0"/>
                        </a:rPr>
                        <a:t>Totale superfici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it-IT"/>
                    </a:p>
                  </a:txBody>
                  <a:tcPr/>
                </a:tc>
                <a:tc>
                  <a:txBody>
                    <a:bodyPr/>
                    <a:lstStyle/>
                    <a:p>
                      <a:pPr algn="r" rtl="0" fontAlgn="ctr"/>
                      <a:r>
                        <a:rPr lang="it-IT" sz="1000" b="1" i="0" u="none" strike="noStrike" dirty="0">
                          <a:effectLst/>
                          <a:latin typeface="Calibri" panose="020F0502020204030204" pitchFamily="34" charset="0"/>
                        </a:rPr>
                        <a:t>217.781.605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1000" b="1" i="0" u="none" strike="noStrike" dirty="0">
                          <a:effectLst/>
                          <a:latin typeface="Calibri" panose="020F0502020204030204" pitchFamily="34" charset="0"/>
                        </a:rPr>
                        <a:t>217.781.605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1000" b="1" i="0" u="none" strike="noStrike" dirty="0">
                          <a:effectLst/>
                          <a:latin typeface="Calibri" panose="020F0502020204030204" pitchFamily="34" charset="0"/>
                        </a:rPr>
                        <a:t>216.948.528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1000" b="1" i="0" u="none" strike="noStrike" dirty="0">
                          <a:effectLst/>
                          <a:latin typeface="Calibri" panose="020F0502020204030204" pitchFamily="34" charset="0"/>
                        </a:rPr>
                        <a:t>216.948.528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1000" b="1" i="0" u="none" strike="noStrike" dirty="0">
                          <a:effectLst/>
                          <a:latin typeface="Calibri" panose="020F0502020204030204" pitchFamily="34" charset="0"/>
                        </a:rPr>
                        <a:t>99,62%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1000" b="1" i="0" u="none" strike="noStrike" dirty="0">
                          <a:effectLst/>
                          <a:latin typeface="Calibri" panose="020F0502020204030204" pitchFamily="34" charset="0"/>
                        </a:rPr>
                        <a:t>210.911.190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1000" b="1" i="0" u="none" strike="noStrike" dirty="0">
                          <a:effectLst/>
                          <a:latin typeface="Calibri" panose="020F0502020204030204" pitchFamily="34" charset="0"/>
                        </a:rPr>
                        <a:t>210.911.190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1000" b="1" i="0" u="none" strike="noStrike" dirty="0">
                          <a:effectLst/>
                          <a:latin typeface="Calibri" panose="020F0502020204030204" pitchFamily="34" charset="0"/>
                        </a:rPr>
                        <a:t>96,8%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1000" b="1" i="0" u="none" strike="noStrike" dirty="0">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it-IT" sz="1000" b="1" i="0" u="none" strike="noStrike" dirty="0">
                          <a:effectLst/>
                          <a:latin typeface="Calibri" panose="020F0502020204030204" pitchFamily="34" charset="0"/>
                        </a:rPr>
                        <a:t>214.032.247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1000" b="1" i="0" u="none" strike="noStrike" dirty="0">
                          <a:effectLst/>
                          <a:latin typeface="Calibri" panose="020F0502020204030204" pitchFamily="34" charset="0"/>
                        </a:rPr>
                        <a:t>98,3%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ctr"/>
                      <a:endParaRPr lang="it-IT" sz="1000" b="0" i="0" u="none" strike="noStrike" dirty="0">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1000" b="1" i="0" u="none" strike="noStrike" dirty="0">
                          <a:effectLst/>
                          <a:latin typeface="Calibri" panose="020F0502020204030204" pitchFamily="34" charset="0"/>
                        </a:rPr>
                        <a:t>3.423.359</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B4C6E7"/>
                    </a:solidFill>
                  </a:tcPr>
                </a:tc>
                <a:tc>
                  <a:txBody>
                    <a:bodyPr/>
                    <a:lstStyle/>
                    <a:p>
                      <a:pPr algn="l" fontAlgn="ctr"/>
                      <a:endParaRPr lang="it-IT" sz="1000" b="0" i="0" u="none" strike="noStrike" dirty="0">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1000" b="1" i="0" u="none" strike="noStrike" dirty="0">
                          <a:effectLst/>
                          <a:latin typeface="Calibri" panose="020F0502020204030204" pitchFamily="34" charset="0"/>
                        </a:rPr>
                        <a:t>217.455.606</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B4C6E7"/>
                    </a:solidFill>
                  </a:tcPr>
                </a:tc>
                <a:tc>
                  <a:txBody>
                    <a:bodyPr/>
                    <a:lstStyle/>
                    <a:p>
                      <a:pPr algn="ctr" rtl="0" fontAlgn="ctr"/>
                      <a:r>
                        <a:rPr lang="it-IT" sz="1000" b="1" i="0" u="none" strike="noStrike" dirty="0">
                          <a:effectLst/>
                          <a:latin typeface="Calibri" panose="020F0502020204030204" pitchFamily="34" charset="0"/>
                        </a:rPr>
                        <a:t>99,9%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xmlns="" val="742155435"/>
                  </a:ext>
                </a:extLst>
              </a:tr>
            </a:tbl>
          </a:graphicData>
        </a:graphic>
      </p:graphicFrame>
    </p:spTree>
    <p:extLst>
      <p:ext uri="{BB962C8B-B14F-4D97-AF65-F5344CB8AC3E}">
        <p14:creationId xmlns:p14="http://schemas.microsoft.com/office/powerpoint/2010/main" val="1500188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FACDC67-34F8-3EBE-51D5-CBC5B19E761E}"/>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xmlns="" id="{8962E520-CD3C-FFB3-761E-12A5EA5A1626}"/>
              </a:ext>
            </a:extLst>
          </p:cNvPr>
          <p:cNvSpPr txBox="1"/>
          <p:nvPr/>
        </p:nvSpPr>
        <p:spPr>
          <a:xfrm>
            <a:off x="710005" y="-9258"/>
            <a:ext cx="112133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2.13 Previsioni di spesa 2025 </a:t>
            </a:r>
            <a:r>
              <a:rPr kumimoji="0" lang="it-IT" sz="1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(al decreto 725)</a:t>
            </a:r>
            <a:endParaRPr kumimoji="0" lang="it-IT"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ella 1">
            <a:extLst>
              <a:ext uri="{FF2B5EF4-FFF2-40B4-BE49-F238E27FC236}">
                <a16:creationId xmlns:a16="http://schemas.microsoft.com/office/drawing/2014/main" xmlns="" id="{C7D690E0-11D4-BC8B-96A0-E89BA940562E}"/>
              </a:ext>
            </a:extLst>
          </p:cNvPr>
          <p:cNvGraphicFramePr>
            <a:graphicFrameLocks noGrp="1"/>
          </p:cNvGraphicFramePr>
          <p:nvPr>
            <p:extLst/>
          </p:nvPr>
        </p:nvGraphicFramePr>
        <p:xfrm>
          <a:off x="276137" y="398329"/>
          <a:ext cx="11728509" cy="5665340"/>
        </p:xfrm>
        <a:graphic>
          <a:graphicData uri="http://schemas.openxmlformats.org/drawingml/2006/table">
            <a:tbl>
              <a:tblPr/>
              <a:tblGrid>
                <a:gridCol w="542524">
                  <a:extLst>
                    <a:ext uri="{9D8B030D-6E8A-4147-A177-3AD203B41FA5}">
                      <a16:colId xmlns:a16="http://schemas.microsoft.com/office/drawing/2014/main" xmlns="" val="3967048884"/>
                    </a:ext>
                  </a:extLst>
                </a:gridCol>
                <a:gridCol w="542524">
                  <a:extLst>
                    <a:ext uri="{9D8B030D-6E8A-4147-A177-3AD203B41FA5}">
                      <a16:colId xmlns:a16="http://schemas.microsoft.com/office/drawing/2014/main" xmlns="" val="2052634719"/>
                    </a:ext>
                  </a:extLst>
                </a:gridCol>
                <a:gridCol w="613908">
                  <a:extLst>
                    <a:ext uri="{9D8B030D-6E8A-4147-A177-3AD203B41FA5}">
                      <a16:colId xmlns:a16="http://schemas.microsoft.com/office/drawing/2014/main" xmlns="" val="510930960"/>
                    </a:ext>
                  </a:extLst>
                </a:gridCol>
                <a:gridCol w="613908">
                  <a:extLst>
                    <a:ext uri="{9D8B030D-6E8A-4147-A177-3AD203B41FA5}">
                      <a16:colId xmlns:a16="http://schemas.microsoft.com/office/drawing/2014/main" xmlns="" val="1077488420"/>
                    </a:ext>
                  </a:extLst>
                </a:gridCol>
                <a:gridCol w="613908">
                  <a:extLst>
                    <a:ext uri="{9D8B030D-6E8A-4147-A177-3AD203B41FA5}">
                      <a16:colId xmlns:a16="http://schemas.microsoft.com/office/drawing/2014/main" xmlns="" val="1682356587"/>
                    </a:ext>
                  </a:extLst>
                </a:gridCol>
                <a:gridCol w="592493">
                  <a:extLst>
                    <a:ext uri="{9D8B030D-6E8A-4147-A177-3AD203B41FA5}">
                      <a16:colId xmlns:a16="http://schemas.microsoft.com/office/drawing/2014/main" xmlns="" val="2317527751"/>
                    </a:ext>
                  </a:extLst>
                </a:gridCol>
                <a:gridCol w="613908">
                  <a:extLst>
                    <a:ext uri="{9D8B030D-6E8A-4147-A177-3AD203B41FA5}">
                      <a16:colId xmlns:a16="http://schemas.microsoft.com/office/drawing/2014/main" xmlns="" val="1040864014"/>
                    </a:ext>
                  </a:extLst>
                </a:gridCol>
                <a:gridCol w="649251">
                  <a:extLst>
                    <a:ext uri="{9D8B030D-6E8A-4147-A177-3AD203B41FA5}">
                      <a16:colId xmlns:a16="http://schemas.microsoft.com/office/drawing/2014/main" xmlns="" val="3596233998"/>
                    </a:ext>
                  </a:extLst>
                </a:gridCol>
                <a:gridCol w="679509">
                  <a:extLst>
                    <a:ext uri="{9D8B030D-6E8A-4147-A177-3AD203B41FA5}">
                      <a16:colId xmlns:a16="http://schemas.microsoft.com/office/drawing/2014/main" xmlns="" val="2858172947"/>
                    </a:ext>
                  </a:extLst>
                </a:gridCol>
                <a:gridCol w="545284">
                  <a:extLst>
                    <a:ext uri="{9D8B030D-6E8A-4147-A177-3AD203B41FA5}">
                      <a16:colId xmlns:a16="http://schemas.microsoft.com/office/drawing/2014/main" xmlns="" val="2213778783"/>
                    </a:ext>
                  </a:extLst>
                </a:gridCol>
                <a:gridCol w="394283">
                  <a:extLst>
                    <a:ext uri="{9D8B030D-6E8A-4147-A177-3AD203B41FA5}">
                      <a16:colId xmlns:a16="http://schemas.microsoft.com/office/drawing/2014/main" xmlns="" val="2374840969"/>
                    </a:ext>
                  </a:extLst>
                </a:gridCol>
                <a:gridCol w="796954">
                  <a:extLst>
                    <a:ext uri="{9D8B030D-6E8A-4147-A177-3AD203B41FA5}">
                      <a16:colId xmlns:a16="http://schemas.microsoft.com/office/drawing/2014/main" xmlns="" val="4074887795"/>
                    </a:ext>
                  </a:extLst>
                </a:gridCol>
                <a:gridCol w="1021708">
                  <a:extLst>
                    <a:ext uri="{9D8B030D-6E8A-4147-A177-3AD203B41FA5}">
                      <a16:colId xmlns:a16="http://schemas.microsoft.com/office/drawing/2014/main" xmlns="" val="2353462028"/>
                    </a:ext>
                  </a:extLst>
                </a:gridCol>
                <a:gridCol w="388586">
                  <a:extLst>
                    <a:ext uri="{9D8B030D-6E8A-4147-A177-3AD203B41FA5}">
                      <a16:colId xmlns:a16="http://schemas.microsoft.com/office/drawing/2014/main" xmlns="" val="207717694"/>
                    </a:ext>
                  </a:extLst>
                </a:gridCol>
                <a:gridCol w="796010">
                  <a:extLst>
                    <a:ext uri="{9D8B030D-6E8A-4147-A177-3AD203B41FA5}">
                      <a16:colId xmlns:a16="http://schemas.microsoft.com/office/drawing/2014/main" xmlns="" val="990431734"/>
                    </a:ext>
                  </a:extLst>
                </a:gridCol>
                <a:gridCol w="276837">
                  <a:extLst>
                    <a:ext uri="{9D8B030D-6E8A-4147-A177-3AD203B41FA5}">
                      <a16:colId xmlns:a16="http://schemas.microsoft.com/office/drawing/2014/main" xmlns="" val="1050644854"/>
                    </a:ext>
                  </a:extLst>
                </a:gridCol>
                <a:gridCol w="763398">
                  <a:extLst>
                    <a:ext uri="{9D8B030D-6E8A-4147-A177-3AD203B41FA5}">
                      <a16:colId xmlns:a16="http://schemas.microsoft.com/office/drawing/2014/main" xmlns="" val="808406608"/>
                    </a:ext>
                  </a:extLst>
                </a:gridCol>
                <a:gridCol w="872455">
                  <a:extLst>
                    <a:ext uri="{9D8B030D-6E8A-4147-A177-3AD203B41FA5}">
                      <a16:colId xmlns:a16="http://schemas.microsoft.com/office/drawing/2014/main" xmlns="" val="561892872"/>
                    </a:ext>
                  </a:extLst>
                </a:gridCol>
                <a:gridCol w="411061">
                  <a:extLst>
                    <a:ext uri="{9D8B030D-6E8A-4147-A177-3AD203B41FA5}">
                      <a16:colId xmlns:a16="http://schemas.microsoft.com/office/drawing/2014/main" xmlns="" val="1676145964"/>
                    </a:ext>
                  </a:extLst>
                </a:gridCol>
              </a:tblGrid>
              <a:tr h="403017">
                <a:tc rowSpan="2">
                  <a:txBody>
                    <a:bodyPr/>
                    <a:lstStyle/>
                    <a:p>
                      <a:pPr algn="ctr" rtl="0" fontAlgn="ctr"/>
                      <a:r>
                        <a:rPr lang="it-IT" sz="600" b="1" i="0" u="none" strike="noStrike">
                          <a:solidFill>
                            <a:srgbClr val="000000"/>
                          </a:solidFill>
                          <a:effectLst/>
                          <a:latin typeface="Calibri" panose="020F0502020204030204" pitchFamily="34" charset="0"/>
                        </a:rPr>
                        <a:t>Misura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rowSpan="2">
                  <a:txBody>
                    <a:bodyPr/>
                    <a:lstStyle/>
                    <a:p>
                      <a:pPr algn="ctr" rtl="0" fontAlgn="ctr"/>
                      <a:r>
                        <a:rPr lang="it-IT" sz="600" b="1" i="0" u="none" strike="noStrike">
                          <a:solidFill>
                            <a:srgbClr val="000000"/>
                          </a:solidFill>
                          <a:effectLst/>
                          <a:latin typeface="Calibri" panose="020F0502020204030204" pitchFamily="34" charset="0"/>
                        </a:rPr>
                        <a:t>M - SM- Interventi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gridSpan="2">
                  <a:txBody>
                    <a:bodyPr/>
                    <a:lstStyle/>
                    <a:p>
                      <a:pPr algn="ctr" rtl="0" fontAlgn="ctr"/>
                      <a:r>
                        <a:rPr lang="it-IT" sz="600" b="1" i="0" u="none" strike="noStrike">
                          <a:solidFill>
                            <a:srgbClr val="000000"/>
                          </a:solidFill>
                          <a:effectLst/>
                          <a:latin typeface="Calibri" panose="020F0502020204030204" pitchFamily="34" charset="0"/>
                        </a:rPr>
                        <a:t>Versione 13</a:t>
                      </a:r>
                      <a:br>
                        <a:rPr lang="it-IT" sz="600" b="1" i="0" u="none" strike="noStrike">
                          <a:solidFill>
                            <a:srgbClr val="000000"/>
                          </a:solidFill>
                          <a:effectLst/>
                          <a:latin typeface="Calibri" panose="020F0502020204030204" pitchFamily="34" charset="0"/>
                        </a:rPr>
                      </a:br>
                      <a:r>
                        <a:rPr lang="it-IT" sz="600" b="1" i="0" u="none" strike="noStrike">
                          <a:solidFill>
                            <a:srgbClr val="000000"/>
                          </a:solidFill>
                          <a:effectLst/>
                          <a:latin typeface="Calibri" panose="020F0502020204030204" pitchFamily="34" charset="0"/>
                        </a:rPr>
                        <a:t>spesa pubblica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h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Impegnato netto (concessioni + trascinamenti)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600" b="1" i="0" u="none" strike="noStrike">
                          <a:solidFill>
                            <a:srgbClr val="000000"/>
                          </a:solidFill>
                          <a:effectLst/>
                          <a:latin typeface="Calibri" panose="020F0502020204030204" pitchFamily="34" charset="0"/>
                        </a:rPr>
                        <a:t>Impegnato netto (concessioni + trascinamenti)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600" b="1" i="0" u="none" strike="noStrike">
                          <a:solidFill>
                            <a:srgbClr val="000000"/>
                          </a:solidFill>
                          <a:effectLst/>
                          <a:latin typeface="Calibri" panose="020F0502020204030204" pitchFamily="34" charset="0"/>
                        </a:rPr>
                        <a:t>Impegnato % (concessioni + trascinamenti)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600" b="1" i="0" u="none" strike="noStrike" dirty="0">
                          <a:solidFill>
                            <a:srgbClr val="000000"/>
                          </a:solidFill>
                          <a:effectLst/>
                          <a:latin typeface="Calibri" panose="020F0502020204030204" pitchFamily="34" charset="0"/>
                        </a:rPr>
                        <a:t>Spesa pagata al 28.11.2024 decreto 725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600" b="1" i="0" u="none" strike="noStrike">
                          <a:solidFill>
                            <a:srgbClr val="000000"/>
                          </a:solidFill>
                          <a:effectLst/>
                          <a:latin typeface="Calibri" panose="020F0502020204030204" pitchFamily="34" charset="0"/>
                        </a:rPr>
                        <a:t>Spesa pagata al 28.11.2024 decreto 725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600" b="1" i="0" u="none" strike="noStrike">
                          <a:solidFill>
                            <a:srgbClr val="000000"/>
                          </a:solidFill>
                          <a:effectLst/>
                          <a:latin typeface="Calibri" panose="020F0502020204030204" pitchFamily="34" charset="0"/>
                        </a:rPr>
                        <a:t>Spesa pagata/spesa programmata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6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FFFFFF"/>
                    </a:solidFill>
                  </a:tcPr>
                </a:tc>
                <a:tc>
                  <a:txBody>
                    <a:bodyPr/>
                    <a:lstStyle/>
                    <a:p>
                      <a:pPr algn="ctr" rtl="0" fontAlgn="ctr"/>
                      <a:r>
                        <a:rPr lang="it-IT" sz="600" b="1" i="0" u="none" strike="noStrike">
                          <a:solidFill>
                            <a:srgbClr val="000000"/>
                          </a:solidFill>
                          <a:effectLst/>
                          <a:latin typeface="Calibri" panose="020F0502020204030204" pitchFamily="34" charset="0"/>
                        </a:rPr>
                        <a:t>Previsione avanzamento di spesa al </a:t>
                      </a:r>
                      <a:r>
                        <a:rPr lang="it-IT" sz="800" b="1" i="0" u="none" strike="noStrike">
                          <a:solidFill>
                            <a:srgbClr val="000000"/>
                          </a:solidFill>
                          <a:effectLst/>
                          <a:latin typeface="Calibri" panose="020F0502020204030204" pitchFamily="34" charset="0"/>
                        </a:rPr>
                        <a:t>31.12.2024</a:t>
                      </a:r>
                      <a:endParaRPr lang="it-IT" sz="600" b="1" i="0" u="none" strike="noStrike">
                        <a:solidFill>
                          <a:srgbClr val="000000"/>
                        </a:solidFill>
                        <a:effectLst/>
                        <a:latin typeface="Calibri" panose="020F050202020403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600" b="1" i="0" u="none" strike="noStrike">
                          <a:solidFill>
                            <a:srgbClr val="000000"/>
                          </a:solidFill>
                          <a:effectLst/>
                          <a:latin typeface="Calibri" panose="020F0502020204030204" pitchFamily="34" charset="0"/>
                        </a:rPr>
                        <a:t>Previsione avanzamento di spesa al </a:t>
                      </a:r>
                      <a:r>
                        <a:rPr lang="it-IT" sz="800" b="1" i="0" u="none" strike="noStrike">
                          <a:solidFill>
                            <a:srgbClr val="000000"/>
                          </a:solidFill>
                          <a:effectLst/>
                          <a:latin typeface="Calibri" panose="020F0502020204030204" pitchFamily="34" charset="0"/>
                        </a:rPr>
                        <a:t>31.12.2024</a:t>
                      </a:r>
                      <a:endParaRPr lang="it-IT" sz="600" b="1" i="0" u="none" strike="noStrike">
                        <a:solidFill>
                          <a:srgbClr val="000000"/>
                        </a:solidFill>
                        <a:effectLst/>
                        <a:latin typeface="Calibri" panose="020F050202020403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it-IT" sz="700" b="1" i="0" u="none" strike="noStrike">
                          <a:solidFill>
                            <a:srgbClr val="000000"/>
                          </a:solidFill>
                          <a:effectLst/>
                          <a:latin typeface="Calibri" panose="020F0502020204030204" pitchFamily="34" charset="0"/>
                        </a:rPr>
                        <a:t>Pagamenti previsti nel 2025</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it-IT" sz="600" b="1" i="0" u="none" strike="noStrike">
                          <a:solidFill>
                            <a:srgbClr val="000000"/>
                          </a:solidFill>
                          <a:effectLst/>
                          <a:latin typeface="Calibri" panose="020F0502020204030204" pitchFamily="34" charset="0"/>
                        </a:rPr>
                        <a:t>Previsione avanzamento di spesa al </a:t>
                      </a:r>
                      <a:r>
                        <a:rPr lang="it-IT" sz="800" b="1" i="0" u="none" strike="noStrike">
                          <a:solidFill>
                            <a:srgbClr val="000000"/>
                          </a:solidFill>
                          <a:effectLst/>
                          <a:latin typeface="Calibri" panose="020F0502020204030204" pitchFamily="34" charset="0"/>
                        </a:rPr>
                        <a:t>31.12.2025</a:t>
                      </a:r>
                      <a:endParaRPr lang="it-IT" sz="600" b="1" i="0" u="none" strike="noStrike">
                        <a:solidFill>
                          <a:srgbClr val="000000"/>
                        </a:solidFill>
                        <a:effectLst/>
                        <a:latin typeface="Calibri" panose="020F050202020403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algn="ctr" rtl="0" fontAlgn="ctr"/>
                      <a:r>
                        <a:rPr lang="it-IT" sz="600" b="1" i="0" u="none" strike="noStrike">
                          <a:solidFill>
                            <a:srgbClr val="000000"/>
                          </a:solidFill>
                          <a:effectLst/>
                          <a:latin typeface="Calibri" panose="020F0502020204030204" pitchFamily="34" charset="0"/>
                        </a:rPr>
                        <a:t>Previsione avanzamento di spesa al </a:t>
                      </a:r>
                      <a:r>
                        <a:rPr lang="it-IT" sz="800" b="1" i="0" u="none" strike="noStrike">
                          <a:solidFill>
                            <a:srgbClr val="000000"/>
                          </a:solidFill>
                          <a:effectLst/>
                          <a:latin typeface="Calibri" panose="020F0502020204030204" pitchFamily="34" charset="0"/>
                        </a:rPr>
                        <a:t>31.12.2025</a:t>
                      </a:r>
                      <a:endParaRPr lang="it-IT" sz="600" b="1" i="0" u="none" strike="noStrike">
                        <a:solidFill>
                          <a:srgbClr val="000000"/>
                        </a:solidFill>
                        <a:effectLst/>
                        <a:latin typeface="Calibri" panose="020F050202020403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xmlns="" val="1597520009"/>
                  </a:ext>
                </a:extLst>
              </a:tr>
              <a:tr h="139506">
                <a:tc vMerge="1">
                  <a:txBody>
                    <a:bodyPr/>
                    <a:lstStyle/>
                    <a:p>
                      <a:endParaRPr lang="it-IT"/>
                    </a:p>
                  </a:txBody>
                  <a:tcPr/>
                </a:tc>
                <a:tc vMerge="1">
                  <a:txBody>
                    <a:bodyPr/>
                    <a:lstStyle/>
                    <a:p>
                      <a:endParaRPr lang="it-IT"/>
                    </a:p>
                  </a:txBody>
                  <a:tcPr/>
                </a:tc>
                <a:tc>
                  <a:txBody>
                    <a:bodyPr/>
                    <a:lstStyle/>
                    <a:p>
                      <a:pPr algn="ctr" rtl="0" fontAlgn="ctr"/>
                      <a:r>
                        <a:rPr lang="it-IT" sz="600" b="1" i="0" u="none" strike="noStrike">
                          <a:solidFill>
                            <a:srgbClr val="000000"/>
                          </a:solidFill>
                          <a:effectLst/>
                          <a:latin typeface="Calibri" panose="020F0502020204030204" pitchFamily="34" charset="0"/>
                        </a:rPr>
                        <a:t>Sottomisura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it-IT" sz="600" b="1" i="0" u="none" strike="noStrike">
                          <a:solidFill>
                            <a:srgbClr val="000000"/>
                          </a:solidFill>
                          <a:effectLst/>
                          <a:latin typeface="Calibri" panose="020F0502020204030204" pitchFamily="34" charset="0"/>
                        </a:rPr>
                        <a:t>Misura (a1)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rtl="0" fontAlgn="ctr"/>
                      <a:r>
                        <a:rPr lang="it-IT" sz="600" b="1" i="0" u="none" strike="noStrike">
                          <a:solidFill>
                            <a:srgbClr val="000000"/>
                          </a:solidFill>
                          <a:effectLst/>
                          <a:latin typeface="Calibri" panose="020F0502020204030204" pitchFamily="34" charset="0"/>
                        </a:rPr>
                        <a:t>Sottomisura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600" b="1" i="0" u="none" strike="noStrike">
                          <a:solidFill>
                            <a:srgbClr val="000000"/>
                          </a:solidFill>
                          <a:effectLst/>
                          <a:latin typeface="Calibri" panose="020F0502020204030204" pitchFamily="34" charset="0"/>
                        </a:rPr>
                        <a:t>Misura (b)</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600" b="1" i="0" u="none" strike="noStrike">
                          <a:solidFill>
                            <a:srgbClr val="000000"/>
                          </a:solidFill>
                          <a:effectLst/>
                          <a:latin typeface="Calibri" panose="020F0502020204030204" pitchFamily="34" charset="0"/>
                        </a:rPr>
                        <a:t>( = b / a1 )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600" b="1" i="0" u="none" strike="noStrike">
                          <a:solidFill>
                            <a:srgbClr val="000000"/>
                          </a:solidFill>
                          <a:effectLst/>
                          <a:latin typeface="Calibri" panose="020F0502020204030204" pitchFamily="34" charset="0"/>
                        </a:rPr>
                        <a:t>Spesa Pubblica</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600" b="1" i="0" u="none" strike="noStrike">
                          <a:solidFill>
                            <a:srgbClr val="000000"/>
                          </a:solidFill>
                          <a:effectLst/>
                          <a:latin typeface="Calibri" panose="020F0502020204030204" pitchFamily="34" charset="0"/>
                        </a:rPr>
                        <a:t>( c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600" b="1" i="0" u="none" strike="noStrike">
                          <a:solidFill>
                            <a:srgbClr val="000000"/>
                          </a:solidFill>
                          <a:effectLst/>
                          <a:latin typeface="Calibri" panose="020F0502020204030204" pitchFamily="34" charset="0"/>
                        </a:rPr>
                        <a:t>( = c / a1)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rtl="0" fontAlgn="ctr"/>
                      <a:r>
                        <a:rPr lang="it-IT" sz="6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ctr" rtl="0" fontAlgn="ctr"/>
                      <a:r>
                        <a:rPr lang="it-IT" sz="600" b="1" i="0" u="none" strike="noStrike">
                          <a:solidFill>
                            <a:srgbClr val="000000"/>
                          </a:solidFill>
                          <a:effectLst/>
                          <a:latin typeface="Calibri" panose="020F0502020204030204" pitchFamily="34" charset="0"/>
                        </a:rPr>
                        <a:t>Spesa pubblica ( d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600" b="1" i="0" u="none" strike="noStrike">
                          <a:solidFill>
                            <a:srgbClr val="000000"/>
                          </a:solidFill>
                          <a:effectLst/>
                          <a:latin typeface="Calibri" panose="020F0502020204030204" pitchFamily="34" charset="0"/>
                        </a:rPr>
                        <a:t>( = d / a1)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it-IT" sz="600" b="1" i="0" u="none" strike="noStrike">
                          <a:solidFill>
                            <a:srgbClr val="000000"/>
                          </a:solidFill>
                          <a:effectLst/>
                          <a:latin typeface="Calibri" panose="020F0502020204030204" pitchFamily="34" charset="0"/>
                        </a:rPr>
                        <a:t>(= e -d)</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92D050"/>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rtl="0" fontAlgn="ctr"/>
                      <a:r>
                        <a:rPr lang="it-IT" sz="600" b="1" i="0" u="none" strike="noStrike">
                          <a:solidFill>
                            <a:srgbClr val="000000"/>
                          </a:solidFill>
                          <a:effectLst/>
                          <a:latin typeface="Calibri" panose="020F0502020204030204" pitchFamily="34" charset="0"/>
                        </a:rPr>
                        <a:t>Spesa pubblica (e )</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92D050"/>
                    </a:solidFill>
                  </a:tcPr>
                </a:tc>
                <a:tc>
                  <a:txBody>
                    <a:bodyPr/>
                    <a:lstStyle/>
                    <a:p>
                      <a:pPr algn="ctr" rtl="0" fontAlgn="ctr"/>
                      <a:r>
                        <a:rPr lang="it-IT" sz="600" b="1" i="0" u="none" strike="noStrike">
                          <a:solidFill>
                            <a:srgbClr val="000000"/>
                          </a:solidFill>
                          <a:effectLst/>
                          <a:latin typeface="Calibri" panose="020F0502020204030204" pitchFamily="34" charset="0"/>
                        </a:rPr>
                        <a:t>( = e / a1)</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92D050"/>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xmlns="" val="4231880162"/>
                  </a:ext>
                </a:extLst>
              </a:tr>
              <a:tr h="134339">
                <a:tc>
                  <a:txBody>
                    <a:bodyPr/>
                    <a:lstStyle/>
                    <a:p>
                      <a:pPr algn="ctr" fontAlgn="ctr"/>
                      <a:r>
                        <a:rPr lang="it-IT" sz="800" b="1" i="0" u="none" strike="noStrike">
                          <a:solidFill>
                            <a:srgbClr val="000000"/>
                          </a:solidFill>
                          <a:effectLst/>
                          <a:latin typeface="Calibri" panose="020F0502020204030204" pitchFamily="34" charset="0"/>
                        </a:rPr>
                        <a:t>6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700" b="1" i="0" u="none" strike="noStrike">
                          <a:solidFill>
                            <a:srgbClr val="000000"/>
                          </a:solidFill>
                          <a:effectLst/>
                          <a:latin typeface="Calibri" panose="020F0502020204030204" pitchFamily="34" charset="0"/>
                        </a:rPr>
                        <a:t>6.1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700" b="0" i="0" u="none" strike="noStrike">
                          <a:solidFill>
                            <a:srgbClr val="000000"/>
                          </a:solidFill>
                          <a:effectLst/>
                          <a:latin typeface="Calibri" panose="020F0502020204030204" pitchFamily="34" charset="0"/>
                        </a:rPr>
                        <a:t>13.130.043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700" b="1" i="0" u="none" strike="noStrike">
                          <a:solidFill>
                            <a:srgbClr val="000000"/>
                          </a:solidFill>
                          <a:effectLst/>
                          <a:latin typeface="Calibri" panose="020F0502020204030204" pitchFamily="34" charset="0"/>
                        </a:rPr>
                        <a:t>13.130.043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700" b="0" i="0" u="none" strike="noStrike">
                          <a:solidFill>
                            <a:srgbClr val="000000"/>
                          </a:solidFill>
                          <a:effectLst/>
                          <a:latin typeface="Calibri" panose="020F0502020204030204" pitchFamily="34" charset="0"/>
                        </a:rPr>
                        <a:t>13.130.000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700" b="1" i="0" u="none" strike="noStrike">
                          <a:solidFill>
                            <a:srgbClr val="000000"/>
                          </a:solidFill>
                          <a:effectLst/>
                          <a:latin typeface="Calibri" panose="020F0502020204030204" pitchFamily="34" charset="0"/>
                        </a:rPr>
                        <a:t>13.130.000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700" b="1" i="0" u="none" strike="noStrike">
                          <a:solidFill>
                            <a:srgbClr val="000000"/>
                          </a:solidFill>
                          <a:effectLst/>
                          <a:latin typeface="Calibri" panose="020F0502020204030204" pitchFamily="34" charset="0"/>
                        </a:rPr>
                        <a:t>100,00%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700" b="0" i="0" u="none" strike="noStrike">
                          <a:solidFill>
                            <a:srgbClr val="000000"/>
                          </a:solidFill>
                          <a:effectLst/>
                          <a:latin typeface="Calibri" panose="020F0502020204030204" pitchFamily="34" charset="0"/>
                        </a:rPr>
                        <a:t>6.345.000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700" b="1" i="0" u="none" strike="noStrike">
                          <a:solidFill>
                            <a:srgbClr val="000000"/>
                          </a:solidFill>
                          <a:effectLst/>
                          <a:latin typeface="Calibri" panose="020F0502020204030204" pitchFamily="34" charset="0"/>
                        </a:rPr>
                        <a:t>6.345.000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700" b="1" i="0" u="none" strike="noStrike">
                          <a:solidFill>
                            <a:srgbClr val="000000"/>
                          </a:solidFill>
                          <a:effectLst/>
                          <a:latin typeface="Calibri" panose="020F0502020204030204" pitchFamily="34" charset="0"/>
                        </a:rPr>
                        <a:t>48,3%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8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it-IT" sz="800" b="1" i="0" u="none" strike="noStrike">
                          <a:solidFill>
                            <a:srgbClr val="000000"/>
                          </a:solidFill>
                          <a:effectLst/>
                          <a:latin typeface="Calibri" panose="020F0502020204030204" pitchFamily="34" charset="0"/>
                        </a:rPr>
                        <a:t>6.655.000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800" b="1" i="0" u="none" strike="noStrike">
                          <a:solidFill>
                            <a:srgbClr val="000000"/>
                          </a:solidFill>
                          <a:effectLst/>
                          <a:latin typeface="Calibri" panose="020F0502020204030204" pitchFamily="34" charset="0"/>
                        </a:rPr>
                        <a:t>50,7%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800" b="1" i="0" u="none" strike="noStrike">
                          <a:solidFill>
                            <a:srgbClr val="000000"/>
                          </a:solidFill>
                          <a:effectLst/>
                          <a:latin typeface="Calibri" panose="020F0502020204030204" pitchFamily="34" charset="0"/>
                        </a:rPr>
                        <a:t>6.791.092</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800" b="1" i="0" u="none" strike="noStrike">
                          <a:solidFill>
                            <a:srgbClr val="000000"/>
                          </a:solidFill>
                          <a:effectLst/>
                          <a:latin typeface="Calibri" panose="020F0502020204030204" pitchFamily="34" charset="0"/>
                        </a:rPr>
                        <a:t>13.446.092</a:t>
                      </a:r>
                    </a:p>
                  </a:txBody>
                  <a:tcPr marL="36000" marR="36000" marT="36000" marB="3600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800" b="1" i="0" u="none" strike="noStrike">
                          <a:solidFill>
                            <a:srgbClr val="000000"/>
                          </a:solidFill>
                          <a:effectLst/>
                          <a:latin typeface="Calibri" panose="020F0502020204030204" pitchFamily="34" charset="0"/>
                        </a:rPr>
                        <a:t>102,4%</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xmlns="" val="2655716653"/>
                  </a:ext>
                </a:extLst>
              </a:tr>
              <a:tr h="139506">
                <a:tc gridSpan="2">
                  <a:txBody>
                    <a:bodyPr/>
                    <a:lstStyle/>
                    <a:p>
                      <a:pPr algn="ctr" rtl="0" fontAlgn="ctr"/>
                      <a:r>
                        <a:rPr lang="it-IT" sz="800" b="1" i="0" u="none" strike="noStrike">
                          <a:effectLst/>
                          <a:latin typeface="Calibri" panose="020F0502020204030204" pitchFamily="34" charset="0"/>
                        </a:rPr>
                        <a:t>Totale strutturali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it-IT"/>
                    </a:p>
                  </a:txBody>
                  <a:tcPr/>
                </a:tc>
                <a:tc>
                  <a:txBody>
                    <a:bodyPr/>
                    <a:lstStyle/>
                    <a:p>
                      <a:pPr algn="r" rtl="0" fontAlgn="ctr"/>
                      <a:r>
                        <a:rPr lang="it-IT" sz="800" b="1" i="0" u="none" strike="noStrike">
                          <a:effectLst/>
                          <a:latin typeface="Calibri" panose="020F0502020204030204" pitchFamily="34" charset="0"/>
                        </a:rPr>
                        <a:t>420.901.304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800" b="1" i="0" u="none" strike="noStrike">
                          <a:effectLst/>
                          <a:latin typeface="Calibri" panose="020F0502020204030204" pitchFamily="34" charset="0"/>
                        </a:rPr>
                        <a:t>420.901.304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800" b="1" i="0" u="none" strike="noStrike">
                          <a:effectLst/>
                          <a:latin typeface="Calibri" panose="020F0502020204030204" pitchFamily="34" charset="0"/>
                        </a:rPr>
                        <a:t>386.702.569</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800" b="1" i="0" u="none" strike="noStrike">
                          <a:effectLst/>
                          <a:latin typeface="Calibri" panose="020F0502020204030204" pitchFamily="34" charset="0"/>
                        </a:rPr>
                        <a:t>386.702.569</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800" b="1" i="0" u="none" strike="noStrike">
                          <a:effectLst/>
                          <a:latin typeface="Calibri" panose="020F0502020204030204" pitchFamily="34" charset="0"/>
                        </a:rPr>
                        <a:t>91,27%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800" b="1" i="0" u="none" strike="noStrike">
                          <a:effectLst/>
                          <a:latin typeface="Calibri" panose="020F0502020204030204" pitchFamily="34" charset="0"/>
                        </a:rPr>
                        <a:t>286.062.975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800" b="1" i="0" u="none" strike="noStrike">
                          <a:effectLst/>
                          <a:latin typeface="Calibri" panose="020F0502020204030204" pitchFamily="34" charset="0"/>
                        </a:rPr>
                        <a:t>286.062.975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800" b="1" i="0" u="none" strike="noStrike">
                          <a:effectLst/>
                          <a:latin typeface="Calibri" panose="020F0502020204030204" pitchFamily="34" charset="0"/>
                        </a:rPr>
                        <a:t>68,0%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800" b="1" i="0" u="none" strike="noStrike">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it-IT" sz="800" b="1" i="0" u="none" strike="noStrike">
                          <a:effectLst/>
                          <a:latin typeface="Calibri" panose="020F0502020204030204" pitchFamily="34" charset="0"/>
                        </a:rPr>
                        <a:t>314.860.239</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800" b="1" i="0" u="none" strike="noStrike">
                          <a:effectLst/>
                          <a:latin typeface="Calibri" panose="020F0502020204030204" pitchFamily="34" charset="0"/>
                        </a:rPr>
                        <a:t>74,8%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a:effectLst/>
                          <a:latin typeface="Calibri" panose="020F0502020204030204" pitchFamily="34" charset="0"/>
                        </a:rPr>
                        <a:t>106.367.064</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800" b="1" i="0" u="none" strike="noStrike">
                          <a:effectLst/>
                          <a:latin typeface="Calibri" panose="020F0502020204030204" pitchFamily="34" charset="0"/>
                        </a:rPr>
                        <a:t>421.227.303</a:t>
                      </a:r>
                    </a:p>
                  </a:txBody>
                  <a:tcPr marL="36000" marR="36000" marT="36000" marB="3600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B4C6E7"/>
                    </a:solidFill>
                  </a:tcPr>
                </a:tc>
                <a:tc>
                  <a:txBody>
                    <a:bodyPr/>
                    <a:lstStyle/>
                    <a:p>
                      <a:pPr algn="ctr" rtl="0" fontAlgn="ctr"/>
                      <a:r>
                        <a:rPr lang="it-IT" sz="800" b="1" i="0" u="none" strike="noStrike">
                          <a:effectLst/>
                          <a:latin typeface="Calibri" panose="020F0502020204030204" pitchFamily="34" charset="0"/>
                        </a:rPr>
                        <a:t>100,1%</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xmlns="" val="2418979143"/>
                  </a:ext>
                </a:extLst>
              </a:tr>
              <a:tr h="124005">
                <a:tc rowSpan="2">
                  <a:txBody>
                    <a:bodyPr/>
                    <a:lstStyle/>
                    <a:p>
                      <a:pPr algn="ctr" fontAlgn="ctr"/>
                      <a:r>
                        <a:rPr lang="it-IT" sz="800" b="1" i="0" u="none" strike="noStrike">
                          <a:solidFill>
                            <a:srgbClr val="000000"/>
                          </a:solidFill>
                          <a:effectLst/>
                          <a:latin typeface="Calibri" panose="020F0502020204030204" pitchFamily="34" charset="0"/>
                        </a:rPr>
                        <a:t>11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700" b="1" i="0" u="none" strike="noStrike">
                          <a:solidFill>
                            <a:srgbClr val="000000"/>
                          </a:solidFill>
                          <a:effectLst/>
                          <a:latin typeface="Calibri" panose="020F0502020204030204" pitchFamily="34" charset="0"/>
                        </a:rPr>
                        <a:t>11.1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700" b="0" i="0" u="none" strike="noStrike">
                          <a:solidFill>
                            <a:srgbClr val="000000"/>
                          </a:solidFill>
                          <a:effectLst/>
                          <a:latin typeface="Calibri" panose="020F0502020204030204" pitchFamily="34" charset="0"/>
                        </a:rPr>
                        <a:t>1.600.000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r" fontAlgn="ctr"/>
                      <a:r>
                        <a:rPr lang="it-IT" sz="700" b="1" i="0" u="none" strike="noStrike">
                          <a:solidFill>
                            <a:srgbClr val="000000"/>
                          </a:solidFill>
                          <a:effectLst/>
                          <a:latin typeface="Calibri" panose="020F0502020204030204" pitchFamily="34" charset="0"/>
                        </a:rPr>
                        <a:t>9.934.500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700" b="0" i="0" u="none" strike="noStrike">
                          <a:solidFill>
                            <a:srgbClr val="000000"/>
                          </a:solidFill>
                          <a:effectLst/>
                          <a:latin typeface="Calibri" panose="020F0502020204030204" pitchFamily="34" charset="0"/>
                        </a:rPr>
                        <a:t>1.591.864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r" fontAlgn="ctr"/>
                      <a:r>
                        <a:rPr lang="it-IT" sz="700" b="1" i="0" u="none" strike="noStrike">
                          <a:solidFill>
                            <a:srgbClr val="000000"/>
                          </a:solidFill>
                          <a:effectLst/>
                          <a:latin typeface="Calibri" panose="020F0502020204030204" pitchFamily="34" charset="0"/>
                        </a:rPr>
                        <a:t>9.624.150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it-IT" sz="700" b="1" i="0" u="none" strike="noStrike">
                          <a:solidFill>
                            <a:srgbClr val="000000"/>
                          </a:solidFill>
                          <a:effectLst/>
                          <a:latin typeface="Calibri" panose="020F0502020204030204" pitchFamily="34" charset="0"/>
                        </a:rPr>
                        <a:t>96,88%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700" b="0" i="0" u="none" strike="noStrike">
                          <a:solidFill>
                            <a:srgbClr val="000000"/>
                          </a:solidFill>
                          <a:effectLst/>
                          <a:latin typeface="Calibri" panose="020F0502020204030204" pitchFamily="34" charset="0"/>
                        </a:rPr>
                        <a:t>1.591.864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r" fontAlgn="ctr"/>
                      <a:r>
                        <a:rPr lang="it-IT" sz="800" b="1" i="0" u="none" strike="noStrike">
                          <a:solidFill>
                            <a:srgbClr val="000000"/>
                          </a:solidFill>
                          <a:effectLst/>
                          <a:latin typeface="Calibri" panose="020F0502020204030204" pitchFamily="34" charset="0"/>
                        </a:rPr>
                        <a:t>9.618.451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it-IT" sz="700" b="1" i="0" u="none" strike="noStrike">
                          <a:solidFill>
                            <a:srgbClr val="000000"/>
                          </a:solidFill>
                          <a:effectLst/>
                          <a:latin typeface="Calibri" panose="020F0502020204030204" pitchFamily="34" charset="0"/>
                        </a:rPr>
                        <a:t>96,8%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8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rowSpan="2">
                  <a:txBody>
                    <a:bodyPr/>
                    <a:lstStyle/>
                    <a:p>
                      <a:pPr algn="r" fontAlgn="ctr"/>
                      <a:r>
                        <a:rPr lang="it-IT" sz="800" b="1" i="0" u="none" strike="noStrike">
                          <a:solidFill>
                            <a:srgbClr val="000000"/>
                          </a:solidFill>
                          <a:effectLst/>
                          <a:latin typeface="Calibri" panose="020F0502020204030204" pitchFamily="34" charset="0"/>
                        </a:rPr>
                        <a:t>9.618.451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it-IT" sz="800" b="1" i="0" u="none" strike="noStrike">
                          <a:solidFill>
                            <a:srgbClr val="000000"/>
                          </a:solidFill>
                          <a:effectLst/>
                          <a:latin typeface="Calibri" panose="020F0502020204030204" pitchFamily="34" charset="0"/>
                        </a:rPr>
                        <a:t>96,8%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rowSpan="2">
                  <a:txBody>
                    <a:bodyPr/>
                    <a:lstStyle/>
                    <a:p>
                      <a:pPr algn="r" fontAlgn="ctr"/>
                      <a:r>
                        <a:rPr lang="it-IT" sz="800" b="1" i="0" u="none" strike="noStrike">
                          <a:solidFill>
                            <a:srgbClr val="000000"/>
                          </a:solidFill>
                          <a:effectLst/>
                          <a:latin typeface="Calibri" panose="020F0502020204030204" pitchFamily="34" charset="0"/>
                        </a:rPr>
                        <a:t>0</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rowSpan="2">
                  <a:txBody>
                    <a:bodyPr/>
                    <a:lstStyle/>
                    <a:p>
                      <a:pPr algn="r" fontAlgn="ctr"/>
                      <a:r>
                        <a:rPr lang="it-IT" sz="800" b="1" i="0" u="none" strike="noStrike">
                          <a:solidFill>
                            <a:srgbClr val="000000"/>
                          </a:solidFill>
                          <a:effectLst/>
                          <a:latin typeface="Calibri" panose="020F0502020204030204" pitchFamily="34" charset="0"/>
                        </a:rPr>
                        <a:t>9.618.451</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it-IT" sz="800" b="1" i="0" u="none" strike="noStrike">
                          <a:solidFill>
                            <a:srgbClr val="000000"/>
                          </a:solidFill>
                          <a:effectLst/>
                          <a:latin typeface="Calibri" panose="020F0502020204030204" pitchFamily="34" charset="0"/>
                        </a:rPr>
                        <a:t>96,8%</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xmlns="" val="2744356135"/>
                  </a:ext>
                </a:extLst>
              </a:tr>
              <a:tr h="124005">
                <a:tc vMerge="1">
                  <a:txBody>
                    <a:bodyPr/>
                    <a:lstStyle/>
                    <a:p>
                      <a:endParaRPr lang="it-IT"/>
                    </a:p>
                  </a:txBody>
                  <a:tcPr/>
                </a:tc>
                <a:tc>
                  <a:txBody>
                    <a:bodyPr/>
                    <a:lstStyle/>
                    <a:p>
                      <a:pPr algn="ctr" rtl="0" fontAlgn="ctr"/>
                      <a:r>
                        <a:rPr lang="it-IT" sz="700" b="1" i="0" u="none" strike="noStrike">
                          <a:solidFill>
                            <a:srgbClr val="000000"/>
                          </a:solidFill>
                          <a:effectLst/>
                          <a:latin typeface="Calibri" panose="020F0502020204030204" pitchFamily="34" charset="0"/>
                        </a:rPr>
                        <a:t>11.2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ctr"/>
                      <a:r>
                        <a:rPr lang="it-IT" sz="700" b="0" i="0" u="none" strike="noStrike">
                          <a:solidFill>
                            <a:srgbClr val="000000"/>
                          </a:solidFill>
                          <a:effectLst/>
                          <a:latin typeface="Calibri" panose="020F0502020204030204" pitchFamily="34" charset="0"/>
                        </a:rPr>
                        <a:t>8.334.500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it-IT"/>
                    </a:p>
                  </a:txBody>
                  <a:tcPr/>
                </a:tc>
                <a:tc>
                  <a:txBody>
                    <a:bodyPr/>
                    <a:lstStyle/>
                    <a:p>
                      <a:pPr algn="r" rtl="0" fontAlgn="ctr"/>
                      <a:r>
                        <a:rPr lang="it-IT" sz="700" b="0" i="0" u="none" strike="noStrike">
                          <a:solidFill>
                            <a:srgbClr val="000000"/>
                          </a:solidFill>
                          <a:effectLst/>
                          <a:latin typeface="Calibri" panose="020F0502020204030204" pitchFamily="34" charset="0"/>
                        </a:rPr>
                        <a:t>8.032.287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it-IT"/>
                    </a:p>
                  </a:txBody>
                  <a:tcPr/>
                </a:tc>
                <a:tc vMerge="1">
                  <a:txBody>
                    <a:bodyPr/>
                    <a:lstStyle/>
                    <a:p>
                      <a:endParaRPr lang="it-IT"/>
                    </a:p>
                  </a:txBody>
                  <a:tcPr/>
                </a:tc>
                <a:tc>
                  <a:txBody>
                    <a:bodyPr/>
                    <a:lstStyle/>
                    <a:p>
                      <a:pPr algn="r" rtl="0" fontAlgn="ctr"/>
                      <a:r>
                        <a:rPr lang="it-IT" sz="700" b="0" i="0" u="none" strike="noStrike">
                          <a:solidFill>
                            <a:srgbClr val="000000"/>
                          </a:solidFill>
                          <a:effectLst/>
                          <a:latin typeface="Calibri" panose="020F0502020204030204" pitchFamily="34" charset="0"/>
                        </a:rPr>
                        <a:t>8.026.587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vMerge="1">
                  <a:txBody>
                    <a:bodyPr/>
                    <a:lstStyle/>
                    <a:p>
                      <a:endParaRPr lang="it-IT"/>
                    </a:p>
                  </a:txBody>
                  <a:tcPr/>
                </a:tc>
                <a:tc vMerge="1">
                  <a:txBody>
                    <a:bodyPr/>
                    <a:lstStyle/>
                    <a:p>
                      <a:endParaRPr lang="it-IT"/>
                    </a:p>
                  </a:txBody>
                  <a:tcPr/>
                </a:tc>
                <a:tc>
                  <a:txBody>
                    <a:bodyPr/>
                    <a:lstStyle/>
                    <a:p>
                      <a:pPr algn="ctr" fontAlgn="ctr"/>
                      <a:r>
                        <a:rPr lang="it-IT" sz="800" b="1" i="0" u="none" strike="noStrike">
                          <a:solidFill>
                            <a:srgbClr val="000000"/>
                          </a:solidFill>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vMerge="1">
                  <a:txBody>
                    <a:bodyPr/>
                    <a:lstStyle/>
                    <a:p>
                      <a:endParaRPr lang="it-IT"/>
                    </a:p>
                  </a:txBody>
                  <a:tcPr/>
                </a:tc>
                <a:tc vMerge="1">
                  <a:txBody>
                    <a:bodyPr/>
                    <a:lstStyle/>
                    <a:p>
                      <a:endParaRPr lang="it-IT"/>
                    </a:p>
                  </a:txBody>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vMerge="1">
                  <a:txBody>
                    <a:bodyPr/>
                    <a:lstStyle/>
                    <a:p>
                      <a:endParaRPr lang="it-IT"/>
                    </a:p>
                  </a:txBody>
                  <a:tcPr/>
                </a:tc>
                <a:tc vMerge="1">
                  <a:txBody>
                    <a:bodyPr/>
                    <a:lstStyle/>
                    <a:p>
                      <a:endParaRPr lang="it-IT"/>
                    </a:p>
                  </a:txBody>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xmlns="" val="535000785"/>
                  </a:ext>
                </a:extLst>
              </a:tr>
              <a:tr h="217009">
                <a:tc gridSpan="2">
                  <a:txBody>
                    <a:bodyPr/>
                    <a:lstStyle/>
                    <a:p>
                      <a:pPr algn="ctr" rtl="0" fontAlgn="ctr"/>
                      <a:r>
                        <a:rPr lang="it-IT" sz="800" b="1" i="0" u="none" strike="noStrike">
                          <a:effectLst/>
                          <a:latin typeface="Calibri" panose="020F0502020204030204" pitchFamily="34" charset="0"/>
                        </a:rPr>
                        <a:t>Totale superfici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it-IT"/>
                    </a:p>
                  </a:txBody>
                  <a:tcPr/>
                </a:tc>
                <a:tc>
                  <a:txBody>
                    <a:bodyPr/>
                    <a:lstStyle/>
                    <a:p>
                      <a:pPr algn="r" rtl="0" fontAlgn="ctr"/>
                      <a:r>
                        <a:rPr lang="it-IT" sz="800" b="1" i="0" u="none" strike="noStrike">
                          <a:effectLst/>
                          <a:latin typeface="Calibri" panose="020F0502020204030204" pitchFamily="34" charset="0"/>
                        </a:rPr>
                        <a:t>217.781.605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800" b="1" i="0" u="none" strike="noStrike">
                          <a:effectLst/>
                          <a:latin typeface="Calibri" panose="020F0502020204030204" pitchFamily="34" charset="0"/>
                        </a:rPr>
                        <a:t>217.781.605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800" b="1" i="0" u="none" strike="noStrike">
                          <a:effectLst/>
                          <a:latin typeface="Calibri" panose="020F0502020204030204" pitchFamily="34" charset="0"/>
                        </a:rPr>
                        <a:t>216.948.528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800" b="1" i="0" u="none" strike="noStrike">
                          <a:effectLst/>
                          <a:latin typeface="Calibri" panose="020F0502020204030204" pitchFamily="34" charset="0"/>
                        </a:rPr>
                        <a:t>216.948.528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800" b="1" i="0" u="none" strike="noStrike">
                          <a:effectLst/>
                          <a:latin typeface="Calibri" panose="020F0502020204030204" pitchFamily="34" charset="0"/>
                        </a:rPr>
                        <a:t>99,62%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800" b="1" i="0" u="none" strike="noStrike">
                          <a:effectLst/>
                          <a:latin typeface="Calibri" panose="020F0502020204030204" pitchFamily="34" charset="0"/>
                        </a:rPr>
                        <a:t>210.911.190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r" rtl="0" fontAlgn="ctr"/>
                      <a:r>
                        <a:rPr lang="it-IT" sz="800" b="1" i="0" u="none" strike="noStrike">
                          <a:effectLst/>
                          <a:latin typeface="Calibri" panose="020F0502020204030204" pitchFamily="34" charset="0"/>
                        </a:rPr>
                        <a:t>210.911.190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800" b="1" i="0" u="none" strike="noStrike">
                          <a:effectLst/>
                          <a:latin typeface="Calibri" panose="020F0502020204030204" pitchFamily="34" charset="0"/>
                        </a:rPr>
                        <a:t>96,8%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800" b="1" i="0" u="none" strike="noStrike">
                          <a:effectLst/>
                          <a:latin typeface="Calibri" panose="020F0502020204030204" pitchFamily="34" charset="0"/>
                        </a:rPr>
                        <a:t> </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it-IT" sz="800" b="1" i="0" u="none" strike="noStrike">
                          <a:effectLst/>
                          <a:latin typeface="Calibri" panose="020F0502020204030204" pitchFamily="34" charset="0"/>
                        </a:rPr>
                        <a:t>214.032.247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rtl="0" fontAlgn="ctr"/>
                      <a:r>
                        <a:rPr lang="it-IT" sz="800" b="1" i="0" u="none" strike="noStrike">
                          <a:effectLst/>
                          <a:latin typeface="Calibri" panose="020F0502020204030204" pitchFamily="34" charset="0"/>
                        </a:rPr>
                        <a:t>98,3%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800" b="1" i="0" u="none" strike="noStrike">
                          <a:effectLst/>
                          <a:latin typeface="Calibri" panose="020F0502020204030204" pitchFamily="34" charset="0"/>
                        </a:rPr>
                        <a:t>3.423.359</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800" b="1" i="0" u="none" strike="noStrike">
                          <a:effectLst/>
                          <a:latin typeface="Calibri" panose="020F0502020204030204" pitchFamily="34" charset="0"/>
                        </a:rPr>
                        <a:t>217.455.606</a:t>
                      </a: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rtl="0" fontAlgn="ctr"/>
                      <a:r>
                        <a:rPr lang="it-IT" sz="700" b="1" i="0" u="none" strike="noStrike">
                          <a:effectLst/>
                          <a:latin typeface="Calibri" panose="020F0502020204030204" pitchFamily="34" charset="0"/>
                        </a:rPr>
                        <a:t>99,9%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xmlns="" val="2919423187"/>
                  </a:ext>
                </a:extLst>
              </a:tr>
              <a:tr h="293483">
                <a:tc gridSpan="2">
                  <a:txBody>
                    <a:bodyPr/>
                    <a:lstStyle/>
                    <a:p>
                      <a:pPr algn="ctr" rtl="0" fontAlgn="ctr"/>
                      <a:r>
                        <a:rPr lang="it-IT" sz="700" b="1" i="0" u="none" strike="noStrike" dirty="0">
                          <a:solidFill>
                            <a:srgbClr val="FFFFFF"/>
                          </a:solidFill>
                          <a:effectLst/>
                          <a:latin typeface="Calibri" panose="020F0502020204030204" pitchFamily="34" charset="0"/>
                        </a:rPr>
                        <a:t>Totale PSR 2014-2022</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333F4F"/>
                    </a:solidFill>
                  </a:tcPr>
                </a:tc>
                <a:tc hMerge="1">
                  <a:txBody>
                    <a:bodyPr/>
                    <a:lstStyle/>
                    <a:p>
                      <a:endParaRPr lang="it-IT"/>
                    </a:p>
                  </a:txBody>
                  <a:tcPr/>
                </a:tc>
                <a:tc>
                  <a:txBody>
                    <a:bodyPr/>
                    <a:lstStyle/>
                    <a:p>
                      <a:pPr algn="r" rtl="0" fontAlgn="ctr"/>
                      <a:r>
                        <a:rPr lang="it-IT" sz="800" b="1" i="0" u="none" strike="noStrike" dirty="0">
                          <a:solidFill>
                            <a:srgbClr val="FFFFFF"/>
                          </a:solidFill>
                          <a:effectLst/>
                          <a:latin typeface="Calibri" panose="020F0502020204030204" pitchFamily="34" charset="0"/>
                        </a:rPr>
                        <a:t>638.682.909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r" rtl="0" fontAlgn="ctr"/>
                      <a:r>
                        <a:rPr lang="it-IT" sz="800" b="1" i="0" u="none" strike="noStrike" dirty="0">
                          <a:solidFill>
                            <a:srgbClr val="FFFFFF"/>
                          </a:solidFill>
                          <a:effectLst/>
                          <a:latin typeface="Calibri" panose="020F0502020204030204" pitchFamily="34" charset="0"/>
                        </a:rPr>
                        <a:t>638.682.909</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r" rtl="0" fontAlgn="ctr"/>
                      <a:r>
                        <a:rPr lang="it-IT" sz="800" b="1" i="0" u="none" strike="noStrike" dirty="0">
                          <a:solidFill>
                            <a:srgbClr val="FFFFFF"/>
                          </a:solidFill>
                          <a:effectLst/>
                          <a:latin typeface="Calibri" panose="020F0502020204030204" pitchFamily="34" charset="0"/>
                        </a:rPr>
                        <a:t>603.651.097</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r" rtl="0" fontAlgn="ctr"/>
                      <a:r>
                        <a:rPr lang="it-IT" sz="800" b="1" i="0" u="none" strike="noStrike" dirty="0">
                          <a:solidFill>
                            <a:srgbClr val="FFFFFF"/>
                          </a:solidFill>
                          <a:effectLst/>
                          <a:latin typeface="Calibri" panose="020F0502020204030204" pitchFamily="34" charset="0"/>
                        </a:rPr>
                        <a:t>603.651.097</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ctr" rtl="0" fontAlgn="ctr"/>
                      <a:r>
                        <a:rPr lang="it-IT" sz="800" b="1" i="0" u="none" strike="noStrike" dirty="0">
                          <a:solidFill>
                            <a:srgbClr val="FFFFFF"/>
                          </a:solidFill>
                          <a:effectLst/>
                          <a:latin typeface="Calibri" panose="020F0502020204030204" pitchFamily="34" charset="0"/>
                        </a:rPr>
                        <a:t>94,5%</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r" rtl="0" fontAlgn="ctr"/>
                      <a:r>
                        <a:rPr lang="it-IT" sz="800" b="1" i="0" u="none" strike="noStrike" dirty="0">
                          <a:solidFill>
                            <a:srgbClr val="FFFFFF"/>
                          </a:solidFill>
                          <a:effectLst/>
                          <a:latin typeface="Calibri" panose="020F0502020204030204" pitchFamily="34" charset="0"/>
                        </a:rPr>
                        <a:t>496.974.166</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r" rtl="0" fontAlgn="ctr"/>
                      <a:r>
                        <a:rPr lang="it-IT" sz="800" b="1" i="0" u="none" strike="noStrike" dirty="0">
                          <a:solidFill>
                            <a:srgbClr val="FFFFFF"/>
                          </a:solidFill>
                          <a:effectLst/>
                          <a:latin typeface="Calibri" panose="020F0502020204030204" pitchFamily="34" charset="0"/>
                        </a:rPr>
                        <a:t>496.974.166</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ctr" rtl="0" fontAlgn="ctr"/>
                      <a:r>
                        <a:rPr lang="it-IT" sz="800" b="1" i="0" u="none" strike="noStrike" dirty="0">
                          <a:solidFill>
                            <a:srgbClr val="FFFFFF"/>
                          </a:solidFill>
                          <a:effectLst/>
                          <a:latin typeface="Calibri" panose="020F0502020204030204" pitchFamily="34" charset="0"/>
                        </a:rPr>
                        <a:t>77,8%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ctr" rtl="0" fontAlgn="ctr"/>
                      <a:r>
                        <a:rPr lang="it-IT" sz="800" b="1" i="0" u="none" strike="noStrike" dirty="0">
                          <a:solidFill>
                            <a:srgbClr val="FFFFFF"/>
                          </a:solidFill>
                          <a:effectLst/>
                          <a:latin typeface="Calibri" panose="020F0502020204030204" pitchFamily="34" charset="0"/>
                        </a:rPr>
                        <a:t> </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a:txBody>
                    <a:bodyPr/>
                    <a:lstStyle/>
                    <a:p>
                      <a:pPr algn="r" rtl="0" fontAlgn="ctr"/>
                      <a:r>
                        <a:rPr lang="it-IT" sz="800" b="1" i="0" u="none" strike="noStrike" dirty="0">
                          <a:solidFill>
                            <a:srgbClr val="FFFFFF"/>
                          </a:solidFill>
                          <a:effectLst/>
                          <a:latin typeface="Calibri" panose="020F0502020204030204" pitchFamily="34" charset="0"/>
                        </a:rPr>
                        <a:t>528.892.485,76</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ctr" rtl="0" fontAlgn="ctr"/>
                      <a:r>
                        <a:rPr lang="it-IT" sz="800" b="1" i="0" u="none" strike="noStrike" dirty="0">
                          <a:solidFill>
                            <a:srgbClr val="FFFFFF"/>
                          </a:solidFill>
                          <a:effectLst/>
                          <a:latin typeface="Calibri" panose="020F0502020204030204" pitchFamily="34" charset="0"/>
                        </a:rPr>
                        <a:t>82,8%</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l" fontAlgn="ctr"/>
                      <a:endParaRPr lang="it-IT" sz="800" b="1" i="0" u="none" strike="noStrike" dirty="0">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800" b="1" i="0" u="none" strike="noStrike" dirty="0">
                          <a:solidFill>
                            <a:srgbClr val="FFFFFF"/>
                          </a:solidFill>
                          <a:effectLst/>
                          <a:latin typeface="Calibri" panose="020F0502020204030204" pitchFamily="34" charset="0"/>
                        </a:rPr>
                        <a:t>109.790.423,08</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l" fontAlgn="ctr"/>
                      <a:endParaRPr lang="it-IT" sz="800" b="1" i="0" u="none" strike="noStrike" dirty="0">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800" b="1" i="0" u="none" strike="noStrike" dirty="0">
                          <a:solidFill>
                            <a:srgbClr val="FFFFFF"/>
                          </a:solidFill>
                          <a:effectLst/>
                          <a:latin typeface="Calibri" panose="020F0502020204030204" pitchFamily="34" charset="0"/>
                        </a:rPr>
                        <a:t>638.682.908,84</a:t>
                      </a:r>
                    </a:p>
                  </a:txBody>
                  <a:tcPr marL="36000" marR="36000" marT="36000" marB="36000" anchor="ctr">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ctr" rtl="0" fontAlgn="ctr"/>
                      <a:r>
                        <a:rPr lang="it-IT" sz="800" b="1" i="0" u="none" strike="noStrike" dirty="0">
                          <a:solidFill>
                            <a:srgbClr val="FFFFFF"/>
                          </a:solidFill>
                          <a:effectLst/>
                          <a:latin typeface="Calibri" panose="020F0502020204030204" pitchFamily="34" charset="0"/>
                        </a:rPr>
                        <a:t>100%</a:t>
                      </a:r>
                    </a:p>
                  </a:txBody>
                  <a:tcPr marL="36000" marR="36000" marT="36000" marB="36000" anchor="ctr">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33F4F"/>
                    </a:solidFill>
                  </a:tcPr>
                </a:tc>
                <a:tc>
                  <a:txBody>
                    <a:bodyPr/>
                    <a:lstStyle/>
                    <a:p>
                      <a:pPr algn="l" fontAlgn="ctr"/>
                      <a:endParaRPr lang="it-IT" sz="800" b="1" i="0" u="none" strike="noStrike">
                        <a:effectLst/>
                        <a:latin typeface="Arial" panose="020B0604020202020204" pitchFamily="34" charset="0"/>
                      </a:endParaRPr>
                    </a:p>
                  </a:txBody>
                  <a:tcPr marL="36000" marR="36000" marT="36000" marB="36000" anchor="ctr">
                    <a:lnL w="1270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xmlns="" val="3732587698"/>
                  </a:ext>
                </a:extLst>
              </a:tr>
              <a:tr h="0">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12700" cap="flat" cmpd="sng" algn="ctr">
                      <a:solidFill>
                        <a:srgbClr val="FFFFFF"/>
                      </a:solidFill>
                      <a:prstDash val="solid"/>
                      <a:round/>
                      <a:headEnd type="none" w="med" len="med"/>
                      <a:tailEnd type="none" w="med" len="med"/>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extLst>
                  <a:ext uri="{0D108BD9-81ED-4DB2-BD59-A6C34878D82A}">
                    <a16:rowId xmlns:a16="http://schemas.microsoft.com/office/drawing/2014/main" xmlns="" val="4272940988"/>
                  </a:ext>
                </a:extLst>
              </a:tr>
              <a:tr h="0">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extLst>
                  <a:ext uri="{0D108BD9-81ED-4DB2-BD59-A6C34878D82A}">
                    <a16:rowId xmlns:a16="http://schemas.microsoft.com/office/drawing/2014/main" xmlns="" val="1499625608"/>
                  </a:ext>
                </a:extLst>
              </a:tr>
              <a:tr h="372016">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gridSpan="2">
                  <a:txBody>
                    <a:bodyPr/>
                    <a:lstStyle/>
                    <a:p>
                      <a:pPr algn="ctr" rtl="0" fontAlgn="ctr"/>
                      <a:r>
                        <a:rPr lang="it-IT" sz="700" b="1" i="0" u="none" strike="noStrike">
                          <a:effectLst/>
                          <a:latin typeface="Calibri" panose="020F0502020204030204" pitchFamily="34" charset="0"/>
                        </a:rPr>
                        <a:t>Avanzamento di spesa del PSR 14-22 al 28.11.2024 decreto 725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it-IT"/>
                    </a:p>
                  </a:txBody>
                  <a:tcPr/>
                </a:tc>
                <a:tc>
                  <a:txBody>
                    <a:bodyPr/>
                    <a:lstStyle/>
                    <a:p>
                      <a:pPr algn="ctr" rtl="0" fontAlgn="ctr"/>
                      <a:r>
                        <a:rPr lang="it-IT" sz="700" b="1" i="0" u="none" strike="noStrike">
                          <a:effectLst/>
                          <a:latin typeface="Calibri" panose="020F0502020204030204" pitchFamily="34" charset="0"/>
                        </a:rPr>
                        <a:t>496.974.165,59</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it-IT" sz="600" b="1" i="0" u="none" strike="noStrike" dirty="0">
                          <a:solidFill>
                            <a:srgbClr val="000000"/>
                          </a:solidFill>
                          <a:effectLst/>
                          <a:latin typeface="Calibri" panose="020F0502020204030204" pitchFamily="34" charset="0"/>
                        </a:rPr>
                        <a:t>(</a:t>
                      </a:r>
                      <a:r>
                        <a:rPr lang="it-IT" sz="600" b="1" i="0" u="none" strike="noStrike" dirty="0" err="1">
                          <a:solidFill>
                            <a:srgbClr val="000000"/>
                          </a:solidFill>
                          <a:effectLst/>
                          <a:latin typeface="Calibri" panose="020F0502020204030204" pitchFamily="34" charset="0"/>
                        </a:rPr>
                        <a:t>as</a:t>
                      </a:r>
                      <a:r>
                        <a:rPr lang="it-IT" sz="600" b="1" i="0" u="none" strike="noStrike" dirty="0">
                          <a:solidFill>
                            <a:srgbClr val="000000"/>
                          </a:solidFill>
                          <a:effectLst/>
                          <a:latin typeface="Calibri" panose="020F0502020204030204" pitchFamily="34" charset="0"/>
                        </a:rPr>
                        <a:t>)</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dirty="0">
                          <a:effectLst/>
                          <a:latin typeface="Calibri" panose="020F0502020204030204" pitchFamily="34" charset="0"/>
                        </a:rPr>
                        <a:t>528.892.485,76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700" b="1" i="0" u="none" strike="noStrike" dirty="0">
                          <a:effectLst/>
                          <a:latin typeface="Calibri" panose="020F0502020204030204" pitchFamily="34" charset="0"/>
                        </a:rPr>
                        <a:t>Avanzamento previsto al 31.12.24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600" b="1" i="0" u="none" strike="noStrike" dirty="0">
                          <a:solidFill>
                            <a:srgbClr val="000000"/>
                          </a:solidFill>
                          <a:effectLst/>
                          <a:latin typeface="Calibri" panose="020F0502020204030204" pitchFamily="34" charset="0"/>
                        </a:rPr>
                        <a:t>(</a:t>
                      </a:r>
                      <a:r>
                        <a:rPr lang="it-IT" sz="600" b="1" i="0" u="none" strike="noStrike" dirty="0" err="1">
                          <a:solidFill>
                            <a:srgbClr val="000000"/>
                          </a:solidFill>
                          <a:effectLst/>
                          <a:latin typeface="Calibri" panose="020F0502020204030204" pitchFamily="34" charset="0"/>
                        </a:rPr>
                        <a:t>as</a:t>
                      </a:r>
                      <a:r>
                        <a:rPr lang="it-IT" sz="600" b="1" i="0" u="none" strike="noStrike" dirty="0">
                          <a:solidFill>
                            <a:srgbClr val="000000"/>
                          </a:solidFill>
                          <a:effectLst/>
                          <a:latin typeface="Calibri" panose="020F0502020204030204" pitchFamily="34" charset="0"/>
                        </a:rPr>
                        <a:t>)</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endParaRPr lang="it-IT" sz="600" b="1" i="0" u="none" strike="noStrike" dirty="0">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dirty="0">
                        <a:solidFill>
                          <a:srgbClr val="000000"/>
                        </a:solidFill>
                        <a:effectLst/>
                        <a:latin typeface="Calibri" panose="020F050202020403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dirty="0">
                          <a:effectLst/>
                          <a:latin typeface="Calibri" panose="020F0502020204030204" pitchFamily="34" charset="0"/>
                        </a:rPr>
                        <a:t>638.682.908,84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700" b="1" i="0" u="none" strike="noStrike">
                          <a:effectLst/>
                          <a:latin typeface="Calibri" panose="020F0502020204030204" pitchFamily="34" charset="0"/>
                        </a:rPr>
                        <a:t>Avanzamento previsto al 31.12.25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600" b="1" i="0" u="none" strike="noStrike">
                          <a:solidFill>
                            <a:srgbClr val="000000"/>
                          </a:solidFill>
                          <a:effectLst/>
                          <a:latin typeface="Calibri" panose="020F0502020204030204" pitchFamily="34" charset="0"/>
                        </a:rPr>
                        <a:t>(as)</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xmlns="" val="3758081980"/>
                  </a:ext>
                </a:extLst>
              </a:tr>
              <a:tr h="372016">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gridSpan="2">
                  <a:txBody>
                    <a:bodyPr/>
                    <a:lstStyle/>
                    <a:p>
                      <a:pPr algn="ctr" rtl="0" fontAlgn="ctr"/>
                      <a:r>
                        <a:rPr lang="it-IT" sz="700" b="1" i="0" u="none" strike="noStrike">
                          <a:effectLst/>
                          <a:latin typeface="Calibri" panose="020F0502020204030204" pitchFamily="34" charset="0"/>
                        </a:rPr>
                        <a:t>Avanzamento di spesa del PSR 14-22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it-IT"/>
                    </a:p>
                  </a:txBody>
                  <a:tcPr/>
                </a:tc>
                <a:tc>
                  <a:txBody>
                    <a:bodyPr/>
                    <a:lstStyle/>
                    <a:p>
                      <a:pPr algn="r" rtl="0" fontAlgn="ctr"/>
                      <a:r>
                        <a:rPr lang="it-IT" sz="700" b="1" i="0" u="none" strike="noStrike">
                          <a:effectLst/>
                          <a:latin typeface="Calibri" panose="020F0502020204030204" pitchFamily="34" charset="0"/>
                        </a:rPr>
                        <a:t>15.963.451,02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600" b="1" i="0" u="none" strike="noStrike">
                          <a:solidFill>
                            <a:srgbClr val="000000"/>
                          </a:solidFill>
                          <a:effectLst/>
                          <a:latin typeface="Calibri" panose="020F0502020204030204" pitchFamily="34" charset="0"/>
                        </a:rPr>
                        <a:t>(ASE)</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a:effectLst/>
                          <a:latin typeface="Calibri" panose="020F0502020204030204" pitchFamily="34" charset="0"/>
                        </a:rPr>
                        <a:t>16.273.451,02</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700" b="1" i="0" u="none" strike="noStrike">
                          <a:effectLst/>
                          <a:latin typeface="Calibri" panose="020F0502020204030204" pitchFamily="34" charset="0"/>
                        </a:rPr>
                        <a:t>Avanzamento previsto al 31.12.24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600" b="1" i="0" u="none" strike="noStrike">
                          <a:solidFill>
                            <a:srgbClr val="000000"/>
                          </a:solidFill>
                          <a:effectLst/>
                          <a:latin typeface="Calibri" panose="020F0502020204030204" pitchFamily="34" charset="0"/>
                        </a:rPr>
                        <a:t>(ASE)</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endParaRPr lang="it-IT" sz="6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a:effectLst/>
                          <a:latin typeface="Calibri" panose="020F0502020204030204" pitchFamily="34" charset="0"/>
                        </a:rPr>
                        <a:t>23.064.543,08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700" b="1" i="0" u="none" strike="noStrike">
                          <a:effectLst/>
                          <a:latin typeface="Calibri" panose="020F0502020204030204" pitchFamily="34" charset="0"/>
                        </a:rPr>
                        <a:t>Avanamento previsto al 31.12.25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600" b="1" i="0" u="none" strike="noStrike">
                          <a:solidFill>
                            <a:srgbClr val="000000"/>
                          </a:solidFill>
                          <a:effectLst/>
                          <a:latin typeface="Calibri" panose="020F0502020204030204" pitchFamily="34" charset="0"/>
                        </a:rPr>
                        <a:t>(ASE)</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xmlns="" val="3771063423"/>
                  </a:ext>
                </a:extLst>
              </a:tr>
              <a:tr h="124005">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it-IT" sz="6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it-IT" sz="6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ctr" fontAlgn="ctr"/>
                      <a:endParaRPr lang="it-IT" sz="6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endParaRPr lang="it-IT" sz="6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extLst>
                  <a:ext uri="{0D108BD9-81ED-4DB2-BD59-A6C34878D82A}">
                    <a16:rowId xmlns:a16="http://schemas.microsoft.com/office/drawing/2014/main" xmlns="" val="3843067349"/>
                  </a:ext>
                </a:extLst>
              </a:tr>
              <a:tr h="124005">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gridSpan="2">
                  <a:txBody>
                    <a:bodyPr/>
                    <a:lstStyle/>
                    <a:p>
                      <a:pPr algn="ctr" rtl="0" fontAlgn="ctr"/>
                      <a:r>
                        <a:rPr lang="it-IT" sz="700" b="1" i="0" u="none" strike="noStrike">
                          <a:effectLst/>
                          <a:latin typeface="Calibri" panose="020F0502020204030204" pitchFamily="34" charset="0"/>
                        </a:rPr>
                        <a:t>Prefinanziamento</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lang="it-IT"/>
                    </a:p>
                  </a:txBody>
                  <a:tcPr/>
                </a:tc>
                <a:tc>
                  <a:txBody>
                    <a:bodyPr/>
                    <a:lstStyle/>
                    <a:p>
                      <a:pPr algn="r" rtl="0" fontAlgn="ctr"/>
                      <a:r>
                        <a:rPr lang="it-IT" sz="700" b="1" i="0" u="none" strike="noStrike">
                          <a:effectLst/>
                          <a:latin typeface="Calibri" panose="020F0502020204030204" pitchFamily="34" charset="0"/>
                        </a:rPr>
                        <a:t>12.983.875,00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600" b="1" i="0" u="none" strike="noStrike">
                          <a:solidFill>
                            <a:srgbClr val="000000"/>
                          </a:solidFill>
                          <a:effectLst/>
                          <a:latin typeface="Calibri" panose="020F0502020204030204" pitchFamily="34" charset="0"/>
                        </a:rPr>
                        <a:t>(pr)</a:t>
                      </a:r>
                      <a:endParaRPr lang="it-IT" sz="7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a:effectLst/>
                          <a:latin typeface="Calibri" panose="020F0502020204030204" pitchFamily="34" charset="0"/>
                        </a:rPr>
                        <a:t>12.983.875,00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l" fontAlgn="b"/>
                      <a:r>
                        <a:rPr lang="it-IT" sz="700" b="1" i="0" u="none" strike="noStrike">
                          <a:effectLst/>
                          <a:latin typeface="Calibri" panose="020F0502020204030204" pitchFamily="34" charset="0"/>
                        </a:rPr>
                        <a:t>Prefinanziamento</a:t>
                      </a:r>
                      <a:endParaRPr lang="it-IT" sz="700" b="0" i="0" u="none" strike="noStrike">
                        <a:effectLst/>
                        <a:latin typeface="Arial" panose="020B0604020202020204" pitchFamily="34" charset="0"/>
                      </a:endParaRP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ctr"/>
                      <a:r>
                        <a:rPr lang="it-IT" sz="600" b="1" i="0" u="none" strike="noStrike">
                          <a:solidFill>
                            <a:srgbClr val="000000"/>
                          </a:solidFill>
                          <a:effectLst/>
                          <a:latin typeface="Calibri" panose="020F0502020204030204" pitchFamily="34" charset="0"/>
                        </a:rPr>
                        <a:t>(pr)</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endParaRPr lang="it-IT" sz="6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extLst>
                  <a:ext uri="{0D108BD9-81ED-4DB2-BD59-A6C34878D82A}">
                    <a16:rowId xmlns:a16="http://schemas.microsoft.com/office/drawing/2014/main" xmlns="" val="771986145"/>
                  </a:ext>
                </a:extLst>
              </a:tr>
              <a:tr h="113672">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it-IT" sz="6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it-IT" sz="6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ctr" fontAlgn="ctr"/>
                      <a:endParaRPr lang="it-IT" sz="6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endParaRPr lang="it-IT" sz="6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extLst>
                  <a:ext uri="{0D108BD9-81ED-4DB2-BD59-A6C34878D82A}">
                    <a16:rowId xmlns:a16="http://schemas.microsoft.com/office/drawing/2014/main" xmlns="" val="3439808978"/>
                  </a:ext>
                </a:extLst>
              </a:tr>
              <a:tr h="454686">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r>
                        <a:rPr lang="it-IT" sz="700" b="0" i="0" u="none" strike="noStrike">
                          <a:effectLst/>
                          <a:latin typeface="Arial" panose="020B0604020202020204" pitchFamily="34" charset="0"/>
                        </a:rPr>
                        <a:t>co-fin FEASR</a:t>
                      </a: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gridSpan="2">
                  <a:txBody>
                    <a:bodyPr/>
                    <a:lstStyle/>
                    <a:p>
                      <a:pPr algn="ctr" rtl="0" fontAlgn="ctr"/>
                      <a:r>
                        <a:rPr lang="it-IT" sz="700" b="1" i="0" u="none" strike="noStrike">
                          <a:effectLst/>
                          <a:latin typeface="Calibri" panose="020F0502020204030204" pitchFamily="34" charset="0"/>
                        </a:rPr>
                        <a:t>Avanzamento di spesa del PSR 14-22 (Euri esclusi) + prefinanziamento</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it-IT"/>
                    </a:p>
                  </a:txBody>
                  <a:tcPr/>
                </a:tc>
                <a:tc>
                  <a:txBody>
                    <a:bodyPr/>
                    <a:lstStyle/>
                    <a:p>
                      <a:pPr algn="r" rtl="0" fontAlgn="ctr"/>
                      <a:r>
                        <a:rPr lang="it-IT" sz="700" b="1" i="0" u="none" strike="noStrike">
                          <a:effectLst/>
                          <a:latin typeface="Calibri" panose="020F0502020204030204" pitchFamily="34" charset="0"/>
                        </a:rPr>
                        <a:t>493.994.589,57</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it-IT" sz="600" b="1" i="0" u="none" strike="noStrike">
                          <a:solidFill>
                            <a:srgbClr val="000000"/>
                          </a:solidFill>
                          <a:effectLst/>
                          <a:latin typeface="Calibri" panose="020F0502020204030204" pitchFamily="34" charset="0"/>
                        </a:rPr>
                        <a:t>(AS = </a:t>
                      </a:r>
                      <a:br>
                        <a:rPr lang="it-IT" sz="600" b="1" i="0" u="none" strike="noStrike">
                          <a:solidFill>
                            <a:srgbClr val="000000"/>
                          </a:solidFill>
                          <a:effectLst/>
                          <a:latin typeface="Calibri" panose="020F0502020204030204" pitchFamily="34" charset="0"/>
                        </a:rPr>
                      </a:br>
                      <a:r>
                        <a:rPr lang="it-IT" sz="600" b="1" i="0" u="none" strike="noStrike">
                          <a:solidFill>
                            <a:srgbClr val="000000"/>
                          </a:solidFill>
                          <a:effectLst/>
                          <a:latin typeface="Calibri" panose="020F0502020204030204" pitchFamily="34" charset="0"/>
                        </a:rPr>
                        <a:t>as - ASE + pr)</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a:effectLst/>
                          <a:latin typeface="Calibri" panose="020F0502020204030204" pitchFamily="34" charset="0"/>
                        </a:rPr>
                        <a:t>525.602.909,74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700" b="1" i="0" u="none" strike="noStrike">
                          <a:effectLst/>
                          <a:latin typeface="Calibri" panose="020F0502020204030204" pitchFamily="34" charset="0"/>
                        </a:rPr>
                        <a:t>Avanzamento previsto Euri esclusi + prefinanz.</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600" b="1" i="0" u="none" strike="noStrike">
                          <a:solidFill>
                            <a:srgbClr val="000000"/>
                          </a:solidFill>
                          <a:effectLst/>
                          <a:latin typeface="Calibri" panose="020F0502020204030204" pitchFamily="34" charset="0"/>
                        </a:rPr>
                        <a:t>(AS = </a:t>
                      </a:r>
                      <a:br>
                        <a:rPr lang="it-IT" sz="600" b="1" i="0" u="none" strike="noStrike">
                          <a:solidFill>
                            <a:srgbClr val="000000"/>
                          </a:solidFill>
                          <a:effectLst/>
                          <a:latin typeface="Calibri" panose="020F0502020204030204" pitchFamily="34" charset="0"/>
                        </a:rPr>
                      </a:br>
                      <a:r>
                        <a:rPr lang="it-IT" sz="600" b="1" i="0" u="none" strike="noStrike">
                          <a:solidFill>
                            <a:srgbClr val="000000"/>
                          </a:solidFill>
                          <a:effectLst/>
                          <a:latin typeface="Calibri" panose="020F0502020204030204" pitchFamily="34" charset="0"/>
                        </a:rPr>
                        <a:t>as - ASE + pr)</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endParaRPr lang="it-IT" sz="6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dirty="0">
                          <a:effectLst/>
                          <a:latin typeface="Calibri" panose="020F0502020204030204" pitchFamily="34" charset="0"/>
                        </a:rPr>
                        <a:t>615.618.365,76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700" b="1" i="0" u="none" strike="noStrike">
                          <a:effectLst/>
                          <a:latin typeface="Calibri" panose="020F0502020204030204" pitchFamily="34" charset="0"/>
                        </a:rPr>
                        <a:t>Avanzamento previsto Euri esclusi + prefinanz.</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600" b="1" i="0" u="none" strike="noStrike">
                          <a:solidFill>
                            <a:srgbClr val="000000"/>
                          </a:solidFill>
                          <a:effectLst/>
                          <a:latin typeface="Calibri" panose="020F0502020204030204" pitchFamily="34" charset="0"/>
                        </a:rPr>
                        <a:t>(AS = </a:t>
                      </a:r>
                      <a:br>
                        <a:rPr lang="it-IT" sz="600" b="1" i="0" u="none" strike="noStrike">
                          <a:solidFill>
                            <a:srgbClr val="000000"/>
                          </a:solidFill>
                          <a:effectLst/>
                          <a:latin typeface="Calibri" panose="020F0502020204030204" pitchFamily="34" charset="0"/>
                        </a:rPr>
                      </a:br>
                      <a:r>
                        <a:rPr lang="it-IT" sz="600" b="1" i="0" u="none" strike="noStrike">
                          <a:solidFill>
                            <a:srgbClr val="000000"/>
                          </a:solidFill>
                          <a:effectLst/>
                          <a:latin typeface="Calibri" panose="020F0502020204030204" pitchFamily="34" charset="0"/>
                        </a:rPr>
                        <a:t>as - ASE)</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xmlns="" val="1088135629"/>
                  </a:ext>
                </a:extLst>
              </a:tr>
              <a:tr h="248010">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gridSpan="2">
                  <a:txBody>
                    <a:bodyPr/>
                    <a:lstStyle/>
                    <a:p>
                      <a:pPr algn="ctr" rtl="0" fontAlgn="ctr"/>
                      <a:r>
                        <a:rPr lang="it-IT" sz="700" b="1" i="0" u="none" strike="noStrike">
                          <a:effectLst/>
                          <a:latin typeface="Calibri" panose="020F0502020204030204" pitchFamily="34" charset="0"/>
                        </a:rPr>
                        <a:t>Target N+3 2024 (co-finanziato)</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it-IT"/>
                    </a:p>
                  </a:txBody>
                  <a:tcPr/>
                </a:tc>
                <a:tc>
                  <a:txBody>
                    <a:bodyPr/>
                    <a:lstStyle/>
                    <a:p>
                      <a:pPr algn="r" rtl="0" fontAlgn="ctr"/>
                      <a:r>
                        <a:rPr lang="it-IT" sz="700" b="1" i="0" u="none" strike="noStrike">
                          <a:effectLst/>
                          <a:latin typeface="Calibri" panose="020F0502020204030204" pitchFamily="34" charset="0"/>
                        </a:rPr>
                        <a:t>521.051.337,50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it-IT" sz="600" b="1" i="0" u="none" strike="noStrike">
                          <a:solidFill>
                            <a:srgbClr val="000000"/>
                          </a:solidFill>
                          <a:effectLst/>
                          <a:latin typeface="Calibri" panose="020F0502020204030204" pitchFamily="34" charset="0"/>
                        </a:rPr>
                        <a:t>(T24)</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a:effectLst/>
                          <a:latin typeface="Calibri" panose="020F0502020204030204" pitchFamily="34" charset="0"/>
                        </a:rPr>
                        <a:t>521.051.337,50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it-IT" sz="700" b="1" i="0" u="none" strike="noStrike">
                          <a:effectLst/>
                          <a:latin typeface="Calibri" panose="020F0502020204030204" pitchFamily="34" charset="0"/>
                        </a:rPr>
                        <a:t>Target N+3 2024 (co-finanziato)</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it-IT" sz="600" b="1" i="0" u="none" strike="noStrike">
                          <a:solidFill>
                            <a:srgbClr val="000000"/>
                          </a:solidFill>
                          <a:effectLst/>
                          <a:latin typeface="Calibri" panose="020F0502020204030204" pitchFamily="34" charset="0"/>
                        </a:rPr>
                        <a:t>(T24)</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endParaRPr lang="it-IT" sz="600" b="1" i="0" u="none" strike="noStrike" dirty="0">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a:effectLst/>
                          <a:latin typeface="Calibri" panose="020F0502020204030204" pitchFamily="34" charset="0"/>
                        </a:rPr>
                        <a:t>615.618.365,76</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rtl="0" fontAlgn="ctr"/>
                      <a:r>
                        <a:rPr lang="it-IT" sz="700" b="1" i="0" u="none" strike="noStrike">
                          <a:effectLst/>
                          <a:latin typeface="Calibri" panose="020F0502020204030204" pitchFamily="34" charset="0"/>
                        </a:rPr>
                        <a:t>Target 2025</a:t>
                      </a:r>
                      <a:br>
                        <a:rPr lang="it-IT" sz="700" b="1" i="0" u="none" strike="noStrike">
                          <a:effectLst/>
                          <a:latin typeface="Calibri" panose="020F0502020204030204" pitchFamily="34" charset="0"/>
                        </a:rPr>
                      </a:br>
                      <a:r>
                        <a:rPr lang="it-IT" sz="700" b="1" i="0" u="none" strike="noStrike">
                          <a:effectLst/>
                          <a:latin typeface="Calibri" panose="020F0502020204030204" pitchFamily="34" charset="0"/>
                        </a:rPr>
                        <a:t> (co-finanziato)</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it-IT" sz="600" b="1" i="0" u="none" strike="noStrike">
                          <a:solidFill>
                            <a:srgbClr val="000000"/>
                          </a:solidFill>
                          <a:effectLst/>
                          <a:latin typeface="Calibri" panose="020F0502020204030204" pitchFamily="34" charset="0"/>
                        </a:rPr>
                        <a:t>(T25)</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xmlns="" val="2888123851"/>
                  </a:ext>
                </a:extLst>
              </a:tr>
              <a:tr h="124005">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it-IT" sz="6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it-IT" sz="6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ctr" fontAlgn="ctr"/>
                      <a:endParaRPr lang="it-IT" sz="6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endParaRPr lang="it-IT" sz="6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extLst>
                  <a:ext uri="{0D108BD9-81ED-4DB2-BD59-A6C34878D82A}">
                    <a16:rowId xmlns:a16="http://schemas.microsoft.com/office/drawing/2014/main" xmlns="" val="3535271553"/>
                  </a:ext>
                </a:extLst>
              </a:tr>
              <a:tr h="248010">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gridSpan="2">
                  <a:txBody>
                    <a:bodyPr/>
                    <a:lstStyle/>
                    <a:p>
                      <a:pPr algn="ctr" rtl="0" fontAlgn="ctr"/>
                      <a:r>
                        <a:rPr lang="it-IT" sz="700" b="1" i="0" u="none" strike="noStrike">
                          <a:effectLst/>
                          <a:latin typeface="Calibri" panose="020F0502020204030204" pitchFamily="34" charset="0"/>
                        </a:rPr>
                        <a:t>spesa mancante al 28.11.2024 decreto 725</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hMerge="1">
                  <a:txBody>
                    <a:bodyPr/>
                    <a:lstStyle/>
                    <a:p>
                      <a:endParaRPr lang="it-IT"/>
                    </a:p>
                  </a:txBody>
                  <a:tcPr/>
                </a:tc>
                <a:tc>
                  <a:txBody>
                    <a:bodyPr/>
                    <a:lstStyle/>
                    <a:p>
                      <a:pPr algn="r" rtl="0" fontAlgn="ctr"/>
                      <a:r>
                        <a:rPr lang="it-IT" sz="700" b="1" i="0" u="none" strike="noStrike">
                          <a:effectLst/>
                          <a:latin typeface="Calibri" panose="020F0502020204030204" pitchFamily="34" charset="0"/>
                        </a:rPr>
                        <a:t>-27.056.747,93</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it-IT" sz="600" b="1" i="0" u="none" strike="noStrike">
                          <a:solidFill>
                            <a:srgbClr val="000000"/>
                          </a:solidFill>
                          <a:effectLst/>
                          <a:latin typeface="Calibri" panose="020F0502020204030204" pitchFamily="34" charset="0"/>
                        </a:rPr>
                        <a:t>(= AS - T24)</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a:effectLst/>
                          <a:latin typeface="Calibri" panose="020F0502020204030204" pitchFamily="34" charset="0"/>
                        </a:rPr>
                        <a:t>4.551.572,24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700" b="1" i="0" u="none" strike="noStrike">
                          <a:effectLst/>
                          <a:latin typeface="Calibri" panose="020F0502020204030204" pitchFamily="34" charset="0"/>
                        </a:rPr>
                        <a:t>Surplus sul target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600" b="1" i="0" u="none" strike="noStrike">
                          <a:solidFill>
                            <a:srgbClr val="000000"/>
                          </a:solidFill>
                          <a:effectLst/>
                          <a:latin typeface="Calibri" panose="020F0502020204030204" pitchFamily="34" charset="0"/>
                        </a:rPr>
                        <a:t>(= AS - T24)</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endParaRPr lang="it-IT" sz="600" b="1" i="0" u="none" strike="noStrike" dirty="0">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a:effectLst/>
                          <a:latin typeface="Calibri" panose="020F0502020204030204" pitchFamily="34" charset="0"/>
                        </a:rPr>
                        <a:t>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rtl="0" fontAlgn="ctr"/>
                      <a:r>
                        <a:rPr lang="it-IT" sz="700" b="1" i="0" u="none" strike="noStrike">
                          <a:effectLst/>
                          <a:latin typeface="Calibri" panose="020F0502020204030204" pitchFamily="34" charset="0"/>
                        </a:rPr>
                        <a:t>Surplus sul target</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it-IT" sz="600" b="1" i="0" u="none" strike="noStrike">
                          <a:solidFill>
                            <a:srgbClr val="000000"/>
                          </a:solidFill>
                          <a:effectLst/>
                          <a:latin typeface="Calibri" panose="020F0502020204030204" pitchFamily="34" charset="0"/>
                        </a:rPr>
                        <a:t>(= AS - T25)</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xmlns="" val="3655731982"/>
                  </a:ext>
                </a:extLst>
              </a:tr>
              <a:tr h="113672">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1"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600" b="1"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extLst>
                  <a:ext uri="{0D108BD9-81ED-4DB2-BD59-A6C34878D82A}">
                    <a16:rowId xmlns:a16="http://schemas.microsoft.com/office/drawing/2014/main" xmlns="" val="2284176193"/>
                  </a:ext>
                </a:extLst>
              </a:tr>
              <a:tr h="248010">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a:effectLst/>
                          <a:latin typeface="Calibri" panose="020F0502020204030204" pitchFamily="34" charset="0"/>
                        </a:rPr>
                        <a:t>6.307.095,48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pt-BR" sz="700" b="1" i="0" u="none" strike="noStrike">
                          <a:effectLst/>
                          <a:latin typeface="Calibri" panose="020F0502020204030204" pitchFamily="34" charset="0"/>
                        </a:rPr>
                        <a:t>Target N+3 2024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600" b="1" i="0" u="none" strike="noStrike">
                          <a:solidFill>
                            <a:srgbClr val="000000"/>
                          </a:solidFill>
                          <a:effectLst/>
                          <a:latin typeface="Calibri" panose="020F0502020204030204" pitchFamily="34" charset="0"/>
                        </a:rPr>
                        <a:t>( TE24)</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endParaRPr lang="it-IT" sz="6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a:effectLst/>
                          <a:latin typeface="Calibri" panose="020F0502020204030204" pitchFamily="34" charset="0"/>
                        </a:rPr>
                        <a:t>23.064.543,08</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it-IT" sz="700" b="1" i="0" u="none" strike="noStrike">
                          <a:effectLst/>
                          <a:latin typeface="Calibri" panose="020F0502020204030204" pitchFamily="34" charset="0"/>
                        </a:rPr>
                        <a:t>Target 2025 EURI</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600" b="1" i="0" u="none" strike="noStrike">
                          <a:solidFill>
                            <a:srgbClr val="000000"/>
                          </a:solidFill>
                          <a:effectLst/>
                          <a:latin typeface="Calibri" panose="020F0502020204030204" pitchFamily="34" charset="0"/>
                        </a:rPr>
                        <a:t>( TE25)</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xmlns="" val="1793932807"/>
                  </a:ext>
                </a:extLst>
              </a:tr>
              <a:tr h="113672">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1"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600" b="1"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it-IT" sz="6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extLst>
                  <a:ext uri="{0D108BD9-81ED-4DB2-BD59-A6C34878D82A}">
                    <a16:rowId xmlns:a16="http://schemas.microsoft.com/office/drawing/2014/main" xmlns="" val="2801619229"/>
                  </a:ext>
                </a:extLst>
              </a:tr>
              <a:tr h="248010">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dirty="0">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a:noFill/>
                    </a:lnR>
                    <a:lnT>
                      <a:noFill/>
                    </a:lnT>
                    <a:lnB>
                      <a:noFill/>
                    </a:lnB>
                    <a:noFill/>
                  </a:tcPr>
                </a:tc>
                <a:tc>
                  <a:txBody>
                    <a:bodyPr/>
                    <a:lstStyle/>
                    <a:p>
                      <a:pPr algn="l" fontAlgn="ctr"/>
                      <a:endParaRPr lang="it-IT" sz="700" b="0" i="0" u="none" strike="noStrike">
                        <a:effectLst/>
                        <a:latin typeface="Arial" panose="020B060402020202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a:effectLst/>
                          <a:latin typeface="Calibri" panose="020F0502020204030204" pitchFamily="34" charset="0"/>
                        </a:rPr>
                        <a:t>9.966.355,54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fr-FR" sz="700" b="1" i="0" u="none" strike="noStrike">
                          <a:effectLst/>
                          <a:latin typeface="Calibri" panose="020F0502020204030204" pitchFamily="34" charset="0"/>
                        </a:rPr>
                        <a:t>Surplus EURI su target 2024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600" b="1" i="0" u="none" strike="noStrike">
                          <a:solidFill>
                            <a:srgbClr val="000000"/>
                          </a:solidFill>
                          <a:effectLst/>
                          <a:latin typeface="Calibri" panose="020F0502020204030204" pitchFamily="34" charset="0"/>
                        </a:rPr>
                        <a:t>(= ASE - TE24)</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ctr" fontAlgn="ctr"/>
                      <a:endParaRPr lang="it-IT" sz="600" b="1" i="0" u="none" strike="noStrike">
                        <a:solidFill>
                          <a:srgbClr val="000000"/>
                        </a:solidFill>
                        <a:effectLst/>
                        <a:latin typeface="Calibri" panose="020F0502020204030204" pitchFamily="34" charset="0"/>
                      </a:endParaRPr>
                    </a:p>
                  </a:txBody>
                  <a:tcPr marL="36000" marR="36000" marT="36000" marB="36000" anchor="ctr">
                    <a:lnL>
                      <a:noFill/>
                    </a:lnL>
                    <a:lnR>
                      <a:noFill/>
                    </a:lnR>
                    <a:lnT>
                      <a:noFill/>
                    </a:lnT>
                    <a:lnB>
                      <a:noFill/>
                    </a:lnB>
                    <a:noFill/>
                  </a:tcPr>
                </a:tc>
                <a:tc>
                  <a:txBody>
                    <a:bodyPr/>
                    <a:lstStyle/>
                    <a:p>
                      <a:pPr algn="ctr" fontAlgn="ctr"/>
                      <a:endParaRPr lang="it-IT" sz="700" b="1" i="0" u="none" strike="noStrike">
                        <a:solidFill>
                          <a:srgbClr val="000000"/>
                        </a:solidFill>
                        <a:effectLst/>
                        <a:latin typeface="Calibri" panose="020F0502020204030204" pitchFamily="34" charset="0"/>
                      </a:endParaRPr>
                    </a:p>
                  </a:txBody>
                  <a:tcPr marL="36000" marR="36000" marT="36000" marB="36000" anchor="ctr">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r" rtl="0" fontAlgn="ctr"/>
                      <a:r>
                        <a:rPr lang="it-IT" sz="700" b="1" i="0" u="none" strike="noStrike">
                          <a:effectLst/>
                          <a:latin typeface="Calibri" panose="020F0502020204030204" pitchFamily="34" charset="0"/>
                        </a:rPr>
                        <a:t>0,00</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fr-FR" sz="700" b="1" i="0" u="none" strike="noStrike">
                          <a:effectLst/>
                          <a:latin typeface="Calibri" panose="020F0502020204030204" pitchFamily="34" charset="0"/>
                        </a:rPr>
                        <a:t>Surplus EURI su target 2024</a:t>
                      </a:r>
                    </a:p>
                  </a:txBody>
                  <a:tcPr marL="36000" marR="36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it-IT" sz="600" b="1" i="0" u="none" strike="noStrike" dirty="0">
                          <a:solidFill>
                            <a:srgbClr val="000000"/>
                          </a:solidFill>
                          <a:effectLst/>
                          <a:latin typeface="Calibri" panose="020F0502020204030204" pitchFamily="34" charset="0"/>
                        </a:rPr>
                        <a:t>(= ASE - TE25)</a:t>
                      </a:r>
                    </a:p>
                  </a:txBody>
                  <a:tcPr marL="36000" marR="36000" marT="36000" marB="3600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xmlns="" val="428542394"/>
                  </a:ext>
                </a:extLst>
              </a:tr>
            </a:tbl>
          </a:graphicData>
        </a:graphic>
      </p:graphicFrame>
    </p:spTree>
    <p:extLst>
      <p:ext uri="{BB962C8B-B14F-4D97-AF65-F5344CB8AC3E}">
        <p14:creationId xmlns:p14="http://schemas.microsoft.com/office/powerpoint/2010/main" val="4228183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CC511B86-9C99-35D0-0CCC-10D5BE1A761D}"/>
              </a:ext>
            </a:extLst>
          </p:cNvPr>
          <p:cNvPicPr>
            <a:picLocks noChangeAspect="1"/>
          </p:cNvPicPr>
          <p:nvPr/>
        </p:nvPicPr>
        <p:blipFill>
          <a:blip r:embed="rId2"/>
          <a:srcRect b="4891"/>
          <a:stretch/>
        </p:blipFill>
        <p:spPr>
          <a:xfrm>
            <a:off x="636559" y="299820"/>
            <a:ext cx="10918882" cy="5547307"/>
          </a:xfrm>
          <a:prstGeom prst="rect">
            <a:avLst/>
          </a:prstGeom>
        </p:spPr>
      </p:pic>
      <p:sp>
        <p:nvSpPr>
          <p:cNvPr id="4" name="CasellaDiTesto 3">
            <a:extLst>
              <a:ext uri="{FF2B5EF4-FFF2-40B4-BE49-F238E27FC236}">
                <a16:creationId xmlns:a16="http://schemas.microsoft.com/office/drawing/2014/main" xmlns="" id="{1033B35C-9E0A-C005-8EAF-1A7F884DA8F5}"/>
              </a:ext>
            </a:extLst>
          </p:cNvPr>
          <p:cNvSpPr txBox="1"/>
          <p:nvPr/>
        </p:nvSpPr>
        <p:spPr>
          <a:xfrm>
            <a:off x="582316" y="6088397"/>
            <a:ext cx="1468155" cy="307777"/>
          </a:xfrm>
          <a:prstGeom prst="rect">
            <a:avLst/>
          </a:prstGeom>
          <a:noFill/>
        </p:spPr>
        <p:txBody>
          <a:bodyPr wrap="square" rtlCol="0">
            <a:spAutoFit/>
          </a:bodyPr>
          <a:lstStyle/>
          <a:p>
            <a:r>
              <a:rPr lang="it-IT" sz="1400" b="1" dirty="0">
                <a:latin typeface="Calibri" panose="020F0502020204030204" pitchFamily="34" charset="0"/>
                <a:cs typeface="Calibri" panose="020F0502020204030204" pitchFamily="34" charset="0"/>
              </a:rPr>
              <a:t>Escluse le 3.1</a:t>
            </a:r>
            <a:endParaRPr lang="it-IT"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3392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82060FB2-2526-A696-68E3-C94E53CA7FC2}"/>
              </a:ext>
            </a:extLst>
          </p:cNvPr>
          <p:cNvSpPr txBox="1"/>
          <p:nvPr/>
        </p:nvSpPr>
        <p:spPr>
          <a:xfrm>
            <a:off x="582316" y="6088397"/>
            <a:ext cx="1468155" cy="307777"/>
          </a:xfrm>
          <a:prstGeom prst="rect">
            <a:avLst/>
          </a:prstGeom>
          <a:noFill/>
        </p:spPr>
        <p:txBody>
          <a:bodyPr wrap="square" rtlCol="0">
            <a:spAutoFit/>
          </a:bodyPr>
          <a:lstStyle/>
          <a:p>
            <a:r>
              <a:rPr lang="it-IT" sz="1400" b="1" dirty="0">
                <a:latin typeface="Calibri" panose="020F0502020204030204" pitchFamily="34" charset="0"/>
                <a:cs typeface="Calibri" panose="020F0502020204030204" pitchFamily="34" charset="0"/>
              </a:rPr>
              <a:t>Escluse le 3.1</a:t>
            </a:r>
            <a:endParaRPr lang="it-IT" b="1" dirty="0">
              <a:latin typeface="Calibri" panose="020F0502020204030204" pitchFamily="34" charset="0"/>
              <a:cs typeface="Calibri" panose="020F0502020204030204" pitchFamily="34" charset="0"/>
            </a:endParaRPr>
          </a:p>
        </p:txBody>
      </p:sp>
      <p:pic>
        <p:nvPicPr>
          <p:cNvPr id="3" name="Immagine 2">
            <a:extLst>
              <a:ext uri="{FF2B5EF4-FFF2-40B4-BE49-F238E27FC236}">
                <a16:creationId xmlns:a16="http://schemas.microsoft.com/office/drawing/2014/main" xmlns="" id="{87E7FB77-D926-9B80-6112-D7DB7E7E8C68}"/>
              </a:ext>
            </a:extLst>
          </p:cNvPr>
          <p:cNvPicPr>
            <a:picLocks noChangeAspect="1"/>
          </p:cNvPicPr>
          <p:nvPr/>
        </p:nvPicPr>
        <p:blipFill>
          <a:blip r:embed="rId2"/>
          <a:srcRect b="7586"/>
          <a:stretch/>
        </p:blipFill>
        <p:spPr>
          <a:xfrm>
            <a:off x="1375795" y="254018"/>
            <a:ext cx="9491758" cy="5710554"/>
          </a:xfrm>
          <a:prstGeom prst="rect">
            <a:avLst/>
          </a:prstGeom>
        </p:spPr>
      </p:pic>
    </p:spTree>
    <p:extLst>
      <p:ext uri="{BB962C8B-B14F-4D97-AF65-F5344CB8AC3E}">
        <p14:creationId xmlns:p14="http://schemas.microsoft.com/office/powerpoint/2010/main" val="3046499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xmlns="" id="{CEA6DF9B-8598-43F6-651C-F23156871679}"/>
              </a:ext>
            </a:extLst>
          </p:cNvPr>
          <p:cNvPicPr>
            <a:picLocks noChangeAspect="1"/>
          </p:cNvPicPr>
          <p:nvPr/>
        </p:nvPicPr>
        <p:blipFill rotWithShape="1">
          <a:blip r:embed="rId2"/>
          <a:srcRect b="4218"/>
          <a:stretch/>
        </p:blipFill>
        <p:spPr>
          <a:xfrm>
            <a:off x="176671" y="323280"/>
            <a:ext cx="11838657" cy="5532575"/>
          </a:xfrm>
          <a:prstGeom prst="rect">
            <a:avLst/>
          </a:prstGeom>
        </p:spPr>
      </p:pic>
      <p:sp>
        <p:nvSpPr>
          <p:cNvPr id="7" name="CasellaDiTesto 6">
            <a:extLst>
              <a:ext uri="{FF2B5EF4-FFF2-40B4-BE49-F238E27FC236}">
                <a16:creationId xmlns:a16="http://schemas.microsoft.com/office/drawing/2014/main" xmlns="" id="{7601F5D7-DE20-C1E9-816D-6510E2F9ABCB}"/>
              </a:ext>
            </a:extLst>
          </p:cNvPr>
          <p:cNvSpPr txBox="1"/>
          <p:nvPr/>
        </p:nvSpPr>
        <p:spPr>
          <a:xfrm>
            <a:off x="582316" y="6088397"/>
            <a:ext cx="1468155" cy="307777"/>
          </a:xfrm>
          <a:prstGeom prst="rect">
            <a:avLst/>
          </a:prstGeom>
          <a:noFill/>
        </p:spPr>
        <p:txBody>
          <a:bodyPr wrap="square" rtlCol="0">
            <a:spAutoFit/>
          </a:bodyPr>
          <a:lstStyle/>
          <a:p>
            <a:r>
              <a:rPr lang="it-IT" sz="1400" b="1" dirty="0">
                <a:latin typeface="Calibri" panose="020F0502020204030204" pitchFamily="34" charset="0"/>
                <a:cs typeface="Calibri" panose="020F0502020204030204" pitchFamily="34" charset="0"/>
              </a:rPr>
              <a:t>Escluse le 3.1</a:t>
            </a:r>
            <a:endParaRPr lang="it-IT"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70949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D153D91D-5317-2C45-BA84-48EFD48A57CF}"/>
              </a:ext>
            </a:extLst>
          </p:cNvPr>
          <p:cNvPicPr>
            <a:picLocks noChangeAspect="1"/>
          </p:cNvPicPr>
          <p:nvPr/>
        </p:nvPicPr>
        <p:blipFill rotWithShape="1">
          <a:blip r:embed="rId2"/>
          <a:srcRect b="4326"/>
          <a:stretch/>
        </p:blipFill>
        <p:spPr>
          <a:xfrm>
            <a:off x="212436" y="503847"/>
            <a:ext cx="11767127" cy="5315062"/>
          </a:xfrm>
          <a:prstGeom prst="rect">
            <a:avLst/>
          </a:prstGeom>
        </p:spPr>
      </p:pic>
      <p:sp>
        <p:nvSpPr>
          <p:cNvPr id="4" name="CasellaDiTesto 3">
            <a:extLst>
              <a:ext uri="{FF2B5EF4-FFF2-40B4-BE49-F238E27FC236}">
                <a16:creationId xmlns:a16="http://schemas.microsoft.com/office/drawing/2014/main" xmlns="" id="{2EB77EEF-ACDF-3F25-6409-DCB2A5E912EF}"/>
              </a:ext>
            </a:extLst>
          </p:cNvPr>
          <p:cNvSpPr txBox="1"/>
          <p:nvPr/>
        </p:nvSpPr>
        <p:spPr>
          <a:xfrm>
            <a:off x="582316" y="6088397"/>
            <a:ext cx="1468155" cy="307777"/>
          </a:xfrm>
          <a:prstGeom prst="rect">
            <a:avLst/>
          </a:prstGeom>
          <a:noFill/>
        </p:spPr>
        <p:txBody>
          <a:bodyPr wrap="square" rtlCol="0">
            <a:spAutoFit/>
          </a:bodyPr>
          <a:lstStyle/>
          <a:p>
            <a:r>
              <a:rPr lang="it-IT" sz="1400" b="1" dirty="0">
                <a:latin typeface="Calibri" panose="020F0502020204030204" pitchFamily="34" charset="0"/>
                <a:cs typeface="Calibri" panose="020F0502020204030204" pitchFamily="34" charset="0"/>
              </a:rPr>
              <a:t>Escluse le 3.1</a:t>
            </a:r>
            <a:endParaRPr lang="it-IT"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0724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B2364B8F-CC57-B3A7-9C03-403390795E4C}"/>
              </a:ext>
            </a:extLst>
          </p:cNvPr>
          <p:cNvPicPr>
            <a:picLocks noChangeAspect="1"/>
          </p:cNvPicPr>
          <p:nvPr/>
        </p:nvPicPr>
        <p:blipFill rotWithShape="1">
          <a:blip r:embed="rId2"/>
          <a:srcRect b="4487"/>
          <a:stretch/>
        </p:blipFill>
        <p:spPr>
          <a:xfrm>
            <a:off x="332509" y="264374"/>
            <a:ext cx="11526981" cy="5369808"/>
          </a:xfrm>
          <a:prstGeom prst="rect">
            <a:avLst/>
          </a:prstGeom>
        </p:spPr>
      </p:pic>
      <p:sp>
        <p:nvSpPr>
          <p:cNvPr id="3" name="CasellaDiTesto 2">
            <a:extLst>
              <a:ext uri="{FF2B5EF4-FFF2-40B4-BE49-F238E27FC236}">
                <a16:creationId xmlns:a16="http://schemas.microsoft.com/office/drawing/2014/main" xmlns="" id="{73974A98-E78F-4A0E-51A1-F03A920982B2}"/>
              </a:ext>
            </a:extLst>
          </p:cNvPr>
          <p:cNvSpPr txBox="1"/>
          <p:nvPr/>
        </p:nvSpPr>
        <p:spPr>
          <a:xfrm>
            <a:off x="582316" y="6088397"/>
            <a:ext cx="1468155" cy="307777"/>
          </a:xfrm>
          <a:prstGeom prst="rect">
            <a:avLst/>
          </a:prstGeom>
          <a:noFill/>
        </p:spPr>
        <p:txBody>
          <a:bodyPr wrap="square" rtlCol="0">
            <a:spAutoFit/>
          </a:bodyPr>
          <a:lstStyle/>
          <a:p>
            <a:r>
              <a:rPr lang="it-IT" sz="1400" b="1" dirty="0">
                <a:latin typeface="Calibri" panose="020F0502020204030204" pitchFamily="34" charset="0"/>
                <a:cs typeface="Calibri" panose="020F0502020204030204" pitchFamily="34" charset="0"/>
              </a:rPr>
              <a:t>Escluse le 3.1</a:t>
            </a:r>
            <a:endParaRPr lang="it-IT"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9373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4DC2D880-D2B3-4085-3301-46BAC09C6E96}"/>
              </a:ext>
            </a:extLst>
          </p:cNvPr>
          <p:cNvPicPr>
            <a:picLocks noChangeAspect="1"/>
          </p:cNvPicPr>
          <p:nvPr/>
        </p:nvPicPr>
        <p:blipFill rotWithShape="1">
          <a:blip r:embed="rId2"/>
          <a:srcRect b="5478"/>
          <a:stretch/>
        </p:blipFill>
        <p:spPr>
          <a:xfrm>
            <a:off x="401782" y="463647"/>
            <a:ext cx="11388435" cy="5309083"/>
          </a:xfrm>
          <a:prstGeom prst="rect">
            <a:avLst/>
          </a:prstGeom>
        </p:spPr>
      </p:pic>
      <p:sp>
        <p:nvSpPr>
          <p:cNvPr id="3" name="CasellaDiTesto 2">
            <a:extLst>
              <a:ext uri="{FF2B5EF4-FFF2-40B4-BE49-F238E27FC236}">
                <a16:creationId xmlns:a16="http://schemas.microsoft.com/office/drawing/2014/main" xmlns="" id="{5E0DF043-D195-4C18-2A51-328FAE3BEB42}"/>
              </a:ext>
            </a:extLst>
          </p:cNvPr>
          <p:cNvSpPr txBox="1"/>
          <p:nvPr/>
        </p:nvSpPr>
        <p:spPr>
          <a:xfrm>
            <a:off x="582316" y="6088397"/>
            <a:ext cx="1468155" cy="307777"/>
          </a:xfrm>
          <a:prstGeom prst="rect">
            <a:avLst/>
          </a:prstGeom>
          <a:noFill/>
        </p:spPr>
        <p:txBody>
          <a:bodyPr wrap="square" rtlCol="0">
            <a:spAutoFit/>
          </a:bodyPr>
          <a:lstStyle/>
          <a:p>
            <a:r>
              <a:rPr lang="it-IT" sz="1400" b="1" dirty="0">
                <a:latin typeface="Calibri" panose="020F0502020204030204" pitchFamily="34" charset="0"/>
                <a:cs typeface="Calibri" panose="020F0502020204030204" pitchFamily="34" charset="0"/>
              </a:rPr>
              <a:t>Escluse le 3.1</a:t>
            </a:r>
            <a:endParaRPr lang="it-IT"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9454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a:extLst>
              <a:ext uri="{FF2B5EF4-FFF2-40B4-BE49-F238E27FC236}">
                <a16:creationId xmlns:a16="http://schemas.microsoft.com/office/drawing/2014/main" xmlns="" id="{F97AB898-4283-8A99-E6F3-A4164A03AAAD}"/>
              </a:ext>
            </a:extLst>
          </p:cNvPr>
          <p:cNvSpPr txBox="1"/>
          <p:nvPr/>
        </p:nvSpPr>
        <p:spPr>
          <a:xfrm>
            <a:off x="170575" y="24468"/>
            <a:ext cx="11850849"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2.3 Stato di attuazione del Programma per Priorità al </a:t>
            </a:r>
            <a:r>
              <a:rPr lang="it-IT" sz="24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28</a:t>
            </a:r>
            <a:r>
              <a:rPr kumimoji="0" lang="it-IT" sz="2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/11/202</a:t>
            </a:r>
            <a:r>
              <a:rPr lang="it-IT" sz="24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4</a:t>
            </a:r>
            <a:r>
              <a:rPr kumimoji="0" lang="it-IT" sz="2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it-IT" sz="18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it-IT" sz="1800" b="1" i="0" u="none" strike="noStrike" kern="1200" cap="none" spc="0" normalizeH="0" baseline="0" noProof="0" dirty="0" err="1">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dec</a:t>
            </a:r>
            <a:r>
              <a:rPr kumimoji="0" lang="it-IT" sz="18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725)</a:t>
            </a:r>
            <a:endPar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Tabella 3">
            <a:extLst>
              <a:ext uri="{FF2B5EF4-FFF2-40B4-BE49-F238E27FC236}">
                <a16:creationId xmlns:a16="http://schemas.microsoft.com/office/drawing/2014/main" xmlns="" id="{45E2B2DF-D3D3-C3F5-2DD2-22FCB9516C53}"/>
              </a:ext>
            </a:extLst>
          </p:cNvPr>
          <p:cNvGraphicFramePr>
            <a:graphicFrameLocks noGrp="1"/>
          </p:cNvGraphicFramePr>
          <p:nvPr>
            <p:extLst/>
          </p:nvPr>
        </p:nvGraphicFramePr>
        <p:xfrm>
          <a:off x="100668" y="457061"/>
          <a:ext cx="11878812" cy="6074681"/>
        </p:xfrm>
        <a:graphic>
          <a:graphicData uri="http://schemas.openxmlformats.org/drawingml/2006/table">
            <a:tbl>
              <a:tblPr>
                <a:tableStyleId>{5C22544A-7EE6-4342-B048-85BDC9FD1C3A}</a:tableStyleId>
              </a:tblPr>
              <a:tblGrid>
                <a:gridCol w="2894202">
                  <a:extLst>
                    <a:ext uri="{9D8B030D-6E8A-4147-A177-3AD203B41FA5}">
                      <a16:colId xmlns:a16="http://schemas.microsoft.com/office/drawing/2014/main" xmlns="" val="1950871762"/>
                    </a:ext>
                  </a:extLst>
                </a:gridCol>
                <a:gridCol w="1224792">
                  <a:extLst>
                    <a:ext uri="{9D8B030D-6E8A-4147-A177-3AD203B41FA5}">
                      <a16:colId xmlns:a16="http://schemas.microsoft.com/office/drawing/2014/main" xmlns="" val="815948931"/>
                    </a:ext>
                  </a:extLst>
                </a:gridCol>
                <a:gridCol w="1300294">
                  <a:extLst>
                    <a:ext uri="{9D8B030D-6E8A-4147-A177-3AD203B41FA5}">
                      <a16:colId xmlns:a16="http://schemas.microsoft.com/office/drawing/2014/main" xmlns="" val="698543187"/>
                    </a:ext>
                  </a:extLst>
                </a:gridCol>
                <a:gridCol w="1275127">
                  <a:extLst>
                    <a:ext uri="{9D8B030D-6E8A-4147-A177-3AD203B41FA5}">
                      <a16:colId xmlns:a16="http://schemas.microsoft.com/office/drawing/2014/main" xmlns="" val="4166493196"/>
                    </a:ext>
                  </a:extLst>
                </a:gridCol>
                <a:gridCol w="897622">
                  <a:extLst>
                    <a:ext uri="{9D8B030D-6E8A-4147-A177-3AD203B41FA5}">
                      <a16:colId xmlns:a16="http://schemas.microsoft.com/office/drawing/2014/main" xmlns="" val="238289031"/>
                    </a:ext>
                  </a:extLst>
                </a:gridCol>
                <a:gridCol w="1333849">
                  <a:extLst>
                    <a:ext uri="{9D8B030D-6E8A-4147-A177-3AD203B41FA5}">
                      <a16:colId xmlns:a16="http://schemas.microsoft.com/office/drawing/2014/main" xmlns="" val="1889637667"/>
                    </a:ext>
                  </a:extLst>
                </a:gridCol>
                <a:gridCol w="872455">
                  <a:extLst>
                    <a:ext uri="{9D8B030D-6E8A-4147-A177-3AD203B41FA5}">
                      <a16:colId xmlns:a16="http://schemas.microsoft.com/office/drawing/2014/main" xmlns="" val="772560985"/>
                    </a:ext>
                  </a:extLst>
                </a:gridCol>
                <a:gridCol w="1258349">
                  <a:extLst>
                    <a:ext uri="{9D8B030D-6E8A-4147-A177-3AD203B41FA5}">
                      <a16:colId xmlns:a16="http://schemas.microsoft.com/office/drawing/2014/main" xmlns="" val="3627281978"/>
                    </a:ext>
                  </a:extLst>
                </a:gridCol>
                <a:gridCol w="822122">
                  <a:extLst>
                    <a:ext uri="{9D8B030D-6E8A-4147-A177-3AD203B41FA5}">
                      <a16:colId xmlns:a16="http://schemas.microsoft.com/office/drawing/2014/main" xmlns="" val="3035036790"/>
                    </a:ext>
                  </a:extLst>
                </a:gridCol>
              </a:tblGrid>
              <a:tr h="597465">
                <a:tc rowSpan="2">
                  <a:txBody>
                    <a:bodyPr/>
                    <a:lstStyle/>
                    <a:p>
                      <a:pPr algn="ctr" rtl="0" fontAlgn="ctr"/>
                      <a:r>
                        <a:rPr lang="it-IT" sz="1300" b="1" u="none" strike="noStrike" dirty="0">
                          <a:effectLst/>
                        </a:rPr>
                        <a:t>PRIORITA'</a:t>
                      </a:r>
                      <a:endParaRPr lang="it-IT" sz="13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100" b="1" u="none" strike="noStrike" dirty="0">
                          <a:effectLst/>
                        </a:rPr>
                        <a:t>Programmato PSR - Versione 13</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100" b="1" u="none" strike="noStrike" dirty="0">
                          <a:effectLst/>
                        </a:rPr>
                        <a:t>Programmato PSR - Versione 13 (FEASR) + Euri</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100" b="1" u="none" strike="noStrike" dirty="0">
                          <a:effectLst/>
                        </a:rPr>
                        <a:t>Impegnato da Bandi</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100" b="1" u="none" strike="noStrike" dirty="0">
                          <a:effectLst/>
                        </a:rPr>
                        <a:t>% Impegnato (bandi) su </a:t>
                      </a:r>
                      <a:r>
                        <a:rPr lang="it-IT" sz="1100" b="1" u="none" strike="noStrike" dirty="0" err="1">
                          <a:effectLst/>
                        </a:rPr>
                        <a:t>program</a:t>
                      </a:r>
                      <a:r>
                        <a:rPr lang="it-IT" sz="1100" b="1" u="none" strike="noStrike" dirty="0">
                          <a:effectLst/>
                        </a:rPr>
                        <a:t>.</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100" b="1" u="none" strike="noStrike" dirty="0">
                          <a:effectLst/>
                        </a:rPr>
                        <a:t>Impegni complessivi  (</a:t>
                      </a:r>
                      <a:r>
                        <a:rPr lang="it-IT" sz="1100" b="1" u="none" strike="noStrike" dirty="0" err="1">
                          <a:effectLst/>
                        </a:rPr>
                        <a:t>o.g.v</a:t>
                      </a:r>
                      <a:r>
                        <a:rPr lang="it-IT" sz="1100" b="1" u="none" strike="noStrike" dirty="0">
                          <a:effectLst/>
                        </a:rPr>
                        <a:t> + pag. trascinamenti)*</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100" b="1" u="none" strike="noStrike" dirty="0">
                          <a:effectLst/>
                        </a:rPr>
                        <a:t>% Impegni su </a:t>
                      </a:r>
                      <a:r>
                        <a:rPr lang="it-IT" sz="1100" b="1" u="none" strike="noStrike" dirty="0" err="1">
                          <a:effectLst/>
                        </a:rPr>
                        <a:t>program</a:t>
                      </a:r>
                      <a:r>
                        <a:rPr lang="it-IT" sz="1100" b="1" u="none" strike="noStrike" dirty="0">
                          <a:effectLst/>
                        </a:rPr>
                        <a:t>.</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100" b="1" u="none" strike="noStrike" dirty="0">
                          <a:effectLst/>
                        </a:rPr>
                        <a:t>Importo pagato al Decreto 725</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100" b="1" u="none" strike="noStrike" dirty="0">
                          <a:effectLst/>
                        </a:rPr>
                        <a:t>% Pagato su </a:t>
                      </a:r>
                      <a:r>
                        <a:rPr lang="it-IT" sz="1100" b="1" u="none" strike="noStrike" dirty="0" err="1">
                          <a:effectLst/>
                        </a:rPr>
                        <a:t>program</a:t>
                      </a:r>
                      <a:r>
                        <a:rPr lang="it-IT" sz="1100" b="1" u="none" strike="noStrike" dirty="0">
                          <a:effectLst/>
                        </a:rPr>
                        <a:t>.</a:t>
                      </a:r>
                      <a:endParaRPr lang="it-IT" sz="1100" b="1"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4106012227"/>
                  </a:ext>
                </a:extLst>
              </a:tr>
              <a:tr h="249037">
                <a:tc vMerge="1">
                  <a:txBody>
                    <a:bodyPr/>
                    <a:lstStyle/>
                    <a:p>
                      <a:endParaRPr lang="it-IT"/>
                    </a:p>
                  </a:txBody>
                  <a:tcPr/>
                </a:tc>
                <a:tc>
                  <a:txBody>
                    <a:bodyPr/>
                    <a:lstStyle/>
                    <a:p>
                      <a:pPr algn="ctr" rtl="0" fontAlgn="ctr"/>
                      <a:r>
                        <a:rPr lang="it-IT" sz="1100" b="0" u="none" strike="noStrike" dirty="0">
                          <a:effectLst/>
                        </a:rPr>
                        <a:t> (a)</a:t>
                      </a:r>
                      <a:endParaRPr lang="it-IT"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100" b="0" u="none" strike="noStrike" dirty="0">
                          <a:effectLst/>
                        </a:rPr>
                        <a:t> </a:t>
                      </a:r>
                      <a:endParaRPr lang="it-IT"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100" b="0" u="none" strike="noStrike" dirty="0">
                          <a:effectLst/>
                        </a:rPr>
                        <a:t>(b)</a:t>
                      </a:r>
                      <a:endParaRPr lang="it-IT"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100" b="0" u="none" strike="noStrike" dirty="0">
                          <a:effectLst/>
                        </a:rPr>
                        <a:t>(b/a)</a:t>
                      </a:r>
                      <a:endParaRPr lang="it-IT"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100" b="0" u="none" strike="noStrike" dirty="0">
                          <a:effectLst/>
                        </a:rPr>
                        <a:t> (c)</a:t>
                      </a:r>
                      <a:endParaRPr lang="it-IT"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100" b="0" u="none" strike="noStrike" dirty="0">
                          <a:effectLst/>
                        </a:rPr>
                        <a:t>(c/a)</a:t>
                      </a:r>
                      <a:endParaRPr lang="it-IT"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100" b="0" u="none" strike="noStrike" dirty="0">
                          <a:effectLst/>
                        </a:rPr>
                        <a:t>(d)</a:t>
                      </a:r>
                      <a:endParaRPr lang="it-IT" sz="11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100" b="0" u="none" strike="noStrike" dirty="0">
                          <a:effectLst/>
                        </a:rPr>
                        <a:t>(d/a)</a:t>
                      </a:r>
                      <a:endParaRPr lang="it-IT" sz="1100" b="0" i="0" u="none" strike="noStrike" dirty="0">
                        <a:solidFill>
                          <a:srgbClr val="000000"/>
                        </a:solidFill>
                        <a:effectLst/>
                        <a:latin typeface="Calibri" panose="020F0502020204030204" pitchFamily="34" charset="0"/>
                      </a:endParaRPr>
                    </a:p>
                  </a:txBody>
                  <a:tcPr marL="36000" marR="36000" marT="36000" marB="36000" anchor="ctr"/>
                </a:tc>
                <a:extLst>
                  <a:ext uri="{0D108BD9-81ED-4DB2-BD59-A6C34878D82A}">
                    <a16:rowId xmlns:a16="http://schemas.microsoft.com/office/drawing/2014/main" xmlns="" val="4064222146"/>
                  </a:ext>
                </a:extLst>
              </a:tr>
              <a:tr h="1002775">
                <a:tc>
                  <a:txBody>
                    <a:bodyPr/>
                    <a:lstStyle/>
                    <a:p>
                      <a:pPr algn="l" rtl="0" fontAlgn="ctr"/>
                      <a:r>
                        <a:rPr lang="it-IT" sz="1100" b="1" u="none" strike="noStrike" dirty="0">
                          <a:effectLst/>
                        </a:rPr>
                        <a:t>P2 - </a:t>
                      </a:r>
                      <a:r>
                        <a:rPr lang="it-IT" sz="1100" u="none" strike="noStrike" dirty="0">
                          <a:effectLst/>
                        </a:rPr>
                        <a:t>Potenziare in tutte le regioni la </a:t>
                      </a:r>
                      <a:r>
                        <a:rPr lang="it-IT" sz="1100" u="none" strike="noStrike" dirty="0" err="1">
                          <a:effectLst/>
                        </a:rPr>
                        <a:t>redditivita</a:t>
                      </a:r>
                      <a:r>
                        <a:rPr lang="it-IT" sz="1100" u="none" strike="noStrike" dirty="0">
                          <a:effectLst/>
                        </a:rPr>
                        <a:t>̀ delle aziende agricole e la </a:t>
                      </a:r>
                      <a:r>
                        <a:rPr lang="it-IT" sz="1100" u="none" strike="noStrike" dirty="0" err="1">
                          <a:effectLst/>
                        </a:rPr>
                        <a:t>competitivita</a:t>
                      </a:r>
                      <a:r>
                        <a:rPr lang="it-IT" sz="1100" u="none" strike="noStrike" dirty="0">
                          <a:effectLst/>
                        </a:rPr>
                        <a:t>̀ dell'agricoltura in tutte le sue forme e promuovere tecnologie innovative per le aziende agricole e la gestione sostenibile delle foreste</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193.724.340,47 </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92.987.683,43 </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193.724.340,47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100%</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168.385.060,10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86,9%</a:t>
                      </a:r>
                    </a:p>
                  </a:txBody>
                  <a:tcPr marL="36000" marR="36000" marT="36000" marB="36000" anchor="ctr"/>
                </a:tc>
                <a:tc>
                  <a:txBody>
                    <a:bodyPr/>
                    <a:lstStyle/>
                    <a:p>
                      <a:pPr algn="r" rtl="0" fontAlgn="ctr"/>
                      <a:r>
                        <a:rPr lang="it-IT" sz="1200" b="0" i="0" u="none" strike="noStrike" dirty="0">
                          <a:solidFill>
                            <a:srgbClr val="000000"/>
                          </a:solidFill>
                          <a:effectLst/>
                          <a:latin typeface="Calibri" panose="020F0502020204030204" pitchFamily="34" charset="0"/>
                        </a:rPr>
                        <a:t>117.033.594,87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60,4%</a:t>
                      </a:r>
                    </a:p>
                  </a:txBody>
                  <a:tcPr marL="36000" marR="36000" marT="36000" marB="36000" anchor="ctr"/>
                </a:tc>
                <a:extLst>
                  <a:ext uri="{0D108BD9-81ED-4DB2-BD59-A6C34878D82A}">
                    <a16:rowId xmlns:a16="http://schemas.microsoft.com/office/drawing/2014/main" xmlns="" val="726606525"/>
                  </a:ext>
                </a:extLst>
              </a:tr>
              <a:tr h="264875">
                <a:tc>
                  <a:txBody>
                    <a:bodyPr/>
                    <a:lstStyle/>
                    <a:p>
                      <a:pPr algn="l" rtl="0" fontAlgn="ctr"/>
                      <a:r>
                        <a:rPr lang="it-IT" sz="1100" b="1" u="none" strike="noStrike" dirty="0">
                          <a:effectLst/>
                        </a:rPr>
                        <a:t>P2 - </a:t>
                      </a:r>
                      <a:r>
                        <a:rPr lang="it-IT" sz="1100" u="none" strike="noStrike" dirty="0">
                          <a:effectLst/>
                        </a:rPr>
                        <a:t>EURI</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13.130.043,08 </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13.130.043,08 </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13.130.043,08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100%</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13.130.000,00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100%</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6.345.000,00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48,3%</a:t>
                      </a:r>
                    </a:p>
                  </a:txBody>
                  <a:tcPr marL="36000" marR="36000" marT="36000" marB="36000" anchor="ctr"/>
                </a:tc>
                <a:extLst>
                  <a:ext uri="{0D108BD9-81ED-4DB2-BD59-A6C34878D82A}">
                    <a16:rowId xmlns:a16="http://schemas.microsoft.com/office/drawing/2014/main" xmlns="" val="3776123745"/>
                  </a:ext>
                </a:extLst>
              </a:tr>
              <a:tr h="945893">
                <a:tc>
                  <a:txBody>
                    <a:bodyPr/>
                    <a:lstStyle/>
                    <a:p>
                      <a:pPr algn="l" rtl="0" fontAlgn="ctr"/>
                      <a:r>
                        <a:rPr lang="it-IT" sz="1100" u="none" strike="noStrike" dirty="0">
                          <a:effectLst/>
                        </a:rPr>
                        <a:t>P3 - Promuovere l'organizzazione della filiera alimentare, comprese la trasformazione e la commercializzazione dei prodotti agricoli, il benessere degli animali e la gestione dei rischi nel settore agricolo</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94.597.862,73 </a:t>
                      </a:r>
                    </a:p>
                  </a:txBody>
                  <a:tcPr marL="36000" marR="36000" marT="36000" marB="36000" anchor="ctr"/>
                </a:tc>
                <a:tc>
                  <a:txBody>
                    <a:bodyPr/>
                    <a:lstStyle/>
                    <a:p>
                      <a:pPr algn="r" rtl="0" fontAlgn="ctr"/>
                      <a:r>
                        <a:rPr lang="it-IT" sz="1200" b="0" i="0" u="none" strike="noStrike" dirty="0">
                          <a:solidFill>
                            <a:srgbClr val="000000"/>
                          </a:solidFill>
                          <a:effectLst/>
                          <a:latin typeface="Calibri" panose="020F0502020204030204" pitchFamily="34" charset="0"/>
                        </a:rPr>
                        <a:t>45.406.974,11 </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94.597.862,73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100%</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90.589.155,22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96%</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79.062.122,32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83,6%</a:t>
                      </a:r>
                    </a:p>
                  </a:txBody>
                  <a:tcPr marL="36000" marR="36000" marT="36000" marB="36000" anchor="ctr"/>
                </a:tc>
                <a:extLst>
                  <a:ext uri="{0D108BD9-81ED-4DB2-BD59-A6C34878D82A}">
                    <a16:rowId xmlns:a16="http://schemas.microsoft.com/office/drawing/2014/main" xmlns="" val="1166287440"/>
                  </a:ext>
                </a:extLst>
              </a:tr>
              <a:tr h="597465">
                <a:tc>
                  <a:txBody>
                    <a:bodyPr/>
                    <a:lstStyle/>
                    <a:p>
                      <a:pPr algn="l" rtl="0" fontAlgn="ctr"/>
                      <a:r>
                        <a:rPr lang="it-IT" sz="1100" b="1" u="none" strike="noStrike" dirty="0">
                          <a:effectLst/>
                        </a:rPr>
                        <a:t>P4 - </a:t>
                      </a:r>
                      <a:r>
                        <a:rPr lang="it-IT" sz="1100" u="none" strike="noStrike" dirty="0">
                          <a:effectLst/>
                        </a:rPr>
                        <a:t>Preservare, ripristinare e valorizzare gli ecosistemi connessi all'agricoltura e alla silvicoltura</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214.978.934,89 </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103.189.888,75 </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214.978.934,89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100%</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214.384.135,28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100%</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206.861.179,41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96,2%</a:t>
                      </a:r>
                    </a:p>
                  </a:txBody>
                  <a:tcPr marL="36000" marR="36000" marT="36000" marB="36000" anchor="ctr"/>
                </a:tc>
                <a:extLst>
                  <a:ext uri="{0D108BD9-81ED-4DB2-BD59-A6C34878D82A}">
                    <a16:rowId xmlns:a16="http://schemas.microsoft.com/office/drawing/2014/main" xmlns="" val="773050105"/>
                  </a:ext>
                </a:extLst>
              </a:tr>
              <a:tr h="264875">
                <a:tc>
                  <a:txBody>
                    <a:bodyPr/>
                    <a:lstStyle/>
                    <a:p>
                      <a:pPr algn="l" rtl="0" fontAlgn="ctr"/>
                      <a:r>
                        <a:rPr lang="it-IT" sz="1100" b="1" u="none" strike="noStrike" dirty="0">
                          <a:effectLst/>
                        </a:rPr>
                        <a:t>P4 - </a:t>
                      </a:r>
                      <a:r>
                        <a:rPr lang="it-IT" sz="1100" u="none" strike="noStrike" dirty="0">
                          <a:effectLst/>
                        </a:rPr>
                        <a:t>EURI</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9.934.500,00 </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9.934.500,00 </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9.934.500,00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100%</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9.624.150,21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97%</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9.618.451,02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96,8%</a:t>
                      </a:r>
                    </a:p>
                  </a:txBody>
                  <a:tcPr marL="36000" marR="36000" marT="36000" marB="36000" anchor="ctr"/>
                </a:tc>
                <a:extLst>
                  <a:ext uri="{0D108BD9-81ED-4DB2-BD59-A6C34878D82A}">
                    <a16:rowId xmlns:a16="http://schemas.microsoft.com/office/drawing/2014/main" xmlns="" val="2917916553"/>
                  </a:ext>
                </a:extLst>
              </a:tr>
              <a:tr h="771679">
                <a:tc>
                  <a:txBody>
                    <a:bodyPr/>
                    <a:lstStyle/>
                    <a:p>
                      <a:pPr algn="l" rtl="0" fontAlgn="ctr"/>
                      <a:r>
                        <a:rPr lang="it-IT" sz="1100" b="1" u="none" strike="noStrike" dirty="0">
                          <a:effectLst/>
                        </a:rPr>
                        <a:t>P5 - </a:t>
                      </a:r>
                      <a:r>
                        <a:rPr lang="it-IT" sz="1100" u="none" strike="noStrike" dirty="0">
                          <a:effectLst/>
                        </a:rPr>
                        <a:t>Incentivare l'uso efficiente delle risorse e il passaggio a un'economia a basse emissioni di carbonio e resiliente al clima nel settore agroalimentare e forestale</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23.474.582,91 </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11.267.799,80 </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23.474.582,91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100%</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22.429.622,41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96%</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17.765.530,80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75,7%</a:t>
                      </a:r>
                    </a:p>
                  </a:txBody>
                  <a:tcPr marL="36000" marR="36000" marT="36000" marB="36000" anchor="ctr"/>
                </a:tc>
                <a:extLst>
                  <a:ext uri="{0D108BD9-81ED-4DB2-BD59-A6C34878D82A}">
                    <a16:rowId xmlns:a16="http://schemas.microsoft.com/office/drawing/2014/main" xmlns="" val="2213432908"/>
                  </a:ext>
                </a:extLst>
              </a:tr>
              <a:tr h="597465">
                <a:tc>
                  <a:txBody>
                    <a:bodyPr/>
                    <a:lstStyle/>
                    <a:p>
                      <a:pPr algn="l" rtl="0" fontAlgn="ctr"/>
                      <a:r>
                        <a:rPr lang="it-IT" sz="1100" b="1" u="none" strike="noStrike" dirty="0">
                          <a:effectLst/>
                        </a:rPr>
                        <a:t>P6 - </a:t>
                      </a:r>
                      <a:r>
                        <a:rPr lang="it-IT" sz="1100" u="none" strike="noStrike" dirty="0">
                          <a:effectLst/>
                        </a:rPr>
                        <a:t>Adoperarsi per l'inclusione sociale, la riduzione della </a:t>
                      </a:r>
                      <a:r>
                        <a:rPr lang="it-IT" sz="1100" u="none" strike="noStrike" dirty="0" err="1">
                          <a:effectLst/>
                        </a:rPr>
                        <a:t>poverta</a:t>
                      </a:r>
                      <a:r>
                        <a:rPr lang="it-IT" sz="1100" u="none" strike="noStrike" dirty="0">
                          <a:effectLst/>
                        </a:rPr>
                        <a:t>̀ e lo sviluppo economico nelle zone rurali</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71.347.257,67 </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34.246.683,68 </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71.347.257,67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100%</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69.395.754,69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97%</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48.317.472,14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67,7%</a:t>
                      </a:r>
                    </a:p>
                  </a:txBody>
                  <a:tcPr marL="36000" marR="36000" marT="36000" marB="36000" anchor="ctr"/>
                </a:tc>
                <a:extLst>
                  <a:ext uri="{0D108BD9-81ED-4DB2-BD59-A6C34878D82A}">
                    <a16:rowId xmlns:a16="http://schemas.microsoft.com/office/drawing/2014/main" xmlns="" val="2377272756"/>
                  </a:ext>
                </a:extLst>
              </a:tr>
              <a:tr h="264875">
                <a:tc>
                  <a:txBody>
                    <a:bodyPr/>
                    <a:lstStyle/>
                    <a:p>
                      <a:pPr algn="l" rtl="0" fontAlgn="ctr"/>
                      <a:r>
                        <a:rPr lang="it-IT" sz="1100" b="1" u="none" strike="noStrike" dirty="0">
                          <a:effectLst/>
                        </a:rPr>
                        <a:t>Assistenza Tecnica e Prepensionamento</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17.495.387,09 </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8.397.785,80 </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17.495.387,09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100%</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15.721.002,74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90%</a:t>
                      </a: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11.970.815,03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68,4%</a:t>
                      </a:r>
                    </a:p>
                  </a:txBody>
                  <a:tcPr marL="36000" marR="36000" marT="36000" marB="36000" anchor="ctr"/>
                </a:tc>
                <a:extLst>
                  <a:ext uri="{0D108BD9-81ED-4DB2-BD59-A6C34878D82A}">
                    <a16:rowId xmlns:a16="http://schemas.microsoft.com/office/drawing/2014/main" xmlns="" val="1797471041"/>
                  </a:ext>
                </a:extLst>
              </a:tr>
              <a:tr h="518277">
                <a:tc>
                  <a:txBody>
                    <a:bodyPr/>
                    <a:lstStyle/>
                    <a:p>
                      <a:pPr algn="l" rtl="0" fontAlgn="ctr"/>
                      <a:r>
                        <a:rPr lang="it-IT" sz="1400" b="1" u="none" strike="noStrike" dirty="0">
                          <a:effectLst/>
                        </a:rPr>
                        <a:t>TOTALE</a:t>
                      </a:r>
                      <a:endParaRPr lang="it-IT" sz="14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400" b="1" i="0" u="none" strike="noStrike">
                          <a:solidFill>
                            <a:srgbClr val="000000"/>
                          </a:solidFill>
                          <a:effectLst/>
                          <a:latin typeface="Calibri" panose="020F0502020204030204" pitchFamily="34" charset="0"/>
                        </a:rPr>
                        <a:t>638.682.908,84 </a:t>
                      </a:r>
                    </a:p>
                  </a:txBody>
                  <a:tcPr marL="36000" marR="36000" marT="36000" marB="36000" anchor="ctr"/>
                </a:tc>
                <a:tc>
                  <a:txBody>
                    <a:bodyPr/>
                    <a:lstStyle/>
                    <a:p>
                      <a:pPr algn="r" rtl="0" fontAlgn="ctr"/>
                      <a:r>
                        <a:rPr lang="it-IT" sz="1400" b="1" i="0" u="none" strike="noStrike" dirty="0">
                          <a:solidFill>
                            <a:srgbClr val="000000"/>
                          </a:solidFill>
                          <a:effectLst/>
                          <a:latin typeface="Calibri" panose="020F0502020204030204" pitchFamily="34" charset="0"/>
                        </a:rPr>
                        <a:t>318.561.358,64 </a:t>
                      </a:r>
                    </a:p>
                  </a:txBody>
                  <a:tcPr marL="36000" marR="36000" marT="36000" marB="36000" anchor="ctr"/>
                </a:tc>
                <a:tc>
                  <a:txBody>
                    <a:bodyPr/>
                    <a:lstStyle/>
                    <a:p>
                      <a:pPr algn="r" rtl="0" fontAlgn="ctr"/>
                      <a:r>
                        <a:rPr lang="it-IT" sz="1400" b="1" i="0" u="none" strike="noStrike">
                          <a:solidFill>
                            <a:srgbClr val="000000"/>
                          </a:solidFill>
                          <a:effectLst/>
                          <a:latin typeface="Calibri" panose="020F0502020204030204" pitchFamily="34" charset="0"/>
                        </a:rPr>
                        <a:t>638.682.908,84 </a:t>
                      </a:r>
                    </a:p>
                  </a:txBody>
                  <a:tcPr marL="36000" marR="36000" marT="36000" marB="36000" anchor="ctr"/>
                </a:tc>
                <a:tc>
                  <a:txBody>
                    <a:bodyPr/>
                    <a:lstStyle/>
                    <a:p>
                      <a:pPr algn="ctr" rtl="0" fontAlgn="ctr"/>
                      <a:r>
                        <a:rPr lang="it-IT" sz="1400" b="1" i="0" u="none" strike="noStrike">
                          <a:solidFill>
                            <a:srgbClr val="000000"/>
                          </a:solidFill>
                          <a:effectLst/>
                          <a:latin typeface="Calibri" panose="020F0502020204030204" pitchFamily="34" charset="0"/>
                        </a:rPr>
                        <a:t>100%</a:t>
                      </a:r>
                    </a:p>
                  </a:txBody>
                  <a:tcPr marL="36000" marR="36000" marT="36000" marB="36000" anchor="ctr"/>
                </a:tc>
                <a:tc>
                  <a:txBody>
                    <a:bodyPr/>
                    <a:lstStyle/>
                    <a:p>
                      <a:pPr algn="r" rtl="0" fontAlgn="ctr"/>
                      <a:r>
                        <a:rPr lang="it-IT" sz="1400" b="1" i="0" u="none" strike="noStrike">
                          <a:solidFill>
                            <a:srgbClr val="000000"/>
                          </a:solidFill>
                          <a:effectLst/>
                          <a:latin typeface="Calibri" panose="020F0502020204030204" pitchFamily="34" charset="0"/>
                        </a:rPr>
                        <a:t>603.658.880,65 </a:t>
                      </a:r>
                    </a:p>
                  </a:txBody>
                  <a:tcPr marL="36000" marR="36000" marT="36000" marB="36000" anchor="ctr"/>
                </a:tc>
                <a:tc>
                  <a:txBody>
                    <a:bodyPr/>
                    <a:lstStyle/>
                    <a:p>
                      <a:pPr algn="ctr" rtl="0" fontAlgn="ctr"/>
                      <a:r>
                        <a:rPr lang="it-IT" sz="1400" b="1" i="0" u="none" strike="noStrike">
                          <a:solidFill>
                            <a:srgbClr val="000000"/>
                          </a:solidFill>
                          <a:effectLst/>
                          <a:latin typeface="Calibri" panose="020F0502020204030204" pitchFamily="34" charset="0"/>
                        </a:rPr>
                        <a:t>95%</a:t>
                      </a:r>
                    </a:p>
                  </a:txBody>
                  <a:tcPr marL="36000" marR="36000" marT="36000" marB="36000" anchor="ctr"/>
                </a:tc>
                <a:tc>
                  <a:txBody>
                    <a:bodyPr/>
                    <a:lstStyle/>
                    <a:p>
                      <a:pPr algn="r" rtl="0" fontAlgn="ctr"/>
                      <a:r>
                        <a:rPr lang="it-IT" sz="1400" b="1" i="0" u="none" strike="noStrike">
                          <a:solidFill>
                            <a:srgbClr val="000000"/>
                          </a:solidFill>
                          <a:effectLst/>
                          <a:latin typeface="Calibri" panose="020F0502020204030204" pitchFamily="34" charset="0"/>
                        </a:rPr>
                        <a:t>496.974.165,59 </a:t>
                      </a:r>
                    </a:p>
                  </a:txBody>
                  <a:tcPr marL="36000" marR="36000" marT="36000" marB="36000" anchor="ctr"/>
                </a:tc>
                <a:tc>
                  <a:txBody>
                    <a:bodyPr/>
                    <a:lstStyle/>
                    <a:p>
                      <a:pPr algn="ctr" rtl="0" fontAlgn="ctr"/>
                      <a:r>
                        <a:rPr lang="it-IT" sz="1400" b="1" i="0" u="none" strike="noStrike" dirty="0">
                          <a:solidFill>
                            <a:srgbClr val="000000"/>
                          </a:solidFill>
                          <a:effectLst/>
                          <a:latin typeface="Calibri" panose="020F0502020204030204" pitchFamily="34" charset="0"/>
                        </a:rPr>
                        <a:t>77,81%</a:t>
                      </a:r>
                    </a:p>
                  </a:txBody>
                  <a:tcPr marL="36000" marR="36000" marT="36000" marB="36000" anchor="ctr"/>
                </a:tc>
                <a:extLst>
                  <a:ext uri="{0D108BD9-81ED-4DB2-BD59-A6C34878D82A}">
                    <a16:rowId xmlns:a16="http://schemas.microsoft.com/office/drawing/2014/main" xmlns="" val="3938482866"/>
                  </a:ext>
                </a:extLst>
              </a:tr>
            </a:tbl>
          </a:graphicData>
        </a:graphic>
      </p:graphicFrame>
      <p:sp>
        <p:nvSpPr>
          <p:cNvPr id="6" name="CasellaDiTesto 5">
            <a:extLst>
              <a:ext uri="{FF2B5EF4-FFF2-40B4-BE49-F238E27FC236}">
                <a16:creationId xmlns:a16="http://schemas.microsoft.com/office/drawing/2014/main" xmlns="" id="{1F039955-7BD5-470A-28D1-E04FCC331C9B}"/>
              </a:ext>
            </a:extLst>
          </p:cNvPr>
          <p:cNvSpPr txBox="1"/>
          <p:nvPr/>
        </p:nvSpPr>
        <p:spPr>
          <a:xfrm>
            <a:off x="8670721" y="6531742"/>
            <a:ext cx="3521279" cy="261610"/>
          </a:xfrm>
          <a:prstGeom prst="rect">
            <a:avLst/>
          </a:prstGeom>
          <a:noFill/>
        </p:spPr>
        <p:txBody>
          <a:bodyPr wrap="square">
            <a:spAutoFit/>
          </a:bodyPr>
          <a:lstStyle/>
          <a:p>
            <a:r>
              <a:rPr lang="it-IT" sz="1100" b="0" i="0" u="none" strike="noStrike" dirty="0">
                <a:effectLst/>
              </a:rPr>
              <a:t>* compreso il richiesto Campagna 2024 per la 10.1 e 11.2</a:t>
            </a:r>
            <a:r>
              <a:rPr lang="it-IT" sz="1100" dirty="0"/>
              <a:t> </a:t>
            </a:r>
          </a:p>
        </p:txBody>
      </p:sp>
    </p:spTree>
    <p:extLst>
      <p:ext uri="{BB962C8B-B14F-4D97-AF65-F5344CB8AC3E}">
        <p14:creationId xmlns:p14="http://schemas.microsoft.com/office/powerpoint/2010/main" val="3295045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xmlns="" id="{78291E86-372E-540F-2B3A-02E2D222C6D5}"/>
              </a:ext>
            </a:extLst>
          </p:cNvPr>
          <p:cNvPicPr>
            <a:picLocks noChangeAspect="1"/>
          </p:cNvPicPr>
          <p:nvPr/>
        </p:nvPicPr>
        <p:blipFill rotWithShape="1">
          <a:blip r:embed="rId2"/>
          <a:srcRect b="4680"/>
          <a:stretch/>
        </p:blipFill>
        <p:spPr>
          <a:xfrm>
            <a:off x="323273" y="434109"/>
            <a:ext cx="11545454" cy="5394038"/>
          </a:xfrm>
          <a:prstGeom prst="rect">
            <a:avLst/>
          </a:prstGeom>
        </p:spPr>
      </p:pic>
      <p:sp>
        <p:nvSpPr>
          <p:cNvPr id="4" name="CasellaDiTesto 3">
            <a:extLst>
              <a:ext uri="{FF2B5EF4-FFF2-40B4-BE49-F238E27FC236}">
                <a16:creationId xmlns:a16="http://schemas.microsoft.com/office/drawing/2014/main" xmlns="" id="{C797D025-DD68-DB72-EB26-F04D6CB3439D}"/>
              </a:ext>
            </a:extLst>
          </p:cNvPr>
          <p:cNvSpPr txBox="1"/>
          <p:nvPr/>
        </p:nvSpPr>
        <p:spPr>
          <a:xfrm>
            <a:off x="582316" y="6088397"/>
            <a:ext cx="1708302" cy="307777"/>
          </a:xfrm>
          <a:prstGeom prst="rect">
            <a:avLst/>
          </a:prstGeom>
          <a:noFill/>
        </p:spPr>
        <p:txBody>
          <a:bodyPr wrap="square" rtlCol="0">
            <a:spAutoFit/>
          </a:bodyPr>
          <a:lstStyle/>
          <a:p>
            <a:r>
              <a:rPr lang="it-IT" sz="1400" b="1" dirty="0">
                <a:latin typeface="Calibri" panose="020F0502020204030204" pitchFamily="34" charset="0"/>
                <a:cs typeface="Calibri" panose="020F0502020204030204" pitchFamily="34" charset="0"/>
              </a:rPr>
              <a:t>Escluse le 3.1 e le 21</a:t>
            </a:r>
            <a:endParaRPr lang="it-IT"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6401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xmlns="" id="{C582417D-1E5A-26D9-01C0-B015572B9339}"/>
              </a:ext>
            </a:extLst>
          </p:cNvPr>
          <p:cNvPicPr>
            <a:picLocks noChangeAspect="1"/>
          </p:cNvPicPr>
          <p:nvPr/>
        </p:nvPicPr>
        <p:blipFill rotWithShape="1">
          <a:blip r:embed="rId2"/>
          <a:srcRect b="4802"/>
          <a:stretch/>
        </p:blipFill>
        <p:spPr>
          <a:xfrm>
            <a:off x="397164" y="460202"/>
            <a:ext cx="11554691" cy="5414125"/>
          </a:xfrm>
          <a:prstGeom prst="rect">
            <a:avLst/>
          </a:prstGeom>
        </p:spPr>
      </p:pic>
      <p:sp>
        <p:nvSpPr>
          <p:cNvPr id="4" name="CasellaDiTesto 3">
            <a:extLst>
              <a:ext uri="{FF2B5EF4-FFF2-40B4-BE49-F238E27FC236}">
                <a16:creationId xmlns:a16="http://schemas.microsoft.com/office/drawing/2014/main" xmlns="" id="{4F276B7F-B27D-1795-8570-0B8B5CC1D55D}"/>
              </a:ext>
            </a:extLst>
          </p:cNvPr>
          <p:cNvSpPr txBox="1"/>
          <p:nvPr/>
        </p:nvSpPr>
        <p:spPr>
          <a:xfrm>
            <a:off x="582316" y="6088397"/>
            <a:ext cx="1708302" cy="307777"/>
          </a:xfrm>
          <a:prstGeom prst="rect">
            <a:avLst/>
          </a:prstGeom>
          <a:noFill/>
        </p:spPr>
        <p:txBody>
          <a:bodyPr wrap="square" rtlCol="0">
            <a:spAutoFit/>
          </a:bodyPr>
          <a:lstStyle/>
          <a:p>
            <a:r>
              <a:rPr lang="it-IT" sz="1400" b="1" dirty="0">
                <a:latin typeface="Calibri" panose="020F0502020204030204" pitchFamily="34" charset="0"/>
                <a:cs typeface="Calibri" panose="020F0502020204030204" pitchFamily="34" charset="0"/>
              </a:rPr>
              <a:t>Escluse le 3.1 e le 21</a:t>
            </a:r>
            <a:endParaRPr lang="it-IT"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53031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5B3F5CB-3A2E-0C8E-EBA1-7E59C091A5F2}"/>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xmlns="" id="{A44E1463-9545-F5C7-C098-96D951C9C6B1}"/>
              </a:ext>
            </a:extLst>
          </p:cNvPr>
          <p:cNvSpPr txBox="1"/>
          <p:nvPr/>
        </p:nvSpPr>
        <p:spPr>
          <a:xfrm>
            <a:off x="710005" y="57388"/>
            <a:ext cx="1121335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2.13 Pagamenti e Target N+3 dal 2018 al 2024</a:t>
            </a:r>
            <a:r>
              <a:rPr kumimoji="0" lang="it-IT"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co-finanziato FEASR </a:t>
            </a:r>
            <a:r>
              <a:rPr kumimoji="0" lang="it-IT" sz="1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(al decreto 725)</a:t>
            </a:r>
            <a:endParaRPr kumimoji="0" lang="it-IT" sz="1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Immagine 1">
            <a:extLst>
              <a:ext uri="{FF2B5EF4-FFF2-40B4-BE49-F238E27FC236}">
                <a16:creationId xmlns:a16="http://schemas.microsoft.com/office/drawing/2014/main" xmlns="" id="{33FF4C8A-9220-C812-F618-921B71C0B6A7}"/>
              </a:ext>
            </a:extLst>
          </p:cNvPr>
          <p:cNvPicPr>
            <a:picLocks noChangeAspect="1"/>
          </p:cNvPicPr>
          <p:nvPr/>
        </p:nvPicPr>
        <p:blipFill>
          <a:blip r:embed="rId2"/>
          <a:stretch>
            <a:fillRect/>
          </a:stretch>
        </p:blipFill>
        <p:spPr>
          <a:xfrm>
            <a:off x="0" y="588228"/>
            <a:ext cx="12192000" cy="5681544"/>
          </a:xfrm>
          <a:prstGeom prst="rect">
            <a:avLst/>
          </a:prstGeom>
        </p:spPr>
      </p:pic>
    </p:spTree>
    <p:extLst>
      <p:ext uri="{BB962C8B-B14F-4D97-AF65-F5344CB8AC3E}">
        <p14:creationId xmlns:p14="http://schemas.microsoft.com/office/powerpoint/2010/main" val="292282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EFF7E87C-E235-4DB1-8080-EB9FF00FFCCA}"/>
              </a:ext>
            </a:extLst>
          </p:cNvPr>
          <p:cNvSpPr txBox="1"/>
          <p:nvPr/>
        </p:nvSpPr>
        <p:spPr>
          <a:xfrm>
            <a:off x="543739" y="377873"/>
            <a:ext cx="10436182" cy="461665"/>
          </a:xfrm>
          <a:prstGeom prst="rect">
            <a:avLst/>
          </a:prstGeom>
          <a:noFill/>
        </p:spPr>
        <p:txBody>
          <a:bodyPr wrap="square" rtlCol="0">
            <a:spAutoFit/>
          </a:bodyPr>
          <a:lstStyle/>
          <a:p>
            <a:pPr>
              <a:defRPr/>
            </a:pPr>
            <a:r>
              <a:rPr lang="it-IT" sz="2400" b="1" dirty="0">
                <a:solidFill>
                  <a:srgbClr val="4472C4">
                    <a:lumMod val="75000"/>
                  </a:srgbClr>
                </a:solidFill>
                <a:latin typeface="Tahoma"/>
                <a:ea typeface="Tahoma" panose="020B0604030504040204" pitchFamily="34" charset="0"/>
                <a:cs typeface="Tahoma" panose="020B0604030504040204" pitchFamily="34" charset="0"/>
              </a:rPr>
              <a:t>Azioni</a:t>
            </a:r>
            <a:r>
              <a:rPr lang="it-IT" sz="2200" b="1" dirty="0">
                <a:solidFill>
                  <a:srgbClr val="4472C4">
                    <a:lumMod val="75000"/>
                  </a:srgbClr>
                </a:solidFill>
                <a:latin typeface="Tahoma"/>
                <a:ea typeface="Tahoma" panose="020B0604030504040204" pitchFamily="34" charset="0"/>
                <a:cs typeface="Tahoma" panose="020B0604030504040204" pitchFamily="34" charset="0"/>
              </a:rPr>
              <a:t> intraprese dall’</a:t>
            </a:r>
            <a:r>
              <a:rPr lang="it-IT" sz="2200" b="1" dirty="0" err="1">
                <a:solidFill>
                  <a:srgbClr val="4472C4">
                    <a:lumMod val="75000"/>
                  </a:srgbClr>
                </a:solidFill>
                <a:latin typeface="Tahoma"/>
                <a:ea typeface="Tahoma" panose="020B0604030504040204" pitchFamily="34" charset="0"/>
                <a:cs typeface="Tahoma" panose="020B0604030504040204" pitchFamily="34" charset="0"/>
              </a:rPr>
              <a:t>AdG</a:t>
            </a:r>
            <a:r>
              <a:rPr lang="it-IT" sz="2200" b="1" dirty="0">
                <a:solidFill>
                  <a:srgbClr val="4472C4">
                    <a:lumMod val="75000"/>
                  </a:srgbClr>
                </a:solidFill>
                <a:latin typeface="Tahoma"/>
                <a:ea typeface="Tahoma" panose="020B0604030504040204" pitchFamily="34" charset="0"/>
                <a:cs typeface="Tahoma" panose="020B0604030504040204" pitchFamily="34" charset="0"/>
              </a:rPr>
              <a:t> per accelerare la </a:t>
            </a:r>
            <a:r>
              <a:rPr lang="it-IT" sz="2200" b="1" dirty="0" smtClean="0">
                <a:solidFill>
                  <a:srgbClr val="4472C4">
                    <a:lumMod val="75000"/>
                  </a:srgbClr>
                </a:solidFill>
                <a:latin typeface="Tahoma"/>
                <a:ea typeface="Tahoma" panose="020B0604030504040204" pitchFamily="34" charset="0"/>
                <a:cs typeface="Tahoma" panose="020B0604030504040204" pitchFamily="34" charset="0"/>
              </a:rPr>
              <a:t>spesa </a:t>
            </a:r>
            <a:endParaRPr lang="it-IT" sz="2200" b="1" dirty="0">
              <a:solidFill>
                <a:srgbClr val="FF0000"/>
              </a:solidFill>
              <a:latin typeface="Tahoma"/>
              <a:ea typeface="Tahoma" panose="020B0604030504040204" pitchFamily="34" charset="0"/>
              <a:cs typeface="Tahoma" panose="020B0604030504040204" pitchFamily="34" charset="0"/>
            </a:endParaRPr>
          </a:p>
        </p:txBody>
      </p:sp>
      <p:graphicFrame>
        <p:nvGraphicFramePr>
          <p:cNvPr id="8" name="Diagramma 7"/>
          <p:cNvGraphicFramePr/>
          <p:nvPr>
            <p:extLst>
              <p:ext uri="{D42A27DB-BD31-4B8C-83A1-F6EECF244321}">
                <p14:modId xmlns:p14="http://schemas.microsoft.com/office/powerpoint/2010/main" val="3929736599"/>
              </p:ext>
            </p:extLst>
          </p:nvPr>
        </p:nvGraphicFramePr>
        <p:xfrm>
          <a:off x="161129" y="1025546"/>
          <a:ext cx="11201401" cy="3553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ttangolo 4"/>
          <p:cNvSpPr/>
          <p:nvPr/>
        </p:nvSpPr>
        <p:spPr>
          <a:xfrm>
            <a:off x="543739" y="4236770"/>
            <a:ext cx="1404552" cy="461665"/>
          </a:xfrm>
          <a:prstGeom prst="rect">
            <a:avLst/>
          </a:prstGeom>
        </p:spPr>
        <p:txBody>
          <a:bodyPr wrap="none">
            <a:spAutoFit/>
          </a:bodyPr>
          <a:lstStyle/>
          <a:p>
            <a:pPr>
              <a:defRPr/>
            </a:pPr>
            <a:r>
              <a:rPr lang="it-IT" sz="2400" b="1" dirty="0">
                <a:solidFill>
                  <a:srgbClr val="4472C4">
                    <a:lumMod val="75000"/>
                  </a:srgbClr>
                </a:solidFill>
                <a:latin typeface="Tahoma"/>
                <a:ea typeface="Tahoma" panose="020B0604030504040204" pitchFamily="34" charset="0"/>
                <a:cs typeface="Tahoma" panose="020B0604030504040204" pitchFamily="34" charset="0"/>
              </a:rPr>
              <a:t>Criticità</a:t>
            </a:r>
          </a:p>
        </p:txBody>
      </p:sp>
      <p:graphicFrame>
        <p:nvGraphicFramePr>
          <p:cNvPr id="11" name="Diagramma 10"/>
          <p:cNvGraphicFramePr/>
          <p:nvPr>
            <p:extLst>
              <p:ext uri="{D42A27DB-BD31-4B8C-83A1-F6EECF244321}">
                <p14:modId xmlns:p14="http://schemas.microsoft.com/office/powerpoint/2010/main" val="4249007369"/>
              </p:ext>
            </p:extLst>
          </p:nvPr>
        </p:nvGraphicFramePr>
        <p:xfrm>
          <a:off x="543739" y="4765113"/>
          <a:ext cx="9921690" cy="9233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0931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3F458301-2E57-4B23-9C4F-A28D03700227}"/>
              </a:ext>
            </a:extLst>
          </p:cNvPr>
          <p:cNvSpPr/>
          <p:nvPr/>
        </p:nvSpPr>
        <p:spPr>
          <a:xfrm>
            <a:off x="630909" y="677196"/>
            <a:ext cx="11188198" cy="255454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it-IT" sz="3200" b="1" dirty="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3. Piano di valutazione PSR Abruzzo 2014/2022, informativa sulla valutazione in itinere e seguito dato alle raccomandazioni del Rapporto di Valutazione 2024</a:t>
            </a:r>
          </a:p>
          <a:p>
            <a:pPr algn="ctr"/>
            <a:endParaRPr lang="it-IT" sz="3200" b="1" dirty="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59359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xmlns="" id="{EFF7E87C-E235-4DB1-8080-EB9FF00FFCCA}"/>
              </a:ext>
            </a:extLst>
          </p:cNvPr>
          <p:cNvSpPr txBox="1"/>
          <p:nvPr/>
        </p:nvSpPr>
        <p:spPr>
          <a:xfrm>
            <a:off x="612751" y="144959"/>
            <a:ext cx="10436182" cy="430887"/>
          </a:xfrm>
          <a:prstGeom prst="rect">
            <a:avLst/>
          </a:prstGeom>
          <a:noFill/>
        </p:spPr>
        <p:txBody>
          <a:bodyPr wrap="square" rtlCol="0">
            <a:spAutoFit/>
          </a:bodyPr>
          <a:lstStyle/>
          <a:p>
            <a:pPr>
              <a:defRPr/>
            </a:pPr>
            <a:r>
              <a:rPr lang="it-IT" sz="2200" b="1" dirty="0">
                <a:solidFill>
                  <a:srgbClr val="4472C4">
                    <a:lumMod val="75000"/>
                  </a:srgbClr>
                </a:solidFill>
                <a:latin typeface="Tahoma"/>
                <a:ea typeface="Tahoma" panose="020B0604030504040204" pitchFamily="34" charset="0"/>
                <a:cs typeface="Tahoma" panose="020B0604030504040204" pitchFamily="34" charset="0"/>
              </a:rPr>
              <a:t>3. Seguito dato alle raccomandazioni del Rapporto di Valutazione 2024</a:t>
            </a:r>
          </a:p>
        </p:txBody>
      </p:sp>
      <p:sp>
        <p:nvSpPr>
          <p:cNvPr id="13" name="CasellaDiTesto 3">
            <a:extLst>
              <a:ext uri="{FF2B5EF4-FFF2-40B4-BE49-F238E27FC236}">
                <a16:creationId xmlns:a16="http://schemas.microsoft.com/office/drawing/2014/main" xmlns="" id="{D72FAFC7-C913-922B-992C-E67A07E6AA24}"/>
              </a:ext>
            </a:extLst>
          </p:cNvPr>
          <p:cNvSpPr txBox="1"/>
          <p:nvPr/>
        </p:nvSpPr>
        <p:spPr>
          <a:xfrm>
            <a:off x="710005" y="1320892"/>
            <a:ext cx="8859642"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Criteri di selezione e indirizzo dei progetti</a:t>
            </a:r>
          </a:p>
        </p:txBody>
      </p:sp>
      <p:cxnSp>
        <p:nvCxnSpPr>
          <p:cNvPr id="15" name="Connettore 1 4">
            <a:extLst>
              <a:ext uri="{FF2B5EF4-FFF2-40B4-BE49-F238E27FC236}">
                <a16:creationId xmlns:a16="http://schemas.microsoft.com/office/drawing/2014/main" xmlns="" id="{37E6B5A4-585A-BCB5-1B4A-BA36BB946999}"/>
              </a:ext>
            </a:extLst>
          </p:cNvPr>
          <p:cNvCxnSpPr/>
          <p:nvPr/>
        </p:nvCxnSpPr>
        <p:spPr>
          <a:xfrm>
            <a:off x="710005" y="1850121"/>
            <a:ext cx="8868127" cy="21515"/>
          </a:xfrm>
          <a:prstGeom prst="line">
            <a:avLst/>
          </a:prstGeom>
          <a:ln w="19050">
            <a:solidFill>
              <a:schemeClr val="accent5">
                <a:lumMod val="50000"/>
              </a:schemeClr>
            </a:solidFill>
          </a:ln>
        </p:spPr>
        <p:style>
          <a:lnRef idx="1">
            <a:schemeClr val="dk1"/>
          </a:lnRef>
          <a:fillRef idx="0">
            <a:schemeClr val="dk1"/>
          </a:fillRef>
          <a:effectRef idx="0">
            <a:schemeClr val="dk1"/>
          </a:effectRef>
          <a:fontRef idx="minor">
            <a:schemeClr val="tx1"/>
          </a:fontRef>
        </p:style>
      </p:cxnSp>
      <p:sp>
        <p:nvSpPr>
          <p:cNvPr id="16" name="CasellaDiTesto 15">
            <a:extLst>
              <a:ext uri="{FF2B5EF4-FFF2-40B4-BE49-F238E27FC236}">
                <a16:creationId xmlns:a16="http://schemas.microsoft.com/office/drawing/2014/main" xmlns="" id="{DF3D4556-F8D4-3629-4BB1-F6B8B72258EE}"/>
              </a:ext>
            </a:extLst>
          </p:cNvPr>
          <p:cNvSpPr txBox="1"/>
          <p:nvPr/>
        </p:nvSpPr>
        <p:spPr>
          <a:xfrm>
            <a:off x="667980" y="1939200"/>
            <a:ext cx="10837353" cy="1974964"/>
          </a:xfrm>
          <a:prstGeom prst="rect">
            <a:avLst/>
          </a:prstGeom>
          <a:noFill/>
        </p:spPr>
        <p:txBody>
          <a:bodyPr wrap="square" rtlCol="0">
            <a:spAutoFit/>
          </a:bodyPr>
          <a:lstStyle/>
          <a:p>
            <a:pPr marL="450850" lvl="0" indent="-450850">
              <a:lnSpc>
                <a:spcPct val="130000"/>
              </a:lnSpc>
              <a:spcBef>
                <a:spcPts val="600"/>
              </a:spcBef>
              <a:spcAft>
                <a:spcPts val="0"/>
              </a:spcAft>
            </a:pP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2B:	Tutti i PSA ammessi a finanziamento prevedono un incremento di redditività superiore al 20%. In questi termini, il criterio della redditività è inutile. Se non si intende eliminarlo bisognerebbe almeno riformularlo</a:t>
            </a:r>
          </a:p>
          <a:p>
            <a:pPr marL="736600" indent="-285750">
              <a:lnSpc>
                <a:spcPct val="130000"/>
              </a:lnSpc>
              <a:buFont typeface="Wingdings" panose="05000000000000000000" pitchFamily="2" charset="2"/>
              <a:buChar char="à"/>
            </a:pPr>
            <a:r>
              <a:rPr lang="it-IT" sz="1600"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PSR 14-22: l’ultimo bando 6.1 (agosto 2024) prevede il </a:t>
            </a:r>
            <a:r>
              <a:rPr lang="it-IT" sz="1600" dirty="0">
                <a:solidFill>
                  <a:srgbClr val="00B050"/>
                </a:solidFill>
                <a:latin typeface="Tahoma" panose="020B0604030504040204" pitchFamily="34" charset="0"/>
                <a:ea typeface="Tahoma" panose="020B0604030504040204" pitchFamily="34" charset="0"/>
                <a:cs typeface="Tahoma" panose="020B0604030504040204" pitchFamily="34" charset="0"/>
              </a:rPr>
              <a:t>criterio della stima dell’incremento di redditività nel PSA, espresso in termini di Standard Output </a:t>
            </a:r>
          </a:p>
          <a:p>
            <a:pPr marL="736600" indent="-285750">
              <a:lnSpc>
                <a:spcPct val="130000"/>
              </a:lnSpc>
              <a:buFont typeface="Wingdings" panose="05000000000000000000" pitchFamily="2" charset="2"/>
              <a:buChar char="à"/>
            </a:pPr>
            <a:r>
              <a:rPr lang="it-IT" sz="1600"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CSR 23-27: il criterio in oggetto non è previsto tra quelli approvati per l’ intervento SRE01 - Insediamento giovani agricoltori (cfr. Criteri di selezione delle operazioni, vers. 4 – luglio 2024)</a:t>
            </a:r>
          </a:p>
        </p:txBody>
      </p:sp>
      <p:pic>
        <p:nvPicPr>
          <p:cNvPr id="20" name="Immagine 19">
            <a:extLst>
              <a:ext uri="{FF2B5EF4-FFF2-40B4-BE49-F238E27FC236}">
                <a16:creationId xmlns:a16="http://schemas.microsoft.com/office/drawing/2014/main" xmlns="" id="{0C5E1149-B9DE-DC7B-B1ED-E5E3FB51F5FC}"/>
              </a:ext>
            </a:extLst>
          </p:cNvPr>
          <p:cNvPicPr>
            <a:picLocks noChangeAspect="1"/>
          </p:cNvPicPr>
          <p:nvPr/>
        </p:nvPicPr>
        <p:blipFill>
          <a:blip r:embed="rId3"/>
          <a:stretch>
            <a:fillRect/>
          </a:stretch>
        </p:blipFill>
        <p:spPr>
          <a:xfrm>
            <a:off x="10708873" y="5945509"/>
            <a:ext cx="1015072" cy="411516"/>
          </a:xfrm>
          <a:prstGeom prst="rect">
            <a:avLst/>
          </a:prstGeom>
        </p:spPr>
      </p:pic>
    </p:spTree>
    <p:extLst>
      <p:ext uri="{BB962C8B-B14F-4D97-AF65-F5344CB8AC3E}">
        <p14:creationId xmlns:p14="http://schemas.microsoft.com/office/powerpoint/2010/main" val="1120527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 calcmode="lin" valueType="num">
                                      <p:cBhvr additive="base">
                                        <p:cTn id="17" dur="500" fill="hold"/>
                                        <p:tgtEl>
                                          <p:spTgt spid="16">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6">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6">
                                            <p:txEl>
                                              <p:pRg st="1" end="1"/>
                                            </p:txEl>
                                          </p:spTgt>
                                        </p:tgtEl>
                                        <p:attrNameLst>
                                          <p:attrName>style.visibility</p:attrName>
                                        </p:attrNameLst>
                                      </p:cBhvr>
                                      <p:to>
                                        <p:strVal val="visible"/>
                                      </p:to>
                                    </p:set>
                                    <p:anim calcmode="lin" valueType="num">
                                      <p:cBhvr additive="base">
                                        <p:cTn id="21" dur="500" fill="hold"/>
                                        <p:tgtEl>
                                          <p:spTgt spid="16">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6">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6">
                                            <p:txEl>
                                              <p:pRg st="2" end="2"/>
                                            </p:txEl>
                                          </p:spTgt>
                                        </p:tgtEl>
                                        <p:attrNameLst>
                                          <p:attrName>style.visibility</p:attrName>
                                        </p:attrNameLst>
                                      </p:cBhvr>
                                      <p:to>
                                        <p:strVal val="visible"/>
                                      </p:to>
                                    </p:set>
                                    <p:anim calcmode="lin" valueType="num">
                                      <p:cBhvr additive="base">
                                        <p:cTn id="25" dur="500" fill="hold"/>
                                        <p:tgtEl>
                                          <p:spTgt spid="16">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build="allAtOnce"/>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xmlns="" id="{EFF7E87C-E235-4DB1-8080-EB9FF00FFCCA}"/>
              </a:ext>
            </a:extLst>
          </p:cNvPr>
          <p:cNvSpPr txBox="1"/>
          <p:nvPr/>
        </p:nvSpPr>
        <p:spPr>
          <a:xfrm>
            <a:off x="612751" y="144959"/>
            <a:ext cx="10436182" cy="430887"/>
          </a:xfrm>
          <a:prstGeom prst="rect">
            <a:avLst/>
          </a:prstGeom>
          <a:noFill/>
        </p:spPr>
        <p:txBody>
          <a:bodyPr wrap="square" rtlCol="0">
            <a:spAutoFit/>
          </a:bodyPr>
          <a:lstStyle/>
          <a:p>
            <a:pPr>
              <a:defRPr/>
            </a:pPr>
            <a:r>
              <a:rPr lang="it-IT" sz="2200" b="1" dirty="0">
                <a:solidFill>
                  <a:srgbClr val="4472C4">
                    <a:lumMod val="75000"/>
                  </a:srgbClr>
                </a:solidFill>
                <a:latin typeface="Tahoma"/>
                <a:ea typeface="Tahoma" panose="020B0604030504040204" pitchFamily="34" charset="0"/>
                <a:cs typeface="Tahoma" panose="020B0604030504040204" pitchFamily="34" charset="0"/>
              </a:rPr>
              <a:t>3. Seguito dato alle raccomandazioni del Rapporto di Valutazione 2024</a:t>
            </a:r>
          </a:p>
        </p:txBody>
      </p:sp>
      <p:sp>
        <p:nvSpPr>
          <p:cNvPr id="17" name="CasellaDiTesto 3">
            <a:extLst>
              <a:ext uri="{FF2B5EF4-FFF2-40B4-BE49-F238E27FC236}">
                <a16:creationId xmlns:a16="http://schemas.microsoft.com/office/drawing/2014/main" xmlns="" id="{397CCC40-F5B1-2D19-21BB-EADD57689C79}"/>
              </a:ext>
            </a:extLst>
          </p:cNvPr>
          <p:cNvSpPr txBox="1"/>
          <p:nvPr/>
        </p:nvSpPr>
        <p:spPr>
          <a:xfrm>
            <a:off x="677323" y="1077834"/>
            <a:ext cx="8859642"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Aspetti procedurali</a:t>
            </a:r>
          </a:p>
        </p:txBody>
      </p:sp>
      <p:cxnSp>
        <p:nvCxnSpPr>
          <p:cNvPr id="18" name="Connettore 1 12">
            <a:extLst>
              <a:ext uri="{FF2B5EF4-FFF2-40B4-BE49-F238E27FC236}">
                <a16:creationId xmlns:a16="http://schemas.microsoft.com/office/drawing/2014/main" xmlns="" id="{01C565F4-2D43-E894-70D4-5BC837CF95CD}"/>
              </a:ext>
            </a:extLst>
          </p:cNvPr>
          <p:cNvCxnSpPr/>
          <p:nvPr/>
        </p:nvCxnSpPr>
        <p:spPr>
          <a:xfrm>
            <a:off x="677323" y="1528466"/>
            <a:ext cx="8868127" cy="21515"/>
          </a:xfrm>
          <a:prstGeom prst="line">
            <a:avLst/>
          </a:prstGeom>
          <a:ln w="19050">
            <a:solidFill>
              <a:schemeClr val="accent5">
                <a:lumMod val="50000"/>
              </a:schemeClr>
            </a:solidFill>
          </a:ln>
        </p:spPr>
        <p:style>
          <a:lnRef idx="1">
            <a:schemeClr val="dk1"/>
          </a:lnRef>
          <a:fillRef idx="0">
            <a:schemeClr val="dk1"/>
          </a:fillRef>
          <a:effectRef idx="0">
            <a:schemeClr val="dk1"/>
          </a:effectRef>
          <a:fontRef idx="minor">
            <a:schemeClr val="tx1"/>
          </a:fontRef>
        </p:style>
      </p:cxnSp>
      <p:sp>
        <p:nvSpPr>
          <p:cNvPr id="19" name="CasellaDiTesto 18">
            <a:extLst>
              <a:ext uri="{FF2B5EF4-FFF2-40B4-BE49-F238E27FC236}">
                <a16:creationId xmlns:a16="http://schemas.microsoft.com/office/drawing/2014/main" xmlns="" id="{6D3BAF9C-4844-EAA5-3D21-4E605CB29C11}"/>
              </a:ext>
            </a:extLst>
          </p:cNvPr>
          <p:cNvSpPr txBox="1"/>
          <p:nvPr/>
        </p:nvSpPr>
        <p:spPr>
          <a:xfrm>
            <a:off x="219075" y="1589729"/>
            <a:ext cx="11620499" cy="3809569"/>
          </a:xfrm>
          <a:prstGeom prst="rect">
            <a:avLst/>
          </a:prstGeom>
          <a:noFill/>
        </p:spPr>
        <p:txBody>
          <a:bodyPr wrap="square" rtlCol="0">
            <a:spAutoFit/>
          </a:bodyPr>
          <a:lstStyle/>
          <a:p>
            <a:pPr marL="450850" indent="-450850">
              <a:lnSpc>
                <a:spcPct val="130000"/>
              </a:lnSpc>
              <a:spcBef>
                <a:spcPts val="600"/>
              </a:spcBef>
            </a:pPr>
            <a:r>
              <a:rPr lang="it-IT" sz="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2B:	Un aspetto positivo di questa programmazione è stata la regolarità con cui sono stati pubblicati i bandi destinati ai giovani, è auspicabile che la periodicità sia rispettata anche nella prossima programmazione</a:t>
            </a:r>
          </a:p>
          <a:p>
            <a:pPr marL="730250" indent="-285750">
              <a:lnSpc>
                <a:spcPct val="130000"/>
              </a:lnSpc>
              <a:spcBef>
                <a:spcPts val="600"/>
              </a:spcBef>
              <a:buFont typeface="Wingdings" panose="05000000000000000000" pitchFamily="2" charset="2"/>
              <a:buChar char="à"/>
            </a:pP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L’ultimo cronoprogramma per il PSR è stato approvato con Det. DPD/28 del 30/01/2024. In tale ultimo cronoprogramma per la SM 6.1 era prevista la pubblicazione di un ulteriore bando a Febbraio 2024. In coerenza con tale cronoprogramma, il 1° marzo 2024 è stato aperto il primo bando 2024 per la SM 6.1; successivamente il 2 agosto 2024 è stato aperto il secondo bando per l’annualità 2024. </a:t>
            </a:r>
          </a:p>
          <a:p>
            <a:pPr marL="730250" indent="-285750">
              <a:lnSpc>
                <a:spcPct val="130000"/>
              </a:lnSpc>
              <a:spcBef>
                <a:spcPts val="600"/>
              </a:spcBef>
              <a:buFont typeface="Wingdings" panose="05000000000000000000" pitchFamily="2" charset="2"/>
              <a:buChar char="à"/>
            </a:pP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Per quanto riguarda il CSR, il cronoprogramma, aggiornato con la medesima Det. DPD/28 del 30/01/2024, non prevedeva l’apertura di alcun avviso a valere sull’intervento SRE01 nel 2024.</a:t>
            </a:r>
            <a:endPar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marL="450850" indent="-450850">
              <a:lnSpc>
                <a:spcPct val="130000"/>
              </a:lnSpc>
              <a:spcBef>
                <a:spcPts val="600"/>
              </a:spcBef>
            </a:pPr>
            <a:r>
              <a:rPr lang="it-IT" sz="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2B:	Per raggiungere il target della FA deve essere finanziato l’insediamento di altri 90 giovani</a:t>
            </a:r>
          </a:p>
          <a:p>
            <a:pPr marL="730250" indent="-285750">
              <a:lnSpc>
                <a:spcPct val="130000"/>
              </a:lnSpc>
              <a:spcBef>
                <a:spcPts val="600"/>
              </a:spcBef>
              <a:buFont typeface="Wingdings" panose="05000000000000000000" pitchFamily="2" charset="2"/>
              <a:buChar char="à"/>
            </a:pP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E’ stato previsto lo scorrimento delle graduatorie dei bandi pubblicati nelle precedenti annualità. </a:t>
            </a: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rPr>
              <a:t>In particolare il finanziamento delle domande di sostegno risponde alla forte esigenza espressa dal territorio di sostenere l’insediamento di giovani agricoltori in aziende agricole, a vantaggio di tutto il settore, grazie alle loro capacità e potenzialità di contribuire alla costruzione di un modello agricolo europeo diversificato, competitivo, innovativo, multifunzionale e sostenibile.</a:t>
            </a:r>
          </a:p>
          <a:p>
            <a:pPr marL="730250" indent="-285750">
              <a:lnSpc>
                <a:spcPct val="130000"/>
              </a:lnSpc>
              <a:spcBef>
                <a:spcPts val="600"/>
              </a:spcBef>
              <a:buFont typeface="Wingdings" panose="05000000000000000000" pitchFamily="2" charset="2"/>
              <a:buChar char="à"/>
            </a:pP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rPr>
              <a:t>Grazie agli scorrimenti di graduatoria a valere sui precedenti Avvisi, sono state effettuate 67 nuove concessioni (di cui le ultime due in fase di finalizzazione). Con i nuovi bandi 2024 sono attesi indicativamente 50 nuovi insediati.</a:t>
            </a:r>
          </a:p>
        </p:txBody>
      </p:sp>
      <p:pic>
        <p:nvPicPr>
          <p:cNvPr id="2" name="Immagine 1">
            <a:extLst>
              <a:ext uri="{FF2B5EF4-FFF2-40B4-BE49-F238E27FC236}">
                <a16:creationId xmlns:a16="http://schemas.microsoft.com/office/drawing/2014/main" xmlns="" id="{A041FE5F-406B-C90E-EC6C-61E0C2A02180}"/>
              </a:ext>
            </a:extLst>
          </p:cNvPr>
          <p:cNvPicPr>
            <a:picLocks noChangeAspect="1"/>
          </p:cNvPicPr>
          <p:nvPr/>
        </p:nvPicPr>
        <p:blipFill>
          <a:blip r:embed="rId2"/>
          <a:stretch>
            <a:fillRect/>
          </a:stretch>
        </p:blipFill>
        <p:spPr>
          <a:xfrm>
            <a:off x="10708873" y="5945509"/>
            <a:ext cx="1015072" cy="411516"/>
          </a:xfrm>
          <a:prstGeom prst="rect">
            <a:avLst/>
          </a:prstGeom>
        </p:spPr>
      </p:pic>
    </p:spTree>
    <p:extLst>
      <p:ext uri="{BB962C8B-B14F-4D97-AF65-F5344CB8AC3E}">
        <p14:creationId xmlns:p14="http://schemas.microsoft.com/office/powerpoint/2010/main" val="3904137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 calcmode="lin" valueType="num">
                                      <p:cBhvr additive="base">
                                        <p:cTn id="1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 calcmode="lin" valueType="num">
                                      <p:cBhvr additive="base">
                                        <p:cTn id="23"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 calcmode="lin" valueType="num">
                                      <p:cBhvr additive="base">
                                        <p:cTn id="29"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anim calcmode="lin" valueType="num">
                                      <p:cBhvr additive="base">
                                        <p:cTn id="35"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9">
                                            <p:txEl>
                                              <p:pRg st="4" end="4"/>
                                            </p:txEl>
                                          </p:spTgt>
                                        </p:tgtEl>
                                        <p:attrNameLst>
                                          <p:attrName>style.visibility</p:attrName>
                                        </p:attrNameLst>
                                      </p:cBhvr>
                                      <p:to>
                                        <p:strVal val="visible"/>
                                      </p:to>
                                    </p:set>
                                    <p:anim calcmode="lin" valueType="num">
                                      <p:cBhvr additive="base">
                                        <p:cTn id="41"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9">
                                            <p:txEl>
                                              <p:pRg st="5" end="5"/>
                                            </p:txEl>
                                          </p:spTgt>
                                        </p:tgtEl>
                                        <p:attrNameLst>
                                          <p:attrName>style.visibility</p:attrName>
                                        </p:attrNameLst>
                                      </p:cBhvr>
                                      <p:to>
                                        <p:strVal val="visible"/>
                                      </p:to>
                                    </p:set>
                                    <p:anim calcmode="lin" valueType="num">
                                      <p:cBhvr additive="base">
                                        <p:cTn id="47"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xmlns="" id="{EFF7E87C-E235-4DB1-8080-EB9FF00FFCCA}"/>
              </a:ext>
            </a:extLst>
          </p:cNvPr>
          <p:cNvSpPr txBox="1"/>
          <p:nvPr/>
        </p:nvSpPr>
        <p:spPr>
          <a:xfrm>
            <a:off x="612751" y="144959"/>
            <a:ext cx="10436182" cy="430887"/>
          </a:xfrm>
          <a:prstGeom prst="rect">
            <a:avLst/>
          </a:prstGeom>
          <a:noFill/>
        </p:spPr>
        <p:txBody>
          <a:bodyPr wrap="square" rtlCol="0">
            <a:spAutoFit/>
          </a:bodyPr>
          <a:lstStyle/>
          <a:p>
            <a:pPr>
              <a:defRPr/>
            </a:pPr>
            <a:r>
              <a:rPr lang="it-IT" sz="2200" b="1" dirty="0">
                <a:solidFill>
                  <a:srgbClr val="4472C4">
                    <a:lumMod val="75000"/>
                  </a:srgbClr>
                </a:solidFill>
                <a:latin typeface="Tahoma"/>
                <a:ea typeface="Tahoma" panose="020B0604030504040204" pitchFamily="34" charset="0"/>
                <a:cs typeface="Tahoma" panose="020B0604030504040204" pitchFamily="34" charset="0"/>
              </a:rPr>
              <a:t>3. Seguito dato alle raccomandazioni del Rapporto di Valutazione 2024</a:t>
            </a:r>
          </a:p>
        </p:txBody>
      </p:sp>
      <p:sp>
        <p:nvSpPr>
          <p:cNvPr id="17" name="CasellaDiTesto 3">
            <a:extLst>
              <a:ext uri="{FF2B5EF4-FFF2-40B4-BE49-F238E27FC236}">
                <a16:creationId xmlns:a16="http://schemas.microsoft.com/office/drawing/2014/main" xmlns="" id="{397CCC40-F5B1-2D19-21BB-EADD57689C79}"/>
              </a:ext>
            </a:extLst>
          </p:cNvPr>
          <p:cNvSpPr txBox="1"/>
          <p:nvPr/>
        </p:nvSpPr>
        <p:spPr>
          <a:xfrm>
            <a:off x="677323" y="1077834"/>
            <a:ext cx="8859642"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Aspetti procedurali</a:t>
            </a:r>
          </a:p>
        </p:txBody>
      </p:sp>
      <p:cxnSp>
        <p:nvCxnSpPr>
          <p:cNvPr id="18" name="Connettore 1 12">
            <a:extLst>
              <a:ext uri="{FF2B5EF4-FFF2-40B4-BE49-F238E27FC236}">
                <a16:creationId xmlns:a16="http://schemas.microsoft.com/office/drawing/2014/main" xmlns="" id="{01C565F4-2D43-E894-70D4-5BC837CF95CD}"/>
              </a:ext>
            </a:extLst>
          </p:cNvPr>
          <p:cNvCxnSpPr/>
          <p:nvPr/>
        </p:nvCxnSpPr>
        <p:spPr>
          <a:xfrm>
            <a:off x="677323" y="1528466"/>
            <a:ext cx="8868127" cy="21515"/>
          </a:xfrm>
          <a:prstGeom prst="line">
            <a:avLst/>
          </a:prstGeom>
          <a:ln w="19050">
            <a:solidFill>
              <a:schemeClr val="accent5">
                <a:lumMod val="50000"/>
              </a:schemeClr>
            </a:solidFill>
          </a:ln>
        </p:spPr>
        <p:style>
          <a:lnRef idx="1">
            <a:schemeClr val="dk1"/>
          </a:lnRef>
          <a:fillRef idx="0">
            <a:schemeClr val="dk1"/>
          </a:fillRef>
          <a:effectRef idx="0">
            <a:schemeClr val="dk1"/>
          </a:effectRef>
          <a:fontRef idx="minor">
            <a:schemeClr val="tx1"/>
          </a:fontRef>
        </p:style>
      </p:cxnSp>
      <p:sp>
        <p:nvSpPr>
          <p:cNvPr id="19" name="CasellaDiTesto 18">
            <a:extLst>
              <a:ext uri="{FF2B5EF4-FFF2-40B4-BE49-F238E27FC236}">
                <a16:creationId xmlns:a16="http://schemas.microsoft.com/office/drawing/2014/main" xmlns="" id="{6D3BAF9C-4844-EAA5-3D21-4E605CB29C11}"/>
              </a:ext>
            </a:extLst>
          </p:cNvPr>
          <p:cNvSpPr txBox="1"/>
          <p:nvPr/>
        </p:nvSpPr>
        <p:spPr>
          <a:xfrm>
            <a:off x="626752" y="1717838"/>
            <a:ext cx="10837353" cy="4286623"/>
          </a:xfrm>
          <a:prstGeom prst="rect">
            <a:avLst/>
          </a:prstGeom>
          <a:noFill/>
        </p:spPr>
        <p:txBody>
          <a:bodyPr wrap="square" rtlCol="0">
            <a:spAutoFit/>
          </a:bodyPr>
          <a:lstStyle/>
          <a:p>
            <a:pPr marL="450850" indent="-450850" algn="just">
              <a:lnSpc>
                <a:spcPct val="130000"/>
              </a:lnSpc>
              <a:spcBef>
                <a:spcPts val="600"/>
              </a:spcBef>
            </a:pP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1C:	</a:t>
            </a:r>
            <a:r>
              <a:rPr lang="it-IT" sz="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Per assicurare fluidità e continuità nell’offerta formativa bisogna dare continuità al Catalogo formativo e assicurarne il suo regolare aggiornamento</a:t>
            </a:r>
          </a:p>
          <a:p>
            <a:pPr marL="736600" indent="-285750">
              <a:lnSpc>
                <a:spcPct val="130000"/>
              </a:lnSpc>
              <a:spcBef>
                <a:spcPts val="600"/>
              </a:spcBef>
              <a:buFont typeface="Wingdings" panose="05000000000000000000" pitchFamily="2" charset="2"/>
              <a:buChar char="à"/>
            </a:pP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Il bando pubblicato il 28/02/2024 a valere sull’Intervento SRH03 del CSR non prevede che le attività formativa proposte debbano essere quelle comprese nel Catalogo dell’Offerta Formativa, bensì che le stesse siano conformi ad uno dei 4 moduli trasversali o dei 5 moduli di indirizzo elencati nell’Allegato 5 all’avviso «Elenco delle attività ammissibili» </a:t>
            </a:r>
          </a:p>
          <a:p>
            <a:pPr marL="450850" indent="-450850" algn="just">
              <a:lnSpc>
                <a:spcPct val="130000"/>
              </a:lnSpc>
              <a:spcBef>
                <a:spcPts val="600"/>
              </a:spcBef>
            </a:pPr>
            <a:r>
              <a:rPr lang="it-IT" sz="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1C:	Si dovrebbe favorire e incoraggiare la modularità dei corsi per avere un’offerta differenziata anche nella durata dei corsi per potere avvicinare alla formazione anche chi ha minori disponibilità di tempo</a:t>
            </a:r>
          </a:p>
          <a:p>
            <a:pPr marL="736600" indent="-285750">
              <a:lnSpc>
                <a:spcPct val="130000"/>
              </a:lnSpc>
              <a:spcBef>
                <a:spcPts val="600"/>
              </a:spcBef>
              <a:buFont typeface="Wingdings" panose="05000000000000000000" pitchFamily="2" charset="2"/>
              <a:buChar char="à"/>
            </a:pP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Il bando pubblicato il 28/02/2024 a valere sull’Intervento SRH03 del CSR prevede una durata variabile dei corsi da 20 a 50/40 ore in proporzione ai contenuti trattati e di almeno 150 ore esclusivamente per i corsi rivolti a giovani e nuovi imprenditori agricoli al primo insediamento o ad altri soggetti tenuti all’acquisizione della qualifica IAP. L’avviso prevede inoltre una varietà di aree tematiche, correlate, ove pertinente, ad eventuali specifiche qualifiche (es. IAP, Operatore di Fattoria Didattica, cura e governo degli animali)</a:t>
            </a:r>
          </a:p>
          <a:p>
            <a:pPr marL="450850" indent="-450850" algn="just">
              <a:lnSpc>
                <a:spcPct val="130000"/>
              </a:lnSpc>
              <a:spcBef>
                <a:spcPts val="600"/>
              </a:spcBef>
              <a:buFont typeface="Wingdings" panose="05000000000000000000" pitchFamily="2" charset="2"/>
              <a:buChar char="à"/>
            </a:pPr>
            <a:r>
              <a:rPr lang="it-IT" sz="14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5E:	Si raccomanda di realizzare attività di accompagnamento ai potenziali beneficiari delle misure forestali, con l’obiettivo di evitare i tassi di bocciatura che hanno caratterizzato le precedenti procedure</a:t>
            </a:r>
          </a:p>
          <a:p>
            <a:pPr marL="450000">
              <a:lnSpc>
                <a:spcPct val="130000"/>
              </a:lnSpc>
              <a:spcBef>
                <a:spcPts val="600"/>
              </a:spcBef>
              <a:buFont typeface="Wingdings" panose="05000000000000000000" pitchFamily="2" charset="2"/>
              <a:buChar char="à"/>
            </a:pP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Si terrà conto di tale raccomandazione per l’attuazione degli interventi a valere sul CSR. </a:t>
            </a: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rPr>
              <a:t>In caso di attivazione di investimenti per la prevenzione ed il ripristino danni foreste (SRD12) nell’ambito dell’ attuazione di strategie di sviluppo locale (SRG06 – LEADER), secondo il CSR (par 9.1), i </a:t>
            </a:r>
            <a:r>
              <a:rPr lang="it-IT" sz="1200" dirty="0" err="1">
                <a:solidFill>
                  <a:srgbClr val="00B050"/>
                </a:solidFill>
                <a:latin typeface="Tahoma" panose="020B0604030504040204" pitchFamily="34" charset="0"/>
                <a:ea typeface="Tahoma" panose="020B0604030504040204" pitchFamily="34" charset="0"/>
                <a:cs typeface="Tahoma" panose="020B0604030504040204" pitchFamily="34" charset="0"/>
              </a:rPr>
              <a:t>SSL</a:t>
            </a: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rPr>
              <a:t> potrebbero realizzare delle attività di accompagnamento ai potenziali beneficiari delle misure forestali.</a:t>
            </a:r>
          </a:p>
        </p:txBody>
      </p:sp>
      <p:pic>
        <p:nvPicPr>
          <p:cNvPr id="2" name="Immagine 1">
            <a:extLst>
              <a:ext uri="{FF2B5EF4-FFF2-40B4-BE49-F238E27FC236}">
                <a16:creationId xmlns:a16="http://schemas.microsoft.com/office/drawing/2014/main" xmlns="" id="{A041FE5F-406B-C90E-EC6C-61E0C2A02180}"/>
              </a:ext>
            </a:extLst>
          </p:cNvPr>
          <p:cNvPicPr>
            <a:picLocks noChangeAspect="1"/>
          </p:cNvPicPr>
          <p:nvPr/>
        </p:nvPicPr>
        <p:blipFill>
          <a:blip r:embed="rId2"/>
          <a:stretch>
            <a:fillRect/>
          </a:stretch>
        </p:blipFill>
        <p:spPr>
          <a:xfrm>
            <a:off x="10708873" y="5945509"/>
            <a:ext cx="1015072" cy="411516"/>
          </a:xfrm>
          <a:prstGeom prst="rect">
            <a:avLst/>
          </a:prstGeom>
        </p:spPr>
      </p:pic>
    </p:spTree>
    <p:extLst>
      <p:ext uri="{BB962C8B-B14F-4D97-AF65-F5344CB8AC3E}">
        <p14:creationId xmlns:p14="http://schemas.microsoft.com/office/powerpoint/2010/main" val="559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 calcmode="lin" valueType="num">
                                      <p:cBhvr additive="base">
                                        <p:cTn id="1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 calcmode="lin" valueType="num">
                                      <p:cBhvr additive="base">
                                        <p:cTn id="23"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 calcmode="lin" valueType="num">
                                      <p:cBhvr additive="base">
                                        <p:cTn id="29"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anim calcmode="lin" valueType="num">
                                      <p:cBhvr additive="base">
                                        <p:cTn id="35"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9">
                                            <p:txEl>
                                              <p:pRg st="4" end="4"/>
                                            </p:txEl>
                                          </p:spTgt>
                                        </p:tgtEl>
                                        <p:attrNameLst>
                                          <p:attrName>style.visibility</p:attrName>
                                        </p:attrNameLst>
                                      </p:cBhvr>
                                      <p:to>
                                        <p:strVal val="visible"/>
                                      </p:to>
                                    </p:set>
                                    <p:anim calcmode="lin" valueType="num">
                                      <p:cBhvr additive="base">
                                        <p:cTn id="41"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9">
                                            <p:txEl>
                                              <p:pRg st="5" end="5"/>
                                            </p:txEl>
                                          </p:spTgt>
                                        </p:tgtEl>
                                        <p:attrNameLst>
                                          <p:attrName>style.visibility</p:attrName>
                                        </p:attrNameLst>
                                      </p:cBhvr>
                                      <p:to>
                                        <p:strVal val="visible"/>
                                      </p:to>
                                    </p:set>
                                    <p:anim calcmode="lin" valueType="num">
                                      <p:cBhvr additive="base">
                                        <p:cTn id="47"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xmlns="" id="{EFF7E87C-E235-4DB1-8080-EB9FF00FFCCA}"/>
              </a:ext>
            </a:extLst>
          </p:cNvPr>
          <p:cNvSpPr txBox="1"/>
          <p:nvPr/>
        </p:nvSpPr>
        <p:spPr>
          <a:xfrm>
            <a:off x="612751" y="144959"/>
            <a:ext cx="10436182" cy="430887"/>
          </a:xfrm>
          <a:prstGeom prst="rect">
            <a:avLst/>
          </a:prstGeom>
          <a:noFill/>
        </p:spPr>
        <p:txBody>
          <a:bodyPr wrap="square" rtlCol="0">
            <a:spAutoFit/>
          </a:bodyPr>
          <a:lstStyle/>
          <a:p>
            <a:pPr>
              <a:defRPr/>
            </a:pPr>
            <a:r>
              <a:rPr lang="it-IT" sz="2200" b="1" dirty="0">
                <a:solidFill>
                  <a:srgbClr val="4472C4">
                    <a:lumMod val="75000"/>
                  </a:srgbClr>
                </a:solidFill>
                <a:latin typeface="Tahoma"/>
                <a:ea typeface="Tahoma" panose="020B0604030504040204" pitchFamily="34" charset="0"/>
                <a:cs typeface="Tahoma" panose="020B0604030504040204" pitchFamily="34" charset="0"/>
              </a:rPr>
              <a:t>3. Seguito dato alle raccomandazioni del Rapporto di Valutazione 2024</a:t>
            </a:r>
          </a:p>
        </p:txBody>
      </p:sp>
      <p:sp>
        <p:nvSpPr>
          <p:cNvPr id="17" name="CasellaDiTesto 3">
            <a:extLst>
              <a:ext uri="{FF2B5EF4-FFF2-40B4-BE49-F238E27FC236}">
                <a16:creationId xmlns:a16="http://schemas.microsoft.com/office/drawing/2014/main" xmlns="" id="{397CCC40-F5B1-2D19-21BB-EADD57689C79}"/>
              </a:ext>
            </a:extLst>
          </p:cNvPr>
          <p:cNvSpPr txBox="1"/>
          <p:nvPr/>
        </p:nvSpPr>
        <p:spPr>
          <a:xfrm>
            <a:off x="604266" y="678270"/>
            <a:ext cx="8859642"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Indirizzo della programmazione</a:t>
            </a:r>
          </a:p>
        </p:txBody>
      </p:sp>
      <p:cxnSp>
        <p:nvCxnSpPr>
          <p:cNvPr id="18" name="Connettore 1 12">
            <a:extLst>
              <a:ext uri="{FF2B5EF4-FFF2-40B4-BE49-F238E27FC236}">
                <a16:creationId xmlns:a16="http://schemas.microsoft.com/office/drawing/2014/main" xmlns="" id="{01C565F4-2D43-E894-70D4-5BC837CF95CD}"/>
              </a:ext>
            </a:extLst>
          </p:cNvPr>
          <p:cNvCxnSpPr/>
          <p:nvPr/>
        </p:nvCxnSpPr>
        <p:spPr>
          <a:xfrm>
            <a:off x="604266" y="1200250"/>
            <a:ext cx="8868127" cy="21515"/>
          </a:xfrm>
          <a:prstGeom prst="line">
            <a:avLst/>
          </a:prstGeom>
          <a:ln w="19050">
            <a:solidFill>
              <a:schemeClr val="accent5">
                <a:lumMod val="50000"/>
              </a:schemeClr>
            </a:solidFill>
          </a:ln>
        </p:spPr>
        <p:style>
          <a:lnRef idx="1">
            <a:schemeClr val="dk1"/>
          </a:lnRef>
          <a:fillRef idx="0">
            <a:schemeClr val="dk1"/>
          </a:fillRef>
          <a:effectRef idx="0">
            <a:schemeClr val="dk1"/>
          </a:effectRef>
          <a:fontRef idx="minor">
            <a:schemeClr val="tx1"/>
          </a:fontRef>
        </p:style>
      </p:cxnSp>
      <p:sp>
        <p:nvSpPr>
          <p:cNvPr id="19" name="CasellaDiTesto 18">
            <a:extLst>
              <a:ext uri="{FF2B5EF4-FFF2-40B4-BE49-F238E27FC236}">
                <a16:creationId xmlns:a16="http://schemas.microsoft.com/office/drawing/2014/main" xmlns="" id="{6D3BAF9C-4844-EAA5-3D21-4E605CB29C11}"/>
              </a:ext>
            </a:extLst>
          </p:cNvPr>
          <p:cNvSpPr txBox="1"/>
          <p:nvPr/>
        </p:nvSpPr>
        <p:spPr>
          <a:xfrm>
            <a:off x="147913" y="1242359"/>
            <a:ext cx="11683523" cy="4341188"/>
          </a:xfrm>
          <a:prstGeom prst="rect">
            <a:avLst/>
          </a:prstGeom>
          <a:noFill/>
        </p:spPr>
        <p:txBody>
          <a:bodyPr wrap="square" rtlCol="0">
            <a:spAutoFit/>
          </a:bodyPr>
          <a:lstStyle/>
          <a:p>
            <a:pPr marL="450850" indent="-450850">
              <a:lnSpc>
                <a:spcPct val="130000"/>
              </a:lnSpc>
              <a:spcBef>
                <a:spcPts val="600"/>
              </a:spcBef>
            </a:pPr>
            <a:r>
              <a:rPr lang="it-IT" sz="15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2A:	Bisognerebbe favorire maggiormente l’adesione al sistema di classificazione delle aziende agrituristiche adottato dalla Regione Abruzzo</a:t>
            </a:r>
          </a:p>
          <a:p>
            <a:pPr marL="615950" indent="-171450">
              <a:lnSpc>
                <a:spcPct val="130000"/>
              </a:lnSpc>
              <a:spcBef>
                <a:spcPts val="600"/>
              </a:spcBef>
              <a:buFont typeface="Wingdings" panose="05000000000000000000" pitchFamily="2" charset="2"/>
              <a:buChar char="à"/>
            </a:pP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Il bando approvato con Det. DPD018-76 del 15062020 per la SM 6.4 del PSR Abruzzo prevedeva l’assegnazione di 5 punti per i soggetti che avevano aderito al sistema di classificazione delle aziende agrituristiche adottato dalla Regione Abruzzo (DGR. n. 388/P del 20/05/2015) con l’attribuzione di almeno 5 girasoli. Tale criterio è risultato però poco efficace in quanto la certificazione opera nel caso di agriturismi che offrono ospitalità, mentre la maggior parte degli agriturismi regionali offre solo ristorazione. Per tale motivo, si è deciso di non riutilizzare il criterio nell’ambito dell’intervento SRD03 del CSR Abruzzo. Per la stessa ragione non sono attualmente utilizzati altri incentivi per favorire l’adesione a tale classificazione.</a:t>
            </a:r>
            <a:endPar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endParaRPr>
          </a:p>
          <a:p>
            <a:pPr marL="450850" indent="-450850">
              <a:lnSpc>
                <a:spcPct val="130000"/>
              </a:lnSpc>
              <a:spcBef>
                <a:spcPts val="600"/>
              </a:spcBef>
            </a:pPr>
            <a:r>
              <a:rPr lang="it-IT" sz="15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5E:	</a:t>
            </a:r>
            <a:r>
              <a:rPr lang="it-IT" sz="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Affinché il C sequestrato permanga nei suoli, è necessario che le pratiche che favoriscono l’accumulo di C nei primi strati del suolo siano sostenute con continuità nel lungo periodo e nelle prossime programmazioni</a:t>
            </a:r>
          </a:p>
          <a:p>
            <a:pPr marL="450850" indent="-6350">
              <a:spcBef>
                <a:spcPts val="600"/>
              </a:spcBef>
            </a:pP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pt-BR" sz="1200" dirty="0">
                <a:solidFill>
                  <a:srgbClr val="00B050"/>
                </a:solidFill>
                <a:latin typeface="Tahoma" panose="020B0604030504040204" pitchFamily="34" charset="0"/>
                <a:ea typeface="Tahoma" panose="020B0604030504040204" pitchFamily="34" charset="0"/>
                <a:cs typeface="Tahoma" panose="020B0604030504040204" pitchFamily="34" charset="0"/>
              </a:rPr>
              <a:t>Il CSR Abruzzo 2023-2027 ha attivato le seguenti </a:t>
            </a: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rPr>
              <a:t>pratiche che favoriscono l’accumulo di C nei primi strati del suolo (i dati sulle superfici coinvolte sono ripresi da par. 10.1 Planning Unit </a:t>
            </a:r>
            <a:r>
              <a:rPr lang="it-IT" sz="1200" dirty="0" err="1">
                <a:solidFill>
                  <a:srgbClr val="00B050"/>
                </a:solidFill>
                <a:latin typeface="Tahoma" panose="020B0604030504040204" pitchFamily="34" charset="0"/>
                <a:ea typeface="Tahoma" panose="020B0604030504040204" pitchFamily="34" charset="0"/>
                <a:cs typeface="Tahoma" panose="020B0604030504040204" pitchFamily="34" charset="0"/>
              </a:rPr>
              <a:t>Amount</a:t>
            </a: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rPr>
              <a:t> del CSR V. 02 - DGR 104 del 15.02.2024)</a:t>
            </a:r>
            <a:endParaRPr lang="it-IT" sz="1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615950" indent="-171450">
              <a:spcBef>
                <a:spcPts val="600"/>
              </a:spcBef>
              <a:buFont typeface="Arial" panose="020B0604020202020204" pitchFamily="34" charset="0"/>
              <a:buChar char="•"/>
            </a:pP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rPr>
              <a:t>SRA01 - ACA1 – Produzione integrata, che interesserà 23.090 ha</a:t>
            </a:r>
          </a:p>
          <a:p>
            <a:pPr marL="615950" indent="-171450">
              <a:spcBef>
                <a:spcPts val="600"/>
              </a:spcBef>
              <a:buFont typeface="Arial" panose="020B0604020202020204" pitchFamily="34" charset="0"/>
              <a:buChar char="•"/>
            </a:pP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rPr>
              <a:t>SRA03 – ACA3 – Tecniche lavorazione ridotta dei suoli, che interesserà 6.100 ha</a:t>
            </a:r>
          </a:p>
          <a:p>
            <a:pPr marL="615950" indent="-171450">
              <a:spcBef>
                <a:spcPts val="600"/>
              </a:spcBef>
              <a:buFont typeface="Arial" panose="020B0604020202020204" pitchFamily="34" charset="0"/>
              <a:buChar char="•"/>
            </a:pP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rPr>
              <a:t>SRA06 – ACA6 – Cover </a:t>
            </a:r>
            <a:r>
              <a:rPr lang="it-IT" sz="1200" dirty="0" err="1">
                <a:solidFill>
                  <a:srgbClr val="00B050"/>
                </a:solidFill>
                <a:latin typeface="Tahoma" panose="020B0604030504040204" pitchFamily="34" charset="0"/>
                <a:ea typeface="Tahoma" panose="020B0604030504040204" pitchFamily="34" charset="0"/>
                <a:cs typeface="Tahoma" panose="020B0604030504040204" pitchFamily="34" charset="0"/>
              </a:rPr>
              <a:t>crops</a:t>
            </a: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rPr>
              <a:t>, che interesserà 2.760 ha</a:t>
            </a:r>
            <a:endParaRPr lang="it-IT" sz="1200" dirty="0">
              <a:solidFill>
                <a:srgbClr val="FF0000"/>
              </a:solidFill>
              <a:latin typeface="Tahoma" panose="020B0604030504040204" pitchFamily="34" charset="0"/>
              <a:ea typeface="Tahoma" panose="020B0604030504040204" pitchFamily="34" charset="0"/>
              <a:cs typeface="Tahoma" panose="020B0604030504040204" pitchFamily="34" charset="0"/>
            </a:endParaRPr>
          </a:p>
          <a:p>
            <a:pPr marL="615950" indent="-171450">
              <a:spcBef>
                <a:spcPts val="600"/>
              </a:spcBef>
              <a:buFont typeface="Arial" panose="020B0604020202020204" pitchFamily="34" charset="0"/>
              <a:buChar char="•"/>
            </a:pP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rPr>
              <a:t>SRA27 – Pagamento per impegni </a:t>
            </a:r>
            <a:r>
              <a:rPr lang="it-IT" sz="1200" dirty="0" err="1">
                <a:solidFill>
                  <a:srgbClr val="00B050"/>
                </a:solidFill>
                <a:latin typeface="Tahoma" panose="020B0604030504040204" pitchFamily="34" charset="0"/>
                <a:ea typeface="Tahoma" panose="020B0604030504040204" pitchFamily="34" charset="0"/>
                <a:cs typeface="Tahoma" panose="020B0604030504040204" pitchFamily="34" charset="0"/>
              </a:rPr>
              <a:t>silvoambientali</a:t>
            </a: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rPr>
              <a:t> e impegni in materia di clima, che interesserà 2.000 ha</a:t>
            </a:r>
          </a:p>
          <a:p>
            <a:pPr marL="615950" indent="-171450">
              <a:spcBef>
                <a:spcPts val="600"/>
              </a:spcBef>
              <a:buFont typeface="Arial" panose="020B0604020202020204" pitchFamily="34" charset="0"/>
              <a:buChar char="•"/>
            </a:pPr>
            <a:r>
              <a:rPr lang="it-IT" sz="1200" dirty="0">
                <a:solidFill>
                  <a:srgbClr val="00B050"/>
                </a:solidFill>
                <a:latin typeface="Tahoma" panose="020B0604030504040204" pitchFamily="34" charset="0"/>
                <a:ea typeface="Tahoma" panose="020B0604030504040204" pitchFamily="34" charset="0"/>
                <a:cs typeface="Tahoma" panose="020B0604030504040204" pitchFamily="34" charset="0"/>
              </a:rPr>
              <a:t>SRA29 - Pagamento al fine di adottare e mantenere pratiche e metodi di produzione biologica 41.941 ha</a:t>
            </a:r>
            <a:endParaRPr lang="it-IT" sz="1200" strike="sngStrike"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pic>
        <p:nvPicPr>
          <p:cNvPr id="2" name="Immagine 1">
            <a:extLst>
              <a:ext uri="{FF2B5EF4-FFF2-40B4-BE49-F238E27FC236}">
                <a16:creationId xmlns:a16="http://schemas.microsoft.com/office/drawing/2014/main" xmlns="" id="{D1F4C723-0440-B529-9434-5D8FCC234F73}"/>
              </a:ext>
            </a:extLst>
          </p:cNvPr>
          <p:cNvPicPr>
            <a:picLocks noChangeAspect="1"/>
          </p:cNvPicPr>
          <p:nvPr/>
        </p:nvPicPr>
        <p:blipFill>
          <a:blip r:embed="rId2"/>
          <a:stretch>
            <a:fillRect/>
          </a:stretch>
        </p:blipFill>
        <p:spPr>
          <a:xfrm>
            <a:off x="10708873" y="5945509"/>
            <a:ext cx="1015072" cy="411516"/>
          </a:xfrm>
          <a:prstGeom prst="rect">
            <a:avLst/>
          </a:prstGeom>
        </p:spPr>
      </p:pic>
    </p:spTree>
    <p:extLst>
      <p:ext uri="{BB962C8B-B14F-4D97-AF65-F5344CB8AC3E}">
        <p14:creationId xmlns:p14="http://schemas.microsoft.com/office/powerpoint/2010/main" val="3933441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 calcmode="lin" valueType="num">
                                      <p:cBhvr additive="base">
                                        <p:cTn id="17"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9">
                                            <p:txEl>
                                              <p:pRg st="1" end="1"/>
                                            </p:txEl>
                                          </p:spTgt>
                                        </p:tgtEl>
                                        <p:attrNameLst>
                                          <p:attrName>style.visibility</p:attrName>
                                        </p:attrNameLst>
                                      </p:cBhvr>
                                      <p:to>
                                        <p:strVal val="visible"/>
                                      </p:to>
                                    </p:set>
                                    <p:anim calcmode="lin" valueType="num">
                                      <p:cBhvr additive="base">
                                        <p:cTn id="23" dur="500" fill="hold"/>
                                        <p:tgtEl>
                                          <p:spTgt spid="19">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9">
                                            <p:txEl>
                                              <p:pRg st="2" end="2"/>
                                            </p:txEl>
                                          </p:spTgt>
                                        </p:tgtEl>
                                        <p:attrNameLst>
                                          <p:attrName>style.visibility</p:attrName>
                                        </p:attrNameLst>
                                      </p:cBhvr>
                                      <p:to>
                                        <p:strVal val="visible"/>
                                      </p:to>
                                    </p:set>
                                    <p:anim calcmode="lin" valueType="num">
                                      <p:cBhvr additive="base">
                                        <p:cTn id="29" dur="500" fill="hold"/>
                                        <p:tgtEl>
                                          <p:spTgt spid="19">
                                            <p:txEl>
                                              <p:pRg st="2" end="2"/>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9">
                                            <p:txEl>
                                              <p:pRg st="3" end="3"/>
                                            </p:txEl>
                                          </p:spTgt>
                                        </p:tgtEl>
                                        <p:attrNameLst>
                                          <p:attrName>style.visibility</p:attrName>
                                        </p:attrNameLst>
                                      </p:cBhvr>
                                      <p:to>
                                        <p:strVal val="visible"/>
                                      </p:to>
                                    </p:set>
                                    <p:anim calcmode="lin" valueType="num">
                                      <p:cBhvr additive="base">
                                        <p:cTn id="35" dur="500" fill="hold"/>
                                        <p:tgtEl>
                                          <p:spTgt spid="19">
                                            <p:txEl>
                                              <p:pRg st="3" end="3"/>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9">
                                            <p:txEl>
                                              <p:pRg st="4" end="4"/>
                                            </p:txEl>
                                          </p:spTgt>
                                        </p:tgtEl>
                                        <p:attrNameLst>
                                          <p:attrName>style.visibility</p:attrName>
                                        </p:attrNameLst>
                                      </p:cBhvr>
                                      <p:to>
                                        <p:strVal val="visible"/>
                                      </p:to>
                                    </p:set>
                                    <p:anim calcmode="lin" valueType="num">
                                      <p:cBhvr additive="base">
                                        <p:cTn id="41" dur="500" fill="hold"/>
                                        <p:tgtEl>
                                          <p:spTgt spid="19">
                                            <p:txEl>
                                              <p:pRg st="4" end="4"/>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9">
                                            <p:txEl>
                                              <p:pRg st="5" end="5"/>
                                            </p:txEl>
                                          </p:spTgt>
                                        </p:tgtEl>
                                        <p:attrNameLst>
                                          <p:attrName>style.visibility</p:attrName>
                                        </p:attrNameLst>
                                      </p:cBhvr>
                                      <p:to>
                                        <p:strVal val="visible"/>
                                      </p:to>
                                    </p:set>
                                    <p:anim calcmode="lin" valueType="num">
                                      <p:cBhvr additive="base">
                                        <p:cTn id="47" dur="500" fill="hold"/>
                                        <p:tgtEl>
                                          <p:spTgt spid="19">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1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9">
                                            <p:txEl>
                                              <p:pRg st="6" end="6"/>
                                            </p:txEl>
                                          </p:spTgt>
                                        </p:tgtEl>
                                        <p:attrNameLst>
                                          <p:attrName>style.visibility</p:attrName>
                                        </p:attrNameLst>
                                      </p:cBhvr>
                                      <p:to>
                                        <p:strVal val="visible"/>
                                      </p:to>
                                    </p:set>
                                    <p:anim calcmode="lin" valueType="num">
                                      <p:cBhvr additive="base">
                                        <p:cTn id="53" dur="500" fill="hold"/>
                                        <p:tgtEl>
                                          <p:spTgt spid="19">
                                            <p:txEl>
                                              <p:pRg st="6" end="6"/>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9">
                                            <p:txEl>
                                              <p:pRg st="7" end="7"/>
                                            </p:txEl>
                                          </p:spTgt>
                                        </p:tgtEl>
                                        <p:attrNameLst>
                                          <p:attrName>style.visibility</p:attrName>
                                        </p:attrNameLst>
                                      </p:cBhvr>
                                      <p:to>
                                        <p:strVal val="visible"/>
                                      </p:to>
                                    </p:set>
                                    <p:anim calcmode="lin" valueType="num">
                                      <p:cBhvr additive="base">
                                        <p:cTn id="59" dur="500" fill="hold"/>
                                        <p:tgtEl>
                                          <p:spTgt spid="19">
                                            <p:txEl>
                                              <p:pRg st="7" end="7"/>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1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grpId="0" nodeType="clickEffect">
                                  <p:stCondLst>
                                    <p:cond delay="0"/>
                                  </p:stCondLst>
                                  <p:childTnLst>
                                    <p:set>
                                      <p:cBhvr>
                                        <p:cTn id="64" dur="1" fill="hold">
                                          <p:stCondLst>
                                            <p:cond delay="0"/>
                                          </p:stCondLst>
                                        </p:cTn>
                                        <p:tgtEl>
                                          <p:spTgt spid="19">
                                            <p:txEl>
                                              <p:pRg st="8" end="8"/>
                                            </p:txEl>
                                          </p:spTgt>
                                        </p:tgtEl>
                                        <p:attrNameLst>
                                          <p:attrName>style.visibility</p:attrName>
                                        </p:attrNameLst>
                                      </p:cBhvr>
                                      <p:to>
                                        <p:strVal val="visible"/>
                                      </p:to>
                                    </p:set>
                                    <p:anim calcmode="lin" valueType="num">
                                      <p:cBhvr additive="base">
                                        <p:cTn id="65" dur="500" fill="hold"/>
                                        <p:tgtEl>
                                          <p:spTgt spid="19">
                                            <p:txEl>
                                              <p:pRg st="8" end="8"/>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19">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3F458301-2E57-4B23-9C4F-A28D03700227}"/>
              </a:ext>
            </a:extLst>
          </p:cNvPr>
          <p:cNvSpPr/>
          <p:nvPr/>
        </p:nvSpPr>
        <p:spPr>
          <a:xfrm>
            <a:off x="630909" y="647050"/>
            <a:ext cx="11188198" cy="15696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it-IT" sz="3200" b="1" dirty="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4.</a:t>
            </a:r>
            <a:r>
              <a:rPr lang="it-IT" sz="3200" b="1" dirty="0">
                <a:ln w="12700">
                  <a:solidFill>
                    <a:schemeClr val="accent3">
                      <a:lumMod val="50000"/>
                    </a:schemeClr>
                  </a:solidFill>
                  <a:prstDash val="solid"/>
                </a:ln>
                <a:solidFill>
                  <a:schemeClr val="bg1"/>
                </a:solidFill>
                <a:effectLst>
                  <a:innerShdw blurRad="177800">
                    <a:schemeClr val="accent3">
                      <a:lumMod val="50000"/>
                    </a:schemeClr>
                  </a:innerShdw>
                </a:effectLst>
                <a:latin typeface="Tahoma" panose="020B0604030504040204" pitchFamily="34" charset="0"/>
                <a:ea typeface="Tahoma" panose="020B0604030504040204" pitchFamily="34" charset="0"/>
                <a:cs typeface="Tahoma" panose="020B0604030504040204" pitchFamily="34" charset="0"/>
              </a:rPr>
              <a:t> </a:t>
            </a:r>
            <a:r>
              <a:rPr lang="it-IT" sz="3200" b="1" dirty="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Rapporto tematico “Sostegno allo scopo di aiutare gli aventi diritto ad avvalersi dei servizi di        Consulenza</a:t>
            </a:r>
            <a:r>
              <a:rPr lang="it-IT" sz="3200" b="1" dirty="0" smtClean="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it-IT" sz="3200" b="1" dirty="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63077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a:extLst>
              <a:ext uri="{FF2B5EF4-FFF2-40B4-BE49-F238E27FC236}">
                <a16:creationId xmlns:a16="http://schemas.microsoft.com/office/drawing/2014/main" xmlns="" id="{453B6DB2-03AD-B20C-FA08-A75BE6BB52B8}"/>
              </a:ext>
            </a:extLst>
          </p:cNvPr>
          <p:cNvSpPr txBox="1"/>
          <p:nvPr/>
        </p:nvSpPr>
        <p:spPr>
          <a:xfrm>
            <a:off x="0" y="267349"/>
            <a:ext cx="12192000"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2.4 Stato di attuazione del Programma per Focus Area al </a:t>
            </a:r>
            <a:r>
              <a:rPr lang="it-IT" sz="24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28</a:t>
            </a:r>
            <a:r>
              <a:rPr kumimoji="0" lang="it-IT" sz="2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/11/202</a:t>
            </a:r>
            <a:r>
              <a:rPr lang="it-IT" sz="24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4</a:t>
            </a:r>
            <a:r>
              <a:rPr kumimoji="0" lang="it-IT" sz="2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it-IT" sz="18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it-IT" sz="1800" b="1" i="0" u="none" strike="noStrike" kern="1200" cap="none" spc="0" normalizeH="0" baseline="0" noProof="0" dirty="0" err="1">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dec</a:t>
            </a:r>
            <a:r>
              <a:rPr kumimoji="0" lang="it-IT" sz="18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725)</a:t>
            </a:r>
            <a:endPar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Tabella 2">
            <a:extLst>
              <a:ext uri="{FF2B5EF4-FFF2-40B4-BE49-F238E27FC236}">
                <a16:creationId xmlns:a16="http://schemas.microsoft.com/office/drawing/2014/main" xmlns="" id="{937FBB46-C4EE-FA3B-1027-2E8FF2BDF314}"/>
              </a:ext>
            </a:extLst>
          </p:cNvPr>
          <p:cNvGraphicFramePr>
            <a:graphicFrameLocks noGrp="1"/>
          </p:cNvGraphicFramePr>
          <p:nvPr>
            <p:extLst/>
          </p:nvPr>
        </p:nvGraphicFramePr>
        <p:xfrm>
          <a:off x="75501" y="870591"/>
          <a:ext cx="11889998" cy="4829144"/>
        </p:xfrm>
        <a:graphic>
          <a:graphicData uri="http://schemas.openxmlformats.org/drawingml/2006/table">
            <a:tbl>
              <a:tblPr>
                <a:tableStyleId>{5C22544A-7EE6-4342-B048-85BDC9FD1C3A}</a:tableStyleId>
              </a:tblPr>
              <a:tblGrid>
                <a:gridCol w="2306972">
                  <a:extLst>
                    <a:ext uri="{9D8B030D-6E8A-4147-A177-3AD203B41FA5}">
                      <a16:colId xmlns:a16="http://schemas.microsoft.com/office/drawing/2014/main" xmlns="" val="3266151710"/>
                    </a:ext>
                  </a:extLst>
                </a:gridCol>
                <a:gridCol w="1348491">
                  <a:extLst>
                    <a:ext uri="{9D8B030D-6E8A-4147-A177-3AD203B41FA5}">
                      <a16:colId xmlns:a16="http://schemas.microsoft.com/office/drawing/2014/main" xmlns="" val="2292907657"/>
                    </a:ext>
                  </a:extLst>
                </a:gridCol>
                <a:gridCol w="1299701">
                  <a:extLst>
                    <a:ext uri="{9D8B030D-6E8A-4147-A177-3AD203B41FA5}">
                      <a16:colId xmlns:a16="http://schemas.microsoft.com/office/drawing/2014/main" xmlns="" val="1604219698"/>
                    </a:ext>
                  </a:extLst>
                </a:gridCol>
                <a:gridCol w="1261078">
                  <a:extLst>
                    <a:ext uri="{9D8B030D-6E8A-4147-A177-3AD203B41FA5}">
                      <a16:colId xmlns:a16="http://schemas.microsoft.com/office/drawing/2014/main" xmlns="" val="1499628936"/>
                    </a:ext>
                  </a:extLst>
                </a:gridCol>
                <a:gridCol w="1023457">
                  <a:extLst>
                    <a:ext uri="{9D8B030D-6E8A-4147-A177-3AD203B41FA5}">
                      <a16:colId xmlns:a16="http://schemas.microsoft.com/office/drawing/2014/main" xmlns="" val="2674135871"/>
                    </a:ext>
                  </a:extLst>
                </a:gridCol>
                <a:gridCol w="1434517">
                  <a:extLst>
                    <a:ext uri="{9D8B030D-6E8A-4147-A177-3AD203B41FA5}">
                      <a16:colId xmlns:a16="http://schemas.microsoft.com/office/drawing/2014/main" xmlns="" val="838243052"/>
                    </a:ext>
                  </a:extLst>
                </a:gridCol>
                <a:gridCol w="998290">
                  <a:extLst>
                    <a:ext uri="{9D8B030D-6E8A-4147-A177-3AD203B41FA5}">
                      <a16:colId xmlns:a16="http://schemas.microsoft.com/office/drawing/2014/main" xmlns="" val="3465173180"/>
                    </a:ext>
                  </a:extLst>
                </a:gridCol>
                <a:gridCol w="1258349">
                  <a:extLst>
                    <a:ext uri="{9D8B030D-6E8A-4147-A177-3AD203B41FA5}">
                      <a16:colId xmlns:a16="http://schemas.microsoft.com/office/drawing/2014/main" xmlns="" val="1512242054"/>
                    </a:ext>
                  </a:extLst>
                </a:gridCol>
                <a:gridCol w="959143">
                  <a:extLst>
                    <a:ext uri="{9D8B030D-6E8A-4147-A177-3AD203B41FA5}">
                      <a16:colId xmlns:a16="http://schemas.microsoft.com/office/drawing/2014/main" xmlns="" val="3967722226"/>
                    </a:ext>
                  </a:extLst>
                </a:gridCol>
              </a:tblGrid>
              <a:tr h="574841">
                <a:tc rowSpan="2">
                  <a:txBody>
                    <a:bodyPr/>
                    <a:lstStyle/>
                    <a:p>
                      <a:pPr marL="0" algn="ctr" defTabSz="914400" rtl="0" eaLnBrk="1" fontAlgn="ctr" latinLnBrk="0" hangingPunct="1"/>
                      <a:r>
                        <a:rPr lang="it-IT" sz="1300" b="1" u="none" strike="noStrike" kern="1200" dirty="0">
                          <a:solidFill>
                            <a:schemeClr val="dk1"/>
                          </a:solidFill>
                          <a:effectLst/>
                        </a:rPr>
                        <a:t>FOCUS AREA</a:t>
                      </a:r>
                      <a:endParaRPr lang="it-IT" sz="1300" b="1" u="none" strike="noStrike" kern="1200" dirty="0">
                        <a:solidFill>
                          <a:schemeClr val="dk1"/>
                        </a:solidFill>
                        <a:effectLst/>
                        <a:latin typeface="+mn-lt"/>
                        <a:ea typeface="+mn-ea"/>
                        <a:cs typeface="+mn-cs"/>
                      </a:endParaRPr>
                    </a:p>
                  </a:txBody>
                  <a:tcPr marL="36000" marR="36000" marT="36000" marB="36000" anchor="ctr"/>
                </a:tc>
                <a:tc>
                  <a:txBody>
                    <a:bodyPr/>
                    <a:lstStyle/>
                    <a:p>
                      <a:pPr marL="0" algn="ctr" defTabSz="914400" rtl="0" eaLnBrk="1" fontAlgn="ctr" latinLnBrk="0" hangingPunct="1"/>
                      <a:r>
                        <a:rPr lang="it-IT" sz="1200" b="1" u="none" strike="noStrike" kern="1200" dirty="0">
                          <a:solidFill>
                            <a:schemeClr val="dk1"/>
                          </a:solidFill>
                          <a:effectLst/>
                        </a:rPr>
                        <a:t>Programmato PSR - Versione 13</a:t>
                      </a:r>
                      <a:endParaRPr lang="it-IT" sz="1200" b="1" u="none" strike="noStrike" kern="1200" dirty="0">
                        <a:solidFill>
                          <a:schemeClr val="dk1"/>
                        </a:solidFill>
                        <a:effectLst/>
                        <a:latin typeface="+mn-lt"/>
                        <a:ea typeface="+mn-ea"/>
                        <a:cs typeface="+mn-cs"/>
                      </a:endParaRPr>
                    </a:p>
                  </a:txBody>
                  <a:tcPr marL="36000" marR="36000" marT="36000" marB="36000" anchor="ctr"/>
                </a:tc>
                <a:tc>
                  <a:txBody>
                    <a:bodyPr/>
                    <a:lstStyle/>
                    <a:p>
                      <a:pPr marL="0" algn="ctr" defTabSz="914400" rtl="0" eaLnBrk="1" fontAlgn="ctr" latinLnBrk="0" hangingPunct="1"/>
                      <a:r>
                        <a:rPr lang="it-IT" sz="1200" b="1" u="none" strike="noStrike" kern="1200" dirty="0">
                          <a:solidFill>
                            <a:schemeClr val="dk1"/>
                          </a:solidFill>
                          <a:effectLst/>
                        </a:rPr>
                        <a:t>Programmato PSR - Versione 13 (FEASR) + Euri</a:t>
                      </a:r>
                      <a:endParaRPr lang="it-IT" sz="1200" b="1" u="none" strike="noStrike" kern="1200" dirty="0">
                        <a:solidFill>
                          <a:schemeClr val="dk1"/>
                        </a:solidFill>
                        <a:effectLst/>
                        <a:latin typeface="+mn-lt"/>
                        <a:ea typeface="+mn-ea"/>
                        <a:cs typeface="+mn-cs"/>
                      </a:endParaRPr>
                    </a:p>
                  </a:txBody>
                  <a:tcPr marL="36000" marR="36000" marT="36000" marB="36000" anchor="ctr"/>
                </a:tc>
                <a:tc>
                  <a:txBody>
                    <a:bodyPr/>
                    <a:lstStyle/>
                    <a:p>
                      <a:pPr marL="0" algn="ctr" defTabSz="914400" rtl="0" eaLnBrk="1" fontAlgn="ctr" latinLnBrk="0" hangingPunct="1"/>
                      <a:r>
                        <a:rPr lang="it-IT" sz="1200" b="1" u="none" strike="noStrike" kern="1200" dirty="0">
                          <a:solidFill>
                            <a:schemeClr val="dk1"/>
                          </a:solidFill>
                          <a:effectLst/>
                        </a:rPr>
                        <a:t>Impegnato da Bandi</a:t>
                      </a:r>
                      <a:endParaRPr lang="it-IT" sz="1200" b="1" u="none" strike="noStrike" kern="1200" dirty="0">
                        <a:solidFill>
                          <a:schemeClr val="dk1"/>
                        </a:solidFill>
                        <a:effectLst/>
                        <a:latin typeface="+mn-lt"/>
                        <a:ea typeface="+mn-ea"/>
                        <a:cs typeface="+mn-cs"/>
                      </a:endParaRPr>
                    </a:p>
                  </a:txBody>
                  <a:tcPr marL="36000" marR="36000" marT="36000" marB="36000" anchor="ctr"/>
                </a:tc>
                <a:tc>
                  <a:txBody>
                    <a:bodyPr/>
                    <a:lstStyle/>
                    <a:p>
                      <a:pPr marL="0" algn="ctr" defTabSz="914400" rtl="0" eaLnBrk="1" fontAlgn="ctr" latinLnBrk="0" hangingPunct="1"/>
                      <a:r>
                        <a:rPr lang="it-IT" sz="1200" b="1" u="none" strike="noStrike" kern="1200" dirty="0">
                          <a:solidFill>
                            <a:schemeClr val="dk1"/>
                          </a:solidFill>
                          <a:effectLst/>
                        </a:rPr>
                        <a:t>% Impegnato (bandi) su programmato</a:t>
                      </a:r>
                      <a:endParaRPr lang="it-IT" sz="1200" b="1" u="none" strike="noStrike" kern="1200" dirty="0">
                        <a:solidFill>
                          <a:schemeClr val="dk1"/>
                        </a:solidFill>
                        <a:effectLst/>
                        <a:latin typeface="+mn-lt"/>
                        <a:ea typeface="+mn-ea"/>
                        <a:cs typeface="+mn-cs"/>
                      </a:endParaRPr>
                    </a:p>
                  </a:txBody>
                  <a:tcPr marL="36000" marR="36000" marT="36000" marB="36000" anchor="ctr"/>
                </a:tc>
                <a:tc>
                  <a:txBody>
                    <a:bodyPr/>
                    <a:lstStyle/>
                    <a:p>
                      <a:pPr marL="0" algn="ctr" defTabSz="914400" rtl="0" eaLnBrk="1" fontAlgn="ctr" latinLnBrk="0" hangingPunct="1"/>
                      <a:r>
                        <a:rPr lang="it-IT" sz="1200" b="1" u="none" strike="noStrike" kern="1200">
                          <a:solidFill>
                            <a:schemeClr val="dk1"/>
                          </a:solidFill>
                          <a:effectLst/>
                        </a:rPr>
                        <a:t>Impegni complessivi  (o.g.v + pag. trascinamenti)*</a:t>
                      </a:r>
                      <a:endParaRPr lang="it-IT" sz="1200" b="1" u="none" strike="noStrike" kern="1200">
                        <a:solidFill>
                          <a:schemeClr val="dk1"/>
                        </a:solidFill>
                        <a:effectLst/>
                        <a:latin typeface="+mn-lt"/>
                        <a:ea typeface="+mn-ea"/>
                        <a:cs typeface="+mn-cs"/>
                      </a:endParaRPr>
                    </a:p>
                  </a:txBody>
                  <a:tcPr marL="36000" marR="36000" marT="36000" marB="36000" anchor="ctr"/>
                </a:tc>
                <a:tc>
                  <a:txBody>
                    <a:bodyPr/>
                    <a:lstStyle/>
                    <a:p>
                      <a:pPr marL="0" algn="ctr" defTabSz="914400" rtl="0" eaLnBrk="1" fontAlgn="ctr" latinLnBrk="0" hangingPunct="1"/>
                      <a:r>
                        <a:rPr lang="it-IT" sz="1200" b="1" u="none" strike="noStrike" kern="1200">
                          <a:solidFill>
                            <a:schemeClr val="dk1"/>
                          </a:solidFill>
                          <a:effectLst/>
                        </a:rPr>
                        <a:t>% Impegni su programmato</a:t>
                      </a:r>
                      <a:endParaRPr lang="it-IT" sz="1200" b="1" u="none" strike="noStrike" kern="1200">
                        <a:solidFill>
                          <a:schemeClr val="dk1"/>
                        </a:solidFill>
                        <a:effectLst/>
                        <a:latin typeface="+mn-lt"/>
                        <a:ea typeface="+mn-ea"/>
                        <a:cs typeface="+mn-cs"/>
                      </a:endParaRPr>
                    </a:p>
                  </a:txBody>
                  <a:tcPr marL="36000" marR="36000" marT="36000" marB="36000" anchor="ctr"/>
                </a:tc>
                <a:tc>
                  <a:txBody>
                    <a:bodyPr/>
                    <a:lstStyle/>
                    <a:p>
                      <a:pPr marL="0" algn="ctr" defTabSz="914400" rtl="0" eaLnBrk="1" fontAlgn="ctr" latinLnBrk="0" hangingPunct="1"/>
                      <a:r>
                        <a:rPr lang="it-IT" sz="1200" b="1" u="none" strike="noStrike" kern="1200" dirty="0">
                          <a:solidFill>
                            <a:schemeClr val="dk1"/>
                          </a:solidFill>
                          <a:effectLst/>
                        </a:rPr>
                        <a:t>Importo pagato al Decreto 725</a:t>
                      </a:r>
                      <a:endParaRPr lang="it-IT" sz="1200" b="1" u="none" strike="noStrike" kern="1200" dirty="0">
                        <a:solidFill>
                          <a:schemeClr val="dk1"/>
                        </a:solidFill>
                        <a:effectLst/>
                        <a:latin typeface="+mn-lt"/>
                        <a:ea typeface="+mn-ea"/>
                        <a:cs typeface="+mn-cs"/>
                      </a:endParaRPr>
                    </a:p>
                  </a:txBody>
                  <a:tcPr marL="36000" marR="36000" marT="36000" marB="36000" anchor="ctr"/>
                </a:tc>
                <a:tc>
                  <a:txBody>
                    <a:bodyPr/>
                    <a:lstStyle/>
                    <a:p>
                      <a:pPr marL="0" algn="ctr" defTabSz="914400" rtl="0" eaLnBrk="1" fontAlgn="ctr" latinLnBrk="0" hangingPunct="1"/>
                      <a:r>
                        <a:rPr lang="it-IT" sz="1200" b="1" u="none" strike="noStrike" kern="1200" dirty="0">
                          <a:solidFill>
                            <a:schemeClr val="dk1"/>
                          </a:solidFill>
                          <a:effectLst/>
                        </a:rPr>
                        <a:t>% Pagato su programmato</a:t>
                      </a:r>
                      <a:endParaRPr lang="it-IT" sz="1200" b="1" u="none" strike="noStrike" kern="1200" dirty="0">
                        <a:solidFill>
                          <a:schemeClr val="dk1"/>
                        </a:solidFill>
                        <a:effectLst/>
                        <a:latin typeface="+mn-lt"/>
                        <a:ea typeface="+mn-ea"/>
                        <a:cs typeface="+mn-cs"/>
                      </a:endParaRPr>
                    </a:p>
                  </a:txBody>
                  <a:tcPr marL="36000" marR="36000" marT="36000" marB="36000" anchor="ctr"/>
                </a:tc>
                <a:extLst>
                  <a:ext uri="{0D108BD9-81ED-4DB2-BD59-A6C34878D82A}">
                    <a16:rowId xmlns:a16="http://schemas.microsoft.com/office/drawing/2014/main" xmlns="" val="1051322612"/>
                  </a:ext>
                </a:extLst>
              </a:tr>
              <a:tr h="196464">
                <a:tc vMerge="1">
                  <a:txBody>
                    <a:bodyPr/>
                    <a:lstStyle/>
                    <a:p>
                      <a:endParaRPr lang="it-IT"/>
                    </a:p>
                  </a:txBody>
                  <a:tcPr/>
                </a:tc>
                <a:tc>
                  <a:txBody>
                    <a:bodyPr/>
                    <a:lstStyle/>
                    <a:p>
                      <a:pPr marL="0" algn="ctr" defTabSz="914400" rtl="0" eaLnBrk="1" fontAlgn="ctr" latinLnBrk="0" hangingPunct="1"/>
                      <a:r>
                        <a:rPr lang="it-IT" sz="1100" b="0" u="none" strike="noStrike" kern="1200" dirty="0">
                          <a:solidFill>
                            <a:schemeClr val="dk1"/>
                          </a:solidFill>
                          <a:effectLst/>
                        </a:rPr>
                        <a:t>(a)</a:t>
                      </a:r>
                      <a:endParaRPr lang="it-IT" sz="1100" b="0" u="none" strike="noStrike" kern="1200" dirty="0">
                        <a:solidFill>
                          <a:schemeClr val="dk1"/>
                        </a:solidFill>
                        <a:effectLst/>
                        <a:latin typeface="+mn-lt"/>
                        <a:ea typeface="+mn-ea"/>
                        <a:cs typeface="+mn-cs"/>
                      </a:endParaRPr>
                    </a:p>
                  </a:txBody>
                  <a:tcPr marL="36000" marR="36000" marT="36000" marB="36000" anchor="ctr"/>
                </a:tc>
                <a:tc>
                  <a:txBody>
                    <a:bodyPr/>
                    <a:lstStyle/>
                    <a:p>
                      <a:pPr marL="0" algn="ctr" defTabSz="914400" rtl="0" eaLnBrk="1" fontAlgn="ctr" latinLnBrk="0" hangingPunct="1"/>
                      <a:r>
                        <a:rPr lang="it-IT" sz="1100" b="0" u="none" strike="noStrike" kern="1200" dirty="0">
                          <a:solidFill>
                            <a:schemeClr val="dk1"/>
                          </a:solidFill>
                          <a:effectLst/>
                        </a:rPr>
                        <a:t> </a:t>
                      </a:r>
                      <a:endParaRPr lang="it-IT" sz="1100" b="0" u="none" strike="noStrike" kern="1200" dirty="0">
                        <a:solidFill>
                          <a:schemeClr val="dk1"/>
                        </a:solidFill>
                        <a:effectLst/>
                        <a:latin typeface="+mn-lt"/>
                        <a:ea typeface="+mn-ea"/>
                        <a:cs typeface="+mn-cs"/>
                      </a:endParaRPr>
                    </a:p>
                  </a:txBody>
                  <a:tcPr marL="36000" marR="36000" marT="36000" marB="36000" anchor="ctr"/>
                </a:tc>
                <a:tc>
                  <a:txBody>
                    <a:bodyPr/>
                    <a:lstStyle/>
                    <a:p>
                      <a:pPr marL="0" algn="ctr" defTabSz="914400" rtl="0" eaLnBrk="1" fontAlgn="ctr" latinLnBrk="0" hangingPunct="1"/>
                      <a:r>
                        <a:rPr lang="it-IT" sz="1100" b="0" u="none" strike="noStrike" kern="1200" dirty="0">
                          <a:solidFill>
                            <a:schemeClr val="dk1"/>
                          </a:solidFill>
                          <a:effectLst/>
                        </a:rPr>
                        <a:t>(b)</a:t>
                      </a:r>
                      <a:endParaRPr lang="it-IT" sz="1100" b="0" u="none" strike="noStrike" kern="1200" dirty="0">
                        <a:solidFill>
                          <a:schemeClr val="dk1"/>
                        </a:solidFill>
                        <a:effectLst/>
                        <a:latin typeface="+mn-lt"/>
                        <a:ea typeface="+mn-ea"/>
                        <a:cs typeface="+mn-cs"/>
                      </a:endParaRPr>
                    </a:p>
                  </a:txBody>
                  <a:tcPr marL="36000" marR="36000" marT="36000" marB="36000" anchor="ctr"/>
                </a:tc>
                <a:tc>
                  <a:txBody>
                    <a:bodyPr/>
                    <a:lstStyle/>
                    <a:p>
                      <a:pPr marL="0" algn="ctr" defTabSz="914400" rtl="0" eaLnBrk="1" fontAlgn="ctr" latinLnBrk="0" hangingPunct="1"/>
                      <a:r>
                        <a:rPr lang="it-IT" sz="1100" b="0" u="none" strike="noStrike" kern="1200" dirty="0">
                          <a:solidFill>
                            <a:schemeClr val="dk1"/>
                          </a:solidFill>
                          <a:effectLst/>
                        </a:rPr>
                        <a:t>(b/a)</a:t>
                      </a:r>
                      <a:endParaRPr lang="it-IT" sz="1100" b="0" u="none" strike="noStrike" kern="1200" dirty="0">
                        <a:solidFill>
                          <a:schemeClr val="dk1"/>
                        </a:solidFill>
                        <a:effectLst/>
                        <a:latin typeface="+mn-lt"/>
                        <a:ea typeface="+mn-ea"/>
                        <a:cs typeface="+mn-cs"/>
                      </a:endParaRPr>
                    </a:p>
                  </a:txBody>
                  <a:tcPr marL="36000" marR="36000" marT="36000" marB="36000" anchor="ctr"/>
                </a:tc>
                <a:tc>
                  <a:txBody>
                    <a:bodyPr/>
                    <a:lstStyle/>
                    <a:p>
                      <a:pPr marL="0" algn="ctr" defTabSz="914400" rtl="0" eaLnBrk="1" fontAlgn="ctr" latinLnBrk="0" hangingPunct="1"/>
                      <a:r>
                        <a:rPr lang="it-IT" sz="1100" b="0" u="none" strike="noStrike" kern="1200" dirty="0">
                          <a:solidFill>
                            <a:schemeClr val="dk1"/>
                          </a:solidFill>
                          <a:effectLst/>
                        </a:rPr>
                        <a:t> (c)   </a:t>
                      </a:r>
                      <a:endParaRPr lang="it-IT" sz="1100" b="0" u="none" strike="noStrike" kern="1200" dirty="0">
                        <a:solidFill>
                          <a:schemeClr val="dk1"/>
                        </a:solidFill>
                        <a:effectLst/>
                        <a:latin typeface="+mn-lt"/>
                        <a:ea typeface="+mn-ea"/>
                        <a:cs typeface="+mn-cs"/>
                      </a:endParaRPr>
                    </a:p>
                  </a:txBody>
                  <a:tcPr marL="36000" marR="36000" marT="36000" marB="36000" anchor="ctr"/>
                </a:tc>
                <a:tc>
                  <a:txBody>
                    <a:bodyPr/>
                    <a:lstStyle/>
                    <a:p>
                      <a:pPr marL="0" algn="ctr" defTabSz="914400" rtl="0" eaLnBrk="1" fontAlgn="ctr" latinLnBrk="0" hangingPunct="1"/>
                      <a:r>
                        <a:rPr lang="it-IT" sz="1100" b="0" u="none" strike="noStrike" kern="1200" dirty="0">
                          <a:solidFill>
                            <a:schemeClr val="dk1"/>
                          </a:solidFill>
                          <a:effectLst/>
                        </a:rPr>
                        <a:t> (c/a)</a:t>
                      </a:r>
                      <a:endParaRPr lang="it-IT" sz="1100" b="0" u="none" strike="noStrike" kern="1200" dirty="0">
                        <a:solidFill>
                          <a:schemeClr val="dk1"/>
                        </a:solidFill>
                        <a:effectLst/>
                        <a:latin typeface="+mn-lt"/>
                        <a:ea typeface="+mn-ea"/>
                        <a:cs typeface="+mn-cs"/>
                      </a:endParaRPr>
                    </a:p>
                  </a:txBody>
                  <a:tcPr marL="36000" marR="36000" marT="36000" marB="36000" anchor="ctr"/>
                </a:tc>
                <a:tc>
                  <a:txBody>
                    <a:bodyPr/>
                    <a:lstStyle/>
                    <a:p>
                      <a:pPr marL="0" algn="ctr" defTabSz="914400" rtl="0" eaLnBrk="1" fontAlgn="ctr" latinLnBrk="0" hangingPunct="1"/>
                      <a:r>
                        <a:rPr lang="it-IT" sz="1100" b="0" u="none" strike="noStrike" kern="1200" dirty="0">
                          <a:solidFill>
                            <a:schemeClr val="dk1"/>
                          </a:solidFill>
                          <a:effectLst/>
                        </a:rPr>
                        <a:t>(d)</a:t>
                      </a:r>
                      <a:endParaRPr lang="it-IT" sz="1100" b="0" u="none" strike="noStrike" kern="1200" dirty="0">
                        <a:solidFill>
                          <a:schemeClr val="dk1"/>
                        </a:solidFill>
                        <a:effectLst/>
                        <a:latin typeface="+mn-lt"/>
                        <a:ea typeface="+mn-ea"/>
                        <a:cs typeface="+mn-cs"/>
                      </a:endParaRPr>
                    </a:p>
                  </a:txBody>
                  <a:tcPr marL="36000" marR="36000" marT="36000" marB="36000" anchor="ctr"/>
                </a:tc>
                <a:tc>
                  <a:txBody>
                    <a:bodyPr/>
                    <a:lstStyle/>
                    <a:p>
                      <a:pPr marL="0" algn="ctr" defTabSz="914400" rtl="0" eaLnBrk="1" fontAlgn="ctr" latinLnBrk="0" hangingPunct="1"/>
                      <a:r>
                        <a:rPr lang="it-IT" sz="1100" b="0" u="none" strike="noStrike" kern="1200" dirty="0">
                          <a:solidFill>
                            <a:schemeClr val="dk1"/>
                          </a:solidFill>
                          <a:effectLst/>
                        </a:rPr>
                        <a:t>(d/a)</a:t>
                      </a:r>
                      <a:endParaRPr lang="it-IT" sz="1100" b="0" u="none" strike="noStrike" kern="1200" dirty="0">
                        <a:solidFill>
                          <a:schemeClr val="dk1"/>
                        </a:solidFill>
                        <a:effectLst/>
                        <a:latin typeface="+mn-lt"/>
                        <a:ea typeface="+mn-ea"/>
                        <a:cs typeface="+mn-cs"/>
                      </a:endParaRPr>
                    </a:p>
                  </a:txBody>
                  <a:tcPr marL="36000" marR="36000" marT="36000" marB="36000" anchor="ctr"/>
                </a:tc>
                <a:extLst>
                  <a:ext uri="{0D108BD9-81ED-4DB2-BD59-A6C34878D82A}">
                    <a16:rowId xmlns:a16="http://schemas.microsoft.com/office/drawing/2014/main" xmlns="" val="2902392248"/>
                  </a:ext>
                </a:extLst>
              </a:tr>
              <a:tr h="189188">
                <a:tc>
                  <a:txBody>
                    <a:bodyPr/>
                    <a:lstStyle/>
                    <a:p>
                      <a:pPr algn="l" rtl="0" fontAlgn="ctr"/>
                      <a:r>
                        <a:rPr lang="it-IT" sz="1100" b="1" u="none" strike="noStrike" dirty="0">
                          <a:effectLst/>
                        </a:rPr>
                        <a:t>2A - Competitività</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dirty="0">
                          <a:effectLst/>
                        </a:rPr>
                        <a:t>134.600.955,87 </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64.608.458,82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134.600.955,87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dirty="0">
                          <a:effectLst/>
                        </a:rPr>
                        <a:t>119.531.528,68 </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dirty="0">
                          <a:effectLst/>
                        </a:rPr>
                        <a:t>88,8%</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80.245.753,93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59,6%</a:t>
                      </a:r>
                    </a:p>
                  </a:txBody>
                  <a:tcPr marL="36000" marR="36000" marT="36000" marB="36000" anchor="ctr"/>
                </a:tc>
                <a:extLst>
                  <a:ext uri="{0D108BD9-81ED-4DB2-BD59-A6C34878D82A}">
                    <a16:rowId xmlns:a16="http://schemas.microsoft.com/office/drawing/2014/main" xmlns="" val="3821471353"/>
                  </a:ext>
                </a:extLst>
              </a:tr>
              <a:tr h="189188">
                <a:tc>
                  <a:txBody>
                    <a:bodyPr/>
                    <a:lstStyle/>
                    <a:p>
                      <a:pPr algn="l" rtl="0" fontAlgn="ctr"/>
                      <a:r>
                        <a:rPr lang="it-IT" sz="1100" b="1" u="none" strike="noStrike" dirty="0">
                          <a:effectLst/>
                        </a:rPr>
                        <a:t>2B - Ricambio generazionale</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dirty="0">
                          <a:effectLst/>
                        </a:rPr>
                        <a:t>59.123.384,60 </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28.379.224,61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59.123.384,60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48.853.531,42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a:effectLst/>
                        </a:rPr>
                        <a:t>82,6%</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36.787.840,94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62,2%</a:t>
                      </a:r>
                    </a:p>
                  </a:txBody>
                  <a:tcPr marL="36000" marR="36000" marT="36000" marB="36000" anchor="ctr"/>
                </a:tc>
                <a:extLst>
                  <a:ext uri="{0D108BD9-81ED-4DB2-BD59-A6C34878D82A}">
                    <a16:rowId xmlns:a16="http://schemas.microsoft.com/office/drawing/2014/main" xmlns="" val="3773681680"/>
                  </a:ext>
                </a:extLst>
              </a:tr>
              <a:tr h="189188">
                <a:tc>
                  <a:txBody>
                    <a:bodyPr/>
                    <a:lstStyle/>
                    <a:p>
                      <a:pPr algn="l" rtl="0" fontAlgn="ctr"/>
                      <a:r>
                        <a:rPr lang="it-IT" sz="1100" b="1" u="none" strike="noStrike" dirty="0">
                          <a:effectLst/>
                        </a:rPr>
                        <a:t>2B - EURI</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dirty="0">
                          <a:effectLst/>
                        </a:rPr>
                        <a:t>13.130.043,08 </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13.130.043,08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13.130.043,08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13.130.000,00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a:effectLst/>
                        </a:rPr>
                        <a:t>100,0%</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6.345.000,00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48,3%</a:t>
                      </a:r>
                    </a:p>
                  </a:txBody>
                  <a:tcPr marL="36000" marR="36000" marT="36000" marB="36000" anchor="ctr"/>
                </a:tc>
                <a:extLst>
                  <a:ext uri="{0D108BD9-81ED-4DB2-BD59-A6C34878D82A}">
                    <a16:rowId xmlns:a16="http://schemas.microsoft.com/office/drawing/2014/main" xmlns="" val="2724055497"/>
                  </a:ext>
                </a:extLst>
              </a:tr>
              <a:tr h="189188">
                <a:tc>
                  <a:txBody>
                    <a:bodyPr/>
                    <a:lstStyle/>
                    <a:p>
                      <a:pPr algn="l" rtl="0" fontAlgn="ctr"/>
                      <a:r>
                        <a:rPr lang="it-IT" sz="1100" b="1" u="none" strike="noStrike" dirty="0">
                          <a:effectLst/>
                        </a:rPr>
                        <a:t>3A - Promozione</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dirty="0">
                          <a:effectLst/>
                        </a:rPr>
                        <a:t>87.519.613,24 </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dirty="0">
                          <a:effectLst/>
                        </a:rPr>
                        <a:t>42.009.414,36 </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87.519.613,24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85.706.131,51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a:effectLst/>
                        </a:rPr>
                        <a:t>97,9%</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76.327.435,26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87,2%</a:t>
                      </a:r>
                    </a:p>
                  </a:txBody>
                  <a:tcPr marL="36000" marR="36000" marT="36000" marB="36000" anchor="ctr"/>
                </a:tc>
                <a:extLst>
                  <a:ext uri="{0D108BD9-81ED-4DB2-BD59-A6C34878D82A}">
                    <a16:rowId xmlns:a16="http://schemas.microsoft.com/office/drawing/2014/main" xmlns="" val="1435050090"/>
                  </a:ext>
                </a:extLst>
              </a:tr>
              <a:tr h="254984">
                <a:tc>
                  <a:txBody>
                    <a:bodyPr/>
                    <a:lstStyle/>
                    <a:p>
                      <a:pPr algn="l" rtl="0" fontAlgn="ctr"/>
                      <a:r>
                        <a:rPr lang="it-IT" sz="1100" b="1" u="none" strike="noStrike" dirty="0">
                          <a:effectLst/>
                        </a:rPr>
                        <a:t>3B - Rischi aziendali</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dirty="0">
                          <a:effectLst/>
                        </a:rPr>
                        <a:t>7.078.249,49 </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3.397.559,76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7.078.249,49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4.883.023,71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a:effectLst/>
                        </a:rPr>
                        <a:t>69,0%</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2.734.687,06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38,6%</a:t>
                      </a:r>
                    </a:p>
                  </a:txBody>
                  <a:tcPr marL="36000" marR="36000" marT="36000" marB="36000" anchor="ctr"/>
                </a:tc>
                <a:extLst>
                  <a:ext uri="{0D108BD9-81ED-4DB2-BD59-A6C34878D82A}">
                    <a16:rowId xmlns:a16="http://schemas.microsoft.com/office/drawing/2014/main" xmlns="" val="2447109702"/>
                  </a:ext>
                </a:extLst>
              </a:tr>
              <a:tr h="567564">
                <a:tc>
                  <a:txBody>
                    <a:bodyPr/>
                    <a:lstStyle/>
                    <a:p>
                      <a:pPr algn="l" rtl="0" fontAlgn="ctr"/>
                      <a:r>
                        <a:rPr lang="it-IT" sz="1100" b="1" u="none" strike="noStrike" dirty="0">
                          <a:effectLst/>
                        </a:rPr>
                        <a:t>P4 - Preservare, ripristinare e valorizzare gli ecosistemi connessi all'agricoltura e alla silvicoltura</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dirty="0">
                          <a:effectLst/>
                        </a:rPr>
                        <a:t>214.978.934,89 </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dirty="0">
                          <a:effectLst/>
                        </a:rPr>
                        <a:t>103.189.888,75 </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214.978.934,89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dirty="0">
                          <a:effectLst/>
                        </a:rPr>
                        <a:t>100%</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214.384.135,28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a:effectLst/>
                        </a:rPr>
                        <a:t>99,7%</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206.861.179,41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96,2%</a:t>
                      </a:r>
                    </a:p>
                  </a:txBody>
                  <a:tcPr marL="36000" marR="36000" marT="36000" marB="36000" anchor="ctr"/>
                </a:tc>
                <a:extLst>
                  <a:ext uri="{0D108BD9-81ED-4DB2-BD59-A6C34878D82A}">
                    <a16:rowId xmlns:a16="http://schemas.microsoft.com/office/drawing/2014/main" xmlns="" val="3473454114"/>
                  </a:ext>
                </a:extLst>
              </a:tr>
              <a:tr h="189188">
                <a:tc>
                  <a:txBody>
                    <a:bodyPr/>
                    <a:lstStyle/>
                    <a:p>
                      <a:pPr algn="l" rtl="0" fontAlgn="ctr"/>
                      <a:r>
                        <a:rPr lang="it-IT" sz="1100" b="1" u="none" strike="noStrike" dirty="0">
                          <a:effectLst/>
                        </a:rPr>
                        <a:t>P4 - EURI</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dirty="0">
                          <a:effectLst/>
                        </a:rPr>
                        <a:t>9.934.500,00 </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9.934.500,00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9.934.500,00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9.624.150,21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a:effectLst/>
                        </a:rPr>
                        <a:t>96,9%</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9.618.451,02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96,8%</a:t>
                      </a:r>
                    </a:p>
                  </a:txBody>
                  <a:tcPr marL="36000" marR="36000" marT="36000" marB="36000" anchor="ctr"/>
                </a:tc>
                <a:extLst>
                  <a:ext uri="{0D108BD9-81ED-4DB2-BD59-A6C34878D82A}">
                    <a16:rowId xmlns:a16="http://schemas.microsoft.com/office/drawing/2014/main" xmlns="" val="100051372"/>
                  </a:ext>
                </a:extLst>
              </a:tr>
              <a:tr h="189188">
                <a:tc>
                  <a:txBody>
                    <a:bodyPr/>
                    <a:lstStyle/>
                    <a:p>
                      <a:pPr algn="l" rtl="0" fontAlgn="ctr"/>
                      <a:r>
                        <a:rPr lang="it-IT" sz="1100" b="1" u="none" strike="noStrike" dirty="0">
                          <a:effectLst/>
                        </a:rPr>
                        <a:t>5A - Uso efficiente risorse idriche</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16.532.273,70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dirty="0">
                          <a:effectLst/>
                        </a:rPr>
                        <a:t>7.935.491,38 </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dirty="0">
                          <a:effectLst/>
                        </a:rPr>
                        <a:t>16.532.273,70 </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16.096.867,46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a:effectLst/>
                        </a:rPr>
                        <a:t>97,4%</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11.546.802,29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69,8%</a:t>
                      </a:r>
                    </a:p>
                  </a:txBody>
                  <a:tcPr marL="36000" marR="36000" marT="36000" marB="36000" anchor="ctr"/>
                </a:tc>
                <a:extLst>
                  <a:ext uri="{0D108BD9-81ED-4DB2-BD59-A6C34878D82A}">
                    <a16:rowId xmlns:a16="http://schemas.microsoft.com/office/drawing/2014/main" xmlns="" val="2320400448"/>
                  </a:ext>
                </a:extLst>
              </a:tr>
              <a:tr h="189188">
                <a:tc>
                  <a:txBody>
                    <a:bodyPr/>
                    <a:lstStyle/>
                    <a:p>
                      <a:pPr algn="l" rtl="0" fontAlgn="ctr"/>
                      <a:r>
                        <a:rPr lang="it-IT" sz="1100" b="1" u="none" strike="noStrike" dirty="0">
                          <a:effectLst/>
                        </a:rPr>
                        <a:t>5E - Conservazione e sequestro del carbonio</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6.942.309,21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3.332.308,42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dirty="0">
                          <a:effectLst/>
                        </a:rPr>
                        <a:t>6.942.309,21 </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dirty="0">
                          <a:effectLst/>
                        </a:rPr>
                        <a:t>100%</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dirty="0">
                          <a:effectLst/>
                        </a:rPr>
                        <a:t>6.332.754,95 </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dirty="0">
                          <a:effectLst/>
                        </a:rPr>
                        <a:t>91,2%</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dirty="0">
                          <a:solidFill>
                            <a:srgbClr val="000000"/>
                          </a:solidFill>
                          <a:effectLst/>
                          <a:latin typeface="Calibri" panose="020F0502020204030204" pitchFamily="34" charset="0"/>
                        </a:rPr>
                        <a:t>6.218.728,51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89,6%</a:t>
                      </a:r>
                    </a:p>
                  </a:txBody>
                  <a:tcPr marL="36000" marR="36000" marT="36000" marB="36000" anchor="ctr"/>
                </a:tc>
                <a:extLst>
                  <a:ext uri="{0D108BD9-81ED-4DB2-BD59-A6C34878D82A}">
                    <a16:rowId xmlns:a16="http://schemas.microsoft.com/office/drawing/2014/main" xmlns="" val="2889015633"/>
                  </a:ext>
                </a:extLst>
              </a:tr>
              <a:tr h="189188">
                <a:tc>
                  <a:txBody>
                    <a:bodyPr/>
                    <a:lstStyle/>
                    <a:p>
                      <a:pPr algn="l" rtl="0" fontAlgn="ctr"/>
                      <a:r>
                        <a:rPr lang="it-IT" sz="1100" b="1" u="none" strike="noStrike" dirty="0">
                          <a:effectLst/>
                        </a:rPr>
                        <a:t>6B - Sviluppo locale nelle zone rurali</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49.949.166,67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23.975.600,00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49.949.166,67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dirty="0">
                          <a:effectLst/>
                        </a:rPr>
                        <a:t>100%</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dirty="0">
                          <a:effectLst/>
                        </a:rPr>
                        <a:t>47.997.663,69 </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dirty="0">
                          <a:effectLst/>
                        </a:rPr>
                        <a:t>96,1%</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dirty="0">
                          <a:solidFill>
                            <a:srgbClr val="000000"/>
                          </a:solidFill>
                          <a:effectLst/>
                          <a:latin typeface="Calibri" panose="020F0502020204030204" pitchFamily="34" charset="0"/>
                        </a:rPr>
                        <a:t>29.910.223,33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59,9%</a:t>
                      </a:r>
                    </a:p>
                  </a:txBody>
                  <a:tcPr marL="36000" marR="36000" marT="36000" marB="36000" anchor="ctr"/>
                </a:tc>
                <a:extLst>
                  <a:ext uri="{0D108BD9-81ED-4DB2-BD59-A6C34878D82A}">
                    <a16:rowId xmlns:a16="http://schemas.microsoft.com/office/drawing/2014/main" xmlns="" val="2229499438"/>
                  </a:ext>
                </a:extLst>
              </a:tr>
              <a:tr h="189188">
                <a:tc>
                  <a:txBody>
                    <a:bodyPr/>
                    <a:lstStyle/>
                    <a:p>
                      <a:pPr algn="l" rtl="0" fontAlgn="ctr"/>
                      <a:r>
                        <a:rPr lang="it-IT" sz="1100" b="1" u="none" strike="noStrike" dirty="0">
                          <a:effectLst/>
                        </a:rPr>
                        <a:t>6C - Promozione TIC nelle zone rurali</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21.398.091,00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10.271.083,68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21.398.091,00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dirty="0">
                          <a:effectLst/>
                        </a:rPr>
                        <a:t>21.398.091,00 </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dirty="0">
                          <a:effectLst/>
                        </a:rPr>
                        <a:t>100,0%</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dirty="0">
                          <a:solidFill>
                            <a:srgbClr val="000000"/>
                          </a:solidFill>
                          <a:effectLst/>
                          <a:latin typeface="Calibri" panose="020F0502020204030204" pitchFamily="34" charset="0"/>
                        </a:rPr>
                        <a:t>18.407.248,81 </a:t>
                      </a:r>
                    </a:p>
                  </a:txBody>
                  <a:tcPr marL="36000" marR="36000" marT="36000" marB="36000" anchor="ctr"/>
                </a:tc>
                <a:tc>
                  <a:txBody>
                    <a:bodyPr/>
                    <a:lstStyle/>
                    <a:p>
                      <a:pPr algn="ctr" rtl="0" fontAlgn="ctr"/>
                      <a:r>
                        <a:rPr lang="it-IT" sz="1200" b="0" i="0" u="none" strike="noStrike">
                          <a:solidFill>
                            <a:srgbClr val="000000"/>
                          </a:solidFill>
                          <a:effectLst/>
                          <a:latin typeface="Calibri" panose="020F0502020204030204" pitchFamily="34" charset="0"/>
                        </a:rPr>
                        <a:t>86,0%</a:t>
                      </a:r>
                    </a:p>
                  </a:txBody>
                  <a:tcPr marL="36000" marR="36000" marT="36000" marB="36000" anchor="ctr"/>
                </a:tc>
                <a:extLst>
                  <a:ext uri="{0D108BD9-81ED-4DB2-BD59-A6C34878D82A}">
                    <a16:rowId xmlns:a16="http://schemas.microsoft.com/office/drawing/2014/main" xmlns="" val="1405305931"/>
                  </a:ext>
                </a:extLst>
              </a:tr>
              <a:tr h="189188">
                <a:tc>
                  <a:txBody>
                    <a:bodyPr/>
                    <a:lstStyle/>
                    <a:p>
                      <a:pPr algn="l" rtl="0" fontAlgn="ctr"/>
                      <a:r>
                        <a:rPr lang="it-IT" sz="1100" b="1" u="none" strike="noStrike" dirty="0">
                          <a:effectLst/>
                        </a:rPr>
                        <a:t>Assistenza Tecnica e Prepensionamento</a:t>
                      </a:r>
                      <a:endParaRPr lang="it-IT" sz="11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dirty="0">
                          <a:effectLst/>
                        </a:rPr>
                        <a:t>17.495.387,09 </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8.397.785,80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17.495.387,09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a:effectLst/>
                        </a:rPr>
                        <a:t>100%</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u="none" strike="noStrike">
                          <a:effectLst/>
                        </a:rPr>
                        <a:t>15.721.002,74 </a:t>
                      </a:r>
                      <a:endParaRPr lang="it-IT" sz="1200" b="0" i="0" u="none" strike="noStrike">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200" u="none" strike="noStrike" dirty="0">
                          <a:effectLst/>
                        </a:rPr>
                        <a:t>89,9%</a:t>
                      </a:r>
                      <a:endParaRPr lang="it-IT" sz="1200" b="0"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200" b="0" i="0" u="none" strike="noStrike">
                          <a:solidFill>
                            <a:srgbClr val="000000"/>
                          </a:solidFill>
                          <a:effectLst/>
                          <a:latin typeface="Calibri" panose="020F0502020204030204" pitchFamily="34" charset="0"/>
                        </a:rPr>
                        <a:t>11.970.815,03 </a:t>
                      </a:r>
                    </a:p>
                  </a:txBody>
                  <a:tcPr marL="36000" marR="36000" marT="36000" marB="36000" anchor="ctr"/>
                </a:tc>
                <a:tc>
                  <a:txBody>
                    <a:bodyPr/>
                    <a:lstStyle/>
                    <a:p>
                      <a:pPr algn="ctr" rtl="0" fontAlgn="ctr"/>
                      <a:r>
                        <a:rPr lang="it-IT" sz="1200" b="0" i="0" u="none" strike="noStrike" dirty="0">
                          <a:solidFill>
                            <a:srgbClr val="000000"/>
                          </a:solidFill>
                          <a:effectLst/>
                          <a:latin typeface="Calibri" panose="020F0502020204030204" pitchFamily="34" charset="0"/>
                        </a:rPr>
                        <a:t>68,4%</a:t>
                      </a:r>
                    </a:p>
                  </a:txBody>
                  <a:tcPr marL="36000" marR="36000" marT="36000" marB="36000" anchor="ctr"/>
                </a:tc>
                <a:extLst>
                  <a:ext uri="{0D108BD9-81ED-4DB2-BD59-A6C34878D82A}">
                    <a16:rowId xmlns:a16="http://schemas.microsoft.com/office/drawing/2014/main" xmlns="" val="3235607454"/>
                  </a:ext>
                </a:extLst>
              </a:tr>
              <a:tr h="189188">
                <a:tc>
                  <a:txBody>
                    <a:bodyPr/>
                    <a:lstStyle/>
                    <a:p>
                      <a:pPr algn="l" rtl="0" fontAlgn="ctr"/>
                      <a:r>
                        <a:rPr lang="it-IT" sz="1400" b="1" u="none" strike="noStrike" dirty="0">
                          <a:effectLst/>
                        </a:rPr>
                        <a:t>TOTALE</a:t>
                      </a:r>
                      <a:endParaRPr lang="it-IT" sz="14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400" b="1" u="none" strike="noStrike" dirty="0">
                          <a:effectLst/>
                        </a:rPr>
                        <a:t>638.682.908,84 </a:t>
                      </a:r>
                      <a:endParaRPr lang="it-IT" sz="14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400" b="1" u="none" strike="noStrike" dirty="0">
                          <a:effectLst/>
                        </a:rPr>
                        <a:t>318.561.358,64 </a:t>
                      </a:r>
                      <a:endParaRPr lang="it-IT" sz="14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400" b="1" u="none" strike="noStrike" dirty="0">
                          <a:effectLst/>
                        </a:rPr>
                        <a:t>638.682.908,84 </a:t>
                      </a:r>
                      <a:endParaRPr lang="it-IT" sz="14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400" b="1" u="none" strike="noStrike" dirty="0">
                          <a:effectLst/>
                        </a:rPr>
                        <a:t>100%</a:t>
                      </a:r>
                      <a:endParaRPr lang="it-IT" sz="14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400" b="1" u="none" strike="noStrike" dirty="0">
                          <a:effectLst/>
                        </a:rPr>
                        <a:t>603.658.880,65 </a:t>
                      </a:r>
                      <a:endParaRPr lang="it-IT" sz="14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ctr" rtl="0" fontAlgn="ctr"/>
                      <a:r>
                        <a:rPr lang="it-IT" sz="1400" b="1" u="none" strike="noStrike" dirty="0">
                          <a:effectLst/>
                        </a:rPr>
                        <a:t>94,5%</a:t>
                      </a:r>
                      <a:endParaRPr lang="it-IT" sz="1400" b="1" i="0" u="none" strike="noStrike" dirty="0">
                        <a:solidFill>
                          <a:srgbClr val="000000"/>
                        </a:solidFill>
                        <a:effectLst/>
                        <a:latin typeface="Calibri" panose="020F0502020204030204" pitchFamily="34" charset="0"/>
                      </a:endParaRPr>
                    </a:p>
                  </a:txBody>
                  <a:tcPr marL="36000" marR="36000" marT="36000" marB="36000" anchor="ctr"/>
                </a:tc>
                <a:tc>
                  <a:txBody>
                    <a:bodyPr/>
                    <a:lstStyle/>
                    <a:p>
                      <a:pPr algn="r" rtl="0" fontAlgn="ctr"/>
                      <a:r>
                        <a:rPr lang="it-IT" sz="1400" b="1" i="0" u="none" strike="noStrike" dirty="0">
                          <a:solidFill>
                            <a:srgbClr val="000000"/>
                          </a:solidFill>
                          <a:effectLst/>
                          <a:latin typeface="Calibri" panose="020F0502020204030204" pitchFamily="34" charset="0"/>
                        </a:rPr>
                        <a:t>496.974.165,59 </a:t>
                      </a:r>
                    </a:p>
                  </a:txBody>
                  <a:tcPr marL="36000" marR="36000" marT="36000" marB="36000" anchor="ctr"/>
                </a:tc>
                <a:tc>
                  <a:txBody>
                    <a:bodyPr/>
                    <a:lstStyle/>
                    <a:p>
                      <a:pPr algn="ctr" rtl="0" fontAlgn="ctr"/>
                      <a:r>
                        <a:rPr lang="it-IT" sz="1400" b="1" i="0" u="none" strike="noStrike" dirty="0">
                          <a:solidFill>
                            <a:srgbClr val="000000"/>
                          </a:solidFill>
                          <a:effectLst/>
                          <a:latin typeface="Calibri" panose="020F0502020204030204" pitchFamily="34" charset="0"/>
                        </a:rPr>
                        <a:t>77,81%</a:t>
                      </a:r>
                    </a:p>
                  </a:txBody>
                  <a:tcPr marL="36000" marR="36000" marT="36000" marB="36000" anchor="ctr"/>
                </a:tc>
                <a:extLst>
                  <a:ext uri="{0D108BD9-81ED-4DB2-BD59-A6C34878D82A}">
                    <a16:rowId xmlns:a16="http://schemas.microsoft.com/office/drawing/2014/main" xmlns="" val="2305098686"/>
                  </a:ext>
                </a:extLst>
              </a:tr>
            </a:tbl>
          </a:graphicData>
        </a:graphic>
      </p:graphicFrame>
      <p:sp>
        <p:nvSpPr>
          <p:cNvPr id="4" name="CasellaDiTesto 3">
            <a:extLst>
              <a:ext uri="{FF2B5EF4-FFF2-40B4-BE49-F238E27FC236}">
                <a16:creationId xmlns:a16="http://schemas.microsoft.com/office/drawing/2014/main" xmlns="" id="{5E119E22-E20D-1FAA-0479-23EF313B2DCC}"/>
              </a:ext>
            </a:extLst>
          </p:cNvPr>
          <p:cNvSpPr txBox="1"/>
          <p:nvPr/>
        </p:nvSpPr>
        <p:spPr>
          <a:xfrm>
            <a:off x="8444220" y="5856604"/>
            <a:ext cx="3521279" cy="261610"/>
          </a:xfrm>
          <a:prstGeom prst="rect">
            <a:avLst/>
          </a:prstGeom>
          <a:noFill/>
        </p:spPr>
        <p:txBody>
          <a:bodyPr wrap="square">
            <a:spAutoFit/>
          </a:bodyPr>
          <a:lstStyle/>
          <a:p>
            <a:r>
              <a:rPr lang="it-IT" sz="1100" b="0" i="0" u="none" strike="noStrike" dirty="0">
                <a:effectLst/>
              </a:rPr>
              <a:t>* compreso il richiesto Campagna 2024 per la 10.1 e 11.2</a:t>
            </a:r>
            <a:r>
              <a:rPr lang="it-IT" sz="1100" dirty="0"/>
              <a:t> </a:t>
            </a:r>
          </a:p>
        </p:txBody>
      </p:sp>
    </p:spTree>
    <p:extLst>
      <p:ext uri="{BB962C8B-B14F-4D97-AF65-F5344CB8AC3E}">
        <p14:creationId xmlns:p14="http://schemas.microsoft.com/office/powerpoint/2010/main" val="2329821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3">
            <a:extLst>
              <a:ext uri="{FF2B5EF4-FFF2-40B4-BE49-F238E27FC236}">
                <a16:creationId xmlns:a16="http://schemas.microsoft.com/office/drawing/2014/main" xmlns="" id="{EF77B4A0-5B38-42D4-A0E1-B2496F99D9FA}"/>
              </a:ext>
            </a:extLst>
          </p:cNvPr>
          <p:cNvSpPr txBox="1"/>
          <p:nvPr/>
        </p:nvSpPr>
        <p:spPr>
          <a:xfrm>
            <a:off x="561970" y="546966"/>
            <a:ext cx="8859642"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Il contesto di riferimento</a:t>
            </a:r>
          </a:p>
        </p:txBody>
      </p:sp>
      <p:cxnSp>
        <p:nvCxnSpPr>
          <p:cNvPr id="5" name="Connettore 1 4"/>
          <p:cNvCxnSpPr/>
          <p:nvPr/>
        </p:nvCxnSpPr>
        <p:spPr>
          <a:xfrm>
            <a:off x="561972" y="1011345"/>
            <a:ext cx="8868127" cy="21515"/>
          </a:xfrm>
          <a:prstGeom prst="line">
            <a:avLst/>
          </a:prstGeom>
          <a:ln w="19050">
            <a:solidFill>
              <a:schemeClr val="accent5">
                <a:lumMod val="50000"/>
              </a:schemeClr>
            </a:solidFill>
          </a:ln>
        </p:spPr>
        <p:style>
          <a:lnRef idx="1">
            <a:schemeClr val="dk1"/>
          </a:lnRef>
          <a:fillRef idx="0">
            <a:schemeClr val="dk1"/>
          </a:fillRef>
          <a:effectRef idx="0">
            <a:schemeClr val="dk1"/>
          </a:effectRef>
          <a:fontRef idx="minor">
            <a:schemeClr val="tx1"/>
          </a:fontRef>
        </p:style>
      </p:cxnSp>
      <p:sp>
        <p:nvSpPr>
          <p:cNvPr id="3" name="CasellaDiTesto 2"/>
          <p:cNvSpPr txBox="1"/>
          <p:nvPr/>
        </p:nvSpPr>
        <p:spPr>
          <a:xfrm>
            <a:off x="561971" y="1005918"/>
            <a:ext cx="10146901" cy="1519455"/>
          </a:xfrm>
          <a:prstGeom prst="rect">
            <a:avLst/>
          </a:prstGeom>
          <a:noFill/>
        </p:spPr>
        <p:txBody>
          <a:bodyPr wrap="square" rtlCol="0">
            <a:spAutoFit/>
          </a:bodyPr>
          <a:lstStyle/>
          <a:p>
            <a:pPr marL="285750" lvl="0" indent="-285750">
              <a:lnSpc>
                <a:spcPct val="150000"/>
              </a:lnSpc>
              <a:spcAft>
                <a:spcPts val="0"/>
              </a:spcAft>
              <a:buFont typeface="Arial" panose="020B0604020202020204" pitchFamily="34" charset="0"/>
              <a:buChar char="•"/>
            </a:pP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Il bando a valere sulla SM 2.1 è stato pubblicato a giugno 2019 e successivamente modificato a ottobre dello stesso anno</a:t>
            </a:r>
          </a:p>
          <a:p>
            <a:pPr marL="285750" lvl="0" indent="-285750">
              <a:lnSpc>
                <a:spcPct val="150000"/>
              </a:lnSpc>
              <a:spcAft>
                <a:spcPts val="0"/>
              </a:spcAft>
              <a:buFont typeface="Arial" panose="020B0604020202020204" pitchFamily="34" charset="0"/>
              <a:buChar char="•"/>
            </a:pP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La graduatoria, risalente a agosto 2021, individua 7 organismi di consulenza che coinvolgono complessivamente più di 100 consulenti e oltre 2.490 imprese destinatarie della consulenza</a:t>
            </a:r>
          </a:p>
        </p:txBody>
      </p:sp>
      <p:sp>
        <p:nvSpPr>
          <p:cNvPr id="12" name="CasellaDiTesto 3">
            <a:extLst>
              <a:ext uri="{FF2B5EF4-FFF2-40B4-BE49-F238E27FC236}">
                <a16:creationId xmlns:a16="http://schemas.microsoft.com/office/drawing/2014/main" xmlns="" id="{EF77B4A0-5B38-42D4-A0E1-B2496F99D9FA}"/>
              </a:ext>
            </a:extLst>
          </p:cNvPr>
          <p:cNvSpPr txBox="1"/>
          <p:nvPr/>
        </p:nvSpPr>
        <p:spPr>
          <a:xfrm>
            <a:off x="561970" y="2714507"/>
            <a:ext cx="8859642"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La domanda valutativa</a:t>
            </a:r>
          </a:p>
        </p:txBody>
      </p:sp>
      <p:cxnSp>
        <p:nvCxnSpPr>
          <p:cNvPr id="13" name="Connettore 1 12"/>
          <p:cNvCxnSpPr/>
          <p:nvPr/>
        </p:nvCxnSpPr>
        <p:spPr>
          <a:xfrm>
            <a:off x="561972" y="3175643"/>
            <a:ext cx="8868127" cy="21515"/>
          </a:xfrm>
          <a:prstGeom prst="line">
            <a:avLst/>
          </a:prstGeom>
          <a:ln w="19050">
            <a:solidFill>
              <a:schemeClr val="accent5">
                <a:lumMod val="50000"/>
              </a:schemeClr>
            </a:solidFill>
          </a:ln>
        </p:spPr>
        <p:style>
          <a:lnRef idx="1">
            <a:schemeClr val="dk1"/>
          </a:lnRef>
          <a:fillRef idx="0">
            <a:schemeClr val="dk1"/>
          </a:fillRef>
          <a:effectRef idx="0">
            <a:schemeClr val="dk1"/>
          </a:effectRef>
          <a:fontRef idx="minor">
            <a:schemeClr val="tx1"/>
          </a:fontRef>
        </p:style>
      </p:cxnSp>
      <p:sp>
        <p:nvSpPr>
          <p:cNvPr id="14" name="CasellaDiTesto 13"/>
          <p:cNvSpPr txBox="1"/>
          <p:nvPr/>
        </p:nvSpPr>
        <p:spPr>
          <a:xfrm>
            <a:off x="561972" y="3239229"/>
            <a:ext cx="10146901" cy="780791"/>
          </a:xfrm>
          <a:prstGeom prst="rect">
            <a:avLst/>
          </a:prstGeom>
          <a:noFill/>
        </p:spPr>
        <p:txBody>
          <a:bodyPr wrap="square" rtlCol="0">
            <a:spAutoFit/>
          </a:bodyPr>
          <a:lstStyle/>
          <a:p>
            <a:pPr marL="285750" lvl="0" indent="-285750">
              <a:lnSpc>
                <a:spcPct val="150000"/>
              </a:lnSpc>
              <a:spcAft>
                <a:spcPts val="0"/>
              </a:spcAft>
              <a:buFont typeface="Arial" panose="020B0604020202020204" pitchFamily="34" charset="0"/>
              <a:buChar char="•"/>
            </a:pP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Gli interventi di consulenza finanziati dal PSR hanno determinato un innalzamento delle competenze e delle aziende agricole?</a:t>
            </a:r>
          </a:p>
        </p:txBody>
      </p:sp>
      <p:sp>
        <p:nvSpPr>
          <p:cNvPr id="15" name="CasellaDiTesto 14"/>
          <p:cNvSpPr txBox="1"/>
          <p:nvPr/>
        </p:nvSpPr>
        <p:spPr>
          <a:xfrm>
            <a:off x="561970" y="4668284"/>
            <a:ext cx="10146901" cy="1150123"/>
          </a:xfrm>
          <a:prstGeom prst="rect">
            <a:avLst/>
          </a:prstGeom>
          <a:noFill/>
        </p:spPr>
        <p:txBody>
          <a:bodyPr wrap="square" rtlCol="0">
            <a:spAutoFit/>
          </a:bodyPr>
          <a:lstStyle/>
          <a:p>
            <a:pPr marL="285750" lvl="0" indent="-285750">
              <a:lnSpc>
                <a:spcPct val="150000"/>
              </a:lnSpc>
              <a:spcAft>
                <a:spcPts val="0"/>
              </a:spcAft>
              <a:buFont typeface="Arial" panose="020B0604020202020204" pitchFamily="34" charset="0"/>
              <a:buChar char="•"/>
            </a:pP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Analisi desk dell’attuazione</a:t>
            </a:r>
          </a:p>
          <a:p>
            <a:pPr marL="285750" lvl="0" indent="-285750">
              <a:lnSpc>
                <a:spcPct val="150000"/>
              </a:lnSpc>
              <a:spcAft>
                <a:spcPts val="0"/>
              </a:spcAft>
              <a:buFont typeface="Arial" panose="020B0604020202020204" pitchFamily="34" charset="0"/>
              <a:buChar char="•"/>
            </a:pP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Analisi dati SIAN/SIAR Abruzzo </a:t>
            </a:r>
          </a:p>
          <a:p>
            <a:pPr marL="285750" lvl="0" indent="-285750">
              <a:lnSpc>
                <a:spcPct val="150000"/>
              </a:lnSpc>
              <a:spcAft>
                <a:spcPts val="0"/>
              </a:spcAft>
              <a:buFont typeface="Arial" panose="020B0604020202020204" pitchFamily="34" charset="0"/>
              <a:buChar char="•"/>
            </a:pP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Analisi con le AI dei rapporti finali di consulenza </a:t>
            </a:r>
          </a:p>
        </p:txBody>
      </p:sp>
      <p:sp>
        <p:nvSpPr>
          <p:cNvPr id="17" name="CasellaDiTesto 3">
            <a:extLst>
              <a:ext uri="{FF2B5EF4-FFF2-40B4-BE49-F238E27FC236}">
                <a16:creationId xmlns:a16="http://schemas.microsoft.com/office/drawing/2014/main" xmlns="" id="{EF77B4A0-5B38-42D4-A0E1-B2496F99D9FA}"/>
              </a:ext>
            </a:extLst>
          </p:cNvPr>
          <p:cNvSpPr txBox="1"/>
          <p:nvPr/>
        </p:nvSpPr>
        <p:spPr>
          <a:xfrm>
            <a:off x="561970" y="4238377"/>
            <a:ext cx="8859642"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La metodologia</a:t>
            </a:r>
          </a:p>
        </p:txBody>
      </p:sp>
      <p:cxnSp>
        <p:nvCxnSpPr>
          <p:cNvPr id="18" name="Connettore 1 17"/>
          <p:cNvCxnSpPr/>
          <p:nvPr/>
        </p:nvCxnSpPr>
        <p:spPr>
          <a:xfrm>
            <a:off x="561972" y="4700042"/>
            <a:ext cx="8868127" cy="21515"/>
          </a:xfrm>
          <a:prstGeom prst="line">
            <a:avLst/>
          </a:prstGeom>
          <a:ln w="19050">
            <a:solidFill>
              <a:schemeClr val="accent5">
                <a:lumMod val="50000"/>
              </a:schemeClr>
            </a:solidFill>
          </a:ln>
        </p:spPr>
        <p:style>
          <a:lnRef idx="1">
            <a:schemeClr val="dk1"/>
          </a:lnRef>
          <a:fillRef idx="0">
            <a:schemeClr val="dk1"/>
          </a:fillRef>
          <a:effectRef idx="0">
            <a:schemeClr val="dk1"/>
          </a:effectRef>
          <a:fontRef idx="minor">
            <a:schemeClr val="tx1"/>
          </a:fontRef>
        </p:style>
      </p:cxnSp>
      <p:pic>
        <p:nvPicPr>
          <p:cNvPr id="4" name="Immagine 3"/>
          <p:cNvPicPr>
            <a:picLocks noChangeAspect="1"/>
          </p:cNvPicPr>
          <p:nvPr/>
        </p:nvPicPr>
        <p:blipFill>
          <a:blip r:embed="rId3"/>
          <a:stretch>
            <a:fillRect/>
          </a:stretch>
        </p:blipFill>
        <p:spPr>
          <a:xfrm>
            <a:off x="10708873" y="5945509"/>
            <a:ext cx="1015072" cy="411516"/>
          </a:xfrm>
          <a:prstGeom prst="rect">
            <a:avLst/>
          </a:prstGeom>
        </p:spPr>
      </p:pic>
    </p:spTree>
    <p:extLst>
      <p:ext uri="{BB962C8B-B14F-4D97-AF65-F5344CB8AC3E}">
        <p14:creationId xmlns:p14="http://schemas.microsoft.com/office/powerpoint/2010/main" val="3182845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 calcmode="lin" valueType="num">
                                      <p:cBhvr additive="base">
                                        <p:cTn id="37"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0-#ppt_w/2"/>
                                          </p:val>
                                        </p:tav>
                                        <p:tav tm="100000">
                                          <p:val>
                                            <p:strVal val="#ppt_x"/>
                                          </p:val>
                                        </p:tav>
                                      </p:tavLst>
                                    </p:anim>
                                    <p:anim calcmode="lin" valueType="num">
                                      <p:cBhvr additive="base">
                                        <p:cTn id="44" dur="500" fill="hold"/>
                                        <p:tgtEl>
                                          <p:spTgt spid="17"/>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5">
                                            <p:txEl>
                                              <p:pRg st="0" end="0"/>
                                            </p:txEl>
                                          </p:spTgt>
                                        </p:tgtEl>
                                        <p:attrNameLst>
                                          <p:attrName>style.visibility</p:attrName>
                                        </p:attrNameLst>
                                      </p:cBhvr>
                                      <p:to>
                                        <p:strVal val="visible"/>
                                      </p:to>
                                    </p:set>
                                    <p:anim calcmode="lin" valueType="num">
                                      <p:cBhvr additive="base">
                                        <p:cTn id="53" dur="500" fill="hold"/>
                                        <p:tgtEl>
                                          <p:spTgt spid="15">
                                            <p:txEl>
                                              <p:pRg st="0" end="0"/>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15">
                                            <p:txEl>
                                              <p:pRg st="0" end="0"/>
                                            </p:txEl>
                                          </p:spTgt>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0"/>
                                  </p:stCondLst>
                                  <p:childTnLst>
                                    <p:set>
                                      <p:cBhvr>
                                        <p:cTn id="56" dur="1" fill="hold">
                                          <p:stCondLst>
                                            <p:cond delay="0"/>
                                          </p:stCondLst>
                                        </p:cTn>
                                        <p:tgtEl>
                                          <p:spTgt spid="15">
                                            <p:txEl>
                                              <p:pRg st="1" end="1"/>
                                            </p:txEl>
                                          </p:spTgt>
                                        </p:tgtEl>
                                        <p:attrNameLst>
                                          <p:attrName>style.visibility</p:attrName>
                                        </p:attrNameLst>
                                      </p:cBhvr>
                                      <p:to>
                                        <p:strVal val="visible"/>
                                      </p:to>
                                    </p:set>
                                    <p:anim calcmode="lin" valueType="num">
                                      <p:cBhvr additive="base">
                                        <p:cTn id="57" dur="500" fill="hold"/>
                                        <p:tgtEl>
                                          <p:spTgt spid="15">
                                            <p:txEl>
                                              <p:pRg st="1" end="1"/>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15">
                                            <p:txEl>
                                              <p:pRg st="1" end="1"/>
                                            </p:txEl>
                                          </p:spTgt>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5">
                                            <p:txEl>
                                              <p:pRg st="2" end="2"/>
                                            </p:txEl>
                                          </p:spTgt>
                                        </p:tgtEl>
                                        <p:attrNameLst>
                                          <p:attrName>style.visibility</p:attrName>
                                        </p:attrNameLst>
                                      </p:cBhvr>
                                      <p:to>
                                        <p:strVal val="visible"/>
                                      </p:to>
                                    </p:set>
                                    <p:anim calcmode="lin" valueType="num">
                                      <p:cBhvr additive="base">
                                        <p:cTn id="61" dur="500" fill="hold"/>
                                        <p:tgtEl>
                                          <p:spTgt spid="15">
                                            <p:txEl>
                                              <p:pRg st="2" end="2"/>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uiExpand="1" build="allAtOnce"/>
      <p:bldP spid="12" grpId="0"/>
      <p:bldP spid="14" grpId="0" uiExpand="1" build="p"/>
      <p:bldP spid="15" grpId="0" uiExpand="1" build="allAtOnce"/>
      <p:bldP spid="1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3">
            <a:extLst>
              <a:ext uri="{FF2B5EF4-FFF2-40B4-BE49-F238E27FC236}">
                <a16:creationId xmlns:a16="http://schemas.microsoft.com/office/drawing/2014/main" xmlns="" id="{EF77B4A0-5B38-42D4-A0E1-B2496F99D9FA}"/>
              </a:ext>
            </a:extLst>
          </p:cNvPr>
          <p:cNvSpPr txBox="1"/>
          <p:nvPr/>
        </p:nvSpPr>
        <p:spPr>
          <a:xfrm>
            <a:off x="648383" y="366556"/>
            <a:ext cx="11391983"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Soggetti coinvolti</a:t>
            </a:r>
          </a:p>
        </p:txBody>
      </p:sp>
      <p:cxnSp>
        <p:nvCxnSpPr>
          <p:cNvPr id="5" name="Connettore 1 4"/>
          <p:cNvCxnSpPr/>
          <p:nvPr/>
        </p:nvCxnSpPr>
        <p:spPr>
          <a:xfrm>
            <a:off x="648383" y="871625"/>
            <a:ext cx="8868127" cy="21515"/>
          </a:xfrm>
          <a:prstGeom prst="line">
            <a:avLst/>
          </a:prstGeom>
          <a:ln w="19050">
            <a:solidFill>
              <a:schemeClr val="accent5">
                <a:lumMod val="50000"/>
              </a:schemeClr>
            </a:solidFill>
          </a:ln>
        </p:spPr>
        <p:style>
          <a:lnRef idx="1">
            <a:schemeClr val="dk1"/>
          </a:lnRef>
          <a:fillRef idx="0">
            <a:schemeClr val="dk1"/>
          </a:fillRef>
          <a:effectRef idx="0">
            <a:schemeClr val="dk1"/>
          </a:effectRef>
          <a:fontRef idx="minor">
            <a:schemeClr val="tx1"/>
          </a:fontRef>
        </p:style>
      </p:cxnSp>
      <p:sp>
        <p:nvSpPr>
          <p:cNvPr id="3" name="CasellaDiTesto 2"/>
          <p:cNvSpPr txBox="1"/>
          <p:nvPr/>
        </p:nvSpPr>
        <p:spPr>
          <a:xfrm>
            <a:off x="648383" y="903920"/>
            <a:ext cx="10640611" cy="22581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Gli organismi di consulenza che hanno effettivamente avviato attività di consulenza sono 6: SDM, Best </a:t>
            </a:r>
            <a:r>
              <a:rPr lang="it-IT" sz="1600" dirty="0" err="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Ideas</a:t>
            </a: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1600" dirty="0" err="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Intradata</a:t>
            </a: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Innovazione Abruzzo, </a:t>
            </a:r>
            <a:r>
              <a:rPr lang="it-IT" sz="1600" dirty="0" err="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Fondagri</a:t>
            </a: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e Agricoltura è vita</a:t>
            </a:r>
          </a:p>
          <a:p>
            <a:pPr marL="285750" indent="-285750">
              <a:lnSpc>
                <a:spcPct val="150000"/>
              </a:lnSpc>
              <a:buFont typeface="Arial" panose="020B0604020202020204" pitchFamily="34" charset="0"/>
              <a:buChar char="•"/>
            </a:pP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Le aziende agricole che hanno beneficiato delle azioni di consulenza sono 2.280, mediamente per 3.6 temi ciascuna</a:t>
            </a:r>
          </a:p>
          <a:p>
            <a:pPr marL="285750" indent="-285750">
              <a:lnSpc>
                <a:spcPct val="150000"/>
              </a:lnSpc>
              <a:buFont typeface="Arial" panose="020B0604020202020204" pitchFamily="34" charset="0"/>
              <a:buChar char="•"/>
            </a:pP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Abbiamo ricavato alcune informazioni più approfondite sulle aziende beneficiarie dal punto di vista delle destinazioni produttive e della dimensione economica</a:t>
            </a:r>
          </a:p>
        </p:txBody>
      </p:sp>
      <p:pic>
        <p:nvPicPr>
          <p:cNvPr id="16" name="Immagine 15"/>
          <p:cNvPicPr>
            <a:picLocks noChangeAspect="1"/>
          </p:cNvPicPr>
          <p:nvPr/>
        </p:nvPicPr>
        <p:blipFill>
          <a:blip r:embed="rId3"/>
          <a:stretch>
            <a:fillRect/>
          </a:stretch>
        </p:blipFill>
        <p:spPr>
          <a:xfrm>
            <a:off x="10708873" y="5974693"/>
            <a:ext cx="1015072" cy="411516"/>
          </a:xfrm>
          <a:prstGeom prst="rect">
            <a:avLst/>
          </a:prstGeom>
        </p:spPr>
      </p:pic>
      <p:sp>
        <p:nvSpPr>
          <p:cNvPr id="27" name="CasellaDiTesto 26">
            <a:extLst>
              <a:ext uri="{FF2B5EF4-FFF2-40B4-BE49-F238E27FC236}">
                <a16:creationId xmlns:a16="http://schemas.microsoft.com/office/drawing/2014/main" xmlns="" id="{D397B655-A22F-94D8-6B5D-984ACB24757E}"/>
              </a:ext>
            </a:extLst>
          </p:cNvPr>
          <p:cNvSpPr txBox="1"/>
          <p:nvPr/>
        </p:nvSpPr>
        <p:spPr>
          <a:xfrm>
            <a:off x="2903042" y="3155796"/>
            <a:ext cx="849463" cy="307777"/>
          </a:xfrm>
          <a:prstGeom prst="rect">
            <a:avLst/>
          </a:prstGeom>
          <a:noFill/>
        </p:spPr>
        <p:txBody>
          <a:bodyPr wrap="none" rtlCol="0">
            <a:spAutoFit/>
          </a:bodyPr>
          <a:lstStyle/>
          <a:p>
            <a:r>
              <a:rPr lang="it-IT" sz="1400" b="1" dirty="0">
                <a:solidFill>
                  <a:schemeClr val="accent5">
                    <a:lumMod val="75000"/>
                  </a:schemeClr>
                </a:solidFill>
              </a:rPr>
              <a:t>Polo OTE</a:t>
            </a:r>
          </a:p>
        </p:txBody>
      </p:sp>
      <p:sp>
        <p:nvSpPr>
          <p:cNvPr id="29" name="CasellaDiTesto 28">
            <a:extLst>
              <a:ext uri="{FF2B5EF4-FFF2-40B4-BE49-F238E27FC236}">
                <a16:creationId xmlns:a16="http://schemas.microsoft.com/office/drawing/2014/main" xmlns="" id="{265FF9BE-2B5F-DD89-220E-980CADEF2726}"/>
              </a:ext>
            </a:extLst>
          </p:cNvPr>
          <p:cNvSpPr txBox="1"/>
          <p:nvPr/>
        </p:nvSpPr>
        <p:spPr>
          <a:xfrm>
            <a:off x="7308495" y="3155796"/>
            <a:ext cx="2160296" cy="307777"/>
          </a:xfrm>
          <a:prstGeom prst="rect">
            <a:avLst/>
          </a:prstGeom>
          <a:noFill/>
        </p:spPr>
        <p:txBody>
          <a:bodyPr wrap="square" rtlCol="0">
            <a:spAutoFit/>
          </a:bodyPr>
          <a:lstStyle/>
          <a:p>
            <a:r>
              <a:rPr lang="it-IT" sz="1400" b="1" dirty="0">
                <a:solidFill>
                  <a:schemeClr val="accent5">
                    <a:lumMod val="75000"/>
                  </a:schemeClr>
                </a:solidFill>
              </a:rPr>
              <a:t>Dimensione economica</a:t>
            </a:r>
          </a:p>
        </p:txBody>
      </p:sp>
      <p:graphicFrame>
        <p:nvGraphicFramePr>
          <p:cNvPr id="8" name="Grafico 7">
            <a:extLst>
              <a:ext uri="{FF2B5EF4-FFF2-40B4-BE49-F238E27FC236}">
                <a16:creationId xmlns:a16="http://schemas.microsoft.com/office/drawing/2014/main" xmlns="" id="{F1AAEAA9-ABCA-5EDA-73E1-CF47938EB938}"/>
              </a:ext>
            </a:extLst>
          </p:cNvPr>
          <p:cNvGraphicFramePr>
            <a:graphicFrameLocks/>
          </p:cNvGraphicFramePr>
          <p:nvPr>
            <p:extLst/>
          </p:nvPr>
        </p:nvGraphicFramePr>
        <p:xfrm>
          <a:off x="1041773" y="3463573"/>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afico 8">
            <a:extLst>
              <a:ext uri="{FF2B5EF4-FFF2-40B4-BE49-F238E27FC236}">
                <a16:creationId xmlns:a16="http://schemas.microsoft.com/office/drawing/2014/main" xmlns="" id="{BA9DFB59-A4BC-5597-5968-500ECFD28266}"/>
              </a:ext>
            </a:extLst>
          </p:cNvPr>
          <p:cNvGraphicFramePr>
            <a:graphicFrameLocks/>
          </p:cNvGraphicFramePr>
          <p:nvPr>
            <p:extLst/>
          </p:nvPr>
        </p:nvGraphicFramePr>
        <p:xfrm>
          <a:off x="5974055" y="3463573"/>
          <a:ext cx="4829175"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9377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uiExpand="1" build="allAtOnce"/>
      <p:bldP spid="27" grpId="0"/>
      <p:bldP spid="29" grpId="0"/>
      <p:bldGraphic spid="8" grpId="0">
        <p:bldAsOne/>
      </p:bldGraphic>
      <p:bldGraphic spid="9" grpId="0">
        <p:bldAsOne/>
      </p:bldGraphic>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3">
            <a:extLst>
              <a:ext uri="{FF2B5EF4-FFF2-40B4-BE49-F238E27FC236}">
                <a16:creationId xmlns:a16="http://schemas.microsoft.com/office/drawing/2014/main" xmlns="" id="{EF77B4A0-5B38-42D4-A0E1-B2496F99D9FA}"/>
              </a:ext>
            </a:extLst>
          </p:cNvPr>
          <p:cNvSpPr txBox="1"/>
          <p:nvPr/>
        </p:nvSpPr>
        <p:spPr>
          <a:xfrm>
            <a:off x="631403" y="553713"/>
            <a:ext cx="11391983"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Caratteristiche della consulenza</a:t>
            </a:r>
          </a:p>
        </p:txBody>
      </p:sp>
      <p:cxnSp>
        <p:nvCxnSpPr>
          <p:cNvPr id="5" name="Connettore 1 4"/>
          <p:cNvCxnSpPr/>
          <p:nvPr/>
        </p:nvCxnSpPr>
        <p:spPr>
          <a:xfrm>
            <a:off x="631404" y="1082942"/>
            <a:ext cx="8868127" cy="21515"/>
          </a:xfrm>
          <a:prstGeom prst="line">
            <a:avLst/>
          </a:prstGeom>
          <a:ln w="19050">
            <a:solidFill>
              <a:schemeClr val="accent5">
                <a:lumMod val="50000"/>
              </a:schemeClr>
            </a:solidFill>
          </a:ln>
        </p:spPr>
        <p:style>
          <a:lnRef idx="1">
            <a:schemeClr val="dk1"/>
          </a:lnRef>
          <a:fillRef idx="0">
            <a:schemeClr val="dk1"/>
          </a:fillRef>
          <a:effectRef idx="0">
            <a:schemeClr val="dk1"/>
          </a:effectRef>
          <a:fontRef idx="minor">
            <a:schemeClr val="tx1"/>
          </a:fontRef>
        </p:style>
      </p:cxnSp>
      <p:sp>
        <p:nvSpPr>
          <p:cNvPr id="3" name="CasellaDiTesto 2"/>
          <p:cNvSpPr txBox="1"/>
          <p:nvPr/>
        </p:nvSpPr>
        <p:spPr>
          <a:xfrm>
            <a:off x="631403" y="1337388"/>
            <a:ext cx="10358489" cy="115012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Le attività relative alla Priorità 4 ricoprono quasi la metà delle consulenze erogate, mentre la FA 2A e 3A hanno un peso simile sul totale</a:t>
            </a:r>
          </a:p>
          <a:p>
            <a:pPr marL="285750" indent="-285750">
              <a:lnSpc>
                <a:spcPct val="150000"/>
              </a:lnSpc>
              <a:buFont typeface="Arial" panose="020B0604020202020204" pitchFamily="34" charset="0"/>
              <a:buChar char="•"/>
            </a:pP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Quasi i tre quarti dei destinatari hanno partecipato ad azioni di consulenza di durata inferiore alle 8 ore</a:t>
            </a:r>
          </a:p>
        </p:txBody>
      </p:sp>
      <p:pic>
        <p:nvPicPr>
          <p:cNvPr id="16" name="Immagine 15"/>
          <p:cNvPicPr>
            <a:picLocks noChangeAspect="1"/>
          </p:cNvPicPr>
          <p:nvPr/>
        </p:nvPicPr>
        <p:blipFill>
          <a:blip r:embed="rId3"/>
          <a:stretch>
            <a:fillRect/>
          </a:stretch>
        </p:blipFill>
        <p:spPr>
          <a:xfrm>
            <a:off x="10708873" y="5974693"/>
            <a:ext cx="1015072" cy="411516"/>
          </a:xfrm>
          <a:prstGeom prst="rect">
            <a:avLst/>
          </a:prstGeom>
        </p:spPr>
      </p:pic>
      <p:sp>
        <p:nvSpPr>
          <p:cNvPr id="10" name="CasellaDiTesto 9">
            <a:extLst>
              <a:ext uri="{FF2B5EF4-FFF2-40B4-BE49-F238E27FC236}">
                <a16:creationId xmlns:a16="http://schemas.microsoft.com/office/drawing/2014/main" xmlns="" id="{574C33DA-D98F-5234-EA52-6DC040E33FD2}"/>
              </a:ext>
            </a:extLst>
          </p:cNvPr>
          <p:cNvSpPr txBox="1"/>
          <p:nvPr/>
        </p:nvSpPr>
        <p:spPr>
          <a:xfrm>
            <a:off x="1861717" y="3045893"/>
            <a:ext cx="2224327" cy="307777"/>
          </a:xfrm>
          <a:prstGeom prst="rect">
            <a:avLst/>
          </a:prstGeom>
          <a:noFill/>
        </p:spPr>
        <p:txBody>
          <a:bodyPr wrap="none" rtlCol="0">
            <a:spAutoFit/>
          </a:bodyPr>
          <a:lstStyle/>
          <a:p>
            <a:r>
              <a:rPr lang="it-IT" sz="1400" b="1" dirty="0">
                <a:solidFill>
                  <a:schemeClr val="accent5">
                    <a:lumMod val="75000"/>
                  </a:schemeClr>
                </a:solidFill>
              </a:rPr>
              <a:t>Ripartizione per Focus Area</a:t>
            </a:r>
          </a:p>
        </p:txBody>
      </p:sp>
      <p:sp>
        <p:nvSpPr>
          <p:cNvPr id="12" name="CasellaDiTesto 11">
            <a:extLst>
              <a:ext uri="{FF2B5EF4-FFF2-40B4-BE49-F238E27FC236}">
                <a16:creationId xmlns:a16="http://schemas.microsoft.com/office/drawing/2014/main" xmlns="" id="{FBF2D381-C474-671A-A0F9-620FB865DEAF}"/>
              </a:ext>
            </a:extLst>
          </p:cNvPr>
          <p:cNvSpPr txBox="1"/>
          <p:nvPr/>
        </p:nvSpPr>
        <p:spPr>
          <a:xfrm>
            <a:off x="8474987" y="2924403"/>
            <a:ext cx="1159548" cy="307777"/>
          </a:xfrm>
          <a:prstGeom prst="rect">
            <a:avLst/>
          </a:prstGeom>
          <a:noFill/>
        </p:spPr>
        <p:txBody>
          <a:bodyPr wrap="none" rtlCol="0">
            <a:spAutoFit/>
          </a:bodyPr>
          <a:lstStyle/>
          <a:p>
            <a:r>
              <a:rPr lang="it-IT" sz="1400" b="1" dirty="0">
                <a:solidFill>
                  <a:schemeClr val="accent5">
                    <a:lumMod val="75000"/>
                  </a:schemeClr>
                </a:solidFill>
              </a:rPr>
              <a:t>Durata in ore</a:t>
            </a:r>
          </a:p>
        </p:txBody>
      </p:sp>
      <p:graphicFrame>
        <p:nvGraphicFramePr>
          <p:cNvPr id="4" name="Grafico 3">
            <a:extLst>
              <a:ext uri="{FF2B5EF4-FFF2-40B4-BE49-F238E27FC236}">
                <a16:creationId xmlns:a16="http://schemas.microsoft.com/office/drawing/2014/main" xmlns="" id="{BD1AA1A3-F076-773C-F222-A1B87F2075B0}"/>
              </a:ext>
            </a:extLst>
          </p:cNvPr>
          <p:cNvGraphicFramePr>
            <a:graphicFrameLocks/>
          </p:cNvGraphicFramePr>
          <p:nvPr>
            <p:extLst/>
          </p:nvPr>
        </p:nvGraphicFramePr>
        <p:xfrm>
          <a:off x="687880" y="3199781"/>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Grafico 5">
            <a:extLst>
              <a:ext uri="{FF2B5EF4-FFF2-40B4-BE49-F238E27FC236}">
                <a16:creationId xmlns:a16="http://schemas.microsoft.com/office/drawing/2014/main" xmlns="" id="{D8AB3CC5-F5DF-32AE-992E-CA68719D9783}"/>
              </a:ext>
            </a:extLst>
          </p:cNvPr>
          <p:cNvGraphicFramePr>
            <a:graphicFrameLocks/>
          </p:cNvGraphicFramePr>
          <p:nvPr>
            <p:extLst/>
          </p:nvPr>
        </p:nvGraphicFramePr>
        <p:xfrm>
          <a:off x="6768761" y="3199781"/>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74188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uiExpand="1" build="p"/>
      <p:bldP spid="10" grpId="0"/>
      <p:bldP spid="12" grpId="0"/>
      <p:bldGraphic spid="4" grpId="0">
        <p:bldAsOne/>
      </p:bldGraphic>
      <p:bldGraphic spid="6" grpId="0">
        <p:bldAsOne/>
      </p:bldGraphic>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a:extLst>
              <a:ext uri="{FF2B5EF4-FFF2-40B4-BE49-F238E27FC236}">
                <a16:creationId xmlns:a16="http://schemas.microsoft.com/office/drawing/2014/main" xmlns="" id="{EE78E73B-516E-D063-F618-9B0443B5624F}"/>
              </a:ext>
            </a:extLst>
          </p:cNvPr>
          <p:cNvSpPr txBox="1"/>
          <p:nvPr/>
        </p:nvSpPr>
        <p:spPr>
          <a:xfrm>
            <a:off x="631403" y="553713"/>
            <a:ext cx="11391983"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Tematiche della consulenza</a:t>
            </a:r>
          </a:p>
        </p:txBody>
      </p:sp>
      <p:cxnSp>
        <p:nvCxnSpPr>
          <p:cNvPr id="3" name="Connettore 1 4">
            <a:extLst>
              <a:ext uri="{FF2B5EF4-FFF2-40B4-BE49-F238E27FC236}">
                <a16:creationId xmlns:a16="http://schemas.microsoft.com/office/drawing/2014/main" xmlns="" id="{F4D7FF11-D8E1-F0DC-5C1A-D25AFE7C4239}"/>
              </a:ext>
            </a:extLst>
          </p:cNvPr>
          <p:cNvCxnSpPr/>
          <p:nvPr/>
        </p:nvCxnSpPr>
        <p:spPr>
          <a:xfrm>
            <a:off x="631404" y="1082942"/>
            <a:ext cx="8868127" cy="21515"/>
          </a:xfrm>
          <a:prstGeom prst="line">
            <a:avLst/>
          </a:prstGeom>
          <a:ln w="19050">
            <a:solidFill>
              <a:schemeClr val="accent5">
                <a:lumMod val="50000"/>
              </a:schemeClr>
            </a:solidFill>
          </a:ln>
        </p:spPr>
        <p:style>
          <a:lnRef idx="1">
            <a:schemeClr val="dk1"/>
          </a:lnRef>
          <a:fillRef idx="0">
            <a:schemeClr val="dk1"/>
          </a:fillRef>
          <a:effectRef idx="0">
            <a:schemeClr val="dk1"/>
          </a:effectRef>
          <a:fontRef idx="minor">
            <a:schemeClr val="tx1"/>
          </a:fontRef>
        </p:style>
      </p:cxnSp>
      <p:sp>
        <p:nvSpPr>
          <p:cNvPr id="8" name="CasellaDiTesto 7">
            <a:extLst>
              <a:ext uri="{FF2B5EF4-FFF2-40B4-BE49-F238E27FC236}">
                <a16:creationId xmlns:a16="http://schemas.microsoft.com/office/drawing/2014/main" xmlns="" id="{9799CE3B-6298-0151-BE7E-1C37C050EACA}"/>
              </a:ext>
            </a:extLst>
          </p:cNvPr>
          <p:cNvSpPr txBox="1"/>
          <p:nvPr/>
        </p:nvSpPr>
        <p:spPr>
          <a:xfrm>
            <a:off x="7833937" y="1367628"/>
            <a:ext cx="2053126" cy="307777"/>
          </a:xfrm>
          <a:prstGeom prst="rect">
            <a:avLst/>
          </a:prstGeom>
          <a:noFill/>
        </p:spPr>
        <p:txBody>
          <a:bodyPr wrap="none" rtlCol="0">
            <a:spAutoFit/>
          </a:bodyPr>
          <a:lstStyle/>
          <a:p>
            <a:r>
              <a:rPr lang="it-IT" sz="1400" b="1" dirty="0">
                <a:solidFill>
                  <a:schemeClr val="accent5">
                    <a:lumMod val="75000"/>
                  </a:schemeClr>
                </a:solidFill>
              </a:rPr>
              <a:t>Principali ambiti tematici</a:t>
            </a:r>
          </a:p>
        </p:txBody>
      </p:sp>
      <p:sp>
        <p:nvSpPr>
          <p:cNvPr id="7" name="CasellaDiTesto 6">
            <a:extLst>
              <a:ext uri="{FF2B5EF4-FFF2-40B4-BE49-F238E27FC236}">
                <a16:creationId xmlns:a16="http://schemas.microsoft.com/office/drawing/2014/main" xmlns="" id="{D7A962B2-2B8C-5ABE-3332-EE26BCE2FCE2}"/>
              </a:ext>
            </a:extLst>
          </p:cNvPr>
          <p:cNvSpPr txBox="1"/>
          <p:nvPr/>
        </p:nvSpPr>
        <p:spPr>
          <a:xfrm>
            <a:off x="798391" y="1675405"/>
            <a:ext cx="4566239" cy="373544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L’argomento maggiormente seguito è relativo alle norme di sicurezza sul lavoro, seguito dall’adozione delle misure a livello aziendale previste dal PSR</a:t>
            </a:r>
          </a:p>
          <a:p>
            <a:pPr marL="285750" indent="-285750">
              <a:lnSpc>
                <a:spcPct val="150000"/>
              </a:lnSpc>
              <a:buFont typeface="Arial" panose="020B0604020202020204" pitchFamily="34" charset="0"/>
              <a:buChar char="•"/>
            </a:pP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Gli argomenti seguiti da una percentuale minore di individui sono </a:t>
            </a:r>
            <a:r>
              <a:rPr lang="it-IT" sz="1600" dirty="0">
                <a:solidFill>
                  <a:srgbClr val="2F5597"/>
                </a:solidFill>
                <a:latin typeface="Tahoma" panose="020B0604030504040204" pitchFamily="34" charset="0"/>
                <a:ea typeface="Tahoma" panose="020B0604030504040204" pitchFamily="34" charset="0"/>
                <a:cs typeface="Tahoma" panose="020B0604030504040204" pitchFamily="34" charset="0"/>
              </a:rPr>
              <a:t>relativi</a:t>
            </a:r>
            <a:r>
              <a:rPr lang="it-IT" sz="16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all’innovazione nel campo agro-alimentare, la protezione delle acque e le questioni inerenti alle prestazioni economiche e ambientali dell’azienda agricola</a:t>
            </a:r>
          </a:p>
        </p:txBody>
      </p:sp>
      <p:graphicFrame>
        <p:nvGraphicFramePr>
          <p:cNvPr id="4" name="Grafico 3">
            <a:extLst>
              <a:ext uri="{FF2B5EF4-FFF2-40B4-BE49-F238E27FC236}">
                <a16:creationId xmlns:a16="http://schemas.microsoft.com/office/drawing/2014/main" xmlns="" id="{D93C262F-6E06-A001-9B7C-36D291306C41}"/>
              </a:ext>
            </a:extLst>
          </p:cNvPr>
          <p:cNvGraphicFramePr>
            <a:graphicFrameLocks/>
          </p:cNvGraphicFramePr>
          <p:nvPr>
            <p:extLst/>
          </p:nvPr>
        </p:nvGraphicFramePr>
        <p:xfrm>
          <a:off x="5679832" y="1558001"/>
          <a:ext cx="6136370" cy="474628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8321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 calcmode="lin" valueType="num">
                                      <p:cBhvr additive="base">
                                        <p:cTn id="1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7">
                                            <p:txEl>
                                              <p:pRg st="0" end="0"/>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7" grpId="0" uiExpand="1" build="allAtOnce"/>
      <p:bldGraphic spid="4" grpId="0">
        <p:bldAsOne/>
      </p:bldGraphic>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3">
            <a:extLst>
              <a:ext uri="{FF2B5EF4-FFF2-40B4-BE49-F238E27FC236}">
                <a16:creationId xmlns:a16="http://schemas.microsoft.com/office/drawing/2014/main" xmlns="" id="{88AF0A9C-2864-6462-0943-CC51B217C2FA}"/>
              </a:ext>
            </a:extLst>
          </p:cNvPr>
          <p:cNvSpPr txBox="1"/>
          <p:nvPr/>
        </p:nvSpPr>
        <p:spPr>
          <a:xfrm>
            <a:off x="631403" y="553713"/>
            <a:ext cx="11391983"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Rapporti finali – Sicurezza sul lavoro</a:t>
            </a:r>
          </a:p>
        </p:txBody>
      </p:sp>
      <p:cxnSp>
        <p:nvCxnSpPr>
          <p:cNvPr id="3" name="Connettore 1 4">
            <a:extLst>
              <a:ext uri="{FF2B5EF4-FFF2-40B4-BE49-F238E27FC236}">
                <a16:creationId xmlns:a16="http://schemas.microsoft.com/office/drawing/2014/main" xmlns="" id="{EDB40253-589C-6171-DC21-74ED12CF0925}"/>
              </a:ext>
            </a:extLst>
          </p:cNvPr>
          <p:cNvCxnSpPr/>
          <p:nvPr/>
        </p:nvCxnSpPr>
        <p:spPr>
          <a:xfrm>
            <a:off x="631404" y="1082942"/>
            <a:ext cx="8868127" cy="21515"/>
          </a:xfrm>
          <a:prstGeom prst="line">
            <a:avLst/>
          </a:prstGeom>
          <a:ln w="19050">
            <a:solidFill>
              <a:schemeClr val="accent5">
                <a:lumMod val="50000"/>
              </a:schemeClr>
            </a:solidFill>
          </a:ln>
        </p:spPr>
        <p:style>
          <a:lnRef idx="1">
            <a:schemeClr val="dk1"/>
          </a:lnRef>
          <a:fillRef idx="0">
            <a:schemeClr val="dk1"/>
          </a:fillRef>
          <a:effectRef idx="0">
            <a:schemeClr val="dk1"/>
          </a:effectRef>
          <a:fontRef idx="minor">
            <a:schemeClr val="tx1"/>
          </a:fontRef>
        </p:style>
      </p:cxnSp>
      <p:graphicFrame>
        <p:nvGraphicFramePr>
          <p:cNvPr id="9" name="Tabella 8">
            <a:extLst>
              <a:ext uri="{FF2B5EF4-FFF2-40B4-BE49-F238E27FC236}">
                <a16:creationId xmlns:a16="http://schemas.microsoft.com/office/drawing/2014/main" xmlns="" id="{6D10D2A2-807D-1561-A434-CE91BE091DA4}"/>
              </a:ext>
            </a:extLst>
          </p:cNvPr>
          <p:cNvGraphicFramePr>
            <a:graphicFrameLocks noGrp="1"/>
          </p:cNvGraphicFramePr>
          <p:nvPr>
            <p:extLst/>
          </p:nvPr>
        </p:nvGraphicFramePr>
        <p:xfrm>
          <a:off x="631402" y="1336968"/>
          <a:ext cx="11084881" cy="4438088"/>
        </p:xfrm>
        <a:graphic>
          <a:graphicData uri="http://schemas.openxmlformats.org/drawingml/2006/table">
            <a:tbl>
              <a:tblPr firstRow="1" bandRow="1">
                <a:tableStyleId>{5C22544A-7EE6-4342-B048-85BDC9FD1C3A}</a:tableStyleId>
              </a:tblPr>
              <a:tblGrid>
                <a:gridCol w="8563872">
                  <a:extLst>
                    <a:ext uri="{9D8B030D-6E8A-4147-A177-3AD203B41FA5}">
                      <a16:colId xmlns:a16="http://schemas.microsoft.com/office/drawing/2014/main" xmlns="" val="2822751524"/>
                    </a:ext>
                  </a:extLst>
                </a:gridCol>
                <a:gridCol w="2521009">
                  <a:extLst>
                    <a:ext uri="{9D8B030D-6E8A-4147-A177-3AD203B41FA5}">
                      <a16:colId xmlns:a16="http://schemas.microsoft.com/office/drawing/2014/main" xmlns="" val="4021959739"/>
                    </a:ext>
                  </a:extLst>
                </a:gridCol>
              </a:tblGrid>
              <a:tr h="554761">
                <a:tc>
                  <a:txBody>
                    <a:bodyPr/>
                    <a:lstStyle/>
                    <a:p>
                      <a:pPr algn="ctr"/>
                      <a:r>
                        <a:rPr lang="it-IT" sz="2000" dirty="0"/>
                        <a:t>Principali risultati conseguiti nell’ambito della sicurezza sul lavoro</a:t>
                      </a:r>
                    </a:p>
                  </a:txBody>
                  <a:tcPr anchor="ctr"/>
                </a:tc>
                <a:tc>
                  <a:txBody>
                    <a:bodyPr/>
                    <a:lstStyle/>
                    <a:p>
                      <a:pPr algn="ctr"/>
                      <a:r>
                        <a:rPr lang="it-IT" sz="2000" dirty="0"/>
                        <a:t>% aziende </a:t>
                      </a:r>
                    </a:p>
                  </a:txBody>
                  <a:tcPr anchor="ctr"/>
                </a:tc>
                <a:extLst>
                  <a:ext uri="{0D108BD9-81ED-4DB2-BD59-A6C34878D82A}">
                    <a16:rowId xmlns:a16="http://schemas.microsoft.com/office/drawing/2014/main" xmlns="" val="2955226623"/>
                  </a:ext>
                </a:extLst>
              </a:tr>
              <a:tr h="554761">
                <a:tc>
                  <a:txBody>
                    <a:bodyPr/>
                    <a:lstStyle/>
                    <a:p>
                      <a:pPr algn="l" fontAlgn="b"/>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Conoscenza e conformità alle normative di sicurezza (</a:t>
                      </a:r>
                      <a:r>
                        <a:rPr lang="it-IT" sz="1800" kern="1200" dirty="0" err="1">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D.Lgs.</a:t>
                      </a:r>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 81/08)</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2158512352"/>
                  </a:ext>
                </a:extLst>
              </a:tr>
              <a:tr h="554761">
                <a:tc>
                  <a:txBody>
                    <a:bodyPr/>
                    <a:lstStyle/>
                    <a:p>
                      <a:pPr algn="l" fontAlgn="b"/>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Redazione e aggiornamento del Documento di Valutazione dei Rischi (DVR)</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1535988048"/>
                  </a:ext>
                </a:extLst>
              </a:tr>
              <a:tr h="554761">
                <a:tc>
                  <a:txBody>
                    <a:bodyPr/>
                    <a:lstStyle/>
                    <a:p>
                      <a:pPr algn="l" fontAlgn="b"/>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Fornitura e utilizzo di dispositivi di protezione individuale (DPI)</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1346910255"/>
                  </a:ext>
                </a:extLst>
              </a:tr>
              <a:tr h="554761">
                <a:tc>
                  <a:txBody>
                    <a:bodyPr/>
                    <a:lstStyle/>
                    <a:p>
                      <a:pPr algn="l" fontAlgn="b"/>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Formazione sui rischi specifici delle attività agricole</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571967715"/>
                  </a:ext>
                </a:extLst>
              </a:tr>
              <a:tr h="554761">
                <a:tc>
                  <a:txBody>
                    <a:bodyPr/>
                    <a:lstStyle/>
                    <a:p>
                      <a:pPr algn="l" fontAlgn="b"/>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Implementazione di segnaletica e misure di sicurezza per le attrezzature</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3780121957"/>
                  </a:ext>
                </a:extLst>
              </a:tr>
              <a:tr h="554761">
                <a:tc>
                  <a:txBody>
                    <a:bodyPr/>
                    <a:lstStyle/>
                    <a:p>
                      <a:pPr algn="l" fontAlgn="b"/>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Adozione di misure antincendio e gestione dei presidi di emergenza</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3764676476"/>
                  </a:ext>
                </a:extLst>
              </a:tr>
              <a:tr h="554761">
                <a:tc>
                  <a:txBody>
                    <a:bodyPr/>
                    <a:lstStyle/>
                    <a:p>
                      <a:pPr algn="l" fontAlgn="b"/>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Gestione e miglioramento delle attrezzature di stoccaggio e fitofarmaci</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3449473968"/>
                  </a:ext>
                </a:extLst>
              </a:tr>
            </a:tbl>
          </a:graphicData>
        </a:graphic>
      </p:graphicFrame>
      <p:sp>
        <p:nvSpPr>
          <p:cNvPr id="13" name="Rettangolo 12">
            <a:extLst>
              <a:ext uri="{FF2B5EF4-FFF2-40B4-BE49-F238E27FC236}">
                <a16:creationId xmlns:a16="http://schemas.microsoft.com/office/drawing/2014/main" xmlns="" id="{EAAEE58F-22AA-C598-4717-1740107E7B10}"/>
              </a:ext>
            </a:extLst>
          </p:cNvPr>
          <p:cNvSpPr>
            <a:spLocks/>
          </p:cNvSpPr>
          <p:nvPr/>
        </p:nvSpPr>
        <p:spPr>
          <a:xfrm>
            <a:off x="9320464" y="1987874"/>
            <a:ext cx="2160000" cy="360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xmlns="" id="{82F0BC3F-7AB0-6DD6-6DEF-EE62F2EC89E6}"/>
              </a:ext>
            </a:extLst>
          </p:cNvPr>
          <p:cNvSpPr>
            <a:spLocks/>
          </p:cNvSpPr>
          <p:nvPr/>
        </p:nvSpPr>
        <p:spPr>
          <a:xfrm>
            <a:off x="9320463" y="2533363"/>
            <a:ext cx="1764000" cy="360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xmlns="" id="{932E904D-9086-3488-DBC1-9AE70A944D4C}"/>
              </a:ext>
            </a:extLst>
          </p:cNvPr>
          <p:cNvSpPr>
            <a:spLocks/>
          </p:cNvSpPr>
          <p:nvPr/>
        </p:nvSpPr>
        <p:spPr>
          <a:xfrm>
            <a:off x="9320463" y="3102582"/>
            <a:ext cx="1620000" cy="360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xmlns="" id="{D77C478B-A124-068B-BBF3-D24E1BB0DEE5}"/>
              </a:ext>
            </a:extLst>
          </p:cNvPr>
          <p:cNvSpPr>
            <a:spLocks/>
          </p:cNvSpPr>
          <p:nvPr/>
        </p:nvSpPr>
        <p:spPr>
          <a:xfrm>
            <a:off x="9320463" y="3627715"/>
            <a:ext cx="1404000" cy="360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xmlns="" id="{C56BCFAC-72BB-D25B-3D8B-DAA91251ABEE}"/>
              </a:ext>
            </a:extLst>
          </p:cNvPr>
          <p:cNvSpPr>
            <a:spLocks/>
          </p:cNvSpPr>
          <p:nvPr/>
        </p:nvSpPr>
        <p:spPr>
          <a:xfrm>
            <a:off x="9320463" y="4214821"/>
            <a:ext cx="1152000" cy="360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xmlns="" id="{D199B790-356A-990F-21BA-AAA5D6A38425}"/>
              </a:ext>
            </a:extLst>
          </p:cNvPr>
          <p:cNvSpPr>
            <a:spLocks/>
          </p:cNvSpPr>
          <p:nvPr/>
        </p:nvSpPr>
        <p:spPr>
          <a:xfrm>
            <a:off x="9320463" y="4776411"/>
            <a:ext cx="936000" cy="360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xmlns="" id="{D8337657-9DE0-B061-50E2-1D1552241D9D}"/>
              </a:ext>
            </a:extLst>
          </p:cNvPr>
          <p:cNvSpPr>
            <a:spLocks/>
          </p:cNvSpPr>
          <p:nvPr/>
        </p:nvSpPr>
        <p:spPr>
          <a:xfrm>
            <a:off x="9320463" y="5321900"/>
            <a:ext cx="756000" cy="360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366509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P spid="15" grpId="0" animBg="1"/>
      <p:bldP spid="16" grpId="0" animBg="1"/>
      <p:bldP spid="17" grpId="0" animBg="1"/>
      <p:bldP spid="18" grpId="0" animBg="1"/>
      <p:bldP spid="1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B6FA662-6921-3F5B-6E40-72CBF6D7D53F}"/>
            </a:ext>
          </a:extLst>
        </p:cNvPr>
        <p:cNvGrpSpPr/>
        <p:nvPr/>
      </p:nvGrpSpPr>
      <p:grpSpPr>
        <a:xfrm>
          <a:off x="0" y="0"/>
          <a:ext cx="0" cy="0"/>
          <a:chOff x="0" y="0"/>
          <a:chExt cx="0" cy="0"/>
        </a:xfrm>
      </p:grpSpPr>
      <p:sp>
        <p:nvSpPr>
          <p:cNvPr id="2" name="CasellaDiTesto 3">
            <a:extLst>
              <a:ext uri="{FF2B5EF4-FFF2-40B4-BE49-F238E27FC236}">
                <a16:creationId xmlns:a16="http://schemas.microsoft.com/office/drawing/2014/main" xmlns="" id="{425DE841-497F-7EA9-F93F-FD4A85D9925A}"/>
              </a:ext>
            </a:extLst>
          </p:cNvPr>
          <p:cNvSpPr txBox="1"/>
          <p:nvPr/>
        </p:nvSpPr>
        <p:spPr>
          <a:xfrm>
            <a:off x="631403" y="553713"/>
            <a:ext cx="11391983"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Rapporti finali – Opportunità del PSR</a:t>
            </a:r>
          </a:p>
        </p:txBody>
      </p:sp>
      <p:cxnSp>
        <p:nvCxnSpPr>
          <p:cNvPr id="3" name="Connettore 1 4">
            <a:extLst>
              <a:ext uri="{FF2B5EF4-FFF2-40B4-BE49-F238E27FC236}">
                <a16:creationId xmlns:a16="http://schemas.microsoft.com/office/drawing/2014/main" xmlns="" id="{52940E69-EF1F-88BC-F877-1FD2364840B4}"/>
              </a:ext>
            </a:extLst>
          </p:cNvPr>
          <p:cNvCxnSpPr/>
          <p:nvPr/>
        </p:nvCxnSpPr>
        <p:spPr>
          <a:xfrm>
            <a:off x="631404" y="1082942"/>
            <a:ext cx="8868127" cy="21515"/>
          </a:xfrm>
          <a:prstGeom prst="line">
            <a:avLst/>
          </a:prstGeom>
          <a:ln w="19050">
            <a:solidFill>
              <a:schemeClr val="accent5">
                <a:lumMod val="50000"/>
              </a:schemeClr>
            </a:solidFill>
          </a:ln>
        </p:spPr>
        <p:style>
          <a:lnRef idx="1">
            <a:schemeClr val="dk1"/>
          </a:lnRef>
          <a:fillRef idx="0">
            <a:schemeClr val="dk1"/>
          </a:fillRef>
          <a:effectRef idx="0">
            <a:schemeClr val="dk1"/>
          </a:effectRef>
          <a:fontRef idx="minor">
            <a:schemeClr val="tx1"/>
          </a:fontRef>
        </p:style>
      </p:cxnSp>
      <p:graphicFrame>
        <p:nvGraphicFramePr>
          <p:cNvPr id="9" name="Tabella 8">
            <a:extLst>
              <a:ext uri="{FF2B5EF4-FFF2-40B4-BE49-F238E27FC236}">
                <a16:creationId xmlns:a16="http://schemas.microsoft.com/office/drawing/2014/main" xmlns="" id="{BBD7254C-A2D7-2FB3-11A3-FCEA23CB9F98}"/>
              </a:ext>
            </a:extLst>
          </p:cNvPr>
          <p:cNvGraphicFramePr>
            <a:graphicFrameLocks noGrp="1"/>
          </p:cNvGraphicFramePr>
          <p:nvPr>
            <p:extLst/>
          </p:nvPr>
        </p:nvGraphicFramePr>
        <p:xfrm>
          <a:off x="631403" y="1193536"/>
          <a:ext cx="10863621" cy="3580143"/>
        </p:xfrm>
        <a:graphic>
          <a:graphicData uri="http://schemas.openxmlformats.org/drawingml/2006/table">
            <a:tbl>
              <a:tblPr firstRow="1" bandRow="1">
                <a:tableStyleId>{5C22544A-7EE6-4342-B048-85BDC9FD1C3A}</a:tableStyleId>
              </a:tblPr>
              <a:tblGrid>
                <a:gridCol w="8392932">
                  <a:extLst>
                    <a:ext uri="{9D8B030D-6E8A-4147-A177-3AD203B41FA5}">
                      <a16:colId xmlns:a16="http://schemas.microsoft.com/office/drawing/2014/main" xmlns="" val="2822751524"/>
                    </a:ext>
                  </a:extLst>
                </a:gridCol>
                <a:gridCol w="2470689">
                  <a:extLst>
                    <a:ext uri="{9D8B030D-6E8A-4147-A177-3AD203B41FA5}">
                      <a16:colId xmlns:a16="http://schemas.microsoft.com/office/drawing/2014/main" xmlns="" val="4021959739"/>
                    </a:ext>
                  </a:extLst>
                </a:gridCol>
              </a:tblGrid>
              <a:tr h="511449">
                <a:tc>
                  <a:txBody>
                    <a:bodyPr/>
                    <a:lstStyle/>
                    <a:p>
                      <a:pPr algn="ctr"/>
                      <a:r>
                        <a:rPr lang="it-IT" sz="2000" dirty="0"/>
                        <a:t> Principali opportunità del PSR illustrate alle aziende agricole</a:t>
                      </a:r>
                    </a:p>
                  </a:txBody>
                  <a:tcPr anchor="ctr"/>
                </a:tc>
                <a:tc>
                  <a:txBody>
                    <a:bodyPr/>
                    <a:lstStyle/>
                    <a:p>
                      <a:pPr algn="ctr"/>
                      <a:r>
                        <a:rPr lang="it-IT" sz="2000" dirty="0"/>
                        <a:t>% aziende </a:t>
                      </a:r>
                    </a:p>
                  </a:txBody>
                  <a:tcPr anchor="ctr"/>
                </a:tc>
                <a:extLst>
                  <a:ext uri="{0D108BD9-81ED-4DB2-BD59-A6C34878D82A}">
                    <a16:rowId xmlns:a16="http://schemas.microsoft.com/office/drawing/2014/main" xmlns="" val="2955226623"/>
                  </a:ext>
                </a:extLst>
              </a:tr>
              <a:tr h="511449">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Ammodernamento aziendale e miglioramento della competitività</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2158512352"/>
                  </a:ext>
                </a:extLst>
              </a:tr>
              <a:tr h="511449">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Agricoltura biologica</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1535988048"/>
                  </a:ext>
                </a:extLst>
              </a:tr>
              <a:tr h="51144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Certificazioni di qualità e tracciabilità</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571967715"/>
                  </a:ext>
                </a:extLst>
              </a:tr>
              <a:tr h="511449">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Integrazione di filiera e sviluppo di filiere corte</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3780121957"/>
                  </a:ext>
                </a:extLst>
              </a:tr>
              <a:tr h="51144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Promozione dell'imprenditorialità</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3764676476"/>
                  </a:ext>
                </a:extLst>
              </a:tr>
              <a:tr h="511449">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Innovazione e orientamento al mercato </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3449473968"/>
                  </a:ext>
                </a:extLst>
              </a:tr>
            </a:tbl>
          </a:graphicData>
        </a:graphic>
      </p:graphicFrame>
      <p:sp>
        <p:nvSpPr>
          <p:cNvPr id="13" name="Rettangolo 12">
            <a:extLst>
              <a:ext uri="{FF2B5EF4-FFF2-40B4-BE49-F238E27FC236}">
                <a16:creationId xmlns:a16="http://schemas.microsoft.com/office/drawing/2014/main" xmlns="" id="{E63F0B3A-FA6E-597F-6C1F-18C961AC912C}"/>
              </a:ext>
            </a:extLst>
          </p:cNvPr>
          <p:cNvSpPr>
            <a:spLocks/>
          </p:cNvSpPr>
          <p:nvPr/>
        </p:nvSpPr>
        <p:spPr>
          <a:xfrm>
            <a:off x="9183733" y="1802825"/>
            <a:ext cx="2116886" cy="331893"/>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xmlns="" id="{F02AE02F-2204-82F9-3EDD-DD0DDF5465CB}"/>
              </a:ext>
            </a:extLst>
          </p:cNvPr>
          <p:cNvSpPr>
            <a:spLocks/>
          </p:cNvSpPr>
          <p:nvPr/>
        </p:nvSpPr>
        <p:spPr>
          <a:xfrm>
            <a:off x="9183733" y="2297216"/>
            <a:ext cx="1764071" cy="331893"/>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xmlns="" id="{465ED0F7-9BC1-629A-9698-0AEFF981E363}"/>
              </a:ext>
            </a:extLst>
          </p:cNvPr>
          <p:cNvSpPr>
            <a:spLocks/>
          </p:cNvSpPr>
          <p:nvPr/>
        </p:nvSpPr>
        <p:spPr>
          <a:xfrm>
            <a:off x="9196844" y="2807267"/>
            <a:ext cx="1446538" cy="331893"/>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xmlns="" id="{0776ECB5-5284-2D40-67A2-F2844E54CEBB}"/>
              </a:ext>
            </a:extLst>
          </p:cNvPr>
          <p:cNvSpPr>
            <a:spLocks/>
          </p:cNvSpPr>
          <p:nvPr/>
        </p:nvSpPr>
        <p:spPr>
          <a:xfrm>
            <a:off x="9189980" y="3287626"/>
            <a:ext cx="811473" cy="331893"/>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xmlns="" id="{0FB25071-D9E2-560C-3D5D-7DFB3AC5C861}"/>
              </a:ext>
            </a:extLst>
          </p:cNvPr>
          <p:cNvSpPr>
            <a:spLocks/>
          </p:cNvSpPr>
          <p:nvPr/>
        </p:nvSpPr>
        <p:spPr>
          <a:xfrm>
            <a:off x="9183477" y="4362974"/>
            <a:ext cx="705629" cy="331893"/>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18">
            <a:extLst>
              <a:ext uri="{FF2B5EF4-FFF2-40B4-BE49-F238E27FC236}">
                <a16:creationId xmlns:a16="http://schemas.microsoft.com/office/drawing/2014/main" xmlns="" id="{A50BC36E-5845-F07A-8B75-FEA236741F16}"/>
              </a:ext>
            </a:extLst>
          </p:cNvPr>
          <p:cNvSpPr>
            <a:spLocks/>
          </p:cNvSpPr>
          <p:nvPr/>
        </p:nvSpPr>
        <p:spPr>
          <a:xfrm>
            <a:off x="9196844" y="3816161"/>
            <a:ext cx="776192" cy="331893"/>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28150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P spid="15" grpId="0" animBg="1"/>
      <p:bldP spid="17" grpId="0" animBg="1"/>
      <p:bldP spid="18" grpId="0" animBg="1"/>
      <p:bldP spid="1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32577AC-DB21-6532-C6AF-8CE348E0D830}"/>
            </a:ext>
          </a:extLst>
        </p:cNvPr>
        <p:cNvGrpSpPr/>
        <p:nvPr/>
      </p:nvGrpSpPr>
      <p:grpSpPr>
        <a:xfrm>
          <a:off x="0" y="0"/>
          <a:ext cx="0" cy="0"/>
          <a:chOff x="0" y="0"/>
          <a:chExt cx="0" cy="0"/>
        </a:xfrm>
      </p:grpSpPr>
      <p:sp>
        <p:nvSpPr>
          <p:cNvPr id="2" name="CasellaDiTesto 3">
            <a:extLst>
              <a:ext uri="{FF2B5EF4-FFF2-40B4-BE49-F238E27FC236}">
                <a16:creationId xmlns:a16="http://schemas.microsoft.com/office/drawing/2014/main" xmlns="" id="{B58A9088-F36B-49AA-BE08-442D4CD9687A}"/>
              </a:ext>
            </a:extLst>
          </p:cNvPr>
          <p:cNvSpPr txBox="1"/>
          <p:nvPr/>
        </p:nvSpPr>
        <p:spPr>
          <a:xfrm>
            <a:off x="631402" y="286765"/>
            <a:ext cx="11391983"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Rapporti finali – Agricoltura biologica e condizionalità</a:t>
            </a:r>
          </a:p>
        </p:txBody>
      </p:sp>
      <p:cxnSp>
        <p:nvCxnSpPr>
          <p:cNvPr id="3" name="Connettore 1 4">
            <a:extLst>
              <a:ext uri="{FF2B5EF4-FFF2-40B4-BE49-F238E27FC236}">
                <a16:creationId xmlns:a16="http://schemas.microsoft.com/office/drawing/2014/main" xmlns="" id="{F2043917-1FC1-BBDA-2ADD-A34701388270}"/>
              </a:ext>
            </a:extLst>
          </p:cNvPr>
          <p:cNvCxnSpPr/>
          <p:nvPr/>
        </p:nvCxnSpPr>
        <p:spPr>
          <a:xfrm>
            <a:off x="631402" y="791705"/>
            <a:ext cx="8868127" cy="21515"/>
          </a:xfrm>
          <a:prstGeom prst="line">
            <a:avLst/>
          </a:prstGeom>
          <a:ln w="19050">
            <a:solidFill>
              <a:schemeClr val="accent5">
                <a:lumMod val="50000"/>
              </a:schemeClr>
            </a:solidFill>
          </a:ln>
        </p:spPr>
        <p:style>
          <a:lnRef idx="1">
            <a:schemeClr val="dk1"/>
          </a:lnRef>
          <a:fillRef idx="0">
            <a:schemeClr val="dk1"/>
          </a:fillRef>
          <a:effectRef idx="0">
            <a:schemeClr val="dk1"/>
          </a:effectRef>
          <a:fontRef idx="minor">
            <a:schemeClr val="tx1"/>
          </a:fontRef>
        </p:style>
      </p:cxnSp>
      <p:graphicFrame>
        <p:nvGraphicFramePr>
          <p:cNvPr id="9" name="Tabella 8">
            <a:extLst>
              <a:ext uri="{FF2B5EF4-FFF2-40B4-BE49-F238E27FC236}">
                <a16:creationId xmlns:a16="http://schemas.microsoft.com/office/drawing/2014/main" xmlns="" id="{2F519C63-0749-504E-F546-947A4753FD1F}"/>
              </a:ext>
            </a:extLst>
          </p:cNvPr>
          <p:cNvGraphicFramePr>
            <a:graphicFrameLocks noGrp="1"/>
          </p:cNvGraphicFramePr>
          <p:nvPr>
            <p:extLst/>
          </p:nvPr>
        </p:nvGraphicFramePr>
        <p:xfrm>
          <a:off x="576651" y="3651680"/>
          <a:ext cx="10983947" cy="2218836"/>
        </p:xfrm>
        <a:graphic>
          <a:graphicData uri="http://schemas.openxmlformats.org/drawingml/2006/table">
            <a:tbl>
              <a:tblPr firstRow="1" bandRow="1">
                <a:tableStyleId>{5C22544A-7EE6-4342-B048-85BDC9FD1C3A}</a:tableStyleId>
              </a:tblPr>
              <a:tblGrid>
                <a:gridCol w="8588864">
                  <a:extLst>
                    <a:ext uri="{9D8B030D-6E8A-4147-A177-3AD203B41FA5}">
                      <a16:colId xmlns:a16="http://schemas.microsoft.com/office/drawing/2014/main" xmlns="" val="2822751524"/>
                    </a:ext>
                  </a:extLst>
                </a:gridCol>
                <a:gridCol w="2395083">
                  <a:extLst>
                    <a:ext uri="{9D8B030D-6E8A-4147-A177-3AD203B41FA5}">
                      <a16:colId xmlns:a16="http://schemas.microsoft.com/office/drawing/2014/main" xmlns="" val="4021959739"/>
                    </a:ext>
                  </a:extLst>
                </a:gridCol>
              </a:tblGrid>
              <a:tr h="610097">
                <a:tc>
                  <a:txBody>
                    <a:bodyPr/>
                    <a:lstStyle/>
                    <a:p>
                      <a:pPr algn="ctr"/>
                      <a:r>
                        <a:rPr lang="it-IT" sz="2000" dirty="0"/>
                        <a:t>Consulenza sui criteri di gestione obbligatori e alle buone condizioni agronomiche e ambientali</a:t>
                      </a:r>
                    </a:p>
                  </a:txBody>
                  <a:tcPr anchor="ctr"/>
                </a:tc>
                <a:tc>
                  <a:txBody>
                    <a:bodyPr/>
                    <a:lstStyle/>
                    <a:p>
                      <a:pPr algn="ctr"/>
                      <a:r>
                        <a:rPr lang="it-IT" sz="2000" dirty="0"/>
                        <a:t>% aziende </a:t>
                      </a:r>
                    </a:p>
                  </a:txBody>
                  <a:tcPr anchor="ctr"/>
                </a:tc>
                <a:extLst>
                  <a:ext uri="{0D108BD9-81ED-4DB2-BD59-A6C34878D82A}">
                    <a16:rowId xmlns:a16="http://schemas.microsoft.com/office/drawing/2014/main" xmlns="" val="2955226623"/>
                  </a:ext>
                </a:extLst>
              </a:tr>
              <a:tr h="505932">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Gestione sostenibile del suolo e delle risorse idriche</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2158512352"/>
                  </a:ext>
                </a:extLst>
              </a:tr>
              <a:tr h="505932">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Sensibilizzazione ai cambiamenti climatici e mitigazione</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1535988048"/>
                  </a:ext>
                </a:extLst>
              </a:tr>
              <a:tr h="505932">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Gestione dei rifiuti e sicurezza ambientale</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1346910255"/>
                  </a:ext>
                </a:extLst>
              </a:tr>
            </a:tbl>
          </a:graphicData>
        </a:graphic>
      </p:graphicFrame>
      <p:sp>
        <p:nvSpPr>
          <p:cNvPr id="13" name="Rettangolo 12">
            <a:extLst>
              <a:ext uri="{FF2B5EF4-FFF2-40B4-BE49-F238E27FC236}">
                <a16:creationId xmlns:a16="http://schemas.microsoft.com/office/drawing/2014/main" xmlns="" id="{CF62A1AE-BB6E-400C-6BD7-DA79EB925F76}"/>
              </a:ext>
            </a:extLst>
          </p:cNvPr>
          <p:cNvSpPr>
            <a:spLocks/>
          </p:cNvSpPr>
          <p:nvPr/>
        </p:nvSpPr>
        <p:spPr>
          <a:xfrm>
            <a:off x="9288289" y="4447824"/>
            <a:ext cx="2164802" cy="324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Rettangolo 13">
            <a:extLst>
              <a:ext uri="{FF2B5EF4-FFF2-40B4-BE49-F238E27FC236}">
                <a16:creationId xmlns:a16="http://schemas.microsoft.com/office/drawing/2014/main" xmlns="" id="{08336244-C064-7804-5F4B-6DB78DEB3A9B}"/>
              </a:ext>
            </a:extLst>
          </p:cNvPr>
          <p:cNvSpPr>
            <a:spLocks/>
          </p:cNvSpPr>
          <p:nvPr/>
        </p:nvSpPr>
        <p:spPr>
          <a:xfrm>
            <a:off x="9288289" y="4944477"/>
            <a:ext cx="974161" cy="324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xmlns="" id="{13B2729C-F6C3-580D-1E9B-909519F3557E}"/>
              </a:ext>
            </a:extLst>
          </p:cNvPr>
          <p:cNvSpPr>
            <a:spLocks/>
          </p:cNvSpPr>
          <p:nvPr/>
        </p:nvSpPr>
        <p:spPr>
          <a:xfrm>
            <a:off x="9290928" y="5442751"/>
            <a:ext cx="252561" cy="324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4" name="Tabella 3">
            <a:extLst>
              <a:ext uri="{FF2B5EF4-FFF2-40B4-BE49-F238E27FC236}">
                <a16:creationId xmlns:a16="http://schemas.microsoft.com/office/drawing/2014/main" xmlns="" id="{5630B542-19BF-4AB8-D9DD-BE0F02A3FC61}"/>
              </a:ext>
            </a:extLst>
          </p:cNvPr>
          <p:cNvGraphicFramePr>
            <a:graphicFrameLocks noGrp="1"/>
          </p:cNvGraphicFramePr>
          <p:nvPr>
            <p:extLst/>
          </p:nvPr>
        </p:nvGraphicFramePr>
        <p:xfrm>
          <a:off x="631402" y="923136"/>
          <a:ext cx="11058089" cy="2516620"/>
        </p:xfrm>
        <a:graphic>
          <a:graphicData uri="http://schemas.openxmlformats.org/drawingml/2006/table">
            <a:tbl>
              <a:tblPr firstRow="1" bandRow="1">
                <a:tableStyleId>{5C22544A-7EE6-4342-B048-85BDC9FD1C3A}</a:tableStyleId>
              </a:tblPr>
              <a:tblGrid>
                <a:gridCol w="8543173">
                  <a:extLst>
                    <a:ext uri="{9D8B030D-6E8A-4147-A177-3AD203B41FA5}">
                      <a16:colId xmlns:a16="http://schemas.microsoft.com/office/drawing/2014/main" xmlns="" val="2822751524"/>
                    </a:ext>
                  </a:extLst>
                </a:gridCol>
                <a:gridCol w="2514916">
                  <a:extLst>
                    <a:ext uri="{9D8B030D-6E8A-4147-A177-3AD203B41FA5}">
                      <a16:colId xmlns:a16="http://schemas.microsoft.com/office/drawing/2014/main" xmlns="" val="4021959739"/>
                    </a:ext>
                  </a:extLst>
                </a:gridCol>
              </a:tblGrid>
              <a:tr h="503324">
                <a:tc>
                  <a:txBody>
                    <a:bodyPr/>
                    <a:lstStyle/>
                    <a:p>
                      <a:pPr algn="ctr"/>
                      <a:r>
                        <a:rPr lang="it-IT" sz="2000" dirty="0"/>
                        <a:t>Risultati conseguiti rispetto al tema dell’agricoltura biologica</a:t>
                      </a:r>
                    </a:p>
                  </a:txBody>
                  <a:tcPr anchor="ctr"/>
                </a:tc>
                <a:tc>
                  <a:txBody>
                    <a:bodyPr/>
                    <a:lstStyle/>
                    <a:p>
                      <a:pPr algn="ctr"/>
                      <a:r>
                        <a:rPr lang="it-IT" sz="2000" dirty="0"/>
                        <a:t>% aziende </a:t>
                      </a:r>
                    </a:p>
                  </a:txBody>
                  <a:tcPr anchor="ctr"/>
                </a:tc>
                <a:extLst>
                  <a:ext uri="{0D108BD9-81ED-4DB2-BD59-A6C34878D82A}">
                    <a16:rowId xmlns:a16="http://schemas.microsoft.com/office/drawing/2014/main" xmlns="" val="2955226623"/>
                  </a:ext>
                </a:extLst>
              </a:tr>
              <a:tr h="503324">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Incremento della conoscenza del settore biologico</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2158512352"/>
                  </a:ext>
                </a:extLst>
              </a:tr>
              <a:tr h="503324">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Supporto per la conversione e certificazione biologica</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1535988048"/>
                  </a:ext>
                </a:extLst>
              </a:tr>
              <a:tr h="503324">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Utilizzo di strumenti digitali e software per la gestione biologica</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1346910255"/>
                  </a:ext>
                </a:extLst>
              </a:tr>
              <a:tr h="503324">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Sfruttamento delle opportunità commerciali del biologico</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571967715"/>
                  </a:ext>
                </a:extLst>
              </a:tr>
            </a:tbl>
          </a:graphicData>
        </a:graphic>
      </p:graphicFrame>
      <p:sp>
        <p:nvSpPr>
          <p:cNvPr id="5" name="Rettangolo 4">
            <a:extLst>
              <a:ext uri="{FF2B5EF4-FFF2-40B4-BE49-F238E27FC236}">
                <a16:creationId xmlns:a16="http://schemas.microsoft.com/office/drawing/2014/main" xmlns="" id="{45669A9E-FE14-6415-4FF2-2CE6FA00FAF7}"/>
              </a:ext>
            </a:extLst>
          </p:cNvPr>
          <p:cNvSpPr>
            <a:spLocks/>
          </p:cNvSpPr>
          <p:nvPr/>
        </p:nvSpPr>
        <p:spPr>
          <a:xfrm>
            <a:off x="9249131" y="1530236"/>
            <a:ext cx="2160000" cy="324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Rettangolo 5">
            <a:extLst>
              <a:ext uri="{FF2B5EF4-FFF2-40B4-BE49-F238E27FC236}">
                <a16:creationId xmlns:a16="http://schemas.microsoft.com/office/drawing/2014/main" xmlns="" id="{27B62D2F-D356-6F75-671E-8465E1B08B9C}"/>
              </a:ext>
            </a:extLst>
          </p:cNvPr>
          <p:cNvSpPr>
            <a:spLocks/>
          </p:cNvSpPr>
          <p:nvPr/>
        </p:nvSpPr>
        <p:spPr>
          <a:xfrm>
            <a:off x="9249131" y="2026889"/>
            <a:ext cx="1548000" cy="324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xmlns="" id="{BEAD0D7A-D72F-6460-5671-7FB702DDB2B9}"/>
              </a:ext>
            </a:extLst>
          </p:cNvPr>
          <p:cNvSpPr>
            <a:spLocks/>
          </p:cNvSpPr>
          <p:nvPr/>
        </p:nvSpPr>
        <p:spPr>
          <a:xfrm>
            <a:off x="9249131" y="2525163"/>
            <a:ext cx="1260000" cy="324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xmlns="" id="{CB50BB13-A1BF-9EFD-C37F-96B9DAD4D585}"/>
              </a:ext>
            </a:extLst>
          </p:cNvPr>
          <p:cNvSpPr>
            <a:spLocks/>
          </p:cNvSpPr>
          <p:nvPr/>
        </p:nvSpPr>
        <p:spPr>
          <a:xfrm>
            <a:off x="9249131" y="3022064"/>
            <a:ext cx="1008000" cy="324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572314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P spid="15" grpId="0" animBg="1"/>
      <p:bldP spid="5" grpId="0" animBg="1"/>
      <p:bldP spid="6" grpId="0" animBg="1"/>
      <p:bldP spid="7"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6809CC6-E22F-1629-C869-4E7871FE4256}"/>
            </a:ext>
          </a:extLst>
        </p:cNvPr>
        <p:cNvGrpSpPr/>
        <p:nvPr/>
      </p:nvGrpSpPr>
      <p:grpSpPr>
        <a:xfrm>
          <a:off x="0" y="0"/>
          <a:ext cx="0" cy="0"/>
          <a:chOff x="0" y="0"/>
          <a:chExt cx="0" cy="0"/>
        </a:xfrm>
      </p:grpSpPr>
      <p:sp>
        <p:nvSpPr>
          <p:cNvPr id="2" name="CasellaDiTesto 3">
            <a:extLst>
              <a:ext uri="{FF2B5EF4-FFF2-40B4-BE49-F238E27FC236}">
                <a16:creationId xmlns:a16="http://schemas.microsoft.com/office/drawing/2014/main" xmlns="" id="{38602D17-5875-F3F2-059F-133903255CC2}"/>
              </a:ext>
            </a:extLst>
          </p:cNvPr>
          <p:cNvSpPr txBox="1"/>
          <p:nvPr/>
        </p:nvSpPr>
        <p:spPr>
          <a:xfrm>
            <a:off x="631402" y="137620"/>
            <a:ext cx="11391983"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Rapporti finali – Certificazione e gestione fitosanitari</a:t>
            </a:r>
          </a:p>
        </p:txBody>
      </p:sp>
      <p:cxnSp>
        <p:nvCxnSpPr>
          <p:cNvPr id="3" name="Connettore 1 4">
            <a:extLst>
              <a:ext uri="{FF2B5EF4-FFF2-40B4-BE49-F238E27FC236}">
                <a16:creationId xmlns:a16="http://schemas.microsoft.com/office/drawing/2014/main" xmlns="" id="{339B0A5B-C735-0CA6-5A8F-0CA8EA742A0A}"/>
              </a:ext>
            </a:extLst>
          </p:cNvPr>
          <p:cNvCxnSpPr/>
          <p:nvPr/>
        </p:nvCxnSpPr>
        <p:spPr>
          <a:xfrm>
            <a:off x="631402" y="638063"/>
            <a:ext cx="8868127" cy="21515"/>
          </a:xfrm>
          <a:prstGeom prst="line">
            <a:avLst/>
          </a:prstGeom>
          <a:ln w="19050">
            <a:solidFill>
              <a:schemeClr val="accent5">
                <a:lumMod val="50000"/>
              </a:schemeClr>
            </a:solidFill>
          </a:ln>
        </p:spPr>
        <p:style>
          <a:lnRef idx="1">
            <a:schemeClr val="dk1"/>
          </a:lnRef>
          <a:fillRef idx="0">
            <a:schemeClr val="dk1"/>
          </a:fillRef>
          <a:effectRef idx="0">
            <a:schemeClr val="dk1"/>
          </a:effectRef>
          <a:fontRef idx="minor">
            <a:schemeClr val="tx1"/>
          </a:fontRef>
        </p:style>
      </p:cxnSp>
      <p:graphicFrame>
        <p:nvGraphicFramePr>
          <p:cNvPr id="9" name="Tabella 8">
            <a:extLst>
              <a:ext uri="{FF2B5EF4-FFF2-40B4-BE49-F238E27FC236}">
                <a16:creationId xmlns:a16="http://schemas.microsoft.com/office/drawing/2014/main" xmlns="" id="{59E48C90-8F5E-3231-AE4B-6316CD850D5B}"/>
              </a:ext>
            </a:extLst>
          </p:cNvPr>
          <p:cNvGraphicFramePr>
            <a:graphicFrameLocks noGrp="1"/>
          </p:cNvGraphicFramePr>
          <p:nvPr>
            <p:extLst/>
          </p:nvPr>
        </p:nvGraphicFramePr>
        <p:xfrm>
          <a:off x="631402" y="3346818"/>
          <a:ext cx="11021017" cy="2465701"/>
        </p:xfrm>
        <a:graphic>
          <a:graphicData uri="http://schemas.openxmlformats.org/drawingml/2006/table">
            <a:tbl>
              <a:tblPr firstRow="1" bandRow="1">
                <a:tableStyleId>{5C22544A-7EE6-4342-B048-85BDC9FD1C3A}</a:tableStyleId>
              </a:tblPr>
              <a:tblGrid>
                <a:gridCol w="8514532">
                  <a:extLst>
                    <a:ext uri="{9D8B030D-6E8A-4147-A177-3AD203B41FA5}">
                      <a16:colId xmlns:a16="http://schemas.microsoft.com/office/drawing/2014/main" xmlns="" val="2822751524"/>
                    </a:ext>
                  </a:extLst>
                </a:gridCol>
                <a:gridCol w="2506485">
                  <a:extLst>
                    <a:ext uri="{9D8B030D-6E8A-4147-A177-3AD203B41FA5}">
                      <a16:colId xmlns:a16="http://schemas.microsoft.com/office/drawing/2014/main" xmlns="" val="4021959739"/>
                    </a:ext>
                  </a:extLst>
                </a:gridCol>
              </a:tblGrid>
              <a:tr h="571153">
                <a:tc>
                  <a:txBody>
                    <a:bodyPr/>
                    <a:lstStyle/>
                    <a:p>
                      <a:pPr algn="ctr"/>
                      <a:r>
                        <a:rPr lang="it-IT" sz="2000" dirty="0"/>
                        <a:t>Risultati conseguiti rispetto al corretto uso dei prodotti fitosanitari</a:t>
                      </a:r>
                    </a:p>
                  </a:txBody>
                  <a:tcPr anchor="ctr"/>
                </a:tc>
                <a:tc>
                  <a:txBody>
                    <a:bodyPr/>
                    <a:lstStyle/>
                    <a:p>
                      <a:pPr algn="ctr"/>
                      <a:r>
                        <a:rPr lang="it-IT" sz="2000" dirty="0"/>
                        <a:t>% aziende </a:t>
                      </a:r>
                    </a:p>
                  </a:txBody>
                  <a:tcPr anchor="ctr"/>
                </a:tc>
                <a:extLst>
                  <a:ext uri="{0D108BD9-81ED-4DB2-BD59-A6C34878D82A}">
                    <a16:rowId xmlns:a16="http://schemas.microsoft.com/office/drawing/2014/main" xmlns="" val="2955226623"/>
                  </a:ext>
                </a:extLst>
              </a:tr>
              <a:tr h="473637">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Implementazione del registro dei trattamenti fitosanitari</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2158512352"/>
                  </a:ext>
                </a:extLst>
              </a:tr>
              <a:tr h="473637">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Formazione e sensibilizzazione sull'uso dei fitosanitari</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1535988048"/>
                  </a:ext>
                </a:extLst>
              </a:tr>
              <a:tr h="473637">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Utilizzo dei dispositivi di protezione individuale</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1346910255"/>
                  </a:ext>
                </a:extLst>
              </a:tr>
              <a:tr h="473637">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Stoccaggio e gestione sicura dei prodotti fitosanitari</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2358939200"/>
                  </a:ext>
                </a:extLst>
              </a:tr>
            </a:tbl>
          </a:graphicData>
        </a:graphic>
      </p:graphicFrame>
      <p:sp>
        <p:nvSpPr>
          <p:cNvPr id="13" name="Rettangolo 12">
            <a:extLst>
              <a:ext uri="{FF2B5EF4-FFF2-40B4-BE49-F238E27FC236}">
                <a16:creationId xmlns:a16="http://schemas.microsoft.com/office/drawing/2014/main" xmlns="" id="{854FD5DC-E358-8594-9772-5B836CAC12B3}"/>
              </a:ext>
            </a:extLst>
          </p:cNvPr>
          <p:cNvSpPr>
            <a:spLocks/>
          </p:cNvSpPr>
          <p:nvPr/>
        </p:nvSpPr>
        <p:spPr>
          <a:xfrm>
            <a:off x="9216951" y="3999962"/>
            <a:ext cx="2160000" cy="324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Rettangolo 13">
            <a:extLst>
              <a:ext uri="{FF2B5EF4-FFF2-40B4-BE49-F238E27FC236}">
                <a16:creationId xmlns:a16="http://schemas.microsoft.com/office/drawing/2014/main" xmlns="" id="{CB015CC5-E4FA-72FC-C867-B7766DA2AAE7}"/>
              </a:ext>
            </a:extLst>
          </p:cNvPr>
          <p:cNvSpPr>
            <a:spLocks/>
          </p:cNvSpPr>
          <p:nvPr/>
        </p:nvSpPr>
        <p:spPr>
          <a:xfrm>
            <a:off x="9216951" y="4456995"/>
            <a:ext cx="1620000" cy="324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xmlns="" id="{5D1A39A8-07D3-8DB3-8552-063BD1D5D710}"/>
              </a:ext>
            </a:extLst>
          </p:cNvPr>
          <p:cNvSpPr>
            <a:spLocks/>
          </p:cNvSpPr>
          <p:nvPr/>
        </p:nvSpPr>
        <p:spPr>
          <a:xfrm>
            <a:off x="9216951" y="4918145"/>
            <a:ext cx="1440000" cy="324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4" name="Tabella 3">
            <a:extLst>
              <a:ext uri="{FF2B5EF4-FFF2-40B4-BE49-F238E27FC236}">
                <a16:creationId xmlns:a16="http://schemas.microsoft.com/office/drawing/2014/main" xmlns="" id="{67117FAA-68C1-1F7C-7844-882AD80B8025}"/>
              </a:ext>
            </a:extLst>
          </p:cNvPr>
          <p:cNvGraphicFramePr>
            <a:graphicFrameLocks noGrp="1"/>
          </p:cNvGraphicFramePr>
          <p:nvPr>
            <p:extLst/>
          </p:nvPr>
        </p:nvGraphicFramePr>
        <p:xfrm>
          <a:off x="631402" y="771656"/>
          <a:ext cx="11021017" cy="2323180"/>
        </p:xfrm>
        <a:graphic>
          <a:graphicData uri="http://schemas.openxmlformats.org/drawingml/2006/table">
            <a:tbl>
              <a:tblPr firstRow="1" bandRow="1">
                <a:tableStyleId>{5C22544A-7EE6-4342-B048-85BDC9FD1C3A}</a:tableStyleId>
              </a:tblPr>
              <a:tblGrid>
                <a:gridCol w="8514532">
                  <a:extLst>
                    <a:ext uri="{9D8B030D-6E8A-4147-A177-3AD203B41FA5}">
                      <a16:colId xmlns:a16="http://schemas.microsoft.com/office/drawing/2014/main" xmlns="" val="2822751524"/>
                    </a:ext>
                  </a:extLst>
                </a:gridCol>
                <a:gridCol w="2506485">
                  <a:extLst>
                    <a:ext uri="{9D8B030D-6E8A-4147-A177-3AD203B41FA5}">
                      <a16:colId xmlns:a16="http://schemas.microsoft.com/office/drawing/2014/main" xmlns="" val="4021959739"/>
                    </a:ext>
                  </a:extLst>
                </a:gridCol>
              </a:tblGrid>
              <a:tr h="464636">
                <a:tc>
                  <a:txBody>
                    <a:bodyPr/>
                    <a:lstStyle/>
                    <a:p>
                      <a:pPr algn="ctr"/>
                      <a:r>
                        <a:rPr lang="it-IT" sz="2000" dirty="0"/>
                        <a:t>Supporto per l’adesione ai regimi di certificazione e di tracciabilità del prodotto</a:t>
                      </a:r>
                    </a:p>
                  </a:txBody>
                  <a:tcPr anchor="ctr"/>
                </a:tc>
                <a:tc>
                  <a:txBody>
                    <a:bodyPr/>
                    <a:lstStyle/>
                    <a:p>
                      <a:pPr algn="ctr"/>
                      <a:r>
                        <a:rPr lang="it-IT" sz="2000" dirty="0"/>
                        <a:t>% aziende </a:t>
                      </a:r>
                    </a:p>
                  </a:txBody>
                  <a:tcPr anchor="ctr"/>
                </a:tc>
                <a:extLst>
                  <a:ext uri="{0D108BD9-81ED-4DB2-BD59-A6C34878D82A}">
                    <a16:rowId xmlns:a16="http://schemas.microsoft.com/office/drawing/2014/main" xmlns="" val="2955226623"/>
                  </a:ext>
                </a:extLst>
              </a:tr>
              <a:tr h="464636">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Certificazione Biologica</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2158512352"/>
                  </a:ext>
                </a:extLst>
              </a:tr>
              <a:tr h="464636">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Certificazione Global GAP</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1535988048"/>
                  </a:ext>
                </a:extLst>
              </a:tr>
              <a:tr h="464636">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Tracciabilità dei prodotti regionali</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1346910255"/>
                  </a:ext>
                </a:extLst>
              </a:tr>
              <a:tr h="464636">
                <a:tc>
                  <a:txBody>
                    <a:bodyPr/>
                    <a:lstStyle/>
                    <a:p>
                      <a:pPr marL="0" algn="l" defTabSz="914400" rtl="0" eaLnBrk="1" fontAlgn="b" latinLnBrk="0" hangingPunct="1"/>
                      <a:r>
                        <a:rPr lang="it-IT" sz="1800" kern="1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Certificazione IGP</a:t>
                      </a:r>
                    </a:p>
                  </a:txBody>
                  <a:tcPr marL="9525" marR="9525" marT="9525" marB="0" anchor="ctr"/>
                </a:tc>
                <a:tc>
                  <a:txBody>
                    <a:bodyPr/>
                    <a:lstStyle/>
                    <a:p>
                      <a:endParaRPr lang="it-IT" dirty="0"/>
                    </a:p>
                  </a:txBody>
                  <a:tcPr anchor="ctr"/>
                </a:tc>
                <a:extLst>
                  <a:ext uri="{0D108BD9-81ED-4DB2-BD59-A6C34878D82A}">
                    <a16:rowId xmlns:a16="http://schemas.microsoft.com/office/drawing/2014/main" xmlns="" val="571967715"/>
                  </a:ext>
                </a:extLst>
              </a:tr>
            </a:tbl>
          </a:graphicData>
        </a:graphic>
      </p:graphicFrame>
      <p:sp>
        <p:nvSpPr>
          <p:cNvPr id="5" name="Rettangolo 4">
            <a:extLst>
              <a:ext uri="{FF2B5EF4-FFF2-40B4-BE49-F238E27FC236}">
                <a16:creationId xmlns:a16="http://schemas.microsoft.com/office/drawing/2014/main" xmlns="" id="{49B36D15-B07D-6261-78A8-EDB11BB03EDA}"/>
              </a:ext>
            </a:extLst>
          </p:cNvPr>
          <p:cNvSpPr>
            <a:spLocks/>
          </p:cNvSpPr>
          <p:nvPr/>
        </p:nvSpPr>
        <p:spPr>
          <a:xfrm>
            <a:off x="9216951" y="1299917"/>
            <a:ext cx="2160000" cy="324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Rettangolo 5">
            <a:extLst>
              <a:ext uri="{FF2B5EF4-FFF2-40B4-BE49-F238E27FC236}">
                <a16:creationId xmlns:a16="http://schemas.microsoft.com/office/drawing/2014/main" xmlns="" id="{259BD362-0611-6BA6-8A8B-5B4751BD90B9}"/>
              </a:ext>
            </a:extLst>
          </p:cNvPr>
          <p:cNvSpPr>
            <a:spLocks/>
          </p:cNvSpPr>
          <p:nvPr/>
        </p:nvSpPr>
        <p:spPr>
          <a:xfrm>
            <a:off x="9216951" y="1767899"/>
            <a:ext cx="936000" cy="324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xmlns="" id="{876C73A2-5625-4015-180C-D4D3CACF5E10}"/>
              </a:ext>
            </a:extLst>
          </p:cNvPr>
          <p:cNvSpPr>
            <a:spLocks/>
          </p:cNvSpPr>
          <p:nvPr/>
        </p:nvSpPr>
        <p:spPr>
          <a:xfrm>
            <a:off x="9216951" y="2235881"/>
            <a:ext cx="828000" cy="324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xmlns="" id="{9FEF1EA8-4D70-1155-43AA-921873048D46}"/>
              </a:ext>
            </a:extLst>
          </p:cNvPr>
          <p:cNvSpPr>
            <a:spLocks/>
          </p:cNvSpPr>
          <p:nvPr/>
        </p:nvSpPr>
        <p:spPr>
          <a:xfrm>
            <a:off x="9216951" y="2703863"/>
            <a:ext cx="756000" cy="324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xmlns="" id="{A85E8BD3-BE32-DFBC-D86F-AF439A12F98E}"/>
              </a:ext>
            </a:extLst>
          </p:cNvPr>
          <p:cNvSpPr>
            <a:spLocks/>
          </p:cNvSpPr>
          <p:nvPr/>
        </p:nvSpPr>
        <p:spPr>
          <a:xfrm>
            <a:off x="9216951" y="5379295"/>
            <a:ext cx="1260000" cy="324000"/>
          </a:xfrm>
          <a:prstGeom prst="rect">
            <a:avLst/>
          </a:prstGeom>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38322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4" grpId="0" animBg="1"/>
      <p:bldP spid="15" grpId="0" animBg="1"/>
      <p:bldP spid="5" grpId="0" animBg="1"/>
      <p:bldP spid="6" grpId="0" animBg="1"/>
      <p:bldP spid="7" grpId="0" animBg="1"/>
      <p:bldP spid="8" grpId="0" animBg="1"/>
      <p:bldP spid="10"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3F458301-2E57-4B23-9C4F-A28D03700227}"/>
              </a:ext>
            </a:extLst>
          </p:cNvPr>
          <p:cNvSpPr/>
          <p:nvPr/>
        </p:nvSpPr>
        <p:spPr>
          <a:xfrm>
            <a:off x="780391" y="478293"/>
            <a:ext cx="10360811" cy="5847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it-IT" sz="3200" b="1" dirty="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5. Informativa sul tasso di </a:t>
            </a:r>
            <a:r>
              <a:rPr lang="it-IT" sz="3200" b="1" dirty="0" smtClean="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errore </a:t>
            </a:r>
            <a:endParaRPr lang="it-IT" sz="3200" b="1" dirty="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5" name="CasellaDiTesto 4">
            <a:extLst>
              <a:ext uri="{FF2B5EF4-FFF2-40B4-BE49-F238E27FC236}">
                <a16:creationId xmlns:a16="http://schemas.microsoft.com/office/drawing/2014/main" xmlns="" id="{71A4B60F-C4F1-1C1B-9EFD-ACC62329004F}"/>
              </a:ext>
            </a:extLst>
          </p:cNvPr>
          <p:cNvSpPr txBox="1"/>
          <p:nvPr/>
        </p:nvSpPr>
        <p:spPr>
          <a:xfrm>
            <a:off x="2740174" y="1670927"/>
            <a:ext cx="6025453" cy="584775"/>
          </a:xfrm>
          <a:prstGeom prst="rect">
            <a:avLst/>
          </a:prstGeom>
          <a:noFill/>
        </p:spPr>
        <p:txBody>
          <a:bodyPr wrap="square" rtlCol="0">
            <a:spAutoFit/>
          </a:bodyPr>
          <a:lstStyle/>
          <a:p>
            <a:pPr algn="ctr"/>
            <a:r>
              <a:rPr lang="it-IT" sz="3200" b="1" i="1" dirty="0">
                <a:solidFill>
                  <a:schemeClr val="bg1"/>
                </a:solidFill>
                <a:effectLst>
                  <a:outerShdw blurRad="38100" dist="38100" dir="2700000" algn="tl">
                    <a:srgbClr val="000000">
                      <a:alpha val="43137"/>
                    </a:srgbClr>
                  </a:outerShdw>
                </a:effectLst>
              </a:rPr>
              <a:t>Dati aggiornati a novembre 2024</a:t>
            </a:r>
          </a:p>
        </p:txBody>
      </p:sp>
    </p:spTree>
    <p:extLst>
      <p:ext uri="{BB962C8B-B14F-4D97-AF65-F5344CB8AC3E}">
        <p14:creationId xmlns:p14="http://schemas.microsoft.com/office/powerpoint/2010/main" val="2288047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EFF7E87C-E235-4DB1-8080-EB9FF00FFCCA}"/>
              </a:ext>
            </a:extLst>
          </p:cNvPr>
          <p:cNvSpPr txBox="1"/>
          <p:nvPr/>
        </p:nvSpPr>
        <p:spPr>
          <a:xfrm>
            <a:off x="632146" y="473329"/>
            <a:ext cx="113435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Il tasso di errore nello sviluppo rurale: framework unionale e nazionale</a:t>
            </a:r>
          </a:p>
        </p:txBody>
      </p:sp>
      <p:cxnSp>
        <p:nvCxnSpPr>
          <p:cNvPr id="3" name="Connettore 1 2"/>
          <p:cNvCxnSpPr/>
          <p:nvPr/>
        </p:nvCxnSpPr>
        <p:spPr>
          <a:xfrm>
            <a:off x="710005" y="914400"/>
            <a:ext cx="8868127" cy="21515"/>
          </a:xfrm>
          <a:prstGeom prst="line">
            <a:avLst/>
          </a:prstGeom>
          <a:ln>
            <a:solidFill>
              <a:schemeClr val="accent5">
                <a:lumMod val="75000"/>
              </a:schemeClr>
            </a:solidFill>
          </a:ln>
        </p:spPr>
        <p:style>
          <a:lnRef idx="3">
            <a:schemeClr val="accent1"/>
          </a:lnRef>
          <a:fillRef idx="0">
            <a:schemeClr val="accent1"/>
          </a:fillRef>
          <a:effectRef idx="2">
            <a:schemeClr val="accent1"/>
          </a:effectRef>
          <a:fontRef idx="minor">
            <a:schemeClr val="tx1"/>
          </a:fontRef>
        </p:style>
      </p:cxnSp>
      <p:sp>
        <p:nvSpPr>
          <p:cNvPr id="7" name="CasellaDiTesto 6">
            <a:extLst>
              <a:ext uri="{FF2B5EF4-FFF2-40B4-BE49-F238E27FC236}">
                <a16:creationId xmlns:a16="http://schemas.microsoft.com/office/drawing/2014/main" xmlns="" id="{2F879C93-70D6-4A13-BE89-8F933920BEE3}"/>
              </a:ext>
            </a:extLst>
          </p:cNvPr>
          <p:cNvSpPr txBox="1"/>
          <p:nvPr/>
        </p:nvSpPr>
        <p:spPr>
          <a:xfrm>
            <a:off x="618910" y="1103448"/>
            <a:ext cx="10529266" cy="5170646"/>
          </a:xfrm>
          <a:prstGeom prst="rect">
            <a:avLst/>
          </a:prstGeom>
          <a:solidFill>
            <a:schemeClr val="bg1"/>
          </a:solidFill>
        </p:spPr>
        <p:txBody>
          <a:bodyPr wrap="square" rtlCol="0">
            <a:spAutoFit/>
          </a:bodyPr>
          <a:lstStyle>
            <a:defPPr>
              <a:defRPr lang="it-IT"/>
            </a:defPPr>
            <a:lvl1pPr marL="285750" indent="-285750">
              <a:buFont typeface="Wingdings" panose="05000000000000000000" pitchFamily="2" charset="2"/>
              <a:buChar char="§"/>
            </a:lvl1pPr>
            <a:lvl2pPr marL="742950" lvl="1" indent="-285750">
              <a:buFont typeface="Wingdings" panose="05000000000000000000" pitchFamily="2" charset="2"/>
              <a:buChar char="ü"/>
              <a:defRPr b="0" i="0">
                <a:solidFill>
                  <a:srgbClr val="333333"/>
                </a:solidFill>
                <a:effectLst/>
                <a:latin typeface="Open Sans" panose="020B0606030504020204" pitchFamily="34" charset="0"/>
              </a:defRPr>
            </a:lvl2pPr>
          </a:lstStyle>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Il quadro giuridico della PAC 2014-2022 ha introdotto l’obbligo della verificabilità e controllabilità di tutte le misure incluse nei PSR 2014-2020 al fine di monitorare e gestire il tasso di errore secondo una prospettiva </a:t>
            </a:r>
            <a:r>
              <a:rPr kumimoji="0" lang="it-IT" sz="1500" b="0" i="1"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preventiva</a:t>
            </a: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 </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Il tasso di errore costituisce quindi un </a:t>
            </a:r>
            <a:r>
              <a:rPr kumimoji="0" lang="it-IT" sz="1500" b="1"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indicatore tecnico </a:t>
            </a: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rappresentativo della </a:t>
            </a:r>
            <a:r>
              <a:rPr kumimoji="0" lang="it-IT" sz="1500" b="0" i="0" u="sng"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qualità</a:t>
            </a: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 della gestione dello Sviluppo Rurale.</a:t>
            </a: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Per</a:t>
            </a:r>
            <a:r>
              <a:rPr kumimoji="0" lang="it-IT" sz="1500" b="1"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 tasso di errore </a:t>
            </a: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si intende un valore utilizzato per riflettere la </a:t>
            </a:r>
            <a:r>
              <a:rPr kumimoji="0" lang="it-IT" sz="1500" b="1"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percentuale di pagamenti irregolarmente percepiti, rispetto al totale delle spese a carico del bilancio dell'UE.</a:t>
            </a:r>
          </a:p>
          <a:p>
            <a:pPr marL="0" marR="0" lvl="0" indent="0" algn="just"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500" b="1"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Conseguenze</a:t>
            </a: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a:t>
            </a:r>
          </a:p>
          <a:p>
            <a:pPr marL="742950" marR="0" lvl="1" indent="-285750" algn="just" defTabSz="914400" rtl="0" eaLnBrk="1" fontAlgn="auto" latinLnBrk="0" hangingPunct="1">
              <a:lnSpc>
                <a:spcPct val="100000"/>
              </a:lnSpc>
              <a:spcBef>
                <a:spcPts val="0"/>
              </a:spcBef>
              <a:spcAft>
                <a:spcPts val="0"/>
              </a:spcAft>
              <a:buClrTx/>
              <a:buSzTx/>
              <a:buFontTx/>
              <a:buChar char="-"/>
              <a:tabLst/>
              <a:defRPr/>
            </a:pP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tasso di errore </a:t>
            </a:r>
            <a:r>
              <a:rPr kumimoji="0" lang="it-IT" sz="1500" b="1"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inferiore al 2%</a:t>
            </a: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 (cd. «soglia di materialità») non sono richieste azioni correttive da parte della Commissione Europea;</a:t>
            </a:r>
          </a:p>
          <a:p>
            <a:pPr marL="742950" marR="0" lvl="1" indent="-285750" algn="just" defTabSz="914400" rtl="0" eaLnBrk="1" fontAlgn="auto" latinLnBrk="0" hangingPunct="1">
              <a:lnSpc>
                <a:spcPct val="100000"/>
              </a:lnSpc>
              <a:spcBef>
                <a:spcPts val="0"/>
              </a:spcBef>
              <a:spcAft>
                <a:spcPts val="0"/>
              </a:spcAft>
              <a:buClrTx/>
              <a:buSzTx/>
              <a:buFontTx/>
              <a:buChar char="-"/>
              <a:tabLst/>
              <a:defRPr/>
            </a:pP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tasso di errore </a:t>
            </a:r>
            <a:r>
              <a:rPr kumimoji="0" lang="it-IT" sz="1500" b="1"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superiore al 2% ma inferiore al 5%</a:t>
            </a: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 la CE prende in considerazione eventuali fattori di mitigazione, in base ai quali stabilisce se dare seguito ad azioni correttive;</a:t>
            </a:r>
          </a:p>
          <a:p>
            <a:pPr marL="742950" marR="0" lvl="1" indent="-285750" algn="just" defTabSz="914400" rtl="0" eaLnBrk="1" fontAlgn="auto" latinLnBrk="0" hangingPunct="1">
              <a:lnSpc>
                <a:spcPct val="100000"/>
              </a:lnSpc>
              <a:spcBef>
                <a:spcPts val="0"/>
              </a:spcBef>
              <a:spcAft>
                <a:spcPts val="0"/>
              </a:spcAft>
              <a:buClrTx/>
              <a:buSzTx/>
              <a:buFontTx/>
              <a:buChar char="-"/>
              <a:tabLst/>
              <a:defRPr/>
            </a:pP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tasso di errore </a:t>
            </a:r>
            <a:r>
              <a:rPr kumimoji="0" lang="it-IT" sz="1500" b="1"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superiore al 5%</a:t>
            </a: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 la CE emette la </a:t>
            </a:r>
            <a:r>
              <a:rPr kumimoji="0" lang="it-IT" sz="1500" b="1"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“riserva”</a:t>
            </a: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 sulla spesa e nei casi più gravi dispone la sospensione dei pagamenti; inoltre chiede allo Stato membro e all’Organismo/i pagatore/i interessato di attuare un </a:t>
            </a:r>
            <a:r>
              <a:rPr kumimoji="0" lang="it-IT" sz="1500" b="1"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Piano di Azione Nazionale (</a:t>
            </a:r>
            <a:r>
              <a:rPr kumimoji="0" lang="it-IT" sz="1500" b="1"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sym typeface="Wingdings" panose="05000000000000000000" pitchFamily="2" charset="2"/>
              </a:rPr>
              <a:t> </a:t>
            </a:r>
            <a:r>
              <a:rPr kumimoji="0" lang="it-IT" sz="1500" b="1" i="1"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P.A.N.T.E.</a:t>
            </a:r>
            <a:r>
              <a:rPr kumimoji="0" lang="it-IT" sz="1500" b="1"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a:t>
            </a:r>
          </a:p>
          <a:p>
            <a:pPr marL="742950" marR="0" lvl="1" indent="-285750" algn="just" defTabSz="914400" rtl="0" eaLnBrk="1" fontAlgn="auto" latinLnBrk="0" hangingPunct="1">
              <a:lnSpc>
                <a:spcPct val="100000"/>
              </a:lnSpc>
              <a:spcBef>
                <a:spcPts val="0"/>
              </a:spcBef>
              <a:spcAft>
                <a:spcPts val="0"/>
              </a:spcAft>
              <a:buClrTx/>
              <a:buSzTx/>
              <a:buFontTx/>
              <a:buChar char="-"/>
              <a:tabLst/>
              <a:defRPr/>
            </a:pP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se per due anni di seguito i risultati del tasso di errore sono superiori al 5% ed il Piano d’azione non è soddisfacente, la Commissione procede alla riduzione/sospensione dei pagamenti.</a:t>
            </a:r>
          </a:p>
          <a:p>
            <a:pPr marL="742950" marR="0" lvl="1" indent="-285750" algn="just" defTabSz="914400" rtl="0" eaLnBrk="1" fontAlgn="auto" latinLnBrk="0" hangingPunct="1">
              <a:lnSpc>
                <a:spcPct val="100000"/>
              </a:lnSpc>
              <a:spcBef>
                <a:spcPts val="0"/>
              </a:spcBef>
              <a:spcAft>
                <a:spcPts val="0"/>
              </a:spcAft>
              <a:buClrTx/>
              <a:buSzTx/>
              <a:buFontTx/>
              <a:buChar char="-"/>
              <a:tabLst/>
              <a:defRPr/>
            </a:pPr>
            <a:endPar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500" b="1"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L’Italia</a:t>
            </a: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 n</a:t>
            </a:r>
            <a:r>
              <a:rPr kumimoji="0" lang="it-IT" sz="1500" b="0" i="0" u="none" strike="noStrike" kern="1200" cap="none" spc="0" normalizeH="0" baseline="0" noProof="0" dirty="0" err="1">
                <a:ln>
                  <a:noFill/>
                </a:ln>
                <a:solidFill>
                  <a:srgbClr val="2D2D8A">
                    <a:lumMod val="50000"/>
                  </a:srgbClr>
                </a:solidFill>
                <a:effectLst/>
                <a:uLnTx/>
                <a:uFillTx/>
                <a:latin typeface="Arial" panose="020B0604020202020204" pitchFamily="34" charset="0"/>
                <a:cs typeface="Arial" panose="020B0604020202020204" pitchFamily="34" charset="0"/>
              </a:rPr>
              <a:t>el</a:t>
            </a: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 2020 ha registrato un tasso d’errore pari al 1,72% e poste riserve su quattro Organismi Pagatori, anziché uno-due come negli anni precedenti. Nel </a:t>
            </a:r>
            <a:r>
              <a:rPr kumimoji="0" lang="it-IT" sz="1500" b="1"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2021</a:t>
            </a:r>
            <a:r>
              <a:rPr kumimoji="0" lang="it-IT" sz="1500" b="0" i="0" u="none" strike="noStrike" kern="1200" cap="none" spc="0" normalizeH="0" baseline="0" noProof="0" dirty="0">
                <a:ln>
                  <a:noFill/>
                </a:ln>
                <a:solidFill>
                  <a:srgbClr val="2D2D8A">
                    <a:lumMod val="50000"/>
                  </a:srgbClr>
                </a:solidFill>
                <a:effectLst/>
                <a:uLnTx/>
                <a:uFillTx/>
                <a:latin typeface="Arial" panose="020B0604020202020204" pitchFamily="34" charset="0"/>
                <a:cs typeface="Arial" panose="020B0604020202020204" pitchFamily="34" charset="0"/>
              </a:rPr>
              <a:t> il tasso di errore è calato al 1,63% e le riserve sono state due. </a:t>
            </a:r>
          </a:p>
        </p:txBody>
      </p:sp>
    </p:spTree>
    <p:extLst>
      <p:ext uri="{BB962C8B-B14F-4D97-AF65-F5344CB8AC3E}">
        <p14:creationId xmlns:p14="http://schemas.microsoft.com/office/powerpoint/2010/main" val="3472336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3">
            <a:extLst>
              <a:ext uri="{FF2B5EF4-FFF2-40B4-BE49-F238E27FC236}">
                <a16:creationId xmlns:a16="http://schemas.microsoft.com/office/drawing/2014/main" xmlns="" id="{27F1A780-30C1-00A7-2980-E9A1CD717DCD}"/>
              </a:ext>
            </a:extLst>
          </p:cNvPr>
          <p:cNvSpPr txBox="1"/>
          <p:nvPr/>
        </p:nvSpPr>
        <p:spPr>
          <a:xfrm>
            <a:off x="58723" y="121503"/>
            <a:ext cx="12133277" cy="461665"/>
          </a:xfrm>
          <a:prstGeom prst="rect">
            <a:avLst/>
          </a:prstGeom>
          <a:noFill/>
        </p:spPr>
        <p:txBody>
          <a:bodyPr wrap="square" rtlCol="0">
            <a:spAutoFit/>
          </a:bodyPr>
          <a:lstStyle/>
          <a:p>
            <a:r>
              <a:rPr lang="it-IT" sz="2400"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rPr>
              <a:t>2.4 Stato di attuazione del Programma per Focus Area al </a:t>
            </a:r>
            <a:r>
              <a:rPr lang="it-IT" sz="24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28</a:t>
            </a:r>
            <a:r>
              <a:rPr kumimoji="0" lang="it-IT" sz="2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/11/202</a:t>
            </a:r>
            <a:r>
              <a:rPr lang="it-IT" sz="2400" b="1" dirty="0">
                <a:solidFill>
                  <a:srgbClr val="4472C4">
                    <a:lumMod val="75000"/>
                  </a:srgbClr>
                </a:solidFill>
                <a:latin typeface="Tahoma" panose="020B0604030504040204" pitchFamily="34" charset="0"/>
                <a:ea typeface="Tahoma" panose="020B0604030504040204" pitchFamily="34" charset="0"/>
                <a:cs typeface="Tahoma" panose="020B0604030504040204" pitchFamily="34" charset="0"/>
              </a:rPr>
              <a:t>4</a:t>
            </a:r>
            <a:r>
              <a:rPr kumimoji="0" lang="it-IT" sz="24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it-IT" sz="18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it-IT" sz="1800" b="1" i="0" u="none" strike="noStrike" kern="1200" cap="none" spc="0" normalizeH="0" baseline="0" noProof="0" dirty="0" err="1">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dec</a:t>
            </a:r>
            <a:r>
              <a:rPr kumimoji="0" lang="it-IT" sz="1800" b="1" i="0" u="none" strike="noStrike" kern="1200" cap="none" spc="0" normalizeH="0" baseline="0" noProof="0" dirty="0">
                <a:ln>
                  <a:noFill/>
                </a:ln>
                <a:solidFill>
                  <a:srgbClr val="4472C4">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 725)</a:t>
            </a:r>
            <a:endParaRPr lang="it-IT" b="1"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 name="Grafico 3">
            <a:extLst>
              <a:ext uri="{FF2B5EF4-FFF2-40B4-BE49-F238E27FC236}">
                <a16:creationId xmlns:a16="http://schemas.microsoft.com/office/drawing/2014/main" xmlns="" id="{4BE81F46-4E11-28A9-83B0-74B48486F568}"/>
              </a:ext>
            </a:extLst>
          </p:cNvPr>
          <p:cNvGraphicFramePr>
            <a:graphicFrameLocks/>
          </p:cNvGraphicFramePr>
          <p:nvPr>
            <p:extLst/>
          </p:nvPr>
        </p:nvGraphicFramePr>
        <p:xfrm>
          <a:off x="1247424" y="583168"/>
          <a:ext cx="9755873" cy="56368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62405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619994" y="6261830"/>
            <a:ext cx="3167743"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50" b="0" i="1" u="none" strike="noStrike" kern="1200" cap="none" spc="0" normalizeH="0" baseline="0" noProof="0" dirty="0">
                <a:ln>
                  <a:noFill/>
                </a:ln>
                <a:solidFill>
                  <a:srgbClr val="000000"/>
                </a:solidFill>
                <a:effectLst/>
                <a:uLnTx/>
                <a:uFillTx/>
                <a:latin typeface="Tahoma"/>
                <a:ea typeface="+mn-ea"/>
                <a:cs typeface="Arial"/>
              </a:rPr>
              <a:t>Fonte: Commissione europea </a:t>
            </a:r>
            <a:endParaRPr kumimoji="0" lang="it-IT" sz="1050" b="0" i="0" u="none" strike="noStrike" kern="1200" cap="none" spc="0" normalizeH="0" baseline="0" noProof="0" dirty="0">
              <a:ln>
                <a:noFill/>
              </a:ln>
              <a:solidFill>
                <a:srgbClr val="000000"/>
              </a:solidFill>
              <a:effectLst/>
              <a:uLnTx/>
              <a:uFillTx/>
              <a:latin typeface="Tahoma"/>
              <a:ea typeface="+mn-ea"/>
              <a:cs typeface="Arial"/>
            </a:endParaRPr>
          </a:p>
        </p:txBody>
      </p:sp>
      <p:sp>
        <p:nvSpPr>
          <p:cNvPr id="40" name="CasellaDiTesto 39">
            <a:extLst>
              <a:ext uri="{FF2B5EF4-FFF2-40B4-BE49-F238E27FC236}">
                <a16:creationId xmlns:a16="http://schemas.microsoft.com/office/drawing/2014/main" xmlns="" id="{EFF7E87C-E235-4DB1-8080-EB9FF00FFCCA}"/>
              </a:ext>
            </a:extLst>
          </p:cNvPr>
          <p:cNvSpPr txBox="1"/>
          <p:nvPr/>
        </p:nvSpPr>
        <p:spPr>
          <a:xfrm>
            <a:off x="619994" y="483513"/>
            <a:ext cx="113435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4472C4">
                    <a:lumMod val="75000"/>
                  </a:srgbClr>
                </a:solidFill>
                <a:effectLst/>
                <a:uLnTx/>
                <a:uFillTx/>
                <a:latin typeface="Tahoma"/>
                <a:ea typeface="Tahoma" panose="020B0604030504040204" pitchFamily="34" charset="0"/>
                <a:cs typeface="Tahoma" panose="020B0604030504040204" pitchFamily="34" charset="0"/>
              </a:rPr>
              <a:t>Classificazione delle cause d’errore utilizzata per il P.A.N.T.E.</a:t>
            </a:r>
          </a:p>
        </p:txBody>
      </p:sp>
      <p:cxnSp>
        <p:nvCxnSpPr>
          <p:cNvPr id="7" name="Connettore 1 2">
            <a:extLst>
              <a:ext uri="{FF2B5EF4-FFF2-40B4-BE49-F238E27FC236}">
                <a16:creationId xmlns:a16="http://schemas.microsoft.com/office/drawing/2014/main" xmlns="" id="{1825F925-CE1A-14C3-A101-F75CDE971719}"/>
              </a:ext>
            </a:extLst>
          </p:cNvPr>
          <p:cNvCxnSpPr/>
          <p:nvPr/>
        </p:nvCxnSpPr>
        <p:spPr>
          <a:xfrm>
            <a:off x="710005" y="914400"/>
            <a:ext cx="8868127" cy="21515"/>
          </a:xfrm>
          <a:prstGeom prst="line">
            <a:avLst/>
          </a:prstGeom>
          <a:ln w="19050">
            <a:solidFill>
              <a:schemeClr val="accent6">
                <a:lumMod val="50000"/>
              </a:schemeClr>
            </a:solidFill>
          </a:ln>
        </p:spPr>
        <p:style>
          <a:lnRef idx="1">
            <a:schemeClr val="dk1"/>
          </a:lnRef>
          <a:fillRef idx="0">
            <a:schemeClr val="dk1"/>
          </a:fillRef>
          <a:effectRef idx="0">
            <a:schemeClr val="dk1"/>
          </a:effectRef>
          <a:fontRef idx="minor">
            <a:schemeClr val="tx1"/>
          </a:fontRef>
        </p:style>
      </p:cxnSp>
      <p:graphicFrame>
        <p:nvGraphicFramePr>
          <p:cNvPr id="8" name="Tabella 7">
            <a:extLst>
              <a:ext uri="{FF2B5EF4-FFF2-40B4-BE49-F238E27FC236}">
                <a16:creationId xmlns:a16="http://schemas.microsoft.com/office/drawing/2014/main" xmlns="" id="{C5DA4170-1A95-BAF2-4651-3D4DE1A737A7}"/>
              </a:ext>
            </a:extLst>
          </p:cNvPr>
          <p:cNvGraphicFramePr>
            <a:graphicFrameLocks noGrp="1"/>
          </p:cNvGraphicFramePr>
          <p:nvPr>
            <p:extLst/>
          </p:nvPr>
        </p:nvGraphicFramePr>
        <p:xfrm>
          <a:off x="721511" y="927783"/>
          <a:ext cx="11015563" cy="5235667"/>
        </p:xfrm>
        <a:graphic>
          <a:graphicData uri="http://schemas.openxmlformats.org/drawingml/2006/table">
            <a:tbl>
              <a:tblPr firstRow="1" bandRow="1">
                <a:tableStyleId>{0660B408-B3CF-4A94-85FC-2B1E0A45F4A2}</a:tableStyleId>
              </a:tblPr>
              <a:tblGrid>
                <a:gridCol w="1076595">
                  <a:extLst>
                    <a:ext uri="{9D8B030D-6E8A-4147-A177-3AD203B41FA5}">
                      <a16:colId xmlns:a16="http://schemas.microsoft.com/office/drawing/2014/main" xmlns="" val="3222317671"/>
                    </a:ext>
                  </a:extLst>
                </a:gridCol>
                <a:gridCol w="7673440">
                  <a:extLst>
                    <a:ext uri="{9D8B030D-6E8A-4147-A177-3AD203B41FA5}">
                      <a16:colId xmlns:a16="http://schemas.microsoft.com/office/drawing/2014/main" xmlns="" val="2844132740"/>
                    </a:ext>
                  </a:extLst>
                </a:gridCol>
                <a:gridCol w="1160060">
                  <a:extLst>
                    <a:ext uri="{9D8B030D-6E8A-4147-A177-3AD203B41FA5}">
                      <a16:colId xmlns:a16="http://schemas.microsoft.com/office/drawing/2014/main" xmlns="" val="1583132045"/>
                    </a:ext>
                  </a:extLst>
                </a:gridCol>
                <a:gridCol w="1105468">
                  <a:extLst>
                    <a:ext uri="{9D8B030D-6E8A-4147-A177-3AD203B41FA5}">
                      <a16:colId xmlns:a16="http://schemas.microsoft.com/office/drawing/2014/main" xmlns="" val="2920132913"/>
                    </a:ext>
                  </a:extLst>
                </a:gridCol>
              </a:tblGrid>
              <a:tr h="527837">
                <a:tc>
                  <a:txBody>
                    <a:bodyPr/>
                    <a:lstStyle/>
                    <a:p>
                      <a:pPr marL="635" indent="0" algn="ctr">
                        <a:lnSpc>
                          <a:spcPct val="100000"/>
                        </a:lnSpc>
                        <a:spcAft>
                          <a:spcPts val="0"/>
                        </a:spcAft>
                      </a:pPr>
                      <a:r>
                        <a:rPr lang="it-IT" sz="1400" dirty="0">
                          <a:solidFill>
                            <a:schemeClr val="bg1"/>
                          </a:solidFill>
                          <a:effectLst/>
                        </a:rPr>
                        <a:t>ID</a:t>
                      </a:r>
                      <a:r>
                        <a:rPr lang="it-IT" sz="1400" b="1" dirty="0">
                          <a:solidFill>
                            <a:schemeClr val="bg1"/>
                          </a:solidFill>
                          <a:effectLst/>
                        </a:rPr>
                        <a:t> </a:t>
                      </a:r>
                      <a:endParaRPr lang="it-IT"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ctr">
                        <a:lnSpc>
                          <a:spcPct val="100000"/>
                        </a:lnSpc>
                        <a:spcAft>
                          <a:spcPts val="0"/>
                        </a:spcAft>
                      </a:pPr>
                      <a:r>
                        <a:rPr lang="it-IT" sz="1400" dirty="0">
                          <a:solidFill>
                            <a:schemeClr val="bg1"/>
                          </a:solidFill>
                          <a:effectLst/>
                        </a:rPr>
                        <a:t>Descrizione </a:t>
                      </a:r>
                      <a:endParaRPr lang="it-IT"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ctr">
                        <a:lnSpc>
                          <a:spcPct val="100000"/>
                        </a:lnSpc>
                        <a:spcAft>
                          <a:spcPts val="0"/>
                        </a:spcAft>
                      </a:pPr>
                      <a:r>
                        <a:rPr lang="it-IT" sz="1400" dirty="0">
                          <a:solidFill>
                            <a:schemeClr val="bg1"/>
                          </a:solidFill>
                          <a:effectLst/>
                        </a:rPr>
                        <a:t>Misure</a:t>
                      </a:r>
                      <a:r>
                        <a:rPr lang="it-IT" sz="1400" baseline="0" dirty="0">
                          <a:solidFill>
                            <a:schemeClr val="bg1"/>
                          </a:solidFill>
                          <a:effectLst/>
                        </a:rPr>
                        <a:t> a Superficie</a:t>
                      </a:r>
                      <a:endParaRPr lang="it-IT"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ctr">
                        <a:lnSpc>
                          <a:spcPct val="100000"/>
                        </a:lnSpc>
                        <a:spcAft>
                          <a:spcPts val="0"/>
                        </a:spcAft>
                      </a:pPr>
                      <a:r>
                        <a:rPr lang="it-IT" sz="1400" dirty="0">
                          <a:solidFill>
                            <a:schemeClr val="bg1"/>
                          </a:solidFill>
                          <a:effectLst/>
                        </a:rPr>
                        <a:t>Misure Strutturali</a:t>
                      </a:r>
                      <a:endParaRPr lang="it-IT" sz="1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extLst>
                  <a:ext uri="{0D108BD9-81ED-4DB2-BD59-A6C34878D82A}">
                    <a16:rowId xmlns:a16="http://schemas.microsoft.com/office/drawing/2014/main" xmlns="" val="4126720665"/>
                  </a:ext>
                </a:extLst>
              </a:tr>
              <a:tr h="320282">
                <a:tc>
                  <a:txBody>
                    <a:bodyPr/>
                    <a:lstStyle/>
                    <a:p>
                      <a:pPr marL="635" indent="0" algn="l">
                        <a:lnSpc>
                          <a:spcPct val="100000"/>
                        </a:lnSpc>
                        <a:spcAft>
                          <a:spcPts val="0"/>
                        </a:spcAft>
                      </a:pPr>
                      <a:r>
                        <a:rPr lang="it-IT" sz="1200" b="1" dirty="0">
                          <a:solidFill>
                            <a:schemeClr val="tx1"/>
                          </a:solidFill>
                          <a:effectLst/>
                        </a:rPr>
                        <a:t>RC – </a:t>
                      </a:r>
                      <a:r>
                        <a:rPr lang="it-IT" sz="1200" b="1" dirty="0" err="1">
                          <a:solidFill>
                            <a:schemeClr val="tx1"/>
                          </a:solidFill>
                          <a:effectLst/>
                        </a:rPr>
                        <a:t>RD</a:t>
                      </a:r>
                      <a:r>
                        <a:rPr lang="it-IT" sz="1200" b="1" dirty="0">
                          <a:solidFill>
                            <a:schemeClr val="tx1"/>
                          </a:solidFill>
                          <a:effectLst/>
                        </a:rPr>
                        <a:t> 1 </a:t>
                      </a:r>
                      <a:endParaRPr lang="it-IT"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r>
                        <a:rPr lang="it-IT" sz="1200" dirty="0">
                          <a:solidFill>
                            <a:srgbClr val="000000"/>
                          </a:solidFill>
                          <a:effectLst/>
                        </a:rPr>
                        <a:t>Il sistema di riduzioni in caso di violazione degli impegni agroambientali non era proporzionato </a:t>
                      </a:r>
                      <a:endParaRPr lang="it-I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extLst>
                  <a:ext uri="{0D108BD9-81ED-4DB2-BD59-A6C34878D82A}">
                    <a16:rowId xmlns:a16="http://schemas.microsoft.com/office/drawing/2014/main" xmlns="" val="1180022089"/>
                  </a:ext>
                </a:extLst>
              </a:tr>
              <a:tr h="370840">
                <a:tc>
                  <a:txBody>
                    <a:bodyPr/>
                    <a:lstStyle/>
                    <a:p>
                      <a:pPr marL="635" indent="0" algn="l">
                        <a:lnSpc>
                          <a:spcPct val="100000"/>
                        </a:lnSpc>
                        <a:spcAft>
                          <a:spcPts val="0"/>
                        </a:spcAft>
                      </a:pPr>
                      <a:r>
                        <a:rPr lang="it-IT" sz="1200" b="1" dirty="0">
                          <a:solidFill>
                            <a:schemeClr val="tx1"/>
                          </a:solidFill>
                          <a:effectLst/>
                        </a:rPr>
                        <a:t>RC – </a:t>
                      </a:r>
                      <a:r>
                        <a:rPr lang="it-IT" sz="1200" b="1" dirty="0" err="1">
                          <a:solidFill>
                            <a:schemeClr val="tx1"/>
                          </a:solidFill>
                          <a:effectLst/>
                        </a:rPr>
                        <a:t>RD</a:t>
                      </a:r>
                      <a:r>
                        <a:rPr lang="it-IT" sz="1200" b="1" dirty="0">
                          <a:solidFill>
                            <a:schemeClr val="tx1"/>
                          </a:solidFill>
                          <a:effectLst/>
                        </a:rPr>
                        <a:t> 2 </a:t>
                      </a:r>
                      <a:endParaRPr lang="it-IT"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r>
                        <a:rPr lang="it-IT" sz="1200" dirty="0">
                          <a:solidFill>
                            <a:srgbClr val="000000"/>
                          </a:solidFill>
                          <a:effectLst/>
                        </a:rPr>
                        <a:t>I beneficiari talvolta non sono informati e non prendono in considerazione le variazioni derivante dall’aggiornamento del Sistema di Identificazione delle Particelle Agricole (</a:t>
                      </a:r>
                      <a:r>
                        <a:rPr lang="it-IT" sz="1200" dirty="0" err="1">
                          <a:solidFill>
                            <a:srgbClr val="000000"/>
                          </a:solidFill>
                          <a:effectLst/>
                        </a:rPr>
                        <a:t>SIPA</a:t>
                      </a:r>
                      <a:r>
                        <a:rPr lang="it-IT" sz="1200" dirty="0">
                          <a:solidFill>
                            <a:srgbClr val="000000"/>
                          </a:solidFill>
                          <a:effectLst/>
                        </a:rPr>
                        <a:t>) o altre variazioni della normativa </a:t>
                      </a:r>
                      <a:endParaRPr lang="it-I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extLst>
                  <a:ext uri="{0D108BD9-81ED-4DB2-BD59-A6C34878D82A}">
                    <a16:rowId xmlns:a16="http://schemas.microsoft.com/office/drawing/2014/main" xmlns="" val="1008383332"/>
                  </a:ext>
                </a:extLst>
              </a:tr>
              <a:tr h="288834">
                <a:tc>
                  <a:txBody>
                    <a:bodyPr/>
                    <a:lstStyle/>
                    <a:p>
                      <a:pPr marL="635" indent="0" algn="l">
                        <a:lnSpc>
                          <a:spcPct val="100000"/>
                        </a:lnSpc>
                        <a:spcAft>
                          <a:spcPts val="0"/>
                        </a:spcAft>
                      </a:pPr>
                      <a:r>
                        <a:rPr lang="it-IT" sz="1200" b="1" dirty="0">
                          <a:solidFill>
                            <a:schemeClr val="tx1"/>
                          </a:solidFill>
                          <a:effectLst/>
                        </a:rPr>
                        <a:t>RC – </a:t>
                      </a:r>
                      <a:r>
                        <a:rPr lang="it-IT" sz="1200" b="1" dirty="0" err="1">
                          <a:solidFill>
                            <a:schemeClr val="tx1"/>
                          </a:solidFill>
                          <a:effectLst/>
                        </a:rPr>
                        <a:t>RD</a:t>
                      </a:r>
                      <a:r>
                        <a:rPr lang="it-IT" sz="1200" b="1" dirty="0">
                          <a:solidFill>
                            <a:schemeClr val="tx1"/>
                          </a:solidFill>
                          <a:effectLst/>
                        </a:rPr>
                        <a:t> 3 </a:t>
                      </a:r>
                      <a:endParaRPr lang="it-IT"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r>
                        <a:rPr lang="it-IT" sz="1200" dirty="0">
                          <a:solidFill>
                            <a:srgbClr val="000000"/>
                          </a:solidFill>
                          <a:effectLst/>
                        </a:rPr>
                        <a:t>Mancanza di scambio di informazioni tra le Autorità coinvolte nell’implementazione della misura </a:t>
                      </a:r>
                      <a:endParaRPr lang="it-I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extLst>
                  <a:ext uri="{0D108BD9-81ED-4DB2-BD59-A6C34878D82A}">
                    <a16:rowId xmlns:a16="http://schemas.microsoft.com/office/drawing/2014/main" xmlns="" val="327379372"/>
                  </a:ext>
                </a:extLst>
              </a:tr>
              <a:tr h="370840">
                <a:tc>
                  <a:txBody>
                    <a:bodyPr/>
                    <a:lstStyle/>
                    <a:p>
                      <a:pPr marL="635" indent="0" algn="l">
                        <a:lnSpc>
                          <a:spcPct val="100000"/>
                        </a:lnSpc>
                        <a:spcAft>
                          <a:spcPts val="0"/>
                        </a:spcAft>
                      </a:pPr>
                      <a:r>
                        <a:rPr lang="it-IT" sz="1200" b="1" dirty="0">
                          <a:solidFill>
                            <a:schemeClr val="tx1"/>
                          </a:solidFill>
                          <a:effectLst/>
                        </a:rPr>
                        <a:t>RC – </a:t>
                      </a:r>
                      <a:r>
                        <a:rPr lang="it-IT" sz="1200" b="1" dirty="0" err="1">
                          <a:solidFill>
                            <a:schemeClr val="tx1"/>
                          </a:solidFill>
                          <a:effectLst/>
                        </a:rPr>
                        <a:t>RD</a:t>
                      </a:r>
                      <a:r>
                        <a:rPr lang="it-IT" sz="1200" b="1" dirty="0">
                          <a:solidFill>
                            <a:schemeClr val="tx1"/>
                          </a:solidFill>
                          <a:effectLst/>
                        </a:rPr>
                        <a:t> 4 </a:t>
                      </a:r>
                      <a:endParaRPr lang="it-IT"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r>
                        <a:rPr lang="it-IT" sz="1200" dirty="0">
                          <a:solidFill>
                            <a:srgbClr val="000000"/>
                          </a:solidFill>
                          <a:effectLst/>
                        </a:rPr>
                        <a:t>Le pre-condizioni per partecipare a una misura agroambientale sono state individuate dal programma come criteri di ammissibilità </a:t>
                      </a:r>
                      <a:endParaRPr lang="it-I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extLst>
                  <a:ext uri="{0D108BD9-81ED-4DB2-BD59-A6C34878D82A}">
                    <a16:rowId xmlns:a16="http://schemas.microsoft.com/office/drawing/2014/main" xmlns="" val="124656999"/>
                  </a:ext>
                </a:extLst>
              </a:tr>
              <a:tr h="295366">
                <a:tc>
                  <a:txBody>
                    <a:bodyPr/>
                    <a:lstStyle/>
                    <a:p>
                      <a:pPr marL="635" indent="0" algn="l">
                        <a:lnSpc>
                          <a:spcPct val="100000"/>
                        </a:lnSpc>
                        <a:spcAft>
                          <a:spcPts val="0"/>
                        </a:spcAft>
                      </a:pPr>
                      <a:r>
                        <a:rPr lang="it-IT" sz="1200" b="1" dirty="0">
                          <a:solidFill>
                            <a:schemeClr val="tx1"/>
                          </a:solidFill>
                          <a:effectLst/>
                        </a:rPr>
                        <a:t>RC – </a:t>
                      </a:r>
                      <a:r>
                        <a:rPr lang="it-IT" sz="1200" b="1" dirty="0" err="1">
                          <a:solidFill>
                            <a:schemeClr val="tx1"/>
                          </a:solidFill>
                          <a:effectLst/>
                        </a:rPr>
                        <a:t>RD</a:t>
                      </a:r>
                      <a:r>
                        <a:rPr lang="it-IT" sz="1200" b="1" dirty="0">
                          <a:solidFill>
                            <a:schemeClr val="tx1"/>
                          </a:solidFill>
                          <a:effectLst/>
                        </a:rPr>
                        <a:t> 5 </a:t>
                      </a:r>
                      <a:endParaRPr lang="it-IT"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r>
                        <a:rPr lang="it-IT" sz="1200" dirty="0">
                          <a:solidFill>
                            <a:srgbClr val="000000"/>
                          </a:solidFill>
                          <a:effectLst/>
                        </a:rPr>
                        <a:t>Gli impegni individuati dal contratto non sono legati agli obiettivi agroambientali della misura </a:t>
                      </a:r>
                      <a:endParaRPr lang="it-I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extLst>
                  <a:ext uri="{0D108BD9-81ED-4DB2-BD59-A6C34878D82A}">
                    <a16:rowId xmlns:a16="http://schemas.microsoft.com/office/drawing/2014/main" xmlns="" val="1754415855"/>
                  </a:ext>
                </a:extLst>
              </a:tr>
              <a:tr h="249163">
                <a:tc>
                  <a:txBody>
                    <a:bodyPr/>
                    <a:lstStyle/>
                    <a:p>
                      <a:pPr marL="635" indent="0" algn="l">
                        <a:lnSpc>
                          <a:spcPct val="100000"/>
                        </a:lnSpc>
                        <a:spcAft>
                          <a:spcPts val="0"/>
                        </a:spcAft>
                      </a:pPr>
                      <a:r>
                        <a:rPr lang="it-IT" sz="1200" b="1" dirty="0">
                          <a:solidFill>
                            <a:schemeClr val="tx1"/>
                          </a:solidFill>
                          <a:effectLst/>
                        </a:rPr>
                        <a:t>RC – </a:t>
                      </a:r>
                      <a:r>
                        <a:rPr lang="it-IT" sz="1200" b="1" dirty="0" err="1">
                          <a:solidFill>
                            <a:schemeClr val="tx1"/>
                          </a:solidFill>
                          <a:effectLst/>
                        </a:rPr>
                        <a:t>RD</a:t>
                      </a:r>
                      <a:r>
                        <a:rPr lang="it-IT" sz="1200" b="1" dirty="0">
                          <a:solidFill>
                            <a:schemeClr val="tx1"/>
                          </a:solidFill>
                          <a:effectLst/>
                        </a:rPr>
                        <a:t> 6 </a:t>
                      </a:r>
                      <a:endParaRPr lang="it-IT"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r>
                        <a:rPr lang="it-IT" sz="1200" dirty="0">
                          <a:solidFill>
                            <a:srgbClr val="000000"/>
                          </a:solidFill>
                          <a:effectLst/>
                        </a:rPr>
                        <a:t>Gli impegni sono difficili da rispettare e verificare </a:t>
                      </a:r>
                      <a:endParaRPr lang="it-I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extLst>
                  <a:ext uri="{0D108BD9-81ED-4DB2-BD59-A6C34878D82A}">
                    <a16:rowId xmlns:a16="http://schemas.microsoft.com/office/drawing/2014/main" xmlns="" val="1650951139"/>
                  </a:ext>
                </a:extLst>
              </a:tr>
              <a:tr h="293914">
                <a:tc>
                  <a:txBody>
                    <a:bodyPr/>
                    <a:lstStyle/>
                    <a:p>
                      <a:pPr marL="635" indent="0" algn="l">
                        <a:lnSpc>
                          <a:spcPct val="100000"/>
                        </a:lnSpc>
                        <a:spcAft>
                          <a:spcPts val="0"/>
                        </a:spcAft>
                      </a:pPr>
                      <a:r>
                        <a:rPr lang="it-IT" sz="1200" b="1" dirty="0">
                          <a:solidFill>
                            <a:schemeClr val="tx1"/>
                          </a:solidFill>
                          <a:effectLst/>
                        </a:rPr>
                        <a:t>RC – </a:t>
                      </a:r>
                      <a:r>
                        <a:rPr lang="it-IT" sz="1200" b="1" dirty="0" err="1">
                          <a:solidFill>
                            <a:schemeClr val="tx1"/>
                          </a:solidFill>
                          <a:effectLst/>
                        </a:rPr>
                        <a:t>RD</a:t>
                      </a:r>
                      <a:r>
                        <a:rPr lang="it-IT" sz="1200" b="1" dirty="0">
                          <a:solidFill>
                            <a:schemeClr val="tx1"/>
                          </a:solidFill>
                          <a:effectLst/>
                        </a:rPr>
                        <a:t> 7 </a:t>
                      </a:r>
                      <a:endParaRPr lang="it-IT"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r>
                        <a:rPr lang="it-IT" sz="1200" dirty="0">
                          <a:solidFill>
                            <a:srgbClr val="000000"/>
                          </a:solidFill>
                          <a:effectLst/>
                        </a:rPr>
                        <a:t>Le superfici dichiarate dai beneficiari non sono corrette </a:t>
                      </a:r>
                      <a:endParaRPr lang="it-I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extLst>
                  <a:ext uri="{0D108BD9-81ED-4DB2-BD59-A6C34878D82A}">
                    <a16:rowId xmlns:a16="http://schemas.microsoft.com/office/drawing/2014/main" xmlns="" val="1875160687"/>
                  </a:ext>
                </a:extLst>
              </a:tr>
              <a:tr h="267788">
                <a:tc>
                  <a:txBody>
                    <a:bodyPr/>
                    <a:lstStyle/>
                    <a:p>
                      <a:pPr marL="635" indent="0" algn="l">
                        <a:lnSpc>
                          <a:spcPct val="100000"/>
                        </a:lnSpc>
                        <a:spcAft>
                          <a:spcPts val="0"/>
                        </a:spcAft>
                      </a:pPr>
                      <a:r>
                        <a:rPr lang="it-IT" sz="1200" b="1" dirty="0">
                          <a:solidFill>
                            <a:schemeClr val="tx1"/>
                          </a:solidFill>
                          <a:effectLst/>
                        </a:rPr>
                        <a:t>RC – </a:t>
                      </a:r>
                      <a:r>
                        <a:rPr lang="it-IT" sz="1200" b="1" dirty="0" err="1">
                          <a:solidFill>
                            <a:schemeClr val="tx1"/>
                          </a:solidFill>
                          <a:effectLst/>
                        </a:rPr>
                        <a:t>RD</a:t>
                      </a:r>
                      <a:r>
                        <a:rPr lang="it-IT" sz="1200" b="1" dirty="0">
                          <a:solidFill>
                            <a:schemeClr val="tx1"/>
                          </a:solidFill>
                          <a:effectLst/>
                        </a:rPr>
                        <a:t> 8 </a:t>
                      </a:r>
                      <a:endParaRPr lang="it-IT"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r>
                        <a:rPr lang="it-IT" sz="1200" dirty="0">
                          <a:solidFill>
                            <a:srgbClr val="000000"/>
                          </a:solidFill>
                          <a:effectLst/>
                        </a:rPr>
                        <a:t>I beneficiari non rispettano gli impegni </a:t>
                      </a:r>
                      <a:endParaRPr lang="it-I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extLst>
                  <a:ext uri="{0D108BD9-81ED-4DB2-BD59-A6C34878D82A}">
                    <a16:rowId xmlns:a16="http://schemas.microsoft.com/office/drawing/2014/main" xmlns="" val="3524285939"/>
                  </a:ext>
                </a:extLst>
              </a:tr>
              <a:tr h="293915">
                <a:tc>
                  <a:txBody>
                    <a:bodyPr/>
                    <a:lstStyle/>
                    <a:p>
                      <a:pPr marL="635" indent="0" algn="l">
                        <a:lnSpc>
                          <a:spcPct val="100000"/>
                        </a:lnSpc>
                        <a:spcAft>
                          <a:spcPts val="0"/>
                        </a:spcAft>
                      </a:pPr>
                      <a:r>
                        <a:rPr lang="it-IT" sz="1200" b="1" dirty="0">
                          <a:solidFill>
                            <a:schemeClr val="tx1"/>
                          </a:solidFill>
                          <a:effectLst/>
                        </a:rPr>
                        <a:t>RC – </a:t>
                      </a:r>
                      <a:r>
                        <a:rPr lang="it-IT" sz="1200" b="1" dirty="0" err="1">
                          <a:solidFill>
                            <a:schemeClr val="tx1"/>
                          </a:solidFill>
                          <a:effectLst/>
                        </a:rPr>
                        <a:t>RD</a:t>
                      </a:r>
                      <a:r>
                        <a:rPr lang="it-IT" sz="1200" b="1" dirty="0">
                          <a:solidFill>
                            <a:schemeClr val="tx1"/>
                          </a:solidFill>
                          <a:effectLst/>
                        </a:rPr>
                        <a:t> 9 </a:t>
                      </a:r>
                      <a:endParaRPr lang="it-IT"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r>
                        <a:rPr lang="it-IT" sz="1200" dirty="0">
                          <a:solidFill>
                            <a:srgbClr val="000000"/>
                          </a:solidFill>
                          <a:effectLst/>
                        </a:rPr>
                        <a:t>Carenze nelle procedure di gestione delle richieste di pagamento dei beneficiari </a:t>
                      </a:r>
                      <a:endParaRPr lang="it-IT"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endParaRPr lang="it-IT" sz="105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extLst>
                  <a:ext uri="{0D108BD9-81ED-4DB2-BD59-A6C34878D82A}">
                    <a16:rowId xmlns:a16="http://schemas.microsoft.com/office/drawing/2014/main" xmlns="" val="3381236118"/>
                  </a:ext>
                </a:extLst>
              </a:tr>
              <a:tr h="313508">
                <a:tc>
                  <a:txBody>
                    <a:bodyPr/>
                    <a:lstStyle/>
                    <a:p>
                      <a:pPr marL="635" indent="0" algn="l">
                        <a:lnSpc>
                          <a:spcPct val="100000"/>
                        </a:lnSpc>
                        <a:spcAft>
                          <a:spcPts val="0"/>
                        </a:spcAft>
                      </a:pPr>
                      <a:r>
                        <a:rPr lang="it-IT" sz="1200" b="1" kern="1200" dirty="0">
                          <a:solidFill>
                            <a:schemeClr val="tx1"/>
                          </a:solidFill>
                          <a:effectLst/>
                        </a:rPr>
                        <a:t>RC – </a:t>
                      </a:r>
                      <a:r>
                        <a:rPr lang="it-IT" sz="1200" b="1" kern="1200" dirty="0" err="1">
                          <a:solidFill>
                            <a:schemeClr val="tx1"/>
                          </a:solidFill>
                          <a:effectLst/>
                        </a:rPr>
                        <a:t>RD</a:t>
                      </a:r>
                      <a:r>
                        <a:rPr lang="it-IT" sz="1200" b="1" kern="1200" dirty="0">
                          <a:solidFill>
                            <a:schemeClr val="tx1"/>
                          </a:solidFill>
                          <a:effectLst/>
                        </a:rPr>
                        <a:t> 10 </a:t>
                      </a:r>
                      <a:endParaRPr lang="it-IT" sz="12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r>
                        <a:rPr lang="it-IT" sz="1200" kern="1200" dirty="0">
                          <a:solidFill>
                            <a:srgbClr val="000000"/>
                          </a:solidFill>
                          <a:effectLst/>
                        </a:rPr>
                        <a:t>Carenze nella verifica della ragionevolezza dei costi e dei criteri di ammissibilità </a:t>
                      </a:r>
                      <a:endParaRPr lang="it-IT"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endParaRPr lang="it-IT" sz="105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endParaRPr lang="it-IT" sz="105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extLst>
                  <a:ext uri="{0D108BD9-81ED-4DB2-BD59-A6C34878D82A}">
                    <a16:rowId xmlns:a16="http://schemas.microsoft.com/office/drawing/2014/main" xmlns="" val="2559015626"/>
                  </a:ext>
                </a:extLst>
              </a:tr>
              <a:tr h="287383">
                <a:tc>
                  <a:txBody>
                    <a:bodyPr/>
                    <a:lstStyle/>
                    <a:p>
                      <a:pPr marL="635" indent="0" algn="l">
                        <a:lnSpc>
                          <a:spcPct val="100000"/>
                        </a:lnSpc>
                        <a:spcAft>
                          <a:spcPts val="0"/>
                        </a:spcAft>
                      </a:pPr>
                      <a:r>
                        <a:rPr lang="it-IT" sz="1200" b="1" kern="1200" dirty="0">
                          <a:solidFill>
                            <a:schemeClr val="tx1"/>
                          </a:solidFill>
                          <a:effectLst/>
                        </a:rPr>
                        <a:t>RC – </a:t>
                      </a:r>
                      <a:r>
                        <a:rPr lang="it-IT" sz="1200" b="1" kern="1200" dirty="0" err="1">
                          <a:solidFill>
                            <a:schemeClr val="tx1"/>
                          </a:solidFill>
                          <a:effectLst/>
                        </a:rPr>
                        <a:t>RD</a:t>
                      </a:r>
                      <a:r>
                        <a:rPr lang="it-IT" sz="1200" b="1" kern="1200" dirty="0">
                          <a:solidFill>
                            <a:schemeClr val="tx1"/>
                          </a:solidFill>
                          <a:effectLst/>
                        </a:rPr>
                        <a:t> 11 </a:t>
                      </a:r>
                      <a:endParaRPr lang="it-IT" sz="12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r>
                        <a:rPr lang="it-IT" sz="1200" kern="1200" dirty="0">
                          <a:solidFill>
                            <a:srgbClr val="000000"/>
                          </a:solidFill>
                          <a:effectLst/>
                        </a:rPr>
                        <a:t>Carenze nell’applicazione delle norme relative agli appalti pubblici </a:t>
                      </a:r>
                      <a:endParaRPr lang="it-IT"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endParaRPr lang="it-IT" sz="105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endParaRPr lang="it-IT" sz="105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extLst>
                  <a:ext uri="{0D108BD9-81ED-4DB2-BD59-A6C34878D82A}">
                    <a16:rowId xmlns:a16="http://schemas.microsoft.com/office/drawing/2014/main" xmlns="" val="4184621980"/>
                  </a:ext>
                </a:extLst>
              </a:tr>
              <a:tr h="274320">
                <a:tc>
                  <a:txBody>
                    <a:bodyPr/>
                    <a:lstStyle/>
                    <a:p>
                      <a:pPr marL="635" indent="0" algn="l">
                        <a:lnSpc>
                          <a:spcPct val="100000"/>
                        </a:lnSpc>
                        <a:spcAft>
                          <a:spcPts val="0"/>
                        </a:spcAft>
                      </a:pPr>
                      <a:r>
                        <a:rPr lang="it-IT" sz="1200" b="1" kern="1200" dirty="0">
                          <a:solidFill>
                            <a:schemeClr val="tx1"/>
                          </a:solidFill>
                          <a:effectLst/>
                        </a:rPr>
                        <a:t>RC – </a:t>
                      </a:r>
                      <a:r>
                        <a:rPr lang="it-IT" sz="1200" b="1" kern="1200" dirty="0" err="1">
                          <a:solidFill>
                            <a:schemeClr val="tx1"/>
                          </a:solidFill>
                          <a:effectLst/>
                        </a:rPr>
                        <a:t>RD</a:t>
                      </a:r>
                      <a:r>
                        <a:rPr lang="it-IT" sz="1200" b="1" kern="1200" dirty="0">
                          <a:solidFill>
                            <a:schemeClr val="tx1"/>
                          </a:solidFill>
                          <a:effectLst/>
                        </a:rPr>
                        <a:t> 12 </a:t>
                      </a:r>
                      <a:endParaRPr lang="it-IT" sz="12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r>
                        <a:rPr lang="it-IT" sz="1200" kern="1200" dirty="0">
                          <a:solidFill>
                            <a:srgbClr val="000000"/>
                          </a:solidFill>
                          <a:effectLst/>
                        </a:rPr>
                        <a:t>Errori nel sistema dei controlli e mancanze nelle procedure amministrative </a:t>
                      </a:r>
                      <a:endParaRPr lang="it-IT"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endParaRPr lang="it-IT" sz="105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endParaRPr lang="it-IT" sz="105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extLst>
                  <a:ext uri="{0D108BD9-81ED-4DB2-BD59-A6C34878D82A}">
                    <a16:rowId xmlns:a16="http://schemas.microsoft.com/office/drawing/2014/main" xmlns="" val="2813854207"/>
                  </a:ext>
                </a:extLst>
              </a:tr>
              <a:tr h="352697">
                <a:tc>
                  <a:txBody>
                    <a:bodyPr/>
                    <a:lstStyle/>
                    <a:p>
                      <a:pPr marL="635" indent="0" algn="l">
                        <a:lnSpc>
                          <a:spcPct val="100000"/>
                        </a:lnSpc>
                        <a:spcAft>
                          <a:spcPts val="0"/>
                        </a:spcAft>
                      </a:pPr>
                      <a:r>
                        <a:rPr lang="it-IT" sz="1200" b="1" kern="1200" dirty="0">
                          <a:solidFill>
                            <a:schemeClr val="tx1"/>
                          </a:solidFill>
                          <a:effectLst/>
                        </a:rPr>
                        <a:t>RC – </a:t>
                      </a:r>
                      <a:r>
                        <a:rPr lang="it-IT" sz="1200" b="1" kern="1200" dirty="0" err="1">
                          <a:solidFill>
                            <a:schemeClr val="tx1"/>
                          </a:solidFill>
                          <a:effectLst/>
                        </a:rPr>
                        <a:t>RD</a:t>
                      </a:r>
                      <a:r>
                        <a:rPr lang="it-IT" sz="1200" b="1" kern="1200" dirty="0">
                          <a:solidFill>
                            <a:schemeClr val="tx1"/>
                          </a:solidFill>
                          <a:effectLst/>
                        </a:rPr>
                        <a:t> 13 </a:t>
                      </a:r>
                      <a:endParaRPr lang="it-IT" sz="12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r>
                        <a:rPr lang="it-IT" sz="1200" kern="1200" dirty="0">
                          <a:solidFill>
                            <a:srgbClr val="000000"/>
                          </a:solidFill>
                          <a:effectLst/>
                        </a:rPr>
                        <a:t>Carenze nell’applicazione delle procedure di gara da parte dei beneficiari privati </a:t>
                      </a:r>
                      <a:endParaRPr lang="it-IT"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endParaRPr lang="it-IT" sz="105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endParaRPr lang="it-IT" sz="105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extLst>
                  <a:ext uri="{0D108BD9-81ED-4DB2-BD59-A6C34878D82A}">
                    <a16:rowId xmlns:a16="http://schemas.microsoft.com/office/drawing/2014/main" xmlns="" val="974983459"/>
                  </a:ext>
                </a:extLst>
              </a:tr>
              <a:tr h="320040">
                <a:tc>
                  <a:txBody>
                    <a:bodyPr/>
                    <a:lstStyle/>
                    <a:p>
                      <a:pPr marL="635" indent="0" algn="l">
                        <a:lnSpc>
                          <a:spcPct val="100000"/>
                        </a:lnSpc>
                        <a:spcAft>
                          <a:spcPts val="0"/>
                        </a:spcAft>
                      </a:pPr>
                      <a:r>
                        <a:rPr lang="it-IT" sz="1200" b="1" kern="1200" dirty="0">
                          <a:solidFill>
                            <a:schemeClr val="tx1"/>
                          </a:solidFill>
                          <a:effectLst/>
                        </a:rPr>
                        <a:t>RC – </a:t>
                      </a:r>
                      <a:r>
                        <a:rPr lang="it-IT" sz="1200" b="1" kern="1200" dirty="0" err="1">
                          <a:solidFill>
                            <a:schemeClr val="tx1"/>
                          </a:solidFill>
                          <a:effectLst/>
                        </a:rPr>
                        <a:t>RD</a:t>
                      </a:r>
                      <a:r>
                        <a:rPr lang="it-IT" sz="1200" b="1" kern="1200" dirty="0">
                          <a:solidFill>
                            <a:schemeClr val="tx1"/>
                          </a:solidFill>
                          <a:effectLst/>
                        </a:rPr>
                        <a:t> 14 </a:t>
                      </a:r>
                      <a:endParaRPr lang="it-IT" sz="12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r>
                        <a:rPr lang="it-IT" sz="1200" kern="1200" dirty="0">
                          <a:solidFill>
                            <a:srgbClr val="000000"/>
                          </a:solidFill>
                          <a:effectLst/>
                        </a:rPr>
                        <a:t>Presenza di spese non ammissibili e non applicazione delle riduzioni e sanzioni </a:t>
                      </a:r>
                      <a:endParaRPr lang="it-IT"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endParaRPr lang="it-IT" sz="105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2540" indent="0" algn="l">
                        <a:lnSpc>
                          <a:spcPct val="100000"/>
                        </a:lnSpc>
                        <a:spcAft>
                          <a:spcPts val="0"/>
                        </a:spcAft>
                      </a:pPr>
                      <a:endParaRPr lang="it-IT" sz="105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extLst>
                  <a:ext uri="{0D108BD9-81ED-4DB2-BD59-A6C34878D82A}">
                    <a16:rowId xmlns:a16="http://schemas.microsoft.com/office/drawing/2014/main" xmlns="" val="3756859805"/>
                  </a:ext>
                </a:extLst>
              </a:tr>
              <a:tr h="370840">
                <a:tc>
                  <a:txBody>
                    <a:bodyPr/>
                    <a:lstStyle/>
                    <a:p>
                      <a:pPr marL="635" indent="0" algn="l">
                        <a:lnSpc>
                          <a:spcPct val="100000"/>
                        </a:lnSpc>
                        <a:spcAft>
                          <a:spcPts val="0"/>
                        </a:spcAft>
                      </a:pPr>
                      <a:r>
                        <a:rPr lang="it-IT" sz="1200" b="1" kern="1200" dirty="0">
                          <a:solidFill>
                            <a:schemeClr val="tx1"/>
                          </a:solidFill>
                          <a:effectLst/>
                        </a:rPr>
                        <a:t>RC – </a:t>
                      </a:r>
                      <a:r>
                        <a:rPr lang="it-IT" sz="1200" b="1" kern="1200" dirty="0" err="1">
                          <a:solidFill>
                            <a:schemeClr val="tx1"/>
                          </a:solidFill>
                          <a:effectLst/>
                        </a:rPr>
                        <a:t>RD</a:t>
                      </a:r>
                      <a:r>
                        <a:rPr lang="it-IT" sz="1200" b="1" kern="1200" dirty="0">
                          <a:solidFill>
                            <a:schemeClr val="tx1"/>
                          </a:solidFill>
                          <a:effectLst/>
                        </a:rPr>
                        <a:t> 15 </a:t>
                      </a:r>
                      <a:endParaRPr lang="it-IT" sz="1200" b="1" kern="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r>
                        <a:rPr lang="it-IT" sz="1200" kern="1200" dirty="0">
                          <a:solidFill>
                            <a:srgbClr val="000000"/>
                          </a:solidFill>
                          <a:effectLst/>
                        </a:rPr>
                        <a:t>Errori nella gestione delle domande di pagamento da parte dei beneficiari </a:t>
                      </a:r>
                      <a:endParaRPr lang="it-IT"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endParaRPr lang="it-IT" sz="105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tc>
                  <a:txBody>
                    <a:bodyPr/>
                    <a:lstStyle/>
                    <a:p>
                      <a:pPr marL="3810" indent="0" algn="l">
                        <a:lnSpc>
                          <a:spcPct val="100000"/>
                        </a:lnSpc>
                        <a:spcAft>
                          <a:spcPts val="0"/>
                        </a:spcAft>
                      </a:pPr>
                      <a:endParaRPr lang="it-IT" sz="105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5405" marR="81915" marT="24130" marB="0" anchor="ctr"/>
                </a:tc>
                <a:extLst>
                  <a:ext uri="{0D108BD9-81ED-4DB2-BD59-A6C34878D82A}">
                    <a16:rowId xmlns:a16="http://schemas.microsoft.com/office/drawing/2014/main" xmlns="" val="264648626"/>
                  </a:ext>
                </a:extLst>
              </a:tr>
            </a:tbl>
          </a:graphicData>
        </a:graphic>
      </p:graphicFrame>
      <p:pic>
        <p:nvPicPr>
          <p:cNvPr id="10" name="Immagine 9">
            <a:extLst>
              <a:ext uri="{FF2B5EF4-FFF2-40B4-BE49-F238E27FC236}">
                <a16:creationId xmlns:a16="http://schemas.microsoft.com/office/drawing/2014/main" xmlns="" id="{94431C84-0DD9-28BF-DE15-13B4FA022E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54266" y="1474783"/>
            <a:ext cx="313236" cy="313236"/>
          </a:xfrm>
          <a:prstGeom prst="rect">
            <a:avLst/>
          </a:prstGeom>
        </p:spPr>
      </p:pic>
      <p:pic>
        <p:nvPicPr>
          <p:cNvPr id="11" name="Immagine 10">
            <a:extLst>
              <a:ext uri="{FF2B5EF4-FFF2-40B4-BE49-F238E27FC236}">
                <a16:creationId xmlns:a16="http://schemas.microsoft.com/office/drawing/2014/main" xmlns="" id="{987BE333-A3FB-472A-453B-C5DE1E8D29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2514" y="1819790"/>
            <a:ext cx="313236" cy="313236"/>
          </a:xfrm>
          <a:prstGeom prst="rect">
            <a:avLst/>
          </a:prstGeom>
        </p:spPr>
      </p:pic>
      <p:pic>
        <p:nvPicPr>
          <p:cNvPr id="12" name="Immagine 11">
            <a:extLst>
              <a:ext uri="{FF2B5EF4-FFF2-40B4-BE49-F238E27FC236}">
                <a16:creationId xmlns:a16="http://schemas.microsoft.com/office/drawing/2014/main" xmlns="" id="{F945BAFE-8ACF-0A40-81EC-6B5939D4F3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8862" y="2140701"/>
            <a:ext cx="313236" cy="313236"/>
          </a:xfrm>
          <a:prstGeom prst="rect">
            <a:avLst/>
          </a:prstGeom>
        </p:spPr>
      </p:pic>
      <p:pic>
        <p:nvPicPr>
          <p:cNvPr id="14" name="Immagine 13">
            <a:extLst>
              <a:ext uri="{FF2B5EF4-FFF2-40B4-BE49-F238E27FC236}">
                <a16:creationId xmlns:a16="http://schemas.microsoft.com/office/drawing/2014/main" xmlns="" id="{46C11054-0086-0F6E-8C6F-E56CE30947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80772" y="2139753"/>
            <a:ext cx="313236" cy="313236"/>
          </a:xfrm>
          <a:prstGeom prst="rect">
            <a:avLst/>
          </a:prstGeom>
        </p:spPr>
      </p:pic>
      <p:pic>
        <p:nvPicPr>
          <p:cNvPr id="15" name="Immagine 14">
            <a:extLst>
              <a:ext uri="{FF2B5EF4-FFF2-40B4-BE49-F238E27FC236}">
                <a16:creationId xmlns:a16="http://schemas.microsoft.com/office/drawing/2014/main" xmlns="" id="{7101D25F-455F-2ED2-F902-A16156D7BF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9810" y="2508561"/>
            <a:ext cx="313236" cy="313236"/>
          </a:xfrm>
          <a:prstGeom prst="rect">
            <a:avLst/>
          </a:prstGeom>
        </p:spPr>
      </p:pic>
      <p:pic>
        <p:nvPicPr>
          <p:cNvPr id="16" name="Immagine 15">
            <a:extLst>
              <a:ext uri="{FF2B5EF4-FFF2-40B4-BE49-F238E27FC236}">
                <a16:creationId xmlns:a16="http://schemas.microsoft.com/office/drawing/2014/main" xmlns="" id="{22232E5B-F054-38BB-F7EF-11DF19580A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5210" y="2821532"/>
            <a:ext cx="313236" cy="313236"/>
          </a:xfrm>
          <a:prstGeom prst="rect">
            <a:avLst/>
          </a:prstGeom>
        </p:spPr>
      </p:pic>
      <p:pic>
        <p:nvPicPr>
          <p:cNvPr id="17" name="Immagine 16">
            <a:extLst>
              <a:ext uri="{FF2B5EF4-FFF2-40B4-BE49-F238E27FC236}">
                <a16:creationId xmlns:a16="http://schemas.microsoft.com/office/drawing/2014/main" xmlns="" id="{BFDEEA6D-A428-FB1B-8ED5-BB10DBBB76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2506" y="3112318"/>
            <a:ext cx="313236" cy="313236"/>
          </a:xfrm>
          <a:prstGeom prst="rect">
            <a:avLst/>
          </a:prstGeom>
        </p:spPr>
      </p:pic>
      <p:pic>
        <p:nvPicPr>
          <p:cNvPr id="39" name="Immagine 38">
            <a:extLst>
              <a:ext uri="{FF2B5EF4-FFF2-40B4-BE49-F238E27FC236}">
                <a16:creationId xmlns:a16="http://schemas.microsoft.com/office/drawing/2014/main" xmlns="" id="{5A93F1EB-2547-52E9-BC4B-0752AD7A2B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472" y="3086777"/>
            <a:ext cx="313236" cy="313236"/>
          </a:xfrm>
          <a:prstGeom prst="rect">
            <a:avLst/>
          </a:prstGeom>
        </p:spPr>
      </p:pic>
      <p:pic>
        <p:nvPicPr>
          <p:cNvPr id="41" name="Immagine 40">
            <a:extLst>
              <a:ext uri="{FF2B5EF4-FFF2-40B4-BE49-F238E27FC236}">
                <a16:creationId xmlns:a16="http://schemas.microsoft.com/office/drawing/2014/main" xmlns="" id="{C3A5A8A6-9D64-D164-EE27-F801F416A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0754" y="3381496"/>
            <a:ext cx="313236" cy="313236"/>
          </a:xfrm>
          <a:prstGeom prst="rect">
            <a:avLst/>
          </a:prstGeom>
        </p:spPr>
      </p:pic>
      <p:pic>
        <p:nvPicPr>
          <p:cNvPr id="42" name="Immagine 41">
            <a:extLst>
              <a:ext uri="{FF2B5EF4-FFF2-40B4-BE49-F238E27FC236}">
                <a16:creationId xmlns:a16="http://schemas.microsoft.com/office/drawing/2014/main" xmlns="" id="{1E8782B4-78C3-ED0B-8B90-22DDA60CAB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8054" y="3653293"/>
            <a:ext cx="313236" cy="313236"/>
          </a:xfrm>
          <a:prstGeom prst="rect">
            <a:avLst/>
          </a:prstGeom>
        </p:spPr>
      </p:pic>
      <p:pic>
        <p:nvPicPr>
          <p:cNvPr id="43" name="Immagine 42">
            <a:extLst>
              <a:ext uri="{FF2B5EF4-FFF2-40B4-BE49-F238E27FC236}">
                <a16:creationId xmlns:a16="http://schemas.microsoft.com/office/drawing/2014/main" xmlns="" id="{77305219-3428-4DC4-9E51-A4C062A75B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9921" y="5818632"/>
            <a:ext cx="313236" cy="313236"/>
          </a:xfrm>
          <a:prstGeom prst="rect">
            <a:avLst/>
          </a:prstGeom>
        </p:spPr>
      </p:pic>
      <p:pic>
        <p:nvPicPr>
          <p:cNvPr id="44" name="Immagine 43">
            <a:extLst>
              <a:ext uri="{FF2B5EF4-FFF2-40B4-BE49-F238E27FC236}">
                <a16:creationId xmlns:a16="http://schemas.microsoft.com/office/drawing/2014/main" xmlns="" id="{23985733-1EDA-EECC-999F-66A69E09CA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0754" y="3961512"/>
            <a:ext cx="313236" cy="313236"/>
          </a:xfrm>
          <a:prstGeom prst="rect">
            <a:avLst/>
          </a:prstGeom>
        </p:spPr>
      </p:pic>
      <p:pic>
        <p:nvPicPr>
          <p:cNvPr id="45" name="Immagine 44">
            <a:extLst>
              <a:ext uri="{FF2B5EF4-FFF2-40B4-BE49-F238E27FC236}">
                <a16:creationId xmlns:a16="http://schemas.microsoft.com/office/drawing/2014/main" xmlns="" id="{490B6642-369E-A19C-7F91-CC9C050CDC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2305" y="3639925"/>
            <a:ext cx="313236" cy="313236"/>
          </a:xfrm>
          <a:prstGeom prst="rect">
            <a:avLst/>
          </a:prstGeom>
        </p:spPr>
      </p:pic>
      <p:pic>
        <p:nvPicPr>
          <p:cNvPr id="46" name="Immagine 45">
            <a:extLst>
              <a:ext uri="{FF2B5EF4-FFF2-40B4-BE49-F238E27FC236}">
                <a16:creationId xmlns:a16="http://schemas.microsoft.com/office/drawing/2014/main" xmlns="" id="{852A1330-696B-9006-A40C-850815D78C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2305" y="3940996"/>
            <a:ext cx="313236" cy="313236"/>
          </a:xfrm>
          <a:prstGeom prst="rect">
            <a:avLst/>
          </a:prstGeom>
        </p:spPr>
      </p:pic>
      <p:pic>
        <p:nvPicPr>
          <p:cNvPr id="47" name="Immagine 46">
            <a:extLst>
              <a:ext uri="{FF2B5EF4-FFF2-40B4-BE49-F238E27FC236}">
                <a16:creationId xmlns:a16="http://schemas.microsoft.com/office/drawing/2014/main" xmlns="" id="{23093A5A-399C-8DBD-492B-6A5A05CEA4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2305" y="4255715"/>
            <a:ext cx="313236" cy="313236"/>
          </a:xfrm>
          <a:prstGeom prst="rect">
            <a:avLst/>
          </a:prstGeom>
        </p:spPr>
      </p:pic>
      <p:pic>
        <p:nvPicPr>
          <p:cNvPr id="48" name="Immagine 47">
            <a:extLst>
              <a:ext uri="{FF2B5EF4-FFF2-40B4-BE49-F238E27FC236}">
                <a16:creationId xmlns:a16="http://schemas.microsoft.com/office/drawing/2014/main" xmlns="" id="{B6E32B97-1FB1-7053-5AA4-50F2BD447B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8657" y="4541655"/>
            <a:ext cx="313236" cy="313236"/>
          </a:xfrm>
          <a:prstGeom prst="rect">
            <a:avLst/>
          </a:prstGeom>
        </p:spPr>
      </p:pic>
      <p:pic>
        <p:nvPicPr>
          <p:cNvPr id="49" name="Immagine 48">
            <a:extLst>
              <a:ext uri="{FF2B5EF4-FFF2-40B4-BE49-F238E27FC236}">
                <a16:creationId xmlns:a16="http://schemas.microsoft.com/office/drawing/2014/main" xmlns="" id="{E22DB90E-8EF9-9BF7-10E8-8488F21AC3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0754" y="4825419"/>
            <a:ext cx="313236" cy="313236"/>
          </a:xfrm>
          <a:prstGeom prst="rect">
            <a:avLst/>
          </a:prstGeom>
        </p:spPr>
      </p:pic>
      <p:pic>
        <p:nvPicPr>
          <p:cNvPr id="50" name="Immagine 49">
            <a:extLst>
              <a:ext uri="{FF2B5EF4-FFF2-40B4-BE49-F238E27FC236}">
                <a16:creationId xmlns:a16="http://schemas.microsoft.com/office/drawing/2014/main" xmlns="" id="{3672154B-2ED7-C90B-ABBD-9B4FDE24B8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2304" y="4819687"/>
            <a:ext cx="313236" cy="313236"/>
          </a:xfrm>
          <a:prstGeom prst="rect">
            <a:avLst/>
          </a:prstGeom>
        </p:spPr>
      </p:pic>
      <p:pic>
        <p:nvPicPr>
          <p:cNvPr id="51" name="Immagine 50">
            <a:extLst>
              <a:ext uri="{FF2B5EF4-FFF2-40B4-BE49-F238E27FC236}">
                <a16:creationId xmlns:a16="http://schemas.microsoft.com/office/drawing/2014/main" xmlns="" id="{018AB5B6-B195-36D3-E17D-719B8DCE1E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8657" y="5124643"/>
            <a:ext cx="313236" cy="313236"/>
          </a:xfrm>
          <a:prstGeom prst="rect">
            <a:avLst/>
          </a:prstGeom>
        </p:spPr>
      </p:pic>
      <p:pic>
        <p:nvPicPr>
          <p:cNvPr id="52" name="Immagine 51">
            <a:extLst>
              <a:ext uri="{FF2B5EF4-FFF2-40B4-BE49-F238E27FC236}">
                <a16:creationId xmlns:a16="http://schemas.microsoft.com/office/drawing/2014/main" xmlns="" id="{517236AA-57C0-F114-4BAB-A9FB4250D1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36154" y="5434127"/>
            <a:ext cx="313236" cy="313236"/>
          </a:xfrm>
          <a:prstGeom prst="rect">
            <a:avLst/>
          </a:prstGeom>
        </p:spPr>
      </p:pic>
      <p:pic>
        <p:nvPicPr>
          <p:cNvPr id="53" name="Immagine 52">
            <a:extLst>
              <a:ext uri="{FF2B5EF4-FFF2-40B4-BE49-F238E27FC236}">
                <a16:creationId xmlns:a16="http://schemas.microsoft.com/office/drawing/2014/main" xmlns="" id="{110A14EE-54C8-3094-BD1A-AB83645FAA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2305" y="5485669"/>
            <a:ext cx="313236" cy="313236"/>
          </a:xfrm>
          <a:prstGeom prst="rect">
            <a:avLst/>
          </a:prstGeom>
        </p:spPr>
      </p:pic>
      <p:pic>
        <p:nvPicPr>
          <p:cNvPr id="54" name="Immagine 53">
            <a:extLst>
              <a:ext uri="{FF2B5EF4-FFF2-40B4-BE49-F238E27FC236}">
                <a16:creationId xmlns:a16="http://schemas.microsoft.com/office/drawing/2014/main" xmlns="" id="{0BB9CA0F-5D64-845C-151E-CB9E502684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8854" y="5802406"/>
            <a:ext cx="313236" cy="313236"/>
          </a:xfrm>
          <a:prstGeom prst="rect">
            <a:avLst/>
          </a:prstGeom>
        </p:spPr>
      </p:pic>
    </p:spTree>
    <p:extLst>
      <p:ext uri="{BB962C8B-B14F-4D97-AF65-F5344CB8AC3E}">
        <p14:creationId xmlns:p14="http://schemas.microsoft.com/office/powerpoint/2010/main" val="822910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a:extLst>
              <a:ext uri="{FF2B5EF4-FFF2-40B4-BE49-F238E27FC236}">
                <a16:creationId xmlns:a16="http://schemas.microsoft.com/office/drawing/2014/main" xmlns="" id="{86893BBE-FA29-1A60-26BE-8E1A1F58D03C}"/>
              </a:ext>
            </a:extLst>
          </p:cNvPr>
          <p:cNvSpPr>
            <a:spLocks noChangeArrowheads="1"/>
          </p:cNvSpPr>
          <p:nvPr/>
        </p:nvSpPr>
        <p:spPr bwMode="auto">
          <a:xfrm>
            <a:off x="655413" y="929324"/>
            <a:ext cx="87597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rPr>
              <a:t>Tab. 1 </a:t>
            </a:r>
            <a:r>
              <a:rPr kumimoji="0" lang="it-IT" altLang="it-IT"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rPr>
              <a:t>Tasso di errore </a:t>
            </a:r>
            <a:r>
              <a:rPr kumimoji="0" lang="it-IT" altLang="it-IT" sz="14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Arial"/>
              </a:rPr>
              <a:t>FEASR SIGC (misure a superficie) </a:t>
            </a:r>
            <a:r>
              <a:rPr kumimoji="0" lang="it-IT" altLang="it-IT"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rPr>
              <a:t>- PSR Abruzzo 2014-2022 annualità </a:t>
            </a:r>
            <a:r>
              <a:rPr kumimoji="0" lang="it-IT" altLang="it-IT" sz="14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a:rPr>
              <a:t>2023</a:t>
            </a:r>
            <a:endParaRPr kumimoji="0" lang="it-IT" alt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endParaRPr>
          </a:p>
        </p:txBody>
      </p:sp>
      <p:sp>
        <p:nvSpPr>
          <p:cNvPr id="21" name="Rectangle 6">
            <a:extLst>
              <a:ext uri="{FF2B5EF4-FFF2-40B4-BE49-F238E27FC236}">
                <a16:creationId xmlns:a16="http://schemas.microsoft.com/office/drawing/2014/main" xmlns="" id="{B8A5510D-F758-3753-5A44-4CF43B2B4368}"/>
              </a:ext>
            </a:extLst>
          </p:cNvPr>
          <p:cNvSpPr>
            <a:spLocks noChangeArrowheads="1"/>
          </p:cNvSpPr>
          <p:nvPr/>
        </p:nvSpPr>
        <p:spPr bwMode="auto">
          <a:xfrm>
            <a:off x="942623" y="3585707"/>
            <a:ext cx="840289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it-IT" altLang="it-IT" sz="1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rPr>
              <a:t>Tab. 2 </a:t>
            </a:r>
            <a:r>
              <a:rPr kumimoji="0" lang="it-IT" altLang="it-IT"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rPr>
              <a:t>Tasso di errore </a:t>
            </a:r>
            <a:r>
              <a:rPr kumimoji="0" lang="it-IT" altLang="it-IT" sz="14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Times New Roman" panose="02020603050405020304" pitchFamily="18" charset="0"/>
                <a:cs typeface="Arial"/>
              </a:rPr>
              <a:t>FEASR NO SIGC (misure strutturali) </a:t>
            </a:r>
            <a:r>
              <a:rPr kumimoji="0" lang="it-IT" altLang="it-IT" sz="1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a:rPr>
              <a:t>- PSR Abruzzo 2014-2022 annualità </a:t>
            </a:r>
            <a:r>
              <a:rPr kumimoji="0" lang="it-IT" altLang="it-IT" sz="14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Arial"/>
              </a:rPr>
              <a:t>2023</a:t>
            </a:r>
            <a:endParaRPr kumimoji="0" lang="it-IT" alt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a:endParaRPr>
          </a:p>
        </p:txBody>
      </p:sp>
      <p:sp>
        <p:nvSpPr>
          <p:cNvPr id="12" name="CasellaDiTesto 11">
            <a:extLst>
              <a:ext uri="{FF2B5EF4-FFF2-40B4-BE49-F238E27FC236}">
                <a16:creationId xmlns:a16="http://schemas.microsoft.com/office/drawing/2014/main" xmlns="" id="{EFF7E87C-E235-4DB1-8080-EB9FF00FFCCA}"/>
              </a:ext>
            </a:extLst>
          </p:cNvPr>
          <p:cNvSpPr txBox="1"/>
          <p:nvPr/>
        </p:nvSpPr>
        <p:spPr>
          <a:xfrm>
            <a:off x="632146" y="473329"/>
            <a:ext cx="113435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4472C4">
                    <a:lumMod val="75000"/>
                  </a:srgbClr>
                </a:solidFill>
                <a:effectLst/>
                <a:uLnTx/>
                <a:uFillTx/>
                <a:latin typeface="Tahoma"/>
                <a:ea typeface="Tahoma" panose="020B0604030504040204" pitchFamily="34" charset="0"/>
                <a:cs typeface="Tahoma" panose="020B0604030504040204" pitchFamily="34" charset="0"/>
              </a:rPr>
              <a:t>Il tasso di errore nel PSR Abruzzo 2014-2022 (fonte dati: AGEA)</a:t>
            </a:r>
          </a:p>
        </p:txBody>
      </p:sp>
      <p:cxnSp>
        <p:nvCxnSpPr>
          <p:cNvPr id="13" name="Connettore 1 2"/>
          <p:cNvCxnSpPr/>
          <p:nvPr/>
        </p:nvCxnSpPr>
        <p:spPr>
          <a:xfrm>
            <a:off x="710005" y="914400"/>
            <a:ext cx="8868127" cy="21515"/>
          </a:xfrm>
          <a:prstGeom prst="line">
            <a:avLst/>
          </a:prstGeom>
          <a:noFill/>
          <a:ln w="19050" cap="flat" cmpd="sng" algn="ctr">
            <a:solidFill>
              <a:srgbClr val="4472C4">
                <a:lumMod val="75000"/>
              </a:srgbClr>
            </a:solidFill>
            <a:prstDash val="solid"/>
            <a:miter lim="800000"/>
          </a:ln>
          <a:effectLst/>
        </p:spPr>
      </p:cxnSp>
      <p:graphicFrame>
        <p:nvGraphicFramePr>
          <p:cNvPr id="4" name="Tabella 3">
            <a:extLst>
              <a:ext uri="{FF2B5EF4-FFF2-40B4-BE49-F238E27FC236}">
                <a16:creationId xmlns:a16="http://schemas.microsoft.com/office/drawing/2014/main" xmlns="" id="{77D6942B-2769-FB69-5A2F-6F1029118338}"/>
              </a:ext>
            </a:extLst>
          </p:cNvPr>
          <p:cNvGraphicFramePr>
            <a:graphicFrameLocks noGrp="1"/>
          </p:cNvGraphicFramePr>
          <p:nvPr>
            <p:extLst>
              <p:ext uri="{D42A27DB-BD31-4B8C-83A1-F6EECF244321}">
                <p14:modId xmlns:p14="http://schemas.microsoft.com/office/powerpoint/2010/main" val="1734558164"/>
              </p:ext>
            </p:extLst>
          </p:nvPr>
        </p:nvGraphicFramePr>
        <p:xfrm>
          <a:off x="771465" y="1322762"/>
          <a:ext cx="9562979" cy="2096117"/>
        </p:xfrm>
        <a:graphic>
          <a:graphicData uri="http://schemas.openxmlformats.org/drawingml/2006/table">
            <a:tbl>
              <a:tblPr firstRow="1" firstCol="1" bandRow="1"/>
              <a:tblGrid>
                <a:gridCol w="1606941">
                  <a:extLst>
                    <a:ext uri="{9D8B030D-6E8A-4147-A177-3AD203B41FA5}">
                      <a16:colId xmlns:a16="http://schemas.microsoft.com/office/drawing/2014/main" xmlns="" val="4233240577"/>
                    </a:ext>
                  </a:extLst>
                </a:gridCol>
                <a:gridCol w="1679563">
                  <a:extLst>
                    <a:ext uri="{9D8B030D-6E8A-4147-A177-3AD203B41FA5}">
                      <a16:colId xmlns:a16="http://schemas.microsoft.com/office/drawing/2014/main" xmlns="" val="991514437"/>
                    </a:ext>
                  </a:extLst>
                </a:gridCol>
                <a:gridCol w="1902711">
                  <a:extLst>
                    <a:ext uri="{9D8B030D-6E8A-4147-A177-3AD203B41FA5}">
                      <a16:colId xmlns:a16="http://schemas.microsoft.com/office/drawing/2014/main" xmlns="" val="2956785514"/>
                    </a:ext>
                  </a:extLst>
                </a:gridCol>
                <a:gridCol w="1544301">
                  <a:extLst>
                    <a:ext uri="{9D8B030D-6E8A-4147-A177-3AD203B41FA5}">
                      <a16:colId xmlns:a16="http://schemas.microsoft.com/office/drawing/2014/main" xmlns="" val="1117999343"/>
                    </a:ext>
                  </a:extLst>
                </a:gridCol>
                <a:gridCol w="2051367">
                  <a:extLst>
                    <a:ext uri="{9D8B030D-6E8A-4147-A177-3AD203B41FA5}">
                      <a16:colId xmlns:a16="http://schemas.microsoft.com/office/drawing/2014/main" xmlns="" val="636575810"/>
                    </a:ext>
                  </a:extLst>
                </a:gridCol>
                <a:gridCol w="778096">
                  <a:extLst>
                    <a:ext uri="{9D8B030D-6E8A-4147-A177-3AD203B41FA5}">
                      <a16:colId xmlns:a16="http://schemas.microsoft.com/office/drawing/2014/main" xmlns="" val="1860252483"/>
                    </a:ext>
                  </a:extLst>
                </a:gridCol>
              </a:tblGrid>
              <a:tr h="215172">
                <a:tc gridSpan="6">
                  <a:txBody>
                    <a:bodyPr/>
                    <a:lstStyle/>
                    <a:p>
                      <a:pPr algn="ctr">
                        <a:lnSpc>
                          <a:spcPct val="107000"/>
                        </a:lnSpc>
                      </a:pPr>
                      <a:r>
                        <a:rPr lang="it-IT" sz="14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STAT. ART. 9 REG. UE 809/2014 - DATI al 15/07/2024 - INVIO ALLA COMMISSIONE</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EEF"/>
                    </a:solid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xmlns="" val="2013264804"/>
                  </a:ext>
                </a:extLst>
              </a:tr>
              <a:tr h="521726">
                <a:tc>
                  <a:txBody>
                    <a:bodyPr/>
                    <a:lstStyle/>
                    <a:p>
                      <a:pPr>
                        <a:lnSpc>
                          <a:spcPct val="107000"/>
                        </a:lnSpc>
                      </a:pPr>
                      <a:r>
                        <a:rPr lang="it-IT" sz="11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REGIONE/</a:t>
                      </a:r>
                      <a:br>
                        <a:rPr lang="it-IT" sz="11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br>
                      <a:r>
                        <a:rPr lang="it-IT" sz="11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MISURA</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9EC"/>
                    </a:solidFill>
                  </a:tcPr>
                </a:tc>
                <a:tc>
                  <a:txBody>
                    <a:bodyPr/>
                    <a:lstStyle/>
                    <a:p>
                      <a:pPr>
                        <a:lnSpc>
                          <a:spcPct val="107000"/>
                        </a:lnSpc>
                      </a:pPr>
                      <a:r>
                        <a:rPr lang="it-IT" sz="11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DOMANDE</a:t>
                      </a:r>
                      <a:br>
                        <a:rPr lang="it-IT" sz="11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br>
                      <a:r>
                        <a:rPr lang="it-IT" sz="11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CAMPIONE CASUALE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9EC"/>
                    </a:solidFill>
                  </a:tcPr>
                </a:tc>
                <a:tc>
                  <a:txBody>
                    <a:bodyPr/>
                    <a:lstStyle/>
                    <a:p>
                      <a:pPr>
                        <a:lnSpc>
                          <a:spcPct val="107000"/>
                        </a:lnSpc>
                      </a:pPr>
                      <a:r>
                        <a:rPr lang="it-IT" sz="11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IMPORTO RICHIESTO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9EC"/>
                    </a:solidFill>
                  </a:tcPr>
                </a:tc>
                <a:tc>
                  <a:txBody>
                    <a:bodyPr/>
                    <a:lstStyle/>
                    <a:p>
                      <a:pPr>
                        <a:lnSpc>
                          <a:spcPct val="107000"/>
                        </a:lnSpc>
                      </a:pPr>
                      <a:r>
                        <a:rPr lang="it-IT" sz="11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IMPORTO RIDUZIONI ART. 19 - ART. 31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9EC"/>
                    </a:solidFill>
                  </a:tcPr>
                </a:tc>
                <a:tc>
                  <a:txBody>
                    <a:bodyPr/>
                    <a:lstStyle/>
                    <a:p>
                      <a:pPr>
                        <a:lnSpc>
                          <a:spcPct val="107000"/>
                        </a:lnSpc>
                      </a:pPr>
                      <a:r>
                        <a:rPr lang="it-IT" sz="11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IMPORTO RIDUZIONI IMPEGNI E ALTRO - ART. 35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9EC"/>
                    </a:solidFill>
                  </a:tcPr>
                </a:tc>
                <a:tc>
                  <a:txBody>
                    <a:bodyPr/>
                    <a:lstStyle/>
                    <a:p>
                      <a:pPr>
                        <a:lnSpc>
                          <a:spcPct val="107000"/>
                        </a:lnSpc>
                      </a:pPr>
                      <a:r>
                        <a:rPr lang="it-IT" sz="11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TASSO ERRORE</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6C9EC"/>
                    </a:solidFill>
                  </a:tcPr>
                </a:tc>
                <a:extLst>
                  <a:ext uri="{0D108BD9-81ED-4DB2-BD59-A6C34878D82A}">
                    <a16:rowId xmlns:a16="http://schemas.microsoft.com/office/drawing/2014/main" xmlns="" val="4276091650"/>
                  </a:ext>
                </a:extLst>
              </a:tr>
              <a:tr h="435260">
                <a:tc>
                  <a:txBody>
                    <a:bodyPr/>
                    <a:lstStyle/>
                    <a:p>
                      <a:pPr algn="r">
                        <a:lnSpc>
                          <a:spcPct val="107000"/>
                        </a:lnSpc>
                      </a:pPr>
                      <a:r>
                        <a:rPr lang="it-IT" sz="14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ABRUZZO</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54</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144.698,80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628,24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b="1">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1.745,07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b="1"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1,64%</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09015225"/>
                  </a:ext>
                </a:extLst>
              </a:tr>
              <a:tr h="221280">
                <a:tc>
                  <a:txBody>
                    <a:bodyPr/>
                    <a:lstStyle/>
                    <a:p>
                      <a:pPr algn="r">
                        <a:lnSpc>
                          <a:spcPct val="107000"/>
                        </a:lnSpc>
                      </a:pPr>
                      <a:r>
                        <a:rPr lang="it-IT"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8</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3</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dirty="0" smtClea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r>
                        <a:rPr lang="it-IT"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198,24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r>
                        <a:rPr lang="it-IT" sz="1400" dirty="0" smtClean="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r>
                        <a:rPr lang="it-IT"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0,00%</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317151414"/>
                  </a:ext>
                </a:extLst>
              </a:tr>
              <a:tr h="267419">
                <a:tc>
                  <a:txBody>
                    <a:bodyPr/>
                    <a:lstStyle/>
                    <a:p>
                      <a:pPr algn="r">
                        <a:lnSpc>
                          <a:spcPct val="107000"/>
                        </a:lnSpc>
                      </a:pPr>
                      <a:r>
                        <a:rPr lang="it-IT"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10</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29</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90.855,81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395,49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1.360,25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1,93%</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410089351"/>
                  </a:ext>
                </a:extLst>
              </a:tr>
              <a:tr h="435260">
                <a:tc>
                  <a:txBody>
                    <a:bodyPr/>
                    <a:lstStyle/>
                    <a:p>
                      <a:pPr algn="r">
                        <a:lnSpc>
                          <a:spcPct val="107000"/>
                        </a:lnSpc>
                      </a:pPr>
                      <a:r>
                        <a:rPr lang="it-IT"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11</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22</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53.644,75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232,75 </a:t>
                      </a:r>
                      <a:endParaRPr lang="it-IT"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                384,82 </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lnSpc>
                          <a:spcPct val="107000"/>
                        </a:lnSpc>
                      </a:pPr>
                      <a:r>
                        <a:rPr lang="it-IT" sz="1400" dirty="0">
                          <a:solidFill>
                            <a:srgbClr val="000000"/>
                          </a:solidFill>
                          <a:effectLst/>
                          <a:latin typeface="Aptos Narrow" panose="020B0004020202020204" pitchFamily="34" charset="0"/>
                          <a:ea typeface="Times New Roman" panose="02020603050405020304" pitchFamily="18" charset="0"/>
                          <a:cs typeface="Times New Roman" panose="02020603050405020304" pitchFamily="18" charset="0"/>
                        </a:rPr>
                        <a:t>1,15%</a:t>
                      </a:r>
                      <a:endParaRPr lang="it-IT"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292168192"/>
                  </a:ext>
                </a:extLst>
              </a:tr>
            </a:tbl>
          </a:graphicData>
        </a:graphic>
      </p:graphicFrame>
      <p:pic>
        <p:nvPicPr>
          <p:cNvPr id="6" name="Immagine 5"/>
          <p:cNvPicPr>
            <a:picLocks noChangeAspect="1"/>
          </p:cNvPicPr>
          <p:nvPr/>
        </p:nvPicPr>
        <p:blipFill>
          <a:blip r:embed="rId2"/>
          <a:stretch>
            <a:fillRect/>
          </a:stretch>
        </p:blipFill>
        <p:spPr>
          <a:xfrm>
            <a:off x="1103422" y="3893484"/>
            <a:ext cx="8474710" cy="2876811"/>
          </a:xfrm>
          <a:prstGeom prst="rect">
            <a:avLst/>
          </a:prstGeom>
          <a:solidFill>
            <a:schemeClr val="bg1"/>
          </a:solidFill>
        </p:spPr>
      </p:pic>
    </p:spTree>
    <p:extLst>
      <p:ext uri="{BB962C8B-B14F-4D97-AF65-F5344CB8AC3E}">
        <p14:creationId xmlns:p14="http://schemas.microsoft.com/office/powerpoint/2010/main" val="3607082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EFF7E87C-E235-4DB1-8080-EB9FF00FFCCA}"/>
              </a:ext>
            </a:extLst>
          </p:cNvPr>
          <p:cNvSpPr txBox="1"/>
          <p:nvPr/>
        </p:nvSpPr>
        <p:spPr>
          <a:xfrm>
            <a:off x="632146" y="473329"/>
            <a:ext cx="113435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4472C4">
                    <a:lumMod val="75000"/>
                  </a:srgbClr>
                </a:solidFill>
                <a:effectLst/>
                <a:uLnTx/>
                <a:uFillTx/>
                <a:latin typeface="Tahoma"/>
                <a:ea typeface="Tahoma" panose="020B0604030504040204" pitchFamily="34" charset="0"/>
                <a:cs typeface="Tahoma" panose="020B0604030504040204" pitchFamily="34" charset="0"/>
              </a:rPr>
              <a:t>Il tasso di errore nell’annualità 2023: raffronto con anni precedenti</a:t>
            </a:r>
          </a:p>
        </p:txBody>
      </p:sp>
      <p:cxnSp>
        <p:nvCxnSpPr>
          <p:cNvPr id="4" name="Connettore 1 2"/>
          <p:cNvCxnSpPr/>
          <p:nvPr/>
        </p:nvCxnSpPr>
        <p:spPr>
          <a:xfrm>
            <a:off x="710005" y="914400"/>
            <a:ext cx="8868127" cy="21515"/>
          </a:xfrm>
          <a:prstGeom prst="line">
            <a:avLst/>
          </a:prstGeom>
          <a:noFill/>
          <a:ln w="19050" cap="flat" cmpd="sng" algn="ctr">
            <a:solidFill>
              <a:srgbClr val="4472C4">
                <a:lumMod val="75000"/>
              </a:srgbClr>
            </a:solidFill>
            <a:prstDash val="solid"/>
            <a:miter lim="800000"/>
          </a:ln>
          <a:effectLst/>
        </p:spPr>
      </p:cxnSp>
      <p:graphicFrame>
        <p:nvGraphicFramePr>
          <p:cNvPr id="5" name="Grafico 4">
            <a:extLst>
              <a:ext uri="{FF2B5EF4-FFF2-40B4-BE49-F238E27FC236}">
                <a16:creationId xmlns:a16="http://schemas.microsoft.com/office/drawing/2014/main" xmlns="" id="{D8C1AB96-42E9-7850-AA33-0E3938B0DB1D}"/>
              </a:ext>
            </a:extLst>
          </p:cNvPr>
          <p:cNvGraphicFramePr>
            <a:graphicFrameLocks/>
          </p:cNvGraphicFramePr>
          <p:nvPr>
            <p:extLst/>
          </p:nvPr>
        </p:nvGraphicFramePr>
        <p:xfrm>
          <a:off x="1482644" y="1307592"/>
          <a:ext cx="8095488" cy="45994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173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extLst/>
          </p:nvPr>
        </p:nvGraphicFramePr>
        <p:xfrm>
          <a:off x="483995" y="1017696"/>
          <a:ext cx="11224009" cy="5800493"/>
        </p:xfrm>
        <a:graphic>
          <a:graphicData uri="http://schemas.openxmlformats.org/drawingml/2006/table">
            <a:tbl>
              <a:tblPr firstRow="1" bandRow="1">
                <a:tableStyleId>{EB9631B5-78F2-41C9-869B-9F39066F8104}</a:tableStyleId>
              </a:tblPr>
              <a:tblGrid>
                <a:gridCol w="2398905">
                  <a:extLst>
                    <a:ext uri="{9D8B030D-6E8A-4147-A177-3AD203B41FA5}">
                      <a16:colId xmlns:a16="http://schemas.microsoft.com/office/drawing/2014/main" xmlns="" val="64930222"/>
                    </a:ext>
                  </a:extLst>
                </a:gridCol>
                <a:gridCol w="8825104">
                  <a:extLst>
                    <a:ext uri="{9D8B030D-6E8A-4147-A177-3AD203B41FA5}">
                      <a16:colId xmlns:a16="http://schemas.microsoft.com/office/drawing/2014/main" xmlns="" val="221570741"/>
                    </a:ext>
                  </a:extLst>
                </a:gridCol>
              </a:tblGrid>
              <a:tr h="405533">
                <a:tc>
                  <a:txBody>
                    <a:bodyPr/>
                    <a:lstStyle/>
                    <a:p>
                      <a:pPr algn="ctr"/>
                      <a:r>
                        <a:rPr lang="it-IT" sz="2000" b="0" dirty="0">
                          <a:solidFill>
                            <a:schemeClr val="tx1"/>
                          </a:solidFill>
                        </a:rPr>
                        <a:t>Causa di errore</a:t>
                      </a:r>
                    </a:p>
                  </a:txBody>
                  <a:tcPr/>
                </a:tc>
                <a:tc>
                  <a:txBody>
                    <a:bodyPr/>
                    <a:lstStyle/>
                    <a:p>
                      <a:pPr algn="ctr"/>
                      <a:r>
                        <a:rPr lang="it-IT" sz="2000" b="0" dirty="0">
                          <a:solidFill>
                            <a:schemeClr val="tx1"/>
                          </a:solidFill>
                        </a:rPr>
                        <a:t>Azione</a:t>
                      </a:r>
                      <a:r>
                        <a:rPr lang="it-IT" sz="2000" b="0" baseline="0" dirty="0">
                          <a:solidFill>
                            <a:schemeClr val="tx1"/>
                          </a:solidFill>
                        </a:rPr>
                        <a:t> correttiva proposta</a:t>
                      </a:r>
                      <a:endParaRPr lang="it-IT" sz="2000" b="0" dirty="0">
                        <a:solidFill>
                          <a:schemeClr val="tx1"/>
                        </a:solidFill>
                      </a:endParaRPr>
                    </a:p>
                  </a:txBody>
                  <a:tcPr/>
                </a:tc>
                <a:extLst>
                  <a:ext uri="{0D108BD9-81ED-4DB2-BD59-A6C34878D82A}">
                    <a16:rowId xmlns:a16="http://schemas.microsoft.com/office/drawing/2014/main" xmlns="" val="744947340"/>
                  </a:ext>
                </a:extLst>
              </a:tr>
              <a:tr h="539994">
                <a:tc>
                  <a:txBody>
                    <a:bodyPr/>
                    <a:lstStyle/>
                    <a:p>
                      <a:pPr marL="0" indent="0">
                        <a:buFont typeface="+mj-lt"/>
                        <a:buNone/>
                      </a:pPr>
                      <a:r>
                        <a:rPr lang="it-IT" sz="1400" b="1" dirty="0">
                          <a:solidFill>
                            <a:schemeClr val="tx1"/>
                          </a:solidFill>
                        </a:rPr>
                        <a:t>RC-RD1 Il sistema di riduzioni in caso di violazione degli impegni agroambientali non era proporzionato</a:t>
                      </a:r>
                    </a:p>
                  </a:txBody>
                  <a:tcPr anchor="ctr"/>
                </a:tc>
                <a:tc>
                  <a:txBody>
                    <a:bodyPr/>
                    <a:lstStyle/>
                    <a:p>
                      <a:pPr marL="285750" indent="-285750">
                        <a:buFont typeface="Arial" panose="020B0604020202020204" pitchFamily="34" charset="0"/>
                        <a:buChar char="•"/>
                      </a:pPr>
                      <a:r>
                        <a:rPr lang="it-IT" sz="1400" dirty="0">
                          <a:solidFill>
                            <a:schemeClr val="tx1"/>
                          </a:solidFill>
                        </a:rPr>
                        <a:t>Acquisto ed implementazione di una piattaforma informatica, Abaco Farmer, per la gestione degli adempimenti legati all’agricoltura ecocompatibile e al regime di condizionalità (misure a superficie del PSR);</a:t>
                      </a:r>
                    </a:p>
                  </a:txBody>
                  <a:tcPr anchor="ctr"/>
                </a:tc>
                <a:extLst>
                  <a:ext uri="{0D108BD9-81ED-4DB2-BD59-A6C34878D82A}">
                    <a16:rowId xmlns:a16="http://schemas.microsoft.com/office/drawing/2014/main" xmlns="" val="333686080"/>
                  </a:ext>
                </a:extLst>
              </a:tr>
              <a:tr h="1110132">
                <a:tc>
                  <a:txBody>
                    <a:bodyPr/>
                    <a:lstStyle/>
                    <a:p>
                      <a:pPr marL="0" indent="0">
                        <a:buFont typeface="+mj-lt"/>
                        <a:buNone/>
                      </a:pPr>
                      <a:r>
                        <a:rPr lang="it-IT" sz="1400" b="1" dirty="0">
                          <a:solidFill>
                            <a:schemeClr val="tx1"/>
                          </a:solidFill>
                        </a:rPr>
                        <a:t>RC-RD10 Carenze nella verifica della ragionevolezza dei costi e dei criteri di ammissibilità </a:t>
                      </a:r>
                    </a:p>
                  </a:txBody>
                  <a:tcPr anchor="ctr"/>
                </a:tc>
                <a:tc>
                  <a:txBody>
                    <a:bodyPr/>
                    <a:lstStyle/>
                    <a:p>
                      <a:pPr marL="285750" indent="-285750">
                        <a:buFont typeface="Arial" panose="020B0604020202020204" pitchFamily="34" charset="0"/>
                        <a:buChar char="•"/>
                      </a:pPr>
                      <a:r>
                        <a:rPr lang="it-IT" sz="1400" dirty="0">
                          <a:solidFill>
                            <a:schemeClr val="tx1"/>
                          </a:solidFill>
                        </a:rPr>
                        <a:t>Introduzione, per la SM 4.1 delle opzioni semplificate di costo elaborate a livello nazionale dalla Rete Rurale Nazionale, per la quantificazione delle spese ammissibili dei trattori, delle mietitrebbie, dei frantoi oleari e di progettazione;</a:t>
                      </a:r>
                    </a:p>
                    <a:p>
                      <a:pPr marL="285750" indent="-285750">
                        <a:buFont typeface="Arial" panose="020B0604020202020204" pitchFamily="34" charset="0"/>
                        <a:buChar char="•"/>
                      </a:pPr>
                      <a:r>
                        <a:rPr lang="it-IT" sz="1400" dirty="0">
                          <a:solidFill>
                            <a:schemeClr val="tx1"/>
                          </a:solidFill>
                        </a:rPr>
                        <a:t>con DGR n. 331 del 27/06/2022 è stato approvato il manuale operativo del “Prezzario dei costi massimi di riferimento per macchine ed attrezzature agricole per la Regione Abruzzo” e adozione “Calcolatore dei costi di riferimento per macchine agricole”. Il prezzario introduce un nuovo metodo di calcolo per la ragionevolezza dei costi delle misure ad investimento relative all’acquisto di macchine agricole (ad es. sottomisura 4.1 – 4.2);</a:t>
                      </a:r>
                    </a:p>
                    <a:p>
                      <a:pPr marL="285750" indent="-285750">
                        <a:buFont typeface="Arial" panose="020B0604020202020204" pitchFamily="34" charset="0"/>
                        <a:buChar char="•"/>
                      </a:pPr>
                      <a:r>
                        <a:rPr lang="it-IT" sz="1400" dirty="0">
                          <a:solidFill>
                            <a:schemeClr val="tx1"/>
                          </a:solidFill>
                        </a:rPr>
                        <a:t>con determinazione DPD/297 del 5.11.2024 è stato approvato l'avviso per indire un’indagine di mercato per l’individuazione degli operatori economici da invitare alla successiva procedura negoziata avente ad oggetto l’affidamento, ai sensi dell’articolo 50 comma 1, lettera e, del Decreto Legislativo 36/2023, del servizio per l’individuazione dei costi massimi di riferimento di macchine e attrezzature agricole.</a:t>
                      </a:r>
                    </a:p>
                  </a:txBody>
                  <a:tcPr anchor="ctr"/>
                </a:tc>
                <a:extLst>
                  <a:ext uri="{0D108BD9-81ED-4DB2-BD59-A6C34878D82A}">
                    <a16:rowId xmlns:a16="http://schemas.microsoft.com/office/drawing/2014/main" xmlns="" val="4227979725"/>
                  </a:ext>
                </a:extLst>
              </a:tr>
              <a:tr h="817002">
                <a:tc>
                  <a:txBody>
                    <a:bodyPr/>
                    <a:lstStyle/>
                    <a:p>
                      <a:r>
                        <a:rPr lang="it-IT" sz="1400" b="1" dirty="0">
                          <a:solidFill>
                            <a:schemeClr val="tx1"/>
                          </a:solidFill>
                        </a:rPr>
                        <a:t>RC-RD11 Carenze nell’applicazione delle norme relative agli appalti pubblici</a:t>
                      </a:r>
                    </a:p>
                  </a:txBody>
                  <a:tcPr anchor="ctr"/>
                </a:tc>
                <a:tc>
                  <a:txBody>
                    <a:bodyPr/>
                    <a:lstStyle/>
                    <a:p>
                      <a:pPr marL="285750" indent="-285750">
                        <a:buFont typeface="Arial" panose="020B0604020202020204" pitchFamily="34" charset="0"/>
                        <a:buChar char="•"/>
                      </a:pPr>
                      <a:r>
                        <a:rPr lang="it-IT" sz="1400" dirty="0">
                          <a:solidFill>
                            <a:schemeClr val="tx1"/>
                          </a:solidFill>
                        </a:rPr>
                        <a:t>Con determinazione direttoriale DPD 210 del 20/06/2024 l’</a:t>
                      </a:r>
                      <a:r>
                        <a:rPr lang="it-IT" sz="1400" dirty="0" err="1">
                          <a:solidFill>
                            <a:schemeClr val="tx1"/>
                          </a:solidFill>
                        </a:rPr>
                        <a:t>AdGr</a:t>
                      </a:r>
                      <a:r>
                        <a:rPr lang="it-IT" sz="1400" dirty="0">
                          <a:solidFill>
                            <a:schemeClr val="tx1"/>
                          </a:solidFill>
                        </a:rPr>
                        <a:t> ha pubblicato un avviso di indagine di mercato per l’affidamento, tramite procedura negoziata sotto soglia ai sensi dell’art. 50, comma 1, lett. e) del d.lgs. 36/2023, del servizio di assistenza specialistica per la compilazione delle check list predisposte da AGEA e la corretta applicazione del D. Lgs. 36/2023 e del </a:t>
                      </a:r>
                      <a:r>
                        <a:rPr lang="it-IT" sz="1400" dirty="0" err="1">
                          <a:solidFill>
                            <a:schemeClr val="tx1"/>
                          </a:solidFill>
                        </a:rPr>
                        <a:t>D.Lgs</a:t>
                      </a:r>
                      <a:r>
                        <a:rPr lang="it-IT" sz="1400" dirty="0">
                          <a:solidFill>
                            <a:schemeClr val="tx1"/>
                          </a:solidFill>
                        </a:rPr>
                        <a:t> 50/2016, anche attraverso l’utilizzo di un applicativo. La procedura è ad oggi in corso di svolgimento;</a:t>
                      </a:r>
                    </a:p>
                    <a:p>
                      <a:pPr marL="285750" indent="-285750">
                        <a:buFont typeface="Arial" panose="020B0604020202020204" pitchFamily="34" charset="0"/>
                        <a:buChar char="•"/>
                      </a:pPr>
                      <a:r>
                        <a:rPr lang="it-IT" sz="1400" dirty="0">
                          <a:solidFill>
                            <a:schemeClr val="tx1"/>
                          </a:solidFill>
                        </a:rPr>
                        <a:t>costante aggiornamento e corretto utilizzo delle checklist AGEA finalizzate ad effettuare dei controlli approfonditi sull’applicazione della normativa di riferimento;</a:t>
                      </a:r>
                    </a:p>
                    <a:p>
                      <a:pPr marL="285750" indent="-285750">
                        <a:buFont typeface="Arial" panose="020B0604020202020204" pitchFamily="34" charset="0"/>
                        <a:buChar char="•"/>
                      </a:pPr>
                      <a:r>
                        <a:rPr lang="it-IT" sz="1400" dirty="0">
                          <a:solidFill>
                            <a:schemeClr val="tx1"/>
                          </a:solidFill>
                        </a:rPr>
                        <a:t>attività formative rivolte ai dipendenti del Dipartimento Agricoltura sulle tematiche relative al nuovo codice degli appalti entrato in vigore dal 1 luglio 2023 (</a:t>
                      </a:r>
                      <a:r>
                        <a:rPr lang="it-IT" sz="1400" dirty="0" err="1">
                          <a:solidFill>
                            <a:schemeClr val="tx1"/>
                          </a:solidFill>
                        </a:rPr>
                        <a:t>D.lgs</a:t>
                      </a:r>
                      <a:r>
                        <a:rPr lang="it-IT" sz="1400" dirty="0">
                          <a:solidFill>
                            <a:schemeClr val="tx1"/>
                          </a:solidFill>
                        </a:rPr>
                        <a:t> 36/2023);</a:t>
                      </a:r>
                    </a:p>
                  </a:txBody>
                  <a:tcPr anchor="ctr"/>
                </a:tc>
                <a:extLst>
                  <a:ext uri="{0D108BD9-81ED-4DB2-BD59-A6C34878D82A}">
                    <a16:rowId xmlns:a16="http://schemas.microsoft.com/office/drawing/2014/main" xmlns="" val="3749943460"/>
                  </a:ext>
                </a:extLst>
              </a:tr>
            </a:tbl>
          </a:graphicData>
        </a:graphic>
      </p:graphicFrame>
      <p:sp>
        <p:nvSpPr>
          <p:cNvPr id="6" name="CasellaDiTesto 5">
            <a:extLst>
              <a:ext uri="{FF2B5EF4-FFF2-40B4-BE49-F238E27FC236}">
                <a16:creationId xmlns:a16="http://schemas.microsoft.com/office/drawing/2014/main" xmlns="" id="{EFF7E87C-E235-4DB1-8080-EB9FF00FFCCA}"/>
              </a:ext>
            </a:extLst>
          </p:cNvPr>
          <p:cNvSpPr txBox="1"/>
          <p:nvPr/>
        </p:nvSpPr>
        <p:spPr>
          <a:xfrm>
            <a:off x="632146" y="473329"/>
            <a:ext cx="113435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4472C4">
                    <a:lumMod val="75000"/>
                  </a:srgbClr>
                </a:solidFill>
                <a:effectLst/>
                <a:uLnTx/>
                <a:uFillTx/>
                <a:latin typeface="Tahoma"/>
                <a:ea typeface="Tahoma" panose="020B0604030504040204" pitchFamily="34" charset="0"/>
                <a:cs typeface="Tahoma" panose="020B0604030504040204" pitchFamily="34" charset="0"/>
              </a:rPr>
              <a:t>Azioni correttive – Misure a superficie/capo e Misure ad investimento  1/2</a:t>
            </a:r>
          </a:p>
        </p:txBody>
      </p:sp>
      <p:cxnSp>
        <p:nvCxnSpPr>
          <p:cNvPr id="8" name="Connettore 1 2"/>
          <p:cNvCxnSpPr/>
          <p:nvPr/>
        </p:nvCxnSpPr>
        <p:spPr>
          <a:xfrm>
            <a:off x="710005" y="914400"/>
            <a:ext cx="8868127" cy="21515"/>
          </a:xfrm>
          <a:prstGeom prst="line">
            <a:avLst/>
          </a:prstGeom>
          <a:noFill/>
          <a:ln w="19050" cap="flat" cmpd="sng" algn="ctr">
            <a:solidFill>
              <a:srgbClr val="4472C4">
                <a:lumMod val="75000"/>
              </a:srgbClr>
            </a:solidFill>
            <a:prstDash val="solid"/>
            <a:miter lim="800000"/>
          </a:ln>
          <a:effectLst/>
        </p:spPr>
      </p:cxnSp>
    </p:spTree>
    <p:extLst>
      <p:ext uri="{BB962C8B-B14F-4D97-AF65-F5344CB8AC3E}">
        <p14:creationId xmlns:p14="http://schemas.microsoft.com/office/powerpoint/2010/main" val="4165535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44520F5-A7E2-CFC4-764D-FF53DF69EBDE}"/>
            </a:ext>
          </a:extLst>
        </p:cNvPr>
        <p:cNvGrpSpPr/>
        <p:nvPr/>
      </p:nvGrpSpPr>
      <p:grpSpPr>
        <a:xfrm>
          <a:off x="0" y="0"/>
          <a:ext cx="0" cy="0"/>
          <a:chOff x="0" y="0"/>
          <a:chExt cx="0" cy="0"/>
        </a:xfrm>
      </p:grpSpPr>
      <p:graphicFrame>
        <p:nvGraphicFramePr>
          <p:cNvPr id="4" name="Tabella 3">
            <a:extLst>
              <a:ext uri="{FF2B5EF4-FFF2-40B4-BE49-F238E27FC236}">
                <a16:creationId xmlns:a16="http://schemas.microsoft.com/office/drawing/2014/main" xmlns="" id="{304C4062-5081-E12D-E044-5A1B5C04E5A7}"/>
              </a:ext>
            </a:extLst>
          </p:cNvPr>
          <p:cNvGraphicFramePr>
            <a:graphicFrameLocks noGrp="1"/>
          </p:cNvGraphicFramePr>
          <p:nvPr>
            <p:extLst/>
          </p:nvPr>
        </p:nvGraphicFramePr>
        <p:xfrm>
          <a:off x="483995" y="1017696"/>
          <a:ext cx="11224009" cy="5465213"/>
        </p:xfrm>
        <a:graphic>
          <a:graphicData uri="http://schemas.openxmlformats.org/drawingml/2006/table">
            <a:tbl>
              <a:tblPr firstRow="1" bandRow="1">
                <a:tableStyleId>{EB9631B5-78F2-41C9-869B-9F39066F8104}</a:tableStyleId>
              </a:tblPr>
              <a:tblGrid>
                <a:gridCol w="3450799">
                  <a:extLst>
                    <a:ext uri="{9D8B030D-6E8A-4147-A177-3AD203B41FA5}">
                      <a16:colId xmlns:a16="http://schemas.microsoft.com/office/drawing/2014/main" xmlns="" val="64930222"/>
                    </a:ext>
                  </a:extLst>
                </a:gridCol>
                <a:gridCol w="7773210">
                  <a:extLst>
                    <a:ext uri="{9D8B030D-6E8A-4147-A177-3AD203B41FA5}">
                      <a16:colId xmlns:a16="http://schemas.microsoft.com/office/drawing/2014/main" xmlns="" val="221570741"/>
                    </a:ext>
                  </a:extLst>
                </a:gridCol>
              </a:tblGrid>
              <a:tr h="405533">
                <a:tc>
                  <a:txBody>
                    <a:bodyPr/>
                    <a:lstStyle/>
                    <a:p>
                      <a:pPr algn="ctr"/>
                      <a:r>
                        <a:rPr lang="it-IT" b="0" dirty="0">
                          <a:solidFill>
                            <a:schemeClr val="tx1"/>
                          </a:solidFill>
                        </a:rPr>
                        <a:t>Causa di errore</a:t>
                      </a:r>
                    </a:p>
                  </a:txBody>
                  <a:tcPr/>
                </a:tc>
                <a:tc>
                  <a:txBody>
                    <a:bodyPr/>
                    <a:lstStyle/>
                    <a:p>
                      <a:pPr algn="ctr"/>
                      <a:r>
                        <a:rPr lang="it-IT" b="0" dirty="0">
                          <a:solidFill>
                            <a:schemeClr val="tx1"/>
                          </a:solidFill>
                        </a:rPr>
                        <a:t>Azione</a:t>
                      </a:r>
                      <a:r>
                        <a:rPr lang="it-IT" b="0" baseline="0" dirty="0">
                          <a:solidFill>
                            <a:schemeClr val="tx1"/>
                          </a:solidFill>
                        </a:rPr>
                        <a:t> correttiva proposta</a:t>
                      </a:r>
                      <a:endParaRPr lang="it-IT" b="0" dirty="0">
                        <a:solidFill>
                          <a:schemeClr val="tx1"/>
                        </a:solidFill>
                      </a:endParaRPr>
                    </a:p>
                  </a:txBody>
                  <a:tcPr/>
                </a:tc>
                <a:extLst>
                  <a:ext uri="{0D108BD9-81ED-4DB2-BD59-A6C34878D82A}">
                    <a16:rowId xmlns:a16="http://schemas.microsoft.com/office/drawing/2014/main" xmlns="" val="744947340"/>
                  </a:ext>
                </a:extLst>
              </a:tr>
              <a:tr h="630061">
                <a:tc>
                  <a:txBody>
                    <a:bodyPr/>
                    <a:lstStyle/>
                    <a:p>
                      <a:r>
                        <a:rPr lang="it-IT" sz="1600" b="1" dirty="0">
                          <a:solidFill>
                            <a:schemeClr val="tx1"/>
                          </a:solidFill>
                        </a:rPr>
                        <a:t>RC-RD12 Errori nel sistema dei controlli e mancanze nelle procedure amministrative</a:t>
                      </a:r>
                    </a:p>
                  </a:txBody>
                  <a:tcPr anchor="ctr"/>
                </a:tc>
                <a:tc>
                  <a:txBody>
                    <a:bodyPr/>
                    <a:lstStyle/>
                    <a:p>
                      <a:pPr marL="285750" indent="-285750">
                        <a:buFont typeface="Arial" panose="020B0604020202020204" pitchFamily="34" charset="0"/>
                        <a:buChar char="•"/>
                      </a:pPr>
                      <a:r>
                        <a:rPr lang="it-IT" sz="1600" dirty="0">
                          <a:solidFill>
                            <a:schemeClr val="tx1"/>
                          </a:solidFill>
                        </a:rPr>
                        <a:t>Attività di formazione, affiancamento e supporto al personale interno del Dipartimento per le istruttorie delle misure a superficie/strutturali, per l’analisi delle anomalie e la predisposizione di report per la segnalazione ad AGEA, o che richiedono interventi dei CAA, per la predisposizione di riepiloghi di dettaglio e per le modifiche alle VCM concordate con AGEA. </a:t>
                      </a:r>
                    </a:p>
                    <a:p>
                      <a:pPr marL="285750" indent="-285750">
                        <a:buFont typeface="Arial" panose="020B0604020202020204" pitchFamily="34" charset="0"/>
                        <a:buChar char="•"/>
                      </a:pPr>
                      <a:r>
                        <a:rPr lang="it-IT" sz="1600" dirty="0">
                          <a:solidFill>
                            <a:schemeClr val="tx1"/>
                          </a:solidFill>
                        </a:rPr>
                        <a:t>definizione di un “Manuale delle Procedure”, approvato da ultimo con la Determinazione DPD/225 del 23/07/2024, finalizzato ad assicurare un uniforme svolgimento delle attività istruttorie svolte dal personale interno e dai consulenti dell’Assistenza Tecnica;</a:t>
                      </a:r>
                    </a:p>
                    <a:p>
                      <a:pPr marL="285750" indent="-285750">
                        <a:buFont typeface="Arial" panose="020B0604020202020204" pitchFamily="34" charset="0"/>
                        <a:buChar char="•"/>
                      </a:pPr>
                      <a:r>
                        <a:rPr lang="it-IT" sz="1600" dirty="0">
                          <a:solidFill>
                            <a:schemeClr val="tx1"/>
                          </a:solidFill>
                        </a:rPr>
                        <a:t>attività di verifica dei limiti di cumulabilità dei sostegni previsti dal Programma di Sviluppo Rurale 2014/2022 con altri finanziamenti unionali e agevolazioni nazionali di carattere fiscale;</a:t>
                      </a:r>
                    </a:p>
                    <a:p>
                      <a:pPr marL="285750" indent="-285750">
                        <a:buFont typeface="Arial" panose="020B0604020202020204" pitchFamily="34" charset="0"/>
                        <a:buChar char="•"/>
                      </a:pPr>
                      <a:r>
                        <a:rPr lang="it-IT" sz="1600" dirty="0">
                          <a:solidFill>
                            <a:schemeClr val="tx1"/>
                          </a:solidFill>
                        </a:rPr>
                        <a:t>aggiornamento delle «Linee Guida Aiuti di Stato. Interventi CSR Abruzzo 2023/2027» (Allegato H alla determinazione DPD/225 del 23/07/2024 di approvazione delle “DISPOSIZIONI ATTUATIVE E PROCEDURALI GENERALI PER GLI INTERVENTI DI SVILUPPO RURALE” versione 1).</a:t>
                      </a:r>
                    </a:p>
                  </a:txBody>
                  <a:tcPr anchor="ctr"/>
                </a:tc>
                <a:extLst>
                  <a:ext uri="{0D108BD9-81ED-4DB2-BD59-A6C34878D82A}">
                    <a16:rowId xmlns:a16="http://schemas.microsoft.com/office/drawing/2014/main" xmlns="" val="4047623749"/>
                  </a:ext>
                </a:extLst>
              </a:tr>
              <a:tr h="706447">
                <a:tc>
                  <a:txBody>
                    <a:bodyPr/>
                    <a:lstStyle/>
                    <a:p>
                      <a:r>
                        <a:rPr lang="it-IT" sz="1600" b="1" dirty="0">
                          <a:solidFill>
                            <a:schemeClr val="tx1"/>
                          </a:solidFill>
                        </a:rPr>
                        <a:t>RC-RD15 Errori nella gestione delle domande di pagamento da parte dei beneficiari </a:t>
                      </a:r>
                    </a:p>
                  </a:txBody>
                  <a:tcPr anchor="ctr"/>
                </a:tc>
                <a:tc>
                  <a:txBody>
                    <a:bodyPr/>
                    <a:lstStyle/>
                    <a:p>
                      <a:pPr marL="285750" indent="-285750">
                        <a:buFont typeface="Arial" panose="020B0604020202020204" pitchFamily="34" charset="0"/>
                        <a:buChar char="•"/>
                      </a:pPr>
                      <a:r>
                        <a:rPr lang="it-IT" sz="1600" dirty="0">
                          <a:solidFill>
                            <a:schemeClr val="tx1"/>
                          </a:solidFill>
                        </a:rPr>
                        <a:t>Campagne informative finalizzate a presentare ai potenziali beneficiari e tecnici i bandi pubblicati (ad. Mis. 6.1 bando 2022);</a:t>
                      </a:r>
                    </a:p>
                    <a:p>
                      <a:pPr marL="285750" indent="-285750">
                        <a:buFont typeface="Arial" panose="020B0604020202020204" pitchFamily="34" charset="0"/>
                        <a:buChar char="•"/>
                      </a:pPr>
                      <a:r>
                        <a:rPr lang="it-IT" sz="1600" dirty="0">
                          <a:solidFill>
                            <a:schemeClr val="tx1"/>
                          </a:solidFill>
                        </a:rPr>
                        <a:t>incontri mirati tra il personale interno e i tecnici che assistono i potenziali/effettivi beneficiari nella predisposizione della documentazione.</a:t>
                      </a:r>
                    </a:p>
                  </a:txBody>
                  <a:tcPr anchor="ctr"/>
                </a:tc>
                <a:extLst>
                  <a:ext uri="{0D108BD9-81ED-4DB2-BD59-A6C34878D82A}">
                    <a16:rowId xmlns:a16="http://schemas.microsoft.com/office/drawing/2014/main" xmlns="" val="4003457292"/>
                  </a:ext>
                </a:extLst>
              </a:tr>
            </a:tbl>
          </a:graphicData>
        </a:graphic>
      </p:graphicFrame>
      <p:sp>
        <p:nvSpPr>
          <p:cNvPr id="6" name="CasellaDiTesto 5">
            <a:extLst>
              <a:ext uri="{FF2B5EF4-FFF2-40B4-BE49-F238E27FC236}">
                <a16:creationId xmlns:a16="http://schemas.microsoft.com/office/drawing/2014/main" xmlns="" id="{E4844295-A403-546E-2099-FA09537B4460}"/>
              </a:ext>
            </a:extLst>
          </p:cNvPr>
          <p:cNvSpPr txBox="1"/>
          <p:nvPr/>
        </p:nvSpPr>
        <p:spPr>
          <a:xfrm>
            <a:off x="632146" y="473329"/>
            <a:ext cx="1134354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1" i="0" u="none" strike="noStrike" kern="1200" cap="none" spc="0" normalizeH="0" baseline="0" noProof="0" dirty="0">
                <a:ln>
                  <a:noFill/>
                </a:ln>
                <a:solidFill>
                  <a:srgbClr val="4472C4">
                    <a:lumMod val="75000"/>
                  </a:srgbClr>
                </a:solidFill>
                <a:effectLst/>
                <a:uLnTx/>
                <a:uFillTx/>
                <a:latin typeface="Tahoma"/>
                <a:ea typeface="Tahoma" panose="020B0604030504040204" pitchFamily="34" charset="0"/>
                <a:cs typeface="Tahoma" panose="020B0604030504040204" pitchFamily="34" charset="0"/>
              </a:rPr>
              <a:t>Azioni correttive – Misure a superficie/capo e Misure ad investimento  2/2</a:t>
            </a:r>
          </a:p>
        </p:txBody>
      </p:sp>
      <p:cxnSp>
        <p:nvCxnSpPr>
          <p:cNvPr id="8" name="Connettore 1 2">
            <a:extLst>
              <a:ext uri="{FF2B5EF4-FFF2-40B4-BE49-F238E27FC236}">
                <a16:creationId xmlns:a16="http://schemas.microsoft.com/office/drawing/2014/main" xmlns="" id="{51AF555D-39DC-5337-DC65-4FE9FF078538}"/>
              </a:ext>
            </a:extLst>
          </p:cNvPr>
          <p:cNvCxnSpPr/>
          <p:nvPr/>
        </p:nvCxnSpPr>
        <p:spPr>
          <a:xfrm>
            <a:off x="710005" y="914400"/>
            <a:ext cx="8868127" cy="21515"/>
          </a:xfrm>
          <a:prstGeom prst="line">
            <a:avLst/>
          </a:prstGeom>
          <a:noFill/>
          <a:ln w="19050" cap="flat" cmpd="sng" algn="ctr">
            <a:solidFill>
              <a:srgbClr val="4472C4">
                <a:lumMod val="75000"/>
              </a:srgbClr>
            </a:solidFill>
            <a:prstDash val="solid"/>
            <a:miter lim="800000"/>
          </a:ln>
          <a:effectLst/>
        </p:spPr>
      </p:cxnSp>
    </p:spTree>
    <p:extLst>
      <p:ext uri="{BB962C8B-B14F-4D97-AF65-F5344CB8AC3E}">
        <p14:creationId xmlns:p14="http://schemas.microsoft.com/office/powerpoint/2010/main" val="2326150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xmlns="" id="{3F458301-2E57-4B23-9C4F-A28D03700227}"/>
              </a:ext>
            </a:extLst>
          </p:cNvPr>
          <p:cNvSpPr/>
          <p:nvPr/>
        </p:nvSpPr>
        <p:spPr>
          <a:xfrm>
            <a:off x="520377" y="1149468"/>
            <a:ext cx="11188198" cy="107721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ctr"/>
            <a:r>
              <a:rPr lang="it-IT" sz="3200" b="1" dirty="0" smtClean="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6. </a:t>
            </a:r>
            <a:r>
              <a:rPr lang="it-IT" sz="3200" b="1" dirty="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Informativa sull’attuazione delle azioni di informazione e </a:t>
            </a:r>
            <a:r>
              <a:rPr lang="it-IT" sz="3200" b="1" dirty="0" smtClean="0">
                <a:ln w="12700">
                  <a:solidFill>
                    <a:schemeClr val="accent3">
                      <a:lumMod val="50000"/>
                    </a:schemeClr>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pubblicità</a:t>
            </a:r>
            <a:endParaRPr lang="it-IT" sz="3200" b="1" dirty="0">
              <a:ln w="12700">
                <a:solidFill>
                  <a:schemeClr val="accent3">
                    <a:lumMod val="50000"/>
                  </a:schemeClr>
                </a:solidFill>
                <a:prstDash val="solid"/>
              </a:ln>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91418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xmlns="" id="{C282A021-B68A-4A00-957B-DD790225CE08}"/>
              </a:ext>
            </a:extLst>
          </p:cNvPr>
          <p:cNvSpPr txBox="1"/>
          <p:nvPr/>
        </p:nvSpPr>
        <p:spPr>
          <a:xfrm>
            <a:off x="608499" y="194905"/>
            <a:ext cx="109937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Piano di Comunicazione </a:t>
            </a:r>
            <a:r>
              <a:rPr kumimoji="0" lang="it-IT" sz="2400" b="1" i="0" u="none" strike="noStrike" kern="1200" cap="none" spc="0" normalizeH="0" baseline="0" noProof="0" dirty="0" smtClean="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2024-2025</a:t>
            </a:r>
            <a:endParaRPr kumimoji="0" lang="it-IT" sz="24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27" name="Group 4">
            <a:extLst>
              <a:ext uri="{FF2B5EF4-FFF2-40B4-BE49-F238E27FC236}">
                <a16:creationId xmlns:a16="http://schemas.microsoft.com/office/drawing/2014/main" xmlns="" id="{9FEF350B-01AF-F6B0-9AF0-EB8E8DFE6D17}"/>
              </a:ext>
            </a:extLst>
          </p:cNvPr>
          <p:cNvGrpSpPr/>
          <p:nvPr/>
        </p:nvGrpSpPr>
        <p:grpSpPr>
          <a:xfrm>
            <a:off x="499842" y="772568"/>
            <a:ext cx="10584000" cy="4385482"/>
            <a:chOff x="468312" y="1370013"/>
            <a:chExt cx="8207375" cy="3344801"/>
          </a:xfrm>
        </p:grpSpPr>
        <p:sp>
          <p:nvSpPr>
            <p:cNvPr id="28" name="Straight Connector 5">
              <a:extLst>
                <a:ext uri="{FF2B5EF4-FFF2-40B4-BE49-F238E27FC236}">
                  <a16:creationId xmlns:a16="http://schemas.microsoft.com/office/drawing/2014/main" xmlns="" id="{B2689B2C-8B9D-8DEA-9FD3-013E51D83E28}"/>
                </a:ext>
              </a:extLst>
            </p:cNvPr>
            <p:cNvSpPr/>
            <p:nvPr/>
          </p:nvSpPr>
          <p:spPr>
            <a:xfrm>
              <a:off x="468312" y="1370013"/>
              <a:ext cx="8207375" cy="0"/>
            </a:xfrm>
            <a:prstGeom prst="line">
              <a:avLst/>
            </a:prstGeom>
            <a:solidFill>
              <a:srgbClr val="8FB928">
                <a:hueOff val="0"/>
                <a:satOff val="0"/>
                <a:lumOff val="0"/>
                <a:alphaOff val="0"/>
              </a:srgbClr>
            </a:solidFill>
            <a:ln w="12700" cap="flat" cmpd="sng" algn="ctr">
              <a:solidFill>
                <a:srgbClr val="8FB928">
                  <a:hueOff val="0"/>
                  <a:satOff val="0"/>
                  <a:lumOff val="0"/>
                  <a:alphaOff val="0"/>
                </a:srgbClr>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29" name="Freeform: Shape 6">
              <a:extLst>
                <a:ext uri="{FF2B5EF4-FFF2-40B4-BE49-F238E27FC236}">
                  <a16:creationId xmlns:a16="http://schemas.microsoft.com/office/drawing/2014/main" xmlns="" id="{B9F93B9A-4C92-6A56-0898-005E4CDA2A2C}"/>
                </a:ext>
              </a:extLst>
            </p:cNvPr>
            <p:cNvSpPr/>
            <p:nvPr/>
          </p:nvSpPr>
          <p:spPr>
            <a:xfrm>
              <a:off x="468312" y="1370013"/>
              <a:ext cx="1641475" cy="826690"/>
            </a:xfrm>
            <a:custGeom>
              <a:avLst/>
              <a:gdLst>
                <a:gd name="connsiteX0" fmla="*/ 0 w 1641475"/>
                <a:gd name="connsiteY0" fmla="*/ 0 h 826690"/>
                <a:gd name="connsiteX1" fmla="*/ 1641475 w 1641475"/>
                <a:gd name="connsiteY1" fmla="*/ 0 h 826690"/>
                <a:gd name="connsiteX2" fmla="*/ 1641475 w 1641475"/>
                <a:gd name="connsiteY2" fmla="*/ 826690 h 826690"/>
                <a:gd name="connsiteX3" fmla="*/ 0 w 1641475"/>
                <a:gd name="connsiteY3" fmla="*/ 826690 h 826690"/>
                <a:gd name="connsiteX4" fmla="*/ 0 w 1641475"/>
                <a:gd name="connsiteY4" fmla="*/ 0 h 82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475" h="826690">
                  <a:moveTo>
                    <a:pt x="0" y="0"/>
                  </a:moveTo>
                  <a:lnTo>
                    <a:pt x="1641475" y="0"/>
                  </a:lnTo>
                  <a:lnTo>
                    <a:pt x="1641475" y="826690"/>
                  </a:lnTo>
                  <a:lnTo>
                    <a:pt x="0" y="826690"/>
                  </a:lnTo>
                  <a:lnTo>
                    <a:pt x="0" y="0"/>
                  </a:lnTo>
                  <a:close/>
                </a:path>
              </a:pathLst>
            </a:custGeom>
            <a:noFill/>
            <a:ln>
              <a:noFill/>
            </a:ln>
            <a:effectLst/>
          </p:spPr>
          <p:txBody>
            <a:bodyPr spcFirstLastPara="0" vert="horz" wrap="square" lIns="76200" tIns="76200" rIns="76200" bIns="76200"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GB" sz="2000" b="1"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Finalità</a:t>
              </a:r>
            </a:p>
          </p:txBody>
        </p:sp>
        <p:sp>
          <p:nvSpPr>
            <p:cNvPr id="30" name="Freeform: Shape 7">
              <a:extLst>
                <a:ext uri="{FF2B5EF4-FFF2-40B4-BE49-F238E27FC236}">
                  <a16:creationId xmlns:a16="http://schemas.microsoft.com/office/drawing/2014/main" xmlns="" id="{96E6D641-B9BD-A7B8-AE73-2FC683CF2B02}"/>
                </a:ext>
              </a:extLst>
            </p:cNvPr>
            <p:cNvSpPr/>
            <p:nvPr/>
          </p:nvSpPr>
          <p:spPr>
            <a:xfrm>
              <a:off x="2173600" y="1407553"/>
              <a:ext cx="3802679" cy="750802"/>
            </a:xfrm>
            <a:custGeom>
              <a:avLst/>
              <a:gdLst>
                <a:gd name="connsiteX0" fmla="*/ 0 w 3159839"/>
                <a:gd name="connsiteY0" fmla="*/ 0 h 750802"/>
                <a:gd name="connsiteX1" fmla="*/ 3159839 w 3159839"/>
                <a:gd name="connsiteY1" fmla="*/ 0 h 750802"/>
                <a:gd name="connsiteX2" fmla="*/ 3159839 w 3159839"/>
                <a:gd name="connsiteY2" fmla="*/ 750802 h 750802"/>
                <a:gd name="connsiteX3" fmla="*/ 0 w 3159839"/>
                <a:gd name="connsiteY3" fmla="*/ 750802 h 750802"/>
                <a:gd name="connsiteX4" fmla="*/ 0 w 3159839"/>
                <a:gd name="connsiteY4" fmla="*/ 0 h 750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9839" h="750802">
                  <a:moveTo>
                    <a:pt x="0" y="0"/>
                  </a:moveTo>
                  <a:lnTo>
                    <a:pt x="3159839" y="0"/>
                  </a:lnTo>
                  <a:lnTo>
                    <a:pt x="3159839" y="750802"/>
                  </a:lnTo>
                  <a:lnTo>
                    <a:pt x="0" y="750802"/>
                  </a:lnTo>
                  <a:lnTo>
                    <a:pt x="0" y="0"/>
                  </a:lnTo>
                  <a:close/>
                </a:path>
              </a:pathLst>
            </a:custGeom>
            <a:noFill/>
            <a:ln>
              <a:noFill/>
            </a:ln>
            <a:effectLst/>
          </p:spPr>
          <p:txBody>
            <a:bodyPr spcFirstLastPara="0" vert="horz" wrap="square" lIns="45720" tIns="45720" rIns="45720" bIns="45720" numCol="1" spcCol="1270" anchor="t" anchorCtr="0">
              <a:noAutofit/>
            </a:bodyPr>
            <a:lstStyle/>
            <a:p>
              <a:pPr defTabSz="533400">
                <a:lnSpc>
                  <a:spcPct val="90000"/>
                </a:lnSpc>
                <a:spcBef>
                  <a:spcPct val="0"/>
                </a:spcBef>
                <a:spcAft>
                  <a:spcPct val="35000"/>
                </a:spcAft>
              </a:pPr>
              <a:r>
                <a:rPr lang="it-IT" sz="1600" dirty="0" smtClean="0">
                  <a:solidFill>
                    <a:prstClr val="black"/>
                  </a:solidFill>
                  <a:latin typeface="Arial" panose="020B0604020202020204" pitchFamily="34" charset="0"/>
                  <a:cs typeface="Arial" panose="020B0604020202020204" pitchFamily="34" charset="0"/>
                </a:rPr>
                <a:t>Il </a:t>
              </a:r>
              <a:r>
                <a:rPr lang="it-IT" sz="1600" dirty="0" err="1" smtClean="0">
                  <a:solidFill>
                    <a:prstClr val="black"/>
                  </a:solidFill>
                  <a:latin typeface="Arial" panose="020B0604020202020204" pitchFamily="34" charset="0"/>
                  <a:cs typeface="Arial" panose="020B0604020202020204" pitchFamily="34" charset="0"/>
                </a:rPr>
                <a:t>PdC</a:t>
              </a:r>
              <a:r>
                <a:rPr lang="it-IT" sz="1600" dirty="0" smtClean="0">
                  <a:solidFill>
                    <a:prstClr val="black"/>
                  </a:solidFill>
                  <a:latin typeface="Arial" panose="020B0604020202020204" pitchFamily="34" charset="0"/>
                  <a:cs typeface="Arial" panose="020B0604020202020204" pitchFamily="34" charset="0"/>
                </a:rPr>
                <a:t>, </a:t>
              </a:r>
              <a:r>
                <a:rPr lang="it-IT" sz="1600" kern="0" dirty="0">
                  <a:solidFill>
                    <a:srgbClr val="000000">
                      <a:hueOff val="0"/>
                      <a:satOff val="0"/>
                      <a:lumOff val="0"/>
                      <a:alphaOff val="0"/>
                    </a:srgbClr>
                  </a:solidFill>
                  <a:latin typeface="Arial" panose="020B0604020202020204" pitchFamily="34" charset="0"/>
                  <a:cs typeface="Arial" panose="020B0604020202020204" pitchFamily="34" charset="0"/>
                </a:rPr>
                <a:t>approvato con la Determinazione </a:t>
              </a:r>
              <a:r>
                <a:rPr lang="it-IT" sz="1600" dirty="0">
                  <a:latin typeface="Arial" panose="020B0604020202020204" pitchFamily="34" charset="0"/>
                  <a:cs typeface="Arial" panose="020B0604020202020204" pitchFamily="34" charset="0"/>
                </a:rPr>
                <a:t>DPD/273 del </a:t>
              </a:r>
              <a:r>
                <a:rPr lang="it-IT" sz="1600" dirty="0" smtClean="0">
                  <a:latin typeface="Arial" panose="020B0604020202020204" pitchFamily="34" charset="0"/>
                  <a:cs typeface="Arial" panose="020B0604020202020204" pitchFamily="34" charset="0"/>
                </a:rPr>
                <a:t>14/10/2024, </a:t>
              </a:r>
              <a:r>
                <a:rPr lang="it-IT" sz="1600" dirty="0" smtClean="0">
                  <a:solidFill>
                    <a:prstClr val="black"/>
                  </a:solidFill>
                  <a:latin typeface="Arial" panose="020B0604020202020204" pitchFamily="34" charset="0"/>
                  <a:cs typeface="Arial" panose="020B0604020202020204" pitchFamily="34" charset="0"/>
                </a:rPr>
                <a:t>d</a:t>
              </a:r>
              <a:r>
                <a:rPr kumimoji="0" lang="it-IT" sz="16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efinisce</a:t>
              </a:r>
              <a:r>
                <a:rPr kumimoji="0" lang="it-IT"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 attività di comunicazione del Programma di Sviluppo Rurale (PSR) della Regione Abruzzo per </a:t>
              </a:r>
              <a:r>
                <a:rPr kumimoji="0" lang="it-IT"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il periodo </a:t>
              </a:r>
              <a:r>
                <a:rPr kumimoji="0" lang="it-IT" sz="16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2024-2025.</a:t>
              </a:r>
              <a:endParaRPr kumimoji="0" lang="en-GB" sz="1600" b="0" i="0" u="none" strike="noStrike" kern="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31" name="Freeform: Shape 8">
              <a:extLst>
                <a:ext uri="{FF2B5EF4-FFF2-40B4-BE49-F238E27FC236}">
                  <a16:creationId xmlns:a16="http://schemas.microsoft.com/office/drawing/2014/main" xmlns="" id="{C1910E23-E8DD-BA4C-5BFA-97D5D3E14842}"/>
                </a:ext>
              </a:extLst>
            </p:cNvPr>
            <p:cNvSpPr/>
            <p:nvPr/>
          </p:nvSpPr>
          <p:spPr>
            <a:xfrm>
              <a:off x="5276841" y="1407553"/>
              <a:ext cx="3398845" cy="750802"/>
            </a:xfrm>
            <a:custGeom>
              <a:avLst/>
              <a:gdLst>
                <a:gd name="connsiteX0" fmla="*/ 0 w 3159839"/>
                <a:gd name="connsiteY0" fmla="*/ 0 h 750802"/>
                <a:gd name="connsiteX1" fmla="*/ 3159839 w 3159839"/>
                <a:gd name="connsiteY1" fmla="*/ 0 h 750802"/>
                <a:gd name="connsiteX2" fmla="*/ 3159839 w 3159839"/>
                <a:gd name="connsiteY2" fmla="*/ 750802 h 750802"/>
                <a:gd name="connsiteX3" fmla="*/ 0 w 3159839"/>
                <a:gd name="connsiteY3" fmla="*/ 750802 h 750802"/>
                <a:gd name="connsiteX4" fmla="*/ 0 w 3159839"/>
                <a:gd name="connsiteY4" fmla="*/ 0 h 750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9839" h="750802">
                  <a:moveTo>
                    <a:pt x="0" y="0"/>
                  </a:moveTo>
                  <a:lnTo>
                    <a:pt x="3159839" y="0"/>
                  </a:lnTo>
                  <a:lnTo>
                    <a:pt x="3159839" y="750802"/>
                  </a:lnTo>
                  <a:lnTo>
                    <a:pt x="0" y="750802"/>
                  </a:lnTo>
                  <a:lnTo>
                    <a:pt x="0" y="0"/>
                  </a:lnTo>
                  <a:close/>
                </a:path>
              </a:pathLst>
            </a:custGeom>
            <a:noFill/>
            <a:ln>
              <a:noFill/>
            </a:ln>
            <a:effectLst/>
          </p:spPr>
          <p:txBody>
            <a:bodyPr spcFirstLastPara="0" vert="horz" wrap="square" lIns="45720" tIns="45720" rIns="45720" bIns="4572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endParaRPr kumimoji="0" lang="en-GB" sz="1400" b="0"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endParaRPr>
            </a:p>
          </p:txBody>
        </p:sp>
        <p:sp>
          <p:nvSpPr>
            <p:cNvPr id="33" name="Straight Connector 10">
              <a:extLst>
                <a:ext uri="{FF2B5EF4-FFF2-40B4-BE49-F238E27FC236}">
                  <a16:creationId xmlns:a16="http://schemas.microsoft.com/office/drawing/2014/main" xmlns="" id="{E93ADED2-9CCE-EB28-1D05-88440D198FA0}"/>
                </a:ext>
              </a:extLst>
            </p:cNvPr>
            <p:cNvSpPr/>
            <p:nvPr/>
          </p:nvSpPr>
          <p:spPr>
            <a:xfrm>
              <a:off x="468312" y="2196703"/>
              <a:ext cx="8207375" cy="0"/>
            </a:xfrm>
            <a:prstGeom prst="line">
              <a:avLst/>
            </a:prstGeom>
            <a:solidFill>
              <a:srgbClr val="8FB928">
                <a:hueOff val="0"/>
                <a:satOff val="0"/>
                <a:lumOff val="0"/>
                <a:alphaOff val="0"/>
              </a:srgbClr>
            </a:solidFill>
            <a:ln w="12700" cap="flat" cmpd="sng" algn="ctr">
              <a:solidFill>
                <a:srgbClr val="8FB928">
                  <a:hueOff val="0"/>
                  <a:satOff val="0"/>
                  <a:lumOff val="0"/>
                  <a:alphaOff val="0"/>
                </a:srgbClr>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4" name="Freeform: Shape 11">
              <a:extLst>
                <a:ext uri="{FF2B5EF4-FFF2-40B4-BE49-F238E27FC236}">
                  <a16:creationId xmlns:a16="http://schemas.microsoft.com/office/drawing/2014/main" xmlns="" id="{C433A92E-4F82-F252-915D-E91C898E7A33}"/>
                </a:ext>
              </a:extLst>
            </p:cNvPr>
            <p:cNvSpPr/>
            <p:nvPr/>
          </p:nvSpPr>
          <p:spPr>
            <a:xfrm>
              <a:off x="468312" y="2196703"/>
              <a:ext cx="1641475" cy="826690"/>
            </a:xfrm>
            <a:custGeom>
              <a:avLst/>
              <a:gdLst>
                <a:gd name="connsiteX0" fmla="*/ 0 w 1641475"/>
                <a:gd name="connsiteY0" fmla="*/ 0 h 826690"/>
                <a:gd name="connsiteX1" fmla="*/ 1641475 w 1641475"/>
                <a:gd name="connsiteY1" fmla="*/ 0 h 826690"/>
                <a:gd name="connsiteX2" fmla="*/ 1641475 w 1641475"/>
                <a:gd name="connsiteY2" fmla="*/ 826690 h 826690"/>
                <a:gd name="connsiteX3" fmla="*/ 0 w 1641475"/>
                <a:gd name="connsiteY3" fmla="*/ 826690 h 826690"/>
                <a:gd name="connsiteX4" fmla="*/ 0 w 1641475"/>
                <a:gd name="connsiteY4" fmla="*/ 0 h 82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475" h="826690">
                  <a:moveTo>
                    <a:pt x="0" y="0"/>
                  </a:moveTo>
                  <a:lnTo>
                    <a:pt x="1641475" y="0"/>
                  </a:lnTo>
                  <a:lnTo>
                    <a:pt x="1641475" y="826690"/>
                  </a:lnTo>
                  <a:lnTo>
                    <a:pt x="0" y="826690"/>
                  </a:lnTo>
                  <a:lnTo>
                    <a:pt x="0" y="0"/>
                  </a:lnTo>
                  <a:close/>
                </a:path>
              </a:pathLst>
            </a:custGeom>
            <a:noFill/>
            <a:ln>
              <a:noFill/>
            </a:ln>
            <a:effectLst/>
          </p:spPr>
          <p:txBody>
            <a:bodyPr spcFirstLastPara="0" vert="horz" wrap="square" lIns="76200" tIns="76200" rIns="76200" bIns="76200"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GB" sz="2000" b="1" i="0" u="none" strike="noStrike" kern="0" cap="none" spc="0" normalizeH="0" baseline="0" noProof="0" dirty="0" smtClean="0">
                  <a:ln>
                    <a:noFill/>
                  </a:ln>
                  <a:solidFill>
                    <a:srgbClr val="000000">
                      <a:hueOff val="0"/>
                      <a:satOff val="0"/>
                      <a:lumOff val="0"/>
                      <a:alphaOff val="0"/>
                    </a:srgbClr>
                  </a:solidFill>
                  <a:effectLst/>
                  <a:uLnTx/>
                  <a:uFillTx/>
                  <a:latin typeface="Arial" panose="020B0604020202020204"/>
                  <a:ea typeface="+mn-ea"/>
                  <a:cs typeface="+mn-cs"/>
                </a:rPr>
                <a:t>Target</a:t>
              </a:r>
              <a:endParaRPr kumimoji="0" lang="en-GB" sz="2000" b="1"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endParaRPr>
            </a:p>
          </p:txBody>
        </p:sp>
        <p:sp>
          <p:nvSpPr>
            <p:cNvPr id="35" name="Freeform: Shape 12">
              <a:extLst>
                <a:ext uri="{FF2B5EF4-FFF2-40B4-BE49-F238E27FC236}">
                  <a16:creationId xmlns:a16="http://schemas.microsoft.com/office/drawing/2014/main" xmlns="" id="{0AD94DF1-6EEF-6FBD-1679-9856BAD67665}"/>
                </a:ext>
              </a:extLst>
            </p:cNvPr>
            <p:cNvSpPr/>
            <p:nvPr/>
          </p:nvSpPr>
          <p:spPr>
            <a:xfrm>
              <a:off x="2109784" y="2234243"/>
              <a:ext cx="3167056" cy="916021"/>
            </a:xfrm>
            <a:custGeom>
              <a:avLst/>
              <a:gdLst>
                <a:gd name="connsiteX0" fmla="*/ 0 w 3159839"/>
                <a:gd name="connsiteY0" fmla="*/ 0 h 750802"/>
                <a:gd name="connsiteX1" fmla="*/ 3159839 w 3159839"/>
                <a:gd name="connsiteY1" fmla="*/ 0 h 750802"/>
                <a:gd name="connsiteX2" fmla="*/ 3159839 w 3159839"/>
                <a:gd name="connsiteY2" fmla="*/ 750802 h 750802"/>
                <a:gd name="connsiteX3" fmla="*/ 0 w 3159839"/>
                <a:gd name="connsiteY3" fmla="*/ 750802 h 750802"/>
                <a:gd name="connsiteX4" fmla="*/ 0 w 3159839"/>
                <a:gd name="connsiteY4" fmla="*/ 0 h 750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9839" h="750802">
                  <a:moveTo>
                    <a:pt x="0" y="0"/>
                  </a:moveTo>
                  <a:lnTo>
                    <a:pt x="3159839" y="0"/>
                  </a:lnTo>
                  <a:lnTo>
                    <a:pt x="3159839" y="750802"/>
                  </a:lnTo>
                  <a:lnTo>
                    <a:pt x="0" y="750802"/>
                  </a:lnTo>
                  <a:lnTo>
                    <a:pt x="0" y="0"/>
                  </a:lnTo>
                  <a:close/>
                </a:path>
              </a:pathLst>
            </a:custGeom>
            <a:noFill/>
            <a:ln>
              <a:noFill/>
            </a:ln>
            <a:effectLst/>
          </p:spPr>
          <p:txBody>
            <a:bodyPr spcFirstLastPara="0" vert="horz" wrap="square" lIns="45720" tIns="45720" rIns="45720" bIns="45720" numCol="1" spcCol="1270" anchor="t" anchorCtr="0">
              <a:noAutofit/>
            </a:bodyPr>
            <a:lstStyle/>
            <a:p>
              <a:pPr marL="285750" lvl="0" indent="-285750" defTabSz="533400">
                <a:spcBef>
                  <a:spcPct val="0"/>
                </a:spcBef>
                <a:buFontTx/>
                <a:buChar char="-"/>
              </a:pPr>
              <a:r>
                <a:rPr kumimoji="0" lang="it-IT" sz="1600" b="0" i="0" u="none" strike="noStrike" kern="0" cap="none" spc="0" normalizeH="0" baseline="0" noProof="0" dirty="0" smtClean="0">
                  <a:ln>
                    <a:noFill/>
                  </a:ln>
                  <a:solidFill>
                    <a:srgbClr val="000000">
                      <a:hueOff val="0"/>
                      <a:satOff val="0"/>
                      <a:lumOff val="0"/>
                      <a:alphaOff val="0"/>
                    </a:srgbClr>
                  </a:solidFill>
                  <a:effectLst/>
                  <a:uLnTx/>
                  <a:uFillTx/>
                  <a:latin typeface="Arial" panose="020B0604020202020204"/>
                  <a:ea typeface="+mn-ea"/>
                  <a:cs typeface="+mn-cs"/>
                </a:rPr>
                <a:t>Opinione pubblica in generale</a:t>
              </a:r>
            </a:p>
            <a:p>
              <a:pPr marL="285750" lvl="0" indent="-285750" defTabSz="533400">
                <a:spcBef>
                  <a:spcPct val="0"/>
                </a:spcBef>
                <a:buFontTx/>
                <a:buChar char="-"/>
              </a:pPr>
              <a:r>
                <a:rPr kumimoji="0" lang="it-IT" sz="1600" b="0" i="0" u="none" strike="noStrike" kern="0" cap="none" spc="0" normalizeH="0" baseline="0" noProof="0" dirty="0" smtClean="0">
                  <a:ln>
                    <a:noFill/>
                  </a:ln>
                  <a:solidFill>
                    <a:srgbClr val="000000">
                      <a:hueOff val="0"/>
                      <a:satOff val="0"/>
                      <a:lumOff val="0"/>
                      <a:alphaOff val="0"/>
                    </a:srgbClr>
                  </a:solidFill>
                  <a:effectLst/>
                  <a:uLnTx/>
                  <a:uFillTx/>
                  <a:latin typeface="Arial" panose="020B0604020202020204"/>
                  <a:ea typeface="+mn-ea"/>
                  <a:cs typeface="+mn-cs"/>
                </a:rPr>
                <a:t>Potenziali beneficiari</a:t>
              </a:r>
            </a:p>
            <a:p>
              <a:pPr marL="285750" lvl="0" indent="-285750" defTabSz="533400">
                <a:spcBef>
                  <a:spcPct val="0"/>
                </a:spcBef>
                <a:buFontTx/>
                <a:buChar char="-"/>
              </a:pPr>
              <a:r>
                <a:rPr kumimoji="0" lang="it-IT" sz="1600" b="0" i="0" u="none" strike="noStrike" kern="0" cap="none" spc="0" normalizeH="0" baseline="0" noProof="0" dirty="0" smtClean="0">
                  <a:ln>
                    <a:noFill/>
                  </a:ln>
                  <a:solidFill>
                    <a:srgbClr val="000000">
                      <a:hueOff val="0"/>
                      <a:satOff val="0"/>
                      <a:lumOff val="0"/>
                      <a:alphaOff val="0"/>
                    </a:srgbClr>
                  </a:solidFill>
                  <a:effectLst/>
                  <a:uLnTx/>
                  <a:uFillTx/>
                  <a:latin typeface="Arial" panose="020B0604020202020204"/>
                  <a:ea typeface="+mn-ea"/>
                  <a:cs typeface="+mn-cs"/>
                </a:rPr>
                <a:t>Beneficiari effettivi </a:t>
              </a:r>
            </a:p>
            <a:p>
              <a:pPr marL="285750" lvl="0" indent="-285750" defTabSz="533400">
                <a:spcBef>
                  <a:spcPct val="0"/>
                </a:spcBef>
                <a:buFontTx/>
                <a:buChar char="-"/>
              </a:pPr>
              <a:r>
                <a:rPr kumimoji="0" lang="it-IT" sz="1600" b="0" i="0" u="none" strike="noStrike" kern="0" cap="none" spc="0" normalizeH="0" baseline="0" noProof="0" dirty="0" smtClean="0">
                  <a:ln>
                    <a:noFill/>
                  </a:ln>
                  <a:solidFill>
                    <a:srgbClr val="000000">
                      <a:hueOff val="0"/>
                      <a:satOff val="0"/>
                      <a:lumOff val="0"/>
                      <a:alphaOff val="0"/>
                    </a:srgbClr>
                  </a:solidFill>
                  <a:effectLst/>
                  <a:uLnTx/>
                  <a:uFillTx/>
                  <a:latin typeface="Arial" panose="020B0604020202020204"/>
                  <a:ea typeface="+mn-ea"/>
                  <a:cs typeface="+mn-cs"/>
                </a:rPr>
                <a:t>Partner e stakeholder</a:t>
              </a:r>
            </a:p>
          </p:txBody>
        </p:sp>
        <p:sp>
          <p:nvSpPr>
            <p:cNvPr id="36" name="Freeform: Shape 13">
              <a:extLst>
                <a:ext uri="{FF2B5EF4-FFF2-40B4-BE49-F238E27FC236}">
                  <a16:creationId xmlns:a16="http://schemas.microsoft.com/office/drawing/2014/main" xmlns="" id="{0821BFB7-148C-24BF-C075-5B216CD3B5AC}"/>
                </a:ext>
              </a:extLst>
            </p:cNvPr>
            <p:cNvSpPr/>
            <p:nvPr/>
          </p:nvSpPr>
          <p:spPr>
            <a:xfrm>
              <a:off x="5211546" y="2234243"/>
              <a:ext cx="3464140" cy="750802"/>
            </a:xfrm>
            <a:custGeom>
              <a:avLst/>
              <a:gdLst>
                <a:gd name="connsiteX0" fmla="*/ 0 w 3159839"/>
                <a:gd name="connsiteY0" fmla="*/ 0 h 750802"/>
                <a:gd name="connsiteX1" fmla="*/ 3159839 w 3159839"/>
                <a:gd name="connsiteY1" fmla="*/ 0 h 750802"/>
                <a:gd name="connsiteX2" fmla="*/ 3159839 w 3159839"/>
                <a:gd name="connsiteY2" fmla="*/ 750802 h 750802"/>
                <a:gd name="connsiteX3" fmla="*/ 0 w 3159839"/>
                <a:gd name="connsiteY3" fmla="*/ 750802 h 750802"/>
                <a:gd name="connsiteX4" fmla="*/ 0 w 3159839"/>
                <a:gd name="connsiteY4" fmla="*/ 0 h 750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9839" h="750802">
                  <a:moveTo>
                    <a:pt x="0" y="0"/>
                  </a:moveTo>
                  <a:lnTo>
                    <a:pt x="3159839" y="0"/>
                  </a:lnTo>
                  <a:lnTo>
                    <a:pt x="3159839" y="750802"/>
                  </a:lnTo>
                  <a:lnTo>
                    <a:pt x="0" y="750802"/>
                  </a:lnTo>
                  <a:lnTo>
                    <a:pt x="0" y="0"/>
                  </a:lnTo>
                  <a:close/>
                </a:path>
              </a:pathLst>
            </a:custGeom>
            <a:noFill/>
            <a:ln>
              <a:noFill/>
            </a:ln>
            <a:effectLst/>
          </p:spPr>
          <p:txBody>
            <a:bodyPr spcFirstLastPara="0" vert="horz" wrap="square" lIns="45720" tIns="45720" rIns="45720" bIns="4572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endParaRPr kumimoji="0" lang="en-GB" sz="1400" b="0"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endParaRPr>
            </a:p>
          </p:txBody>
        </p:sp>
        <p:sp>
          <p:nvSpPr>
            <p:cNvPr id="38" name="Straight Connector 15">
              <a:extLst>
                <a:ext uri="{FF2B5EF4-FFF2-40B4-BE49-F238E27FC236}">
                  <a16:creationId xmlns:a16="http://schemas.microsoft.com/office/drawing/2014/main" xmlns="" id="{F973A60D-2165-C37D-E51B-221CA0072FC9}"/>
                </a:ext>
              </a:extLst>
            </p:cNvPr>
            <p:cNvSpPr/>
            <p:nvPr/>
          </p:nvSpPr>
          <p:spPr>
            <a:xfrm>
              <a:off x="468312" y="3023394"/>
              <a:ext cx="8207375" cy="0"/>
            </a:xfrm>
            <a:prstGeom prst="line">
              <a:avLst/>
            </a:prstGeom>
            <a:solidFill>
              <a:srgbClr val="8FB928">
                <a:hueOff val="0"/>
                <a:satOff val="0"/>
                <a:lumOff val="0"/>
                <a:alphaOff val="0"/>
              </a:srgbClr>
            </a:solidFill>
            <a:ln w="12700" cap="flat" cmpd="sng" algn="ctr">
              <a:solidFill>
                <a:srgbClr val="8FB928">
                  <a:hueOff val="0"/>
                  <a:satOff val="0"/>
                  <a:lumOff val="0"/>
                  <a:alphaOff val="0"/>
                </a:srgbClr>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39" name="Freeform: Shape 16">
              <a:extLst>
                <a:ext uri="{FF2B5EF4-FFF2-40B4-BE49-F238E27FC236}">
                  <a16:creationId xmlns:a16="http://schemas.microsoft.com/office/drawing/2014/main" xmlns="" id="{36A4B2F5-0A62-3A5D-FC7E-DE81C07514DF}"/>
                </a:ext>
              </a:extLst>
            </p:cNvPr>
            <p:cNvSpPr/>
            <p:nvPr/>
          </p:nvSpPr>
          <p:spPr>
            <a:xfrm>
              <a:off x="468312" y="3023394"/>
              <a:ext cx="1641475" cy="826690"/>
            </a:xfrm>
            <a:custGeom>
              <a:avLst/>
              <a:gdLst>
                <a:gd name="connsiteX0" fmla="*/ 0 w 1641475"/>
                <a:gd name="connsiteY0" fmla="*/ 0 h 826690"/>
                <a:gd name="connsiteX1" fmla="*/ 1641475 w 1641475"/>
                <a:gd name="connsiteY1" fmla="*/ 0 h 826690"/>
                <a:gd name="connsiteX2" fmla="*/ 1641475 w 1641475"/>
                <a:gd name="connsiteY2" fmla="*/ 826690 h 826690"/>
                <a:gd name="connsiteX3" fmla="*/ 0 w 1641475"/>
                <a:gd name="connsiteY3" fmla="*/ 826690 h 826690"/>
                <a:gd name="connsiteX4" fmla="*/ 0 w 1641475"/>
                <a:gd name="connsiteY4" fmla="*/ 0 h 82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475" h="826690">
                  <a:moveTo>
                    <a:pt x="0" y="0"/>
                  </a:moveTo>
                  <a:lnTo>
                    <a:pt x="1641475" y="0"/>
                  </a:lnTo>
                  <a:lnTo>
                    <a:pt x="1641475" y="826690"/>
                  </a:lnTo>
                  <a:lnTo>
                    <a:pt x="0" y="826690"/>
                  </a:lnTo>
                  <a:lnTo>
                    <a:pt x="0" y="0"/>
                  </a:lnTo>
                  <a:close/>
                </a:path>
              </a:pathLst>
            </a:custGeom>
            <a:noFill/>
            <a:ln>
              <a:noFill/>
            </a:ln>
            <a:effectLst/>
          </p:spPr>
          <p:txBody>
            <a:bodyPr spcFirstLastPara="0" vert="horz" wrap="square" lIns="76200" tIns="76200" rIns="76200" bIns="76200"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it-IT"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Attori coinvolti per la sua attuazione</a:t>
              </a:r>
              <a:endParaRPr kumimoji="0" lang="en-GB" sz="2000" b="1" i="0" u="none" strike="noStrike" kern="0" cap="none" spc="0" normalizeH="0" baseline="0" noProof="0" dirty="0">
                <a:ln>
                  <a:noFill/>
                </a:ln>
                <a:solidFill>
                  <a:srgbClr val="000000">
                    <a:hueOff val="0"/>
                    <a:satOff val="0"/>
                    <a:lumOff val="0"/>
                    <a:alphaOff val="0"/>
                  </a:srgbClr>
                </a:solidFill>
                <a:effectLst/>
                <a:uLnTx/>
                <a:uFillTx/>
                <a:latin typeface="Arial" panose="020B0604020202020204" pitchFamily="34" charset="0"/>
                <a:ea typeface="+mn-ea"/>
                <a:cs typeface="Arial" panose="020B0604020202020204" pitchFamily="34" charset="0"/>
              </a:endParaRPr>
            </a:p>
          </p:txBody>
        </p:sp>
        <p:sp>
          <p:nvSpPr>
            <p:cNvPr id="40" name="Freeform: Shape 17">
              <a:extLst>
                <a:ext uri="{FF2B5EF4-FFF2-40B4-BE49-F238E27FC236}">
                  <a16:creationId xmlns:a16="http://schemas.microsoft.com/office/drawing/2014/main" xmlns="" id="{B82B1AC5-C872-C047-DAE6-282085A078A2}"/>
                </a:ext>
              </a:extLst>
            </p:cNvPr>
            <p:cNvSpPr/>
            <p:nvPr/>
          </p:nvSpPr>
          <p:spPr>
            <a:xfrm>
              <a:off x="2133091" y="3042608"/>
              <a:ext cx="2795248" cy="384281"/>
            </a:xfrm>
            <a:custGeom>
              <a:avLst/>
              <a:gdLst>
                <a:gd name="connsiteX0" fmla="*/ 0 w 3159839"/>
                <a:gd name="connsiteY0" fmla="*/ 0 h 384281"/>
                <a:gd name="connsiteX1" fmla="*/ 3159839 w 3159839"/>
                <a:gd name="connsiteY1" fmla="*/ 0 h 384281"/>
                <a:gd name="connsiteX2" fmla="*/ 3159839 w 3159839"/>
                <a:gd name="connsiteY2" fmla="*/ 384281 h 384281"/>
                <a:gd name="connsiteX3" fmla="*/ 0 w 3159839"/>
                <a:gd name="connsiteY3" fmla="*/ 384281 h 384281"/>
                <a:gd name="connsiteX4" fmla="*/ 0 w 3159839"/>
                <a:gd name="connsiteY4" fmla="*/ 0 h 384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9839" h="384281">
                  <a:moveTo>
                    <a:pt x="0" y="0"/>
                  </a:moveTo>
                  <a:lnTo>
                    <a:pt x="3159839" y="0"/>
                  </a:lnTo>
                  <a:lnTo>
                    <a:pt x="3159839" y="384281"/>
                  </a:lnTo>
                  <a:lnTo>
                    <a:pt x="0" y="384281"/>
                  </a:lnTo>
                  <a:lnTo>
                    <a:pt x="0" y="0"/>
                  </a:lnTo>
                  <a:close/>
                </a:path>
              </a:pathLst>
            </a:custGeom>
            <a:noFill/>
            <a:ln>
              <a:noFill/>
            </a:ln>
            <a:effectLst/>
          </p:spPr>
          <p:txBody>
            <a:bodyPr spcFirstLastPara="0" vert="horz" wrap="square" lIns="45720" tIns="45720" rIns="45720" bIns="45720"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Regione Abruzzo</a:t>
              </a: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Dipartimento Agricoltura</a:t>
              </a:r>
            </a:p>
          </p:txBody>
        </p:sp>
        <p:sp>
          <p:nvSpPr>
            <p:cNvPr id="41" name="Freeform: Shape 18">
              <a:extLst>
                <a:ext uri="{FF2B5EF4-FFF2-40B4-BE49-F238E27FC236}">
                  <a16:creationId xmlns:a16="http://schemas.microsoft.com/office/drawing/2014/main" xmlns="" id="{F380E4E1-5064-3F61-4C2F-25FD93FF3E46}"/>
                </a:ext>
              </a:extLst>
            </p:cNvPr>
            <p:cNvSpPr/>
            <p:nvPr/>
          </p:nvSpPr>
          <p:spPr>
            <a:xfrm>
              <a:off x="5211546" y="3042608"/>
              <a:ext cx="3464140" cy="525848"/>
            </a:xfrm>
            <a:custGeom>
              <a:avLst/>
              <a:gdLst>
                <a:gd name="connsiteX0" fmla="*/ 0 w 3159839"/>
                <a:gd name="connsiteY0" fmla="*/ 0 h 384281"/>
                <a:gd name="connsiteX1" fmla="*/ 3159839 w 3159839"/>
                <a:gd name="connsiteY1" fmla="*/ 0 h 384281"/>
                <a:gd name="connsiteX2" fmla="*/ 3159839 w 3159839"/>
                <a:gd name="connsiteY2" fmla="*/ 384281 h 384281"/>
                <a:gd name="connsiteX3" fmla="*/ 0 w 3159839"/>
                <a:gd name="connsiteY3" fmla="*/ 384281 h 384281"/>
                <a:gd name="connsiteX4" fmla="*/ 0 w 3159839"/>
                <a:gd name="connsiteY4" fmla="*/ 0 h 384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9839" h="384281">
                  <a:moveTo>
                    <a:pt x="0" y="0"/>
                  </a:moveTo>
                  <a:lnTo>
                    <a:pt x="3159839" y="0"/>
                  </a:lnTo>
                  <a:lnTo>
                    <a:pt x="3159839" y="384281"/>
                  </a:lnTo>
                  <a:lnTo>
                    <a:pt x="0" y="384281"/>
                  </a:lnTo>
                  <a:lnTo>
                    <a:pt x="0" y="0"/>
                  </a:lnTo>
                  <a:close/>
                </a:path>
              </a:pathLst>
            </a:custGeom>
            <a:noFill/>
            <a:ln>
              <a:noFill/>
            </a:ln>
            <a:effectLst/>
          </p:spPr>
          <p:txBody>
            <a:bodyPr spcFirstLastPara="0" vert="horz" wrap="square" lIns="45720" tIns="45720" rIns="45720" bIns="45720" numCol="1" spcCol="1270" anchor="t" anchorCtr="0">
              <a:noAutofit/>
            </a:bodyPr>
            <a:lstStyle/>
            <a:p>
              <a:pPr marL="0" marR="0" lvl="0" indent="0" algn="l" defTabSz="533400" rtl="0" eaLnBrk="1" fontAlgn="auto" latinLnBrk="0" hangingPunct="1">
                <a:lnSpc>
                  <a:spcPct val="90000"/>
                </a:lnSpc>
                <a:spcBef>
                  <a:spcPct val="0"/>
                </a:spcBef>
                <a:spcAft>
                  <a:spcPct val="35000"/>
                </a:spcAft>
                <a:buClrTx/>
                <a:buSzTx/>
                <a:buFontTx/>
                <a:buNone/>
                <a:tabLst/>
                <a:defRPr/>
              </a:pPr>
              <a:endParaRPr kumimoji="0" lang="it-IT" sz="1200" b="0" i="0" u="none" strike="noStrike" kern="0" cap="none" spc="0" normalizeH="0" baseline="0" noProof="0" dirty="0">
                <a:ln>
                  <a:noFill/>
                </a:ln>
                <a:solidFill>
                  <a:srgbClr val="FF8B1F"/>
                </a:solidFill>
                <a:effectLst/>
                <a:uLnTx/>
                <a:uFillTx/>
                <a:latin typeface="Arial" panose="020B0604020202020204"/>
                <a:ea typeface="+mn-ea"/>
                <a:cs typeface="+mn-cs"/>
              </a:endParaRPr>
            </a:p>
          </p:txBody>
        </p:sp>
        <p:sp>
          <p:nvSpPr>
            <p:cNvPr id="42" name="Straight Connector 19">
              <a:extLst>
                <a:ext uri="{FF2B5EF4-FFF2-40B4-BE49-F238E27FC236}">
                  <a16:creationId xmlns:a16="http://schemas.microsoft.com/office/drawing/2014/main" xmlns="" id="{33754EBD-3A65-E036-B823-17ACA35C0D73}"/>
                </a:ext>
              </a:extLst>
            </p:cNvPr>
            <p:cNvSpPr/>
            <p:nvPr/>
          </p:nvSpPr>
          <p:spPr>
            <a:xfrm>
              <a:off x="2109786" y="3453456"/>
              <a:ext cx="6565900" cy="0"/>
            </a:xfrm>
            <a:prstGeom prst="line">
              <a:avLst/>
            </a:prstGeom>
            <a:solidFill>
              <a:srgbClr val="8FB928">
                <a:hueOff val="0"/>
                <a:satOff val="0"/>
                <a:lumOff val="0"/>
                <a:alphaOff val="0"/>
              </a:srgbClr>
            </a:solidFill>
            <a:ln w="12700" cap="flat" cmpd="sng" algn="ctr">
              <a:solidFill>
                <a:srgbClr val="8FB928">
                  <a:tint val="50000"/>
                  <a:hueOff val="0"/>
                  <a:satOff val="0"/>
                  <a:lumOff val="0"/>
                  <a:alphaOff val="0"/>
                </a:srgbClr>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Arial" panose="020B0604020202020204"/>
                <a:ea typeface="+mn-ea"/>
                <a:cs typeface="+mn-cs"/>
              </a:endParaRPr>
            </a:p>
          </p:txBody>
        </p:sp>
        <p:sp>
          <p:nvSpPr>
            <p:cNvPr id="43" name="Freeform: Shape 20">
              <a:extLst>
                <a:ext uri="{FF2B5EF4-FFF2-40B4-BE49-F238E27FC236}">
                  <a16:creationId xmlns:a16="http://schemas.microsoft.com/office/drawing/2014/main" xmlns="" id="{4BBBC214-E332-25BC-A034-6149336452E8}"/>
                </a:ext>
              </a:extLst>
            </p:cNvPr>
            <p:cNvSpPr/>
            <p:nvPr/>
          </p:nvSpPr>
          <p:spPr>
            <a:xfrm>
              <a:off x="2133091" y="3580328"/>
              <a:ext cx="2955344" cy="384281"/>
            </a:xfrm>
            <a:custGeom>
              <a:avLst/>
              <a:gdLst>
                <a:gd name="connsiteX0" fmla="*/ 0 w 3159839"/>
                <a:gd name="connsiteY0" fmla="*/ 0 h 384281"/>
                <a:gd name="connsiteX1" fmla="*/ 3159839 w 3159839"/>
                <a:gd name="connsiteY1" fmla="*/ 0 h 384281"/>
                <a:gd name="connsiteX2" fmla="*/ 3159839 w 3159839"/>
                <a:gd name="connsiteY2" fmla="*/ 384281 h 384281"/>
                <a:gd name="connsiteX3" fmla="*/ 0 w 3159839"/>
                <a:gd name="connsiteY3" fmla="*/ 384281 h 384281"/>
                <a:gd name="connsiteX4" fmla="*/ 0 w 3159839"/>
                <a:gd name="connsiteY4" fmla="*/ 0 h 384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9839" h="384281">
                  <a:moveTo>
                    <a:pt x="0" y="0"/>
                  </a:moveTo>
                  <a:lnTo>
                    <a:pt x="3159839" y="0"/>
                  </a:lnTo>
                  <a:lnTo>
                    <a:pt x="3159839" y="384281"/>
                  </a:lnTo>
                  <a:lnTo>
                    <a:pt x="0" y="384281"/>
                  </a:lnTo>
                  <a:lnTo>
                    <a:pt x="0" y="0"/>
                  </a:lnTo>
                  <a:close/>
                </a:path>
              </a:pathLst>
            </a:custGeom>
            <a:noFill/>
            <a:ln>
              <a:noFill/>
            </a:ln>
            <a:effectLst/>
          </p:spPr>
          <p:txBody>
            <a:bodyPr spcFirstLastPara="0" vert="horz" wrap="square" lIns="45720" tIns="45720" rIns="45720" bIns="45720" numCol="1" spcCol="127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RTI </a:t>
              </a:r>
              <a:r>
                <a:rPr kumimoji="0" lang="it-IT"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Mirus</a:t>
              </a:r>
              <a:r>
                <a:rPr kumimoji="0" lang="it-IT"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s.r.l</a:t>
              </a:r>
              <a:r>
                <a:rPr kumimoji="0" lang="it-IT"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(mandataria)  e FPA s.r.l. (mandante)</a:t>
              </a:r>
            </a:p>
          </p:txBody>
        </p:sp>
        <p:sp>
          <p:nvSpPr>
            <p:cNvPr id="44" name="Freeform: Shape 21">
              <a:extLst>
                <a:ext uri="{FF2B5EF4-FFF2-40B4-BE49-F238E27FC236}">
                  <a16:creationId xmlns:a16="http://schemas.microsoft.com/office/drawing/2014/main" xmlns="" id="{BC668A88-35DA-8A22-F4EE-8963395C957D}"/>
                </a:ext>
              </a:extLst>
            </p:cNvPr>
            <p:cNvSpPr/>
            <p:nvPr/>
          </p:nvSpPr>
          <p:spPr>
            <a:xfrm>
              <a:off x="5211546" y="3449344"/>
              <a:ext cx="3438225" cy="624644"/>
            </a:xfrm>
            <a:custGeom>
              <a:avLst/>
              <a:gdLst>
                <a:gd name="connsiteX0" fmla="*/ 0 w 3159839"/>
                <a:gd name="connsiteY0" fmla="*/ 0 h 384281"/>
                <a:gd name="connsiteX1" fmla="*/ 3159839 w 3159839"/>
                <a:gd name="connsiteY1" fmla="*/ 0 h 384281"/>
                <a:gd name="connsiteX2" fmla="*/ 3159839 w 3159839"/>
                <a:gd name="connsiteY2" fmla="*/ 384281 h 384281"/>
                <a:gd name="connsiteX3" fmla="*/ 0 w 3159839"/>
                <a:gd name="connsiteY3" fmla="*/ 384281 h 384281"/>
                <a:gd name="connsiteX4" fmla="*/ 0 w 3159839"/>
                <a:gd name="connsiteY4" fmla="*/ 0 h 384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9839" h="384281">
                  <a:moveTo>
                    <a:pt x="0" y="0"/>
                  </a:moveTo>
                  <a:lnTo>
                    <a:pt x="3159839" y="0"/>
                  </a:lnTo>
                  <a:lnTo>
                    <a:pt x="3159839" y="384281"/>
                  </a:lnTo>
                  <a:lnTo>
                    <a:pt x="0" y="384281"/>
                  </a:lnTo>
                  <a:lnTo>
                    <a:pt x="0" y="0"/>
                  </a:lnTo>
                  <a:close/>
                </a:path>
              </a:pathLst>
            </a:custGeom>
            <a:noFill/>
            <a:ln>
              <a:noFill/>
            </a:ln>
            <a:effectLst/>
          </p:spPr>
          <p:txBody>
            <a:bodyPr spcFirstLastPara="0" vert="horz" wrap="square" lIns="38100" tIns="38100" rIns="38100" bIns="38100" numCol="1" spcCol="1270" anchor="t" anchorCtr="0">
              <a:noAutofit/>
            </a:bodyPr>
            <a:lstStyle/>
            <a:p>
              <a:pPr marL="171450" marR="0" lvl="0" indent="-171450" algn="l" defTabSz="4445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it-IT" sz="1100" b="0"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fornitore selezionato tramite procedura negoziata per affidamenti sotto soglia</a:t>
              </a:r>
            </a:p>
            <a:p>
              <a:pPr marL="171450" marR="0" lvl="0" indent="-171450" algn="l" defTabSz="4445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it-IT" sz="1100" b="0"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periodo di validità del contratto: dal 28/01/2021 al 31/12/2023</a:t>
              </a:r>
            </a:p>
            <a:p>
              <a:pPr marL="171450" marR="0" lvl="0" indent="-171450" algn="l" defTabSz="4445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it-IT" sz="1100" b="0"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importo di aggiudicazione: € 195.200,00 (compreso IVA)</a:t>
              </a:r>
            </a:p>
            <a:p>
              <a:pPr marL="171450" marR="0" lvl="0" indent="-171450" algn="l" defTabSz="444500" rtl="0" eaLnBrk="1" fontAlgn="auto" latinLnBrk="0" hangingPunct="1">
                <a:lnSpc>
                  <a:spcPct val="100000"/>
                </a:lnSpc>
                <a:spcBef>
                  <a:spcPct val="0"/>
                </a:spcBef>
                <a:spcAft>
                  <a:spcPts val="0"/>
                </a:spcAft>
                <a:buClrTx/>
                <a:buSzTx/>
                <a:buFont typeface="Wingdings" panose="05000000000000000000" pitchFamily="2" charset="2"/>
                <a:buChar char="§"/>
                <a:tabLst/>
                <a:defRPr/>
              </a:pPr>
              <a:r>
                <a:rPr kumimoji="0" lang="it-IT" sz="1100" b="0"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Proroga tecnica </a:t>
              </a:r>
              <a:r>
                <a:rPr kumimoji="0" lang="it-IT" sz="1100" b="0" i="0" u="none" strike="noStrike" kern="0" cap="none" spc="0" normalizeH="0" baseline="0" noProof="0" dirty="0" smtClean="0">
                  <a:ln>
                    <a:noFill/>
                  </a:ln>
                  <a:solidFill>
                    <a:srgbClr val="000000">
                      <a:hueOff val="0"/>
                      <a:satOff val="0"/>
                      <a:lumOff val="0"/>
                      <a:alphaOff val="0"/>
                    </a:srgbClr>
                  </a:solidFill>
                  <a:effectLst/>
                  <a:uLnTx/>
                  <a:uFillTx/>
                  <a:latin typeface="Arial" panose="020B0604020202020204"/>
                  <a:ea typeface="+mn-ea"/>
                  <a:cs typeface="+mn-cs"/>
                </a:rPr>
                <a:t>fino al 30 giugno 2024  </a:t>
              </a:r>
              <a:endParaRPr kumimoji="0" lang="it-IT" sz="1100" b="0"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endParaRPr>
            </a:p>
            <a:p>
              <a:pPr marL="171450" marR="0" lvl="0" indent="-171450" algn="l" defTabSz="444500" rtl="0" eaLnBrk="1" fontAlgn="auto" latinLnBrk="0" hangingPunct="1">
                <a:lnSpc>
                  <a:spcPct val="100000"/>
                </a:lnSpc>
                <a:spcBef>
                  <a:spcPct val="0"/>
                </a:spcBef>
                <a:spcAft>
                  <a:spcPts val="0"/>
                </a:spcAft>
                <a:buClrTx/>
                <a:buSzTx/>
                <a:buFont typeface="Wingdings" panose="05000000000000000000" pitchFamily="2" charset="2"/>
                <a:buChar char="§"/>
                <a:tabLst/>
                <a:defRPr/>
              </a:pPr>
              <a:endParaRPr kumimoji="0" lang="it-IT" sz="1100" b="0"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endParaRPr>
            </a:p>
          </p:txBody>
        </p:sp>
        <p:sp>
          <p:nvSpPr>
            <p:cNvPr id="45" name="Straight Connector 22">
              <a:extLst>
                <a:ext uri="{FF2B5EF4-FFF2-40B4-BE49-F238E27FC236}">
                  <a16:creationId xmlns:a16="http://schemas.microsoft.com/office/drawing/2014/main" xmlns="" id="{B6792421-2D75-2B89-B86D-E9ABB959E048}"/>
                </a:ext>
              </a:extLst>
            </p:cNvPr>
            <p:cNvSpPr/>
            <p:nvPr/>
          </p:nvSpPr>
          <p:spPr>
            <a:xfrm>
              <a:off x="2109786" y="4118241"/>
              <a:ext cx="6565900" cy="0"/>
            </a:xfrm>
            <a:prstGeom prst="line">
              <a:avLst/>
            </a:prstGeom>
            <a:solidFill>
              <a:srgbClr val="8FB928">
                <a:hueOff val="0"/>
                <a:satOff val="0"/>
                <a:lumOff val="0"/>
                <a:alphaOff val="0"/>
              </a:srgbClr>
            </a:solidFill>
            <a:ln w="12700" cap="flat" cmpd="sng" algn="ctr">
              <a:solidFill>
                <a:srgbClr val="8FB928">
                  <a:tint val="50000"/>
                  <a:hueOff val="0"/>
                  <a:satOff val="0"/>
                  <a:lumOff val="0"/>
                  <a:alphaOff val="0"/>
                </a:srgbClr>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000000">
                    <a:hueOff val="0"/>
                    <a:satOff val="0"/>
                    <a:lumOff val="0"/>
                    <a:alphaOff val="0"/>
                  </a:srgbClr>
                </a:solidFill>
                <a:effectLst/>
                <a:uLnTx/>
                <a:uFillTx/>
                <a:latin typeface="Arial" panose="020B0604020202020204"/>
                <a:ea typeface="+mn-ea"/>
                <a:cs typeface="+mn-cs"/>
              </a:endParaRPr>
            </a:p>
          </p:txBody>
        </p:sp>
        <p:sp>
          <p:nvSpPr>
            <p:cNvPr id="46" name="Straight Connector 23">
              <a:extLst>
                <a:ext uri="{FF2B5EF4-FFF2-40B4-BE49-F238E27FC236}">
                  <a16:creationId xmlns:a16="http://schemas.microsoft.com/office/drawing/2014/main" xmlns="" id="{4E7D3E04-11D3-F299-72BA-3B44B4F8AE74}"/>
                </a:ext>
              </a:extLst>
            </p:cNvPr>
            <p:cNvSpPr/>
            <p:nvPr/>
          </p:nvSpPr>
          <p:spPr>
            <a:xfrm>
              <a:off x="468312" y="4150428"/>
              <a:ext cx="8207375" cy="0"/>
            </a:xfrm>
            <a:prstGeom prst="line">
              <a:avLst/>
            </a:prstGeom>
            <a:solidFill>
              <a:srgbClr val="8FB928">
                <a:hueOff val="0"/>
                <a:satOff val="0"/>
                <a:lumOff val="0"/>
                <a:alphaOff val="0"/>
              </a:srgbClr>
            </a:solidFill>
            <a:ln w="12700" cap="flat" cmpd="sng" algn="ctr">
              <a:solidFill>
                <a:srgbClr val="8FB928">
                  <a:hueOff val="0"/>
                  <a:satOff val="0"/>
                  <a:lumOff val="0"/>
                  <a:alphaOff val="0"/>
                </a:srgbClr>
              </a:solidFill>
              <a:prstDash val="solid"/>
              <a:miter lim="800000"/>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47" name="Freeform: Shape 24">
              <a:extLst>
                <a:ext uri="{FF2B5EF4-FFF2-40B4-BE49-F238E27FC236}">
                  <a16:creationId xmlns:a16="http://schemas.microsoft.com/office/drawing/2014/main" xmlns="" id="{D2E0BF40-3A8D-5115-24C7-CF317C6AD985}"/>
                </a:ext>
              </a:extLst>
            </p:cNvPr>
            <p:cNvSpPr/>
            <p:nvPr/>
          </p:nvSpPr>
          <p:spPr>
            <a:xfrm>
              <a:off x="468312" y="4105933"/>
              <a:ext cx="1641475" cy="608881"/>
            </a:xfrm>
            <a:custGeom>
              <a:avLst/>
              <a:gdLst>
                <a:gd name="connsiteX0" fmla="*/ 0 w 1641475"/>
                <a:gd name="connsiteY0" fmla="*/ 0 h 826690"/>
                <a:gd name="connsiteX1" fmla="*/ 1641475 w 1641475"/>
                <a:gd name="connsiteY1" fmla="*/ 0 h 826690"/>
                <a:gd name="connsiteX2" fmla="*/ 1641475 w 1641475"/>
                <a:gd name="connsiteY2" fmla="*/ 826690 h 826690"/>
                <a:gd name="connsiteX3" fmla="*/ 0 w 1641475"/>
                <a:gd name="connsiteY3" fmla="*/ 826690 h 826690"/>
                <a:gd name="connsiteX4" fmla="*/ 0 w 1641475"/>
                <a:gd name="connsiteY4" fmla="*/ 0 h 826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1475" h="826690">
                  <a:moveTo>
                    <a:pt x="0" y="0"/>
                  </a:moveTo>
                  <a:lnTo>
                    <a:pt x="1641475" y="0"/>
                  </a:lnTo>
                  <a:lnTo>
                    <a:pt x="1641475" y="826690"/>
                  </a:lnTo>
                  <a:lnTo>
                    <a:pt x="0" y="826690"/>
                  </a:lnTo>
                  <a:lnTo>
                    <a:pt x="0" y="0"/>
                  </a:lnTo>
                  <a:close/>
                </a:path>
              </a:pathLst>
            </a:custGeom>
            <a:noFill/>
            <a:ln>
              <a:noFill/>
            </a:ln>
            <a:effectLst/>
          </p:spPr>
          <p:txBody>
            <a:bodyPr spcFirstLastPara="0" vert="horz" wrap="square" lIns="76200" tIns="76200" rIns="76200" bIns="76200" numCol="1" spcCol="1270" anchor="t"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GB" sz="2000" b="1" i="0" u="none" strike="noStrike" kern="0" cap="none" spc="0" normalizeH="0" baseline="0" noProof="0" dirty="0" err="1">
                  <a:ln>
                    <a:noFill/>
                  </a:ln>
                  <a:solidFill>
                    <a:srgbClr val="000000">
                      <a:hueOff val="0"/>
                      <a:satOff val="0"/>
                      <a:lumOff val="0"/>
                      <a:alphaOff val="0"/>
                    </a:srgbClr>
                  </a:solidFill>
                  <a:effectLst/>
                  <a:uLnTx/>
                  <a:uFillTx/>
                  <a:latin typeface="Arial" panose="020B0604020202020204"/>
                  <a:ea typeface="+mn-ea"/>
                  <a:cs typeface="+mn-cs"/>
                </a:rPr>
                <a:t>Azioni</a:t>
              </a:r>
              <a:r>
                <a:rPr kumimoji="0" lang="en-GB" sz="2000" b="1"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 e </a:t>
              </a:r>
              <a:r>
                <a:rPr kumimoji="0" lang="en-GB" sz="2000" b="1" i="0" u="none" strike="noStrike" kern="0" cap="none" spc="0" normalizeH="0" baseline="0" noProof="0" dirty="0" err="1">
                  <a:ln>
                    <a:noFill/>
                  </a:ln>
                  <a:solidFill>
                    <a:srgbClr val="000000">
                      <a:hueOff val="0"/>
                      <a:satOff val="0"/>
                      <a:lumOff val="0"/>
                      <a:alphaOff val="0"/>
                    </a:srgbClr>
                  </a:solidFill>
                  <a:effectLst/>
                  <a:uLnTx/>
                  <a:uFillTx/>
                  <a:latin typeface="Arial" panose="020B0604020202020204"/>
                  <a:ea typeface="+mn-ea"/>
                  <a:cs typeface="+mn-cs"/>
                </a:rPr>
                <a:t>strumenti</a:t>
              </a:r>
              <a:r>
                <a:rPr kumimoji="0" lang="en-GB" sz="2000" b="1"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 </a:t>
              </a:r>
              <a:r>
                <a:rPr kumimoji="0" lang="en-GB" sz="2000" b="1" i="0" u="none" strike="noStrike" kern="0" cap="none" spc="0" normalizeH="0" baseline="0" noProof="0" dirty="0" err="1">
                  <a:ln>
                    <a:noFill/>
                  </a:ln>
                  <a:solidFill>
                    <a:srgbClr val="000000">
                      <a:hueOff val="0"/>
                      <a:satOff val="0"/>
                      <a:lumOff val="0"/>
                      <a:alphaOff val="0"/>
                    </a:srgbClr>
                  </a:solidFill>
                  <a:effectLst/>
                  <a:uLnTx/>
                  <a:uFillTx/>
                  <a:latin typeface="Arial" panose="020B0604020202020204"/>
                  <a:ea typeface="+mn-ea"/>
                  <a:cs typeface="+mn-cs"/>
                </a:rPr>
                <a:t>previsti</a:t>
              </a:r>
              <a:r>
                <a:rPr kumimoji="0" lang="en-GB" sz="2000" b="1" i="0" u="none" strike="noStrike" kern="0" cap="none" spc="0" normalizeH="0" baseline="0" noProof="0" dirty="0">
                  <a:ln>
                    <a:noFill/>
                  </a:ln>
                  <a:solidFill>
                    <a:srgbClr val="000000">
                      <a:hueOff val="0"/>
                      <a:satOff val="0"/>
                      <a:lumOff val="0"/>
                      <a:alphaOff val="0"/>
                    </a:srgbClr>
                  </a:solidFill>
                  <a:effectLst/>
                  <a:uLnTx/>
                  <a:uFillTx/>
                  <a:latin typeface="Arial" panose="020B0604020202020204"/>
                  <a:ea typeface="+mn-ea"/>
                  <a:cs typeface="+mn-cs"/>
                </a:rPr>
                <a:t> dal Piano</a:t>
              </a:r>
            </a:p>
          </p:txBody>
        </p:sp>
        <p:sp>
          <p:nvSpPr>
            <p:cNvPr id="48" name="Freeform: Shape 25">
              <a:extLst>
                <a:ext uri="{FF2B5EF4-FFF2-40B4-BE49-F238E27FC236}">
                  <a16:creationId xmlns:a16="http://schemas.microsoft.com/office/drawing/2014/main" xmlns="" id="{B9142ED2-BFAB-905C-CB8A-466870ACB9E0}"/>
                </a:ext>
              </a:extLst>
            </p:cNvPr>
            <p:cNvSpPr/>
            <p:nvPr/>
          </p:nvSpPr>
          <p:spPr>
            <a:xfrm>
              <a:off x="2133091" y="4159165"/>
              <a:ext cx="3259645" cy="552987"/>
            </a:xfrm>
            <a:custGeom>
              <a:avLst/>
              <a:gdLst>
                <a:gd name="connsiteX0" fmla="*/ 0 w 3159839"/>
                <a:gd name="connsiteY0" fmla="*/ 0 h 750802"/>
                <a:gd name="connsiteX1" fmla="*/ 3159839 w 3159839"/>
                <a:gd name="connsiteY1" fmla="*/ 0 h 750802"/>
                <a:gd name="connsiteX2" fmla="*/ 3159839 w 3159839"/>
                <a:gd name="connsiteY2" fmla="*/ 750802 h 750802"/>
                <a:gd name="connsiteX3" fmla="*/ 0 w 3159839"/>
                <a:gd name="connsiteY3" fmla="*/ 750802 h 750802"/>
                <a:gd name="connsiteX4" fmla="*/ 0 w 3159839"/>
                <a:gd name="connsiteY4" fmla="*/ 0 h 750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9839" h="750802">
                  <a:moveTo>
                    <a:pt x="0" y="0"/>
                  </a:moveTo>
                  <a:lnTo>
                    <a:pt x="3159839" y="0"/>
                  </a:lnTo>
                  <a:lnTo>
                    <a:pt x="3159839" y="750802"/>
                  </a:lnTo>
                  <a:lnTo>
                    <a:pt x="0" y="750802"/>
                  </a:lnTo>
                  <a:lnTo>
                    <a:pt x="0" y="0"/>
                  </a:lnTo>
                  <a:close/>
                </a:path>
              </a:pathLst>
            </a:custGeom>
            <a:solidFill>
              <a:schemeClr val="bg1"/>
            </a:solidFill>
            <a:ln>
              <a:noFill/>
            </a:ln>
            <a:effectLst/>
          </p:spPr>
          <p:txBody>
            <a:bodyPr spcFirstLastPara="0" vert="horz" wrap="square" lIns="45720" tIns="45720" rIns="45720" bIns="45720" numCol="1" spcCol="1270" anchor="t"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Campagne di comunicazione su stampa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Pubblicazioni tematiche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Prodotti audiovisivi (video)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Comunicazione digitale (sito internet)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Comunicazione attraverso i social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facebook</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Eventi (annuali, workshop, </a:t>
              </a:r>
              <a:r>
                <a:rPr kumimoji="0" lang="it-IT" sz="1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webinar</a:t>
              </a: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Gadget promozionali</a:t>
              </a:r>
            </a:p>
          </p:txBody>
        </p:sp>
      </p:grpSp>
    </p:spTree>
    <p:extLst>
      <p:ext uri="{BB962C8B-B14F-4D97-AF65-F5344CB8AC3E}">
        <p14:creationId xmlns:p14="http://schemas.microsoft.com/office/powerpoint/2010/main" val="39026891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p:cNvSpPr txBox="1"/>
          <p:nvPr/>
        </p:nvSpPr>
        <p:spPr>
          <a:xfrm>
            <a:off x="513151" y="761483"/>
            <a:ext cx="8431020" cy="5170646"/>
          </a:xfrm>
          <a:prstGeom prst="rect">
            <a:avLst/>
          </a:prstGeom>
          <a:solidFill>
            <a:schemeClr val="bg1"/>
          </a:solidFill>
        </p:spPr>
        <p:txBody>
          <a:bodyPr wrap="square" rtlCol="0">
            <a:spAutoFit/>
          </a:bodyPr>
          <a:lstStyle/>
          <a:p>
            <a:pPr marL="342900" lvl="0" indent="-342900" algn="just">
              <a:buFont typeface="Wingdings" panose="05000000000000000000" pitchFamily="2" charset="2"/>
              <a:buChar char="§"/>
              <a:defRPr/>
            </a:pPr>
            <a:r>
              <a:rPr lang="it-IT" sz="2200" dirty="0">
                <a:solidFill>
                  <a:prstClr val="black"/>
                </a:solidFill>
                <a:latin typeface="Arial" panose="020B0604020202020204" pitchFamily="34" charset="0"/>
                <a:cs typeface="Arial" panose="020B0604020202020204" pitchFamily="34" charset="0"/>
              </a:rPr>
              <a:t>L’attività di “Ufficio stampa e media relations” è stata organizzata e gestita direttamente dalla RTI Mirus s.r.l. in stretto rapporto con l’AdG regionale e gli uffici </a:t>
            </a:r>
            <a:r>
              <a:rPr lang="it-IT" sz="2200" dirty="0" smtClean="0">
                <a:solidFill>
                  <a:prstClr val="black"/>
                </a:solidFill>
                <a:latin typeface="Arial" panose="020B0604020202020204" pitchFamily="34" charset="0"/>
                <a:cs typeface="Arial" panose="020B0604020202020204" pitchFamily="34" charset="0"/>
              </a:rPr>
              <a:t>del Dipartimento;</a:t>
            </a:r>
            <a:endParaRPr lang="it-IT" sz="2200" dirty="0">
              <a:solidFill>
                <a:prstClr val="black"/>
              </a:solidFill>
              <a:latin typeface="Arial" panose="020B0604020202020204" pitchFamily="34" charset="0"/>
              <a:cs typeface="Arial" panose="020B0604020202020204" pitchFamily="34" charset="0"/>
            </a:endParaRPr>
          </a:p>
          <a:p>
            <a:pPr marL="342900" lvl="0" indent="-342900" algn="just">
              <a:buFont typeface="Wingdings" panose="05000000000000000000" pitchFamily="2" charset="2"/>
              <a:buChar char="§"/>
              <a:defRPr/>
            </a:pPr>
            <a:r>
              <a:rPr lang="it-IT" sz="2200" dirty="0" smtClean="0">
                <a:solidFill>
                  <a:prstClr val="black"/>
                </a:solidFill>
                <a:latin typeface="Arial" panose="020B0604020202020204" pitchFamily="34" charset="0"/>
                <a:cs typeface="Arial" panose="020B0604020202020204" pitchFamily="34" charset="0"/>
              </a:rPr>
              <a:t>l’attività di comunicazione </a:t>
            </a:r>
            <a:r>
              <a:rPr lang="it-IT" sz="2200" dirty="0">
                <a:solidFill>
                  <a:prstClr val="black"/>
                </a:solidFill>
                <a:latin typeface="Arial" panose="020B0604020202020204" pitchFamily="34" charset="0"/>
                <a:cs typeface="Arial" panose="020B0604020202020204" pitchFamily="34" charset="0"/>
              </a:rPr>
              <a:t>è reputata strategica per incrementare la </a:t>
            </a:r>
            <a:r>
              <a:rPr lang="it-IT" sz="2200" dirty="0" smtClean="0">
                <a:solidFill>
                  <a:prstClr val="black"/>
                </a:solidFill>
                <a:latin typeface="Arial" panose="020B0604020202020204" pitchFamily="34" charset="0"/>
                <a:cs typeface="Arial" panose="020B0604020202020204" pitchFamily="34" charset="0"/>
              </a:rPr>
              <a:t>conoscenza </a:t>
            </a:r>
            <a:r>
              <a:rPr lang="it-IT" sz="2200" dirty="0">
                <a:solidFill>
                  <a:prstClr val="black"/>
                </a:solidFill>
                <a:latin typeface="Arial" panose="020B0604020202020204" pitchFamily="34" charset="0"/>
                <a:cs typeface="Arial" panose="020B0604020202020204" pitchFamily="34" charset="0"/>
              </a:rPr>
              <a:t>del </a:t>
            </a:r>
            <a:r>
              <a:rPr lang="it-IT" sz="2200" dirty="0" smtClean="0">
                <a:solidFill>
                  <a:prstClr val="black"/>
                </a:solidFill>
                <a:latin typeface="Arial" panose="020B0604020202020204" pitchFamily="34" charset="0"/>
                <a:cs typeface="Arial" panose="020B0604020202020204" pitchFamily="34" charset="0"/>
              </a:rPr>
              <a:t>brand </a:t>
            </a:r>
            <a:r>
              <a:rPr lang="it-IT" sz="2200" dirty="0">
                <a:solidFill>
                  <a:prstClr val="black"/>
                </a:solidFill>
                <a:latin typeface="Arial" panose="020B0604020202020204" pitchFamily="34" charset="0"/>
                <a:cs typeface="Arial" panose="020B0604020202020204" pitchFamily="34" charset="0"/>
              </a:rPr>
              <a:t>del PSR Abruzzo e per </a:t>
            </a:r>
            <a:r>
              <a:rPr lang="it-IT" sz="2200" dirty="0" smtClean="0">
                <a:solidFill>
                  <a:prstClr val="black"/>
                </a:solidFill>
                <a:latin typeface="Arial" panose="020B0604020202020204" pitchFamily="34" charset="0"/>
                <a:cs typeface="Arial" panose="020B0604020202020204" pitchFamily="34" charset="0"/>
              </a:rPr>
              <a:t>comunicare, </a:t>
            </a:r>
            <a:r>
              <a:rPr lang="it-IT" sz="2200" dirty="0">
                <a:solidFill>
                  <a:prstClr val="black"/>
                </a:solidFill>
                <a:latin typeface="Arial" panose="020B0604020202020204" pitchFamily="34" charset="0"/>
                <a:cs typeface="Arial" panose="020B0604020202020204" pitchFamily="34" charset="0"/>
              </a:rPr>
              <a:t>a tutti gli opinion maker, media e </a:t>
            </a:r>
            <a:r>
              <a:rPr lang="it-IT" sz="2200" dirty="0" smtClean="0">
                <a:solidFill>
                  <a:prstClr val="black"/>
                </a:solidFill>
                <a:latin typeface="Arial" panose="020B0604020202020204" pitchFamily="34" charset="0"/>
                <a:cs typeface="Arial" panose="020B0604020202020204" pitchFamily="34" charset="0"/>
              </a:rPr>
              <a:t>stakeholder, le attività relative </a:t>
            </a:r>
            <a:r>
              <a:rPr lang="it-IT" sz="2200" dirty="0">
                <a:solidFill>
                  <a:prstClr val="black"/>
                </a:solidFill>
                <a:latin typeface="Arial" panose="020B0604020202020204" pitchFamily="34" charset="0"/>
                <a:cs typeface="Arial" panose="020B0604020202020204" pitchFamily="34" charset="0"/>
              </a:rPr>
              <a:t>al </a:t>
            </a:r>
            <a:r>
              <a:rPr lang="it-IT" sz="2200" dirty="0" smtClean="0">
                <a:solidFill>
                  <a:prstClr val="black"/>
                </a:solidFill>
                <a:latin typeface="Arial" panose="020B0604020202020204" pitchFamily="34" charset="0"/>
                <a:cs typeface="Arial" panose="020B0604020202020204" pitchFamily="34" charset="0"/>
              </a:rPr>
              <a:t>programma;</a:t>
            </a:r>
          </a:p>
          <a:p>
            <a:pPr marL="342900" lvl="0" indent="-342900" algn="just">
              <a:buFont typeface="Wingdings" panose="05000000000000000000" pitchFamily="2" charset="2"/>
              <a:buChar char="§"/>
              <a:defRPr/>
            </a:pPr>
            <a:r>
              <a:rPr lang="it-IT" sz="2200" dirty="0" smtClean="0">
                <a:solidFill>
                  <a:prstClr val="black"/>
                </a:solidFill>
                <a:latin typeface="Arial" panose="020B0604020202020204" pitchFamily="34" charset="0"/>
                <a:cs typeface="Arial" panose="020B0604020202020204" pitchFamily="34" charset="0"/>
              </a:rPr>
              <a:t>nel </a:t>
            </a:r>
            <a:r>
              <a:rPr lang="it-IT" sz="2200" dirty="0">
                <a:solidFill>
                  <a:prstClr val="black"/>
                </a:solidFill>
                <a:latin typeface="Arial" panose="020B0604020202020204" pitchFamily="34" charset="0"/>
                <a:cs typeface="Arial" panose="020B0604020202020204" pitchFamily="34" charset="0"/>
              </a:rPr>
              <a:t>periodo </a:t>
            </a:r>
            <a:r>
              <a:rPr lang="it-IT" sz="2200" b="1" dirty="0">
                <a:solidFill>
                  <a:prstClr val="black"/>
                </a:solidFill>
                <a:latin typeface="Arial" panose="020B0604020202020204" pitchFamily="34" charset="0"/>
                <a:cs typeface="Arial" panose="020B0604020202020204" pitchFamily="34" charset="0"/>
              </a:rPr>
              <a:t>gennaio-giugno 2024 </a:t>
            </a:r>
            <a:r>
              <a:rPr lang="it-IT" sz="2200" dirty="0">
                <a:solidFill>
                  <a:prstClr val="black"/>
                </a:solidFill>
                <a:latin typeface="Arial" panose="020B0604020202020204" pitchFamily="34" charset="0"/>
                <a:cs typeface="Arial" panose="020B0604020202020204" pitchFamily="34" charset="0"/>
              </a:rPr>
              <a:t>sono stati realizzati dall’ufficio stampa diversi comunicati veicolati tramite testate giornalistiche per un totale complessivo di circa 180 indirizzi </a:t>
            </a:r>
            <a:r>
              <a:rPr lang="it-IT" sz="2200" dirty="0" smtClean="0">
                <a:solidFill>
                  <a:prstClr val="black"/>
                </a:solidFill>
                <a:latin typeface="Arial" panose="020B0604020202020204" pitchFamily="34" charset="0"/>
                <a:cs typeface="Arial" panose="020B0604020202020204" pitchFamily="34" charset="0"/>
              </a:rPr>
              <a:t>selezionati;  </a:t>
            </a:r>
            <a:endParaRPr lang="it-IT" sz="2200" dirty="0">
              <a:solidFill>
                <a:prstClr val="black"/>
              </a:solidFill>
              <a:latin typeface="Arial" panose="020B0604020202020204" pitchFamily="34" charset="0"/>
              <a:cs typeface="Arial" panose="020B0604020202020204" pitchFamily="34" charset="0"/>
            </a:endParaRPr>
          </a:p>
          <a:p>
            <a:pPr marL="342900" lvl="0" indent="-342900" algn="just">
              <a:buFont typeface="Wingdings" panose="05000000000000000000" pitchFamily="2" charset="2"/>
              <a:buChar char="§"/>
              <a:defRPr/>
            </a:pPr>
            <a:r>
              <a:rPr lang="it-IT" sz="2200" dirty="0" smtClean="0">
                <a:solidFill>
                  <a:prstClr val="black"/>
                </a:solidFill>
                <a:latin typeface="Arial" panose="020B0604020202020204" pitchFamily="34" charset="0"/>
                <a:cs typeface="Arial" panose="020B0604020202020204" pitchFamily="34" charset="0"/>
              </a:rPr>
              <a:t>i </a:t>
            </a:r>
            <a:r>
              <a:rPr lang="it-IT" sz="2200" dirty="0">
                <a:solidFill>
                  <a:prstClr val="black"/>
                </a:solidFill>
                <a:latin typeface="Arial" panose="020B0604020202020204" pitchFamily="34" charset="0"/>
                <a:cs typeface="Arial" panose="020B0604020202020204" pitchFamily="34" charset="0"/>
              </a:rPr>
              <a:t>comunicati stampa sono stati diffusi nel tradizionale formato cartaceo, in versione elettronica 4.0 (smartphones e </a:t>
            </a:r>
            <a:r>
              <a:rPr lang="it-IT" sz="2200" dirty="0" err="1">
                <a:solidFill>
                  <a:prstClr val="black"/>
                </a:solidFill>
                <a:latin typeface="Arial" panose="020B0604020202020204" pitchFamily="34" charset="0"/>
                <a:cs typeface="Arial" panose="020B0604020202020204" pitchFamily="34" charset="0"/>
              </a:rPr>
              <a:t>tablets</a:t>
            </a:r>
            <a:r>
              <a:rPr lang="it-IT" sz="2200" dirty="0">
                <a:solidFill>
                  <a:prstClr val="black"/>
                </a:solidFill>
                <a:latin typeface="Arial" panose="020B0604020202020204" pitchFamily="34" charset="0"/>
                <a:cs typeface="Arial" panose="020B0604020202020204" pitchFamily="34" charset="0"/>
              </a:rPr>
              <a:t>), sul portale web istituzionale e sulle piattaforme di social network del PSR (Facebook e Instagram).</a:t>
            </a:r>
          </a:p>
        </p:txBody>
      </p:sp>
      <p:sp>
        <p:nvSpPr>
          <p:cNvPr id="18" name="CasellaDiTesto 17">
            <a:extLst>
              <a:ext uri="{FF2B5EF4-FFF2-40B4-BE49-F238E27FC236}">
                <a16:creationId xmlns:a16="http://schemas.microsoft.com/office/drawing/2014/main" xmlns="" id="{C282A021-B68A-4A00-957B-DD790225CE08}"/>
              </a:ext>
            </a:extLst>
          </p:cNvPr>
          <p:cNvSpPr txBox="1"/>
          <p:nvPr/>
        </p:nvSpPr>
        <p:spPr>
          <a:xfrm>
            <a:off x="612097" y="126319"/>
            <a:ext cx="11309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Ufficio stampa e media relations</a:t>
            </a:r>
          </a:p>
        </p:txBody>
      </p:sp>
      <p:pic>
        <p:nvPicPr>
          <p:cNvPr id="2" name="Immagine 1"/>
          <p:cNvPicPr>
            <a:picLocks noChangeAspect="1"/>
          </p:cNvPicPr>
          <p:nvPr/>
        </p:nvPicPr>
        <p:blipFill>
          <a:blip r:embed="rId2"/>
          <a:stretch>
            <a:fillRect/>
          </a:stretch>
        </p:blipFill>
        <p:spPr>
          <a:xfrm>
            <a:off x="9126782" y="917550"/>
            <a:ext cx="2964797" cy="4858512"/>
          </a:xfrm>
          <a:prstGeom prst="rect">
            <a:avLst/>
          </a:prstGeom>
        </p:spPr>
      </p:pic>
    </p:spTree>
    <p:extLst>
      <p:ext uri="{BB962C8B-B14F-4D97-AF65-F5344CB8AC3E}">
        <p14:creationId xmlns:p14="http://schemas.microsoft.com/office/powerpoint/2010/main" val="1038438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ttore 1 2">
            <a:extLst>
              <a:ext uri="{FF2B5EF4-FFF2-40B4-BE49-F238E27FC236}">
                <a16:creationId xmlns:a16="http://schemas.microsoft.com/office/drawing/2014/main" xmlns="" id="{4FA1087C-81AC-4EEB-83F6-7E0DD53BFE99}"/>
              </a:ext>
            </a:extLst>
          </p:cNvPr>
          <p:cNvCxnSpPr/>
          <p:nvPr/>
        </p:nvCxnSpPr>
        <p:spPr>
          <a:xfrm>
            <a:off x="710005" y="888643"/>
            <a:ext cx="8868127" cy="21515"/>
          </a:xfrm>
          <a:prstGeom prst="line">
            <a:avLst/>
          </a:prstGeom>
          <a:ln w="19050">
            <a:solidFill>
              <a:srgbClr val="002060"/>
            </a:solidFill>
          </a:ln>
        </p:spPr>
        <p:style>
          <a:lnRef idx="1">
            <a:schemeClr val="dk1"/>
          </a:lnRef>
          <a:fillRef idx="0">
            <a:schemeClr val="dk1"/>
          </a:fillRef>
          <a:effectRef idx="0">
            <a:schemeClr val="dk1"/>
          </a:effectRef>
          <a:fontRef idx="minor">
            <a:schemeClr val="tx1"/>
          </a:fontRef>
        </p:style>
      </p:cxnSp>
      <p:sp>
        <p:nvSpPr>
          <p:cNvPr id="20" name="CasellaDiTesto 19">
            <a:extLst>
              <a:ext uri="{FF2B5EF4-FFF2-40B4-BE49-F238E27FC236}">
                <a16:creationId xmlns:a16="http://schemas.microsoft.com/office/drawing/2014/main" xmlns="" id="{C282A021-B68A-4A00-957B-DD790225CE08}"/>
              </a:ext>
            </a:extLst>
          </p:cNvPr>
          <p:cNvSpPr txBox="1"/>
          <p:nvPr/>
        </p:nvSpPr>
        <p:spPr>
          <a:xfrm>
            <a:off x="577277" y="426978"/>
            <a:ext cx="109937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Social media strategy (1/2)</a:t>
            </a:r>
          </a:p>
        </p:txBody>
      </p:sp>
      <p:sp>
        <p:nvSpPr>
          <p:cNvPr id="2" name="CasellaDiTesto 1">
            <a:extLst>
              <a:ext uri="{FF2B5EF4-FFF2-40B4-BE49-F238E27FC236}">
                <a16:creationId xmlns:a16="http://schemas.microsoft.com/office/drawing/2014/main" xmlns="" id="{26537C49-10AE-7AF3-827C-DBE0A30AD74C}"/>
              </a:ext>
            </a:extLst>
          </p:cNvPr>
          <p:cNvSpPr txBox="1"/>
          <p:nvPr/>
        </p:nvSpPr>
        <p:spPr>
          <a:xfrm>
            <a:off x="2928519" y="910158"/>
            <a:ext cx="8642554" cy="5401479"/>
          </a:xfrm>
          <a:prstGeom prst="rect">
            <a:avLst/>
          </a:prstGeom>
          <a:noFill/>
        </p:spPr>
        <p:txBody>
          <a:bodyPr wrap="square" rtlCol="0">
            <a:spAutoFit/>
          </a:bodyPr>
          <a:lstStyle/>
          <a:p>
            <a:pPr marL="342900" lvl="0" indent="-342900" algn="just">
              <a:buFont typeface="Wingdings" panose="05000000000000000000" pitchFamily="2" charset="2"/>
              <a:buChar char="§"/>
              <a:defRPr/>
            </a:pPr>
            <a:r>
              <a:rPr lang="it-IT" sz="2300" dirty="0">
                <a:solidFill>
                  <a:prstClr val="black"/>
                </a:solidFill>
                <a:latin typeface="Arial" panose="020B0604020202020204" pitchFamily="34" charset="0"/>
                <a:cs typeface="Arial" panose="020B0604020202020204" pitchFamily="34" charset="0"/>
              </a:rPr>
              <a:t>L’attività promossa sui social media è stata curata, fino al 30 giugno 2024, dalla RTI Mirus s.r.l. sempre in condivisione con i referenti regionali. L’obiettivo principale della Social Media </a:t>
            </a:r>
            <a:r>
              <a:rPr lang="it-IT" sz="2300" dirty="0" err="1">
                <a:solidFill>
                  <a:prstClr val="black"/>
                </a:solidFill>
                <a:latin typeface="Arial" panose="020B0604020202020204" pitchFamily="34" charset="0"/>
                <a:cs typeface="Arial" panose="020B0604020202020204" pitchFamily="34" charset="0"/>
              </a:rPr>
              <a:t>Strategy</a:t>
            </a:r>
            <a:r>
              <a:rPr lang="it-IT" sz="2300" dirty="0">
                <a:solidFill>
                  <a:prstClr val="black"/>
                </a:solidFill>
                <a:latin typeface="Arial" panose="020B0604020202020204" pitchFamily="34" charset="0"/>
                <a:cs typeface="Arial" panose="020B0604020202020204" pitchFamily="34" charset="0"/>
              </a:rPr>
              <a:t> relativamente all’anno </a:t>
            </a:r>
            <a:r>
              <a:rPr lang="it-IT" sz="2300" dirty="0" smtClean="0">
                <a:solidFill>
                  <a:prstClr val="black"/>
                </a:solidFill>
                <a:latin typeface="Arial" panose="020B0604020202020204" pitchFamily="34" charset="0"/>
                <a:cs typeface="Arial" panose="020B0604020202020204" pitchFamily="34" charset="0"/>
              </a:rPr>
              <a:t>2024, </a:t>
            </a:r>
            <a:r>
              <a:rPr lang="it-IT" sz="2300" dirty="0">
                <a:solidFill>
                  <a:prstClr val="black"/>
                </a:solidFill>
                <a:latin typeface="Arial" panose="020B0604020202020204" pitchFamily="34" charset="0"/>
                <a:cs typeface="Arial" panose="020B0604020202020204" pitchFamily="34" charset="0"/>
              </a:rPr>
              <a:t>è stato quello di aumentare il coinvolgimento dei target di riferimento rispetto alla politica di sviluppo rurale in </a:t>
            </a:r>
            <a:r>
              <a:rPr lang="it-IT" sz="2300" dirty="0" smtClean="0">
                <a:solidFill>
                  <a:prstClr val="black"/>
                </a:solidFill>
                <a:latin typeface="Arial" panose="020B0604020202020204" pitchFamily="34" charset="0"/>
                <a:cs typeface="Arial" panose="020B0604020202020204" pitchFamily="34" charset="0"/>
              </a:rPr>
              <a:t>Abruzzo</a:t>
            </a:r>
            <a:r>
              <a:rPr lang="it-IT" sz="2300" dirty="0">
                <a:solidFill>
                  <a:prstClr val="black"/>
                </a:solidFill>
                <a:latin typeface="Arial" panose="020B0604020202020204" pitchFamily="34" charset="0"/>
                <a:cs typeface="Arial" panose="020B0604020202020204" pitchFamily="34" charset="0"/>
              </a:rPr>
              <a:t>;</a:t>
            </a:r>
          </a:p>
          <a:p>
            <a:pPr marL="342900" lvl="0" indent="-342900" algn="just">
              <a:buFont typeface="Wingdings" panose="05000000000000000000" pitchFamily="2" charset="2"/>
              <a:buChar char="§"/>
              <a:defRPr/>
            </a:pPr>
            <a:r>
              <a:rPr lang="it-IT" sz="2300" dirty="0">
                <a:solidFill>
                  <a:prstClr val="black"/>
                </a:solidFill>
                <a:latin typeface="Arial" panose="020B0604020202020204" pitchFamily="34" charset="0"/>
                <a:cs typeface="Arial" panose="020B0604020202020204" pitchFamily="34" charset="0"/>
              </a:rPr>
              <a:t>i</a:t>
            </a:r>
            <a:r>
              <a:rPr lang="it-IT" sz="2300" dirty="0" smtClean="0">
                <a:solidFill>
                  <a:prstClr val="black"/>
                </a:solidFill>
                <a:latin typeface="Arial" panose="020B0604020202020204" pitchFamily="34" charset="0"/>
                <a:cs typeface="Arial" panose="020B0604020202020204" pitchFamily="34" charset="0"/>
              </a:rPr>
              <a:t> </a:t>
            </a:r>
            <a:r>
              <a:rPr lang="it-IT" sz="2300" dirty="0">
                <a:solidFill>
                  <a:prstClr val="black"/>
                </a:solidFill>
                <a:latin typeface="Arial" panose="020B0604020202020204" pitchFamily="34" charset="0"/>
                <a:cs typeface="Arial" panose="020B0604020202020204" pitchFamily="34" charset="0"/>
              </a:rPr>
              <a:t>canali social attualmente attivi sono Facebook e Instagram.</a:t>
            </a:r>
          </a:p>
          <a:p>
            <a:pPr marL="342900" lvl="0" indent="-342900" algn="just">
              <a:buFont typeface="Wingdings" panose="05000000000000000000" pitchFamily="2" charset="2"/>
              <a:buChar char="§"/>
              <a:defRPr/>
            </a:pPr>
            <a:r>
              <a:rPr lang="it-IT" sz="2300" dirty="0">
                <a:solidFill>
                  <a:prstClr val="black"/>
                </a:solidFill>
                <a:latin typeface="Arial" panose="020B0604020202020204" pitchFamily="34" charset="0"/>
                <a:cs typeface="Arial" panose="020B0604020202020204" pitchFamily="34" charset="0"/>
              </a:rPr>
              <a:t>i</a:t>
            </a:r>
            <a:r>
              <a:rPr lang="it-IT" sz="2300" dirty="0" smtClean="0">
                <a:solidFill>
                  <a:prstClr val="black"/>
                </a:solidFill>
                <a:latin typeface="Arial" panose="020B0604020202020204" pitchFamily="34" charset="0"/>
                <a:cs typeface="Arial" panose="020B0604020202020204" pitchFamily="34" charset="0"/>
              </a:rPr>
              <a:t>l </a:t>
            </a:r>
            <a:r>
              <a:rPr lang="it-IT" sz="2300" dirty="0">
                <a:solidFill>
                  <a:prstClr val="black"/>
                </a:solidFill>
                <a:latin typeface="Arial" panose="020B0604020202020204" pitchFamily="34" charset="0"/>
                <a:cs typeface="Arial" panose="020B0604020202020204" pitchFamily="34" charset="0"/>
              </a:rPr>
              <a:t>calendario editoriale social ha seguito la seguente strategia:</a:t>
            </a:r>
          </a:p>
          <a:p>
            <a:pPr lvl="1" algn="just">
              <a:defRPr/>
            </a:pPr>
            <a:r>
              <a:rPr lang="it-IT" sz="2300" dirty="0" smtClean="0">
                <a:solidFill>
                  <a:prstClr val="black"/>
                </a:solidFill>
                <a:latin typeface="Arial" panose="020B0604020202020204" pitchFamily="34" charset="0"/>
                <a:cs typeface="Arial" panose="020B0604020202020204" pitchFamily="34" charset="0"/>
              </a:rPr>
              <a:t>- 2/3 </a:t>
            </a:r>
            <a:r>
              <a:rPr lang="it-IT" sz="2300" dirty="0">
                <a:solidFill>
                  <a:prstClr val="black"/>
                </a:solidFill>
                <a:latin typeface="Arial" panose="020B0604020202020204" pitchFamily="34" charset="0"/>
                <a:cs typeface="Arial" panose="020B0604020202020204" pitchFamily="34" charset="0"/>
              </a:rPr>
              <a:t>post ogni settimana per un totale di </a:t>
            </a:r>
            <a:r>
              <a:rPr lang="it-IT" sz="2300" dirty="0" err="1">
                <a:solidFill>
                  <a:prstClr val="black"/>
                </a:solidFill>
                <a:latin typeface="Arial" panose="020B0604020202020204" pitchFamily="34" charset="0"/>
                <a:cs typeface="Arial" panose="020B0604020202020204" pitchFamily="34" charset="0"/>
              </a:rPr>
              <a:t>ca</a:t>
            </a:r>
            <a:r>
              <a:rPr lang="it-IT" sz="2300" dirty="0">
                <a:solidFill>
                  <a:prstClr val="black"/>
                </a:solidFill>
                <a:latin typeface="Arial" panose="020B0604020202020204" pitchFamily="34" charset="0"/>
                <a:cs typeface="Arial" panose="020B0604020202020204" pitchFamily="34" charset="0"/>
              </a:rPr>
              <a:t>. 10/12 post mensili;</a:t>
            </a:r>
          </a:p>
          <a:p>
            <a:pPr lvl="1" algn="just">
              <a:defRPr/>
            </a:pPr>
            <a:r>
              <a:rPr lang="it-IT" sz="2300" dirty="0" smtClean="0">
                <a:solidFill>
                  <a:prstClr val="black"/>
                </a:solidFill>
                <a:latin typeface="Arial" panose="020B0604020202020204" pitchFamily="34" charset="0"/>
                <a:cs typeface="Arial" panose="020B0604020202020204" pitchFamily="34" charset="0"/>
              </a:rPr>
              <a:t>- ogni </a:t>
            </a:r>
            <a:r>
              <a:rPr lang="it-IT" sz="2300" dirty="0">
                <a:solidFill>
                  <a:prstClr val="black"/>
                </a:solidFill>
                <a:latin typeface="Arial" panose="020B0604020202020204" pitchFamily="34" charset="0"/>
                <a:cs typeface="Arial" panose="020B0604020202020204" pitchFamily="34" charset="0"/>
              </a:rPr>
              <a:t>post pubblicato è stato corredato </a:t>
            </a:r>
            <a:r>
              <a:rPr lang="it-IT" sz="2300" dirty="0" smtClean="0">
                <a:solidFill>
                  <a:prstClr val="black"/>
                </a:solidFill>
                <a:latin typeface="Arial" panose="020B0604020202020204" pitchFamily="34" charset="0"/>
                <a:cs typeface="Arial" panose="020B0604020202020204" pitchFamily="34" charset="0"/>
              </a:rPr>
              <a:t>di </a:t>
            </a:r>
            <a:r>
              <a:rPr lang="it-IT" sz="2300" dirty="0">
                <a:solidFill>
                  <a:prstClr val="black"/>
                </a:solidFill>
                <a:latin typeface="Arial" panose="020B0604020202020204" pitchFamily="34" charset="0"/>
                <a:cs typeface="Arial" panose="020B0604020202020204" pitchFamily="34" charset="0"/>
              </a:rPr>
              <a:t>immagini pertinenti, </a:t>
            </a:r>
            <a:r>
              <a:rPr lang="it-IT" sz="2300" dirty="0" smtClean="0">
                <a:solidFill>
                  <a:prstClr val="black"/>
                </a:solidFill>
                <a:latin typeface="Arial" panose="020B0604020202020204" pitchFamily="34" charset="0"/>
                <a:cs typeface="Arial" panose="020B0604020202020204" pitchFamily="34" charset="0"/>
              </a:rPr>
              <a:t>di </a:t>
            </a:r>
            <a:r>
              <a:rPr lang="it-IT" sz="2300" dirty="0">
                <a:solidFill>
                  <a:prstClr val="black"/>
                </a:solidFill>
                <a:latin typeface="Arial" panose="020B0604020202020204" pitchFamily="34" charset="0"/>
                <a:cs typeface="Arial" panose="020B0604020202020204" pitchFamily="34" charset="0"/>
              </a:rPr>
              <a:t>un link al sito istituzionale del PSR Abruzzo o ad altra fonte, </a:t>
            </a:r>
            <a:r>
              <a:rPr lang="it-IT" sz="2300" dirty="0" smtClean="0">
                <a:solidFill>
                  <a:prstClr val="black"/>
                </a:solidFill>
                <a:latin typeface="Arial" panose="020B0604020202020204" pitchFamily="34" charset="0"/>
                <a:cs typeface="Arial" panose="020B0604020202020204" pitchFamily="34" charset="0"/>
              </a:rPr>
              <a:t>degli </a:t>
            </a:r>
            <a:r>
              <a:rPr lang="it-IT" sz="2300" dirty="0" err="1">
                <a:solidFill>
                  <a:prstClr val="black"/>
                </a:solidFill>
                <a:latin typeface="Arial" panose="020B0604020202020204" pitchFamily="34" charset="0"/>
                <a:cs typeface="Arial" panose="020B0604020202020204" pitchFamily="34" charset="0"/>
              </a:rPr>
              <a:t>hashtag</a:t>
            </a:r>
            <a:r>
              <a:rPr lang="it-IT" sz="2300" dirty="0">
                <a:solidFill>
                  <a:prstClr val="black"/>
                </a:solidFill>
                <a:latin typeface="Arial" panose="020B0604020202020204" pitchFamily="34" charset="0"/>
                <a:cs typeface="Arial" panose="020B0604020202020204" pitchFamily="34" charset="0"/>
              </a:rPr>
              <a:t> pertinenti;</a:t>
            </a:r>
          </a:p>
          <a:p>
            <a:pPr lvl="1" algn="just">
              <a:defRPr/>
            </a:pPr>
            <a:r>
              <a:rPr lang="it-IT" sz="2300" dirty="0" smtClean="0">
                <a:solidFill>
                  <a:prstClr val="black"/>
                </a:solidFill>
                <a:latin typeface="Arial" panose="020B0604020202020204" pitchFamily="34" charset="0"/>
                <a:cs typeface="Arial" panose="020B0604020202020204" pitchFamily="34" charset="0"/>
              </a:rPr>
              <a:t>- creazione </a:t>
            </a:r>
            <a:r>
              <a:rPr lang="it-IT" sz="2300" dirty="0">
                <a:solidFill>
                  <a:prstClr val="black"/>
                </a:solidFill>
                <a:latin typeface="Arial" panose="020B0604020202020204" pitchFamily="34" charset="0"/>
                <a:cs typeface="Arial" panose="020B0604020202020204" pitchFamily="34" charset="0"/>
              </a:rPr>
              <a:t>di Stories su piattaforma Instagram, per creare maggiore interazione </a:t>
            </a:r>
            <a:r>
              <a:rPr lang="it-IT" sz="2300" dirty="0" smtClean="0">
                <a:solidFill>
                  <a:prstClr val="black"/>
                </a:solidFill>
                <a:latin typeface="Arial" panose="020B0604020202020204" pitchFamily="34" charset="0"/>
                <a:cs typeface="Arial" panose="020B0604020202020204" pitchFamily="34" charset="0"/>
              </a:rPr>
              <a:t>con i </a:t>
            </a:r>
            <a:r>
              <a:rPr lang="it-IT" sz="2300" dirty="0" err="1">
                <a:solidFill>
                  <a:prstClr val="black"/>
                </a:solidFill>
                <a:latin typeface="Arial" panose="020B0604020202020204" pitchFamily="34" charset="0"/>
                <a:cs typeface="Arial" panose="020B0604020202020204" pitchFamily="34" charset="0"/>
              </a:rPr>
              <a:t>follower</a:t>
            </a:r>
            <a:r>
              <a:rPr lang="it-IT" sz="2300" dirty="0">
                <a:solidFill>
                  <a:prstClr val="black"/>
                </a:solidFill>
                <a:latin typeface="Arial" panose="020B0604020202020204" pitchFamily="34" charset="0"/>
                <a:cs typeface="Arial" panose="020B0604020202020204" pitchFamily="34" charset="0"/>
              </a:rPr>
              <a:t>.</a:t>
            </a:r>
          </a:p>
        </p:txBody>
      </p:sp>
      <p:pic>
        <p:nvPicPr>
          <p:cNvPr id="2052" name="Picture 4">
            <a:extLst>
              <a:ext uri="{FF2B5EF4-FFF2-40B4-BE49-F238E27FC236}">
                <a16:creationId xmlns:a16="http://schemas.microsoft.com/office/drawing/2014/main" xmlns="" id="{CE4E6A7F-FF4A-692D-F703-F9DA9081F1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69" y="3758628"/>
            <a:ext cx="2016000" cy="2016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xmlns="" id="{8A89DA5B-45CE-2993-F503-05967238C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77" y="1371823"/>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991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48DE67B9-83B9-0751-4955-18D438BE0FE9}"/>
              </a:ext>
            </a:extLst>
          </p:cNvPr>
          <p:cNvSpPr>
            <a:spLocks noGrp="1"/>
          </p:cNvSpPr>
          <p:nvPr>
            <p:ph idx="4294967295"/>
          </p:nvPr>
        </p:nvSpPr>
        <p:spPr>
          <a:xfrm>
            <a:off x="0" y="1109663"/>
            <a:ext cx="10942638" cy="5365750"/>
          </a:xfrm>
          <a:solidFill>
            <a:schemeClr val="bg1"/>
          </a:solidFill>
        </p:spPr>
        <p:txBody>
          <a:bodyPr>
            <a:normAutofit fontScale="92500" lnSpcReduction="20000"/>
          </a:bodyPr>
          <a:lstStyle/>
          <a:p>
            <a:r>
              <a:rPr lang="en-GB" dirty="0" err="1">
                <a:latin typeface="Arial" panose="020B0604020202020204" pitchFamily="34" charset="0"/>
                <a:cs typeface="Arial" panose="020B0604020202020204" pitchFamily="34" charset="0"/>
              </a:rPr>
              <a:t>Gradimento</a:t>
            </a:r>
            <a:r>
              <a:rPr lang="en-GB" dirty="0">
                <a:latin typeface="Arial" panose="020B0604020202020204" pitchFamily="34" charset="0"/>
                <a:cs typeface="Arial" panose="020B0604020202020204" pitchFamily="34" charset="0"/>
              </a:rPr>
              <a:t> social:</a:t>
            </a:r>
          </a:p>
          <a:p>
            <a:pPr marL="457200" lvl="1" indent="0" algn="just">
              <a:buNone/>
              <a:defRPr/>
            </a:pPr>
            <a:r>
              <a:rPr lang="en-US" b="1" dirty="0" smtClean="0">
                <a:solidFill>
                  <a:prstClr val="black"/>
                </a:solidFill>
                <a:latin typeface="Arial" panose="020B0604020202020204" pitchFamily="34" charset="0"/>
                <a:cs typeface="Arial" panose="020B0604020202020204" pitchFamily="34" charset="0"/>
              </a:rPr>
              <a:t>- </a:t>
            </a:r>
            <a:r>
              <a:rPr lang="en-US" b="1" dirty="0" err="1" smtClean="0">
                <a:solidFill>
                  <a:prstClr val="black"/>
                </a:solidFill>
                <a:latin typeface="Arial" panose="020B0604020202020204" pitchFamily="34" charset="0"/>
                <a:cs typeface="Arial" panose="020B0604020202020204" pitchFamily="34" charset="0"/>
              </a:rPr>
              <a:t>pagina</a:t>
            </a:r>
            <a:r>
              <a:rPr lang="en-US" b="1" dirty="0" smtClean="0">
                <a:solidFill>
                  <a:prstClr val="black"/>
                </a:solidFill>
                <a:latin typeface="Arial" panose="020B0604020202020204" pitchFamily="34" charset="0"/>
                <a:cs typeface="Arial" panose="020B0604020202020204" pitchFamily="34" charset="0"/>
              </a:rPr>
              <a:t> </a:t>
            </a:r>
            <a:r>
              <a:rPr lang="en-US" b="1" dirty="0">
                <a:solidFill>
                  <a:prstClr val="black"/>
                </a:solidFill>
                <a:latin typeface="Arial" panose="020B0604020202020204" pitchFamily="34" charset="0"/>
                <a:cs typeface="Arial" panose="020B0604020202020204" pitchFamily="34" charset="0"/>
              </a:rPr>
              <a:t>Facebook: 4523 follower</a:t>
            </a:r>
          </a:p>
          <a:p>
            <a:pPr marL="457200" lvl="1" indent="0" algn="just">
              <a:buNone/>
              <a:defRPr/>
            </a:pPr>
            <a:r>
              <a:rPr lang="en-US" b="1" dirty="0">
                <a:solidFill>
                  <a:prstClr val="black"/>
                </a:solidFill>
                <a:latin typeface="Arial" panose="020B0604020202020204" pitchFamily="34" charset="0"/>
                <a:cs typeface="Arial" panose="020B0604020202020204" pitchFamily="34" charset="0"/>
              </a:rPr>
              <a:t>- </a:t>
            </a:r>
            <a:r>
              <a:rPr lang="en-US" b="1" dirty="0" err="1">
                <a:solidFill>
                  <a:prstClr val="black"/>
                </a:solidFill>
                <a:latin typeface="Arial" panose="020B0604020202020204" pitchFamily="34" charset="0"/>
                <a:cs typeface="Arial" panose="020B0604020202020204" pitchFamily="34" charset="0"/>
              </a:rPr>
              <a:t>profilo</a:t>
            </a:r>
            <a:r>
              <a:rPr lang="en-US" b="1" dirty="0">
                <a:solidFill>
                  <a:prstClr val="black"/>
                </a:solidFill>
                <a:latin typeface="Arial" panose="020B0604020202020204" pitchFamily="34" charset="0"/>
                <a:cs typeface="Arial" panose="020B0604020202020204" pitchFamily="34" charset="0"/>
              </a:rPr>
              <a:t> Instagram: 396 follower</a:t>
            </a:r>
          </a:p>
          <a:p>
            <a:r>
              <a:rPr lang="en-GB" dirty="0" err="1" smtClean="0">
                <a:latin typeface="Arial" panose="020B0604020202020204" pitchFamily="34" charset="0"/>
                <a:cs typeface="Arial" panose="020B0604020202020204" pitchFamily="34" charset="0"/>
              </a:rPr>
              <a:t>Pubblico</a:t>
            </a:r>
            <a:r>
              <a:rPr lang="en-GB" dirty="0" smtClean="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d’elezione</a:t>
            </a:r>
            <a:r>
              <a:rPr lang="en-GB" dirty="0">
                <a:latin typeface="Arial" panose="020B0604020202020204" pitchFamily="34" charset="0"/>
                <a:cs typeface="Arial" panose="020B0604020202020204" pitchFamily="34" charset="0"/>
              </a:rPr>
              <a:t>: </a:t>
            </a:r>
          </a:p>
          <a:p>
            <a:pPr marL="457200" lvl="1" indent="0">
              <a:buNone/>
            </a:pPr>
            <a:r>
              <a:rPr lang="it-IT" dirty="0" smtClean="0">
                <a:latin typeface="Arial" panose="020B0604020202020204" pitchFamily="34" charset="0"/>
                <a:cs typeface="Arial" panose="020B0604020202020204" pitchFamily="34" charset="0"/>
              </a:rPr>
              <a:t>- età </a:t>
            </a:r>
            <a:r>
              <a:rPr lang="it-IT" dirty="0">
                <a:latin typeface="Arial" panose="020B0604020202020204" pitchFamily="34" charset="0"/>
                <a:cs typeface="Arial" panose="020B0604020202020204" pitchFamily="34" charset="0"/>
              </a:rPr>
              <a:t>tra i 34 e i 65 anni, dove la fascia tra i 35 e 44 anni risulta essere la più attiva e ricettiva. Le donne raggiungono una percentuale del 47%, mentre gli uomini del 53%. </a:t>
            </a:r>
          </a:p>
          <a:p>
            <a:pPr marL="228600" lvl="1">
              <a:spcBef>
                <a:spcPts val="1000"/>
              </a:spcBef>
            </a:pPr>
            <a:r>
              <a:rPr lang="it-IT" sz="2800" dirty="0">
                <a:latin typeface="Arial" panose="020B0604020202020204" pitchFamily="34" charset="0"/>
                <a:cs typeface="Arial" panose="020B0604020202020204" pitchFamily="34" charset="0"/>
              </a:rPr>
              <a:t>Pubblicazioni:</a:t>
            </a:r>
          </a:p>
          <a:p>
            <a:pPr marL="457200" lvl="1" indent="0">
              <a:buNone/>
            </a:pPr>
            <a:r>
              <a:rPr lang="it-IT" b="1" dirty="0" smtClean="0">
                <a:solidFill>
                  <a:prstClr val="black"/>
                </a:solidFill>
                <a:latin typeface="Arial" panose="020B0604020202020204" pitchFamily="34" charset="0"/>
                <a:cs typeface="Arial" panose="020B0604020202020204" pitchFamily="34" charset="0"/>
              </a:rPr>
              <a:t>- 60 </a:t>
            </a:r>
            <a:r>
              <a:rPr lang="it-IT" b="1" dirty="0">
                <a:solidFill>
                  <a:prstClr val="black"/>
                </a:solidFill>
                <a:latin typeface="Arial" panose="020B0604020202020204" pitchFamily="34" charset="0"/>
                <a:cs typeface="Arial" panose="020B0604020202020204" pitchFamily="34" charset="0"/>
              </a:rPr>
              <a:t>post, con una media di 10 post al mese. </a:t>
            </a:r>
            <a:endParaRPr lang="it-IT" b="1" dirty="0" smtClean="0">
              <a:solidFill>
                <a:prstClr val="black"/>
              </a:solidFill>
              <a:latin typeface="Arial" panose="020B0604020202020204" pitchFamily="34" charset="0"/>
              <a:cs typeface="Arial" panose="020B0604020202020204" pitchFamily="34" charset="0"/>
            </a:endParaRPr>
          </a:p>
          <a:p>
            <a:pPr marL="228600" lvl="1">
              <a:spcBef>
                <a:spcPts val="1000"/>
              </a:spcBef>
            </a:pPr>
            <a:r>
              <a:rPr lang="it-IT" sz="2800" dirty="0">
                <a:latin typeface="Arial" panose="020B0604020202020204" pitchFamily="34" charset="0"/>
                <a:cs typeface="Arial" panose="020B0604020202020204" pitchFamily="34" charset="0"/>
              </a:rPr>
              <a:t>Tasso di coinvolgimento e copertura</a:t>
            </a:r>
            <a:r>
              <a:rPr lang="en-GB" sz="2800" dirty="0">
                <a:latin typeface="Arial" panose="020B0604020202020204" pitchFamily="34" charset="0"/>
                <a:cs typeface="Arial" panose="020B0604020202020204" pitchFamily="34" charset="0"/>
              </a:rPr>
              <a:t>:</a:t>
            </a:r>
          </a:p>
          <a:p>
            <a:pPr lvl="1"/>
            <a:r>
              <a:rPr lang="it-IT" b="1" dirty="0" smtClean="0">
                <a:solidFill>
                  <a:prstClr val="black"/>
                </a:solidFill>
                <a:latin typeface="Arial" panose="020B0604020202020204" pitchFamily="34" charset="0"/>
                <a:cs typeface="Arial" panose="020B0604020202020204" pitchFamily="34" charset="0"/>
              </a:rPr>
              <a:t>oltre 60.000 </a:t>
            </a:r>
            <a:r>
              <a:rPr lang="it-IT" b="1" dirty="0">
                <a:solidFill>
                  <a:prstClr val="black"/>
                </a:solidFill>
                <a:latin typeface="Arial" panose="020B0604020202020204" pitchFamily="34" charset="0"/>
                <a:cs typeface="Arial" panose="020B0604020202020204" pitchFamily="34" charset="0"/>
              </a:rPr>
              <a:t>visualizzazioni </a:t>
            </a:r>
            <a:r>
              <a:rPr lang="it-IT" dirty="0">
                <a:solidFill>
                  <a:prstClr val="black"/>
                </a:solidFill>
                <a:latin typeface="Arial" panose="020B0604020202020204" pitchFamily="34" charset="0"/>
                <a:cs typeface="Arial" panose="020B0604020202020204" pitchFamily="34" charset="0"/>
              </a:rPr>
              <a:t>della pagina Facebook e circa </a:t>
            </a:r>
            <a:r>
              <a:rPr lang="it-IT" b="1" dirty="0" smtClean="0">
                <a:solidFill>
                  <a:prstClr val="black"/>
                </a:solidFill>
                <a:latin typeface="Arial" panose="020B0604020202020204" pitchFamily="34" charset="0"/>
                <a:cs typeface="Arial" panose="020B0604020202020204" pitchFamily="34" charset="0"/>
              </a:rPr>
              <a:t>1.200 </a:t>
            </a:r>
            <a:r>
              <a:rPr lang="it-IT" dirty="0">
                <a:solidFill>
                  <a:prstClr val="black"/>
                </a:solidFill>
                <a:latin typeface="Arial" panose="020B0604020202020204" pitchFamily="34" charset="0"/>
                <a:cs typeface="Arial" panose="020B0604020202020204" pitchFamily="34" charset="0"/>
              </a:rPr>
              <a:t>visualizzazioni su Instagram;</a:t>
            </a:r>
          </a:p>
          <a:p>
            <a:r>
              <a:rPr lang="en-GB" dirty="0" err="1">
                <a:solidFill>
                  <a:prstClr val="black"/>
                </a:solidFill>
                <a:latin typeface="Arial" panose="020B0604020202020204" pitchFamily="34" charset="0"/>
                <a:cs typeface="Arial" panose="020B0604020202020204" pitchFamily="34" charset="0"/>
              </a:rPr>
              <a:t>Efficienza</a:t>
            </a:r>
            <a:r>
              <a:rPr lang="en-GB" dirty="0">
                <a:solidFill>
                  <a:prstClr val="black"/>
                </a:solidFill>
                <a:latin typeface="Arial" panose="020B0604020202020204" pitchFamily="34" charset="0"/>
                <a:cs typeface="Arial" panose="020B0604020202020204" pitchFamily="34" charset="0"/>
              </a:rPr>
              <a:t> </a:t>
            </a:r>
            <a:r>
              <a:rPr lang="en-GB" dirty="0" err="1">
                <a:solidFill>
                  <a:prstClr val="black"/>
                </a:solidFill>
                <a:latin typeface="Arial" panose="020B0604020202020204" pitchFamily="34" charset="0"/>
                <a:cs typeface="Arial" panose="020B0604020202020204" pitchFamily="34" charset="0"/>
              </a:rPr>
              <a:t>dei</a:t>
            </a:r>
            <a:r>
              <a:rPr lang="en-GB" dirty="0">
                <a:solidFill>
                  <a:prstClr val="black"/>
                </a:solidFill>
                <a:latin typeface="Arial" panose="020B0604020202020204" pitchFamily="34" charset="0"/>
                <a:cs typeface="Arial" panose="020B0604020202020204" pitchFamily="34" charset="0"/>
              </a:rPr>
              <a:t> social </a:t>
            </a:r>
            <a:r>
              <a:rPr lang="en-GB" dirty="0" err="1">
                <a:solidFill>
                  <a:prstClr val="black"/>
                </a:solidFill>
                <a:latin typeface="Arial" panose="020B0604020202020204" pitchFamily="34" charset="0"/>
                <a:cs typeface="Arial" panose="020B0604020202020204" pitchFamily="34" charset="0"/>
              </a:rPr>
              <a:t>utilizzati</a:t>
            </a:r>
            <a:r>
              <a:rPr lang="en-GB" dirty="0">
                <a:solidFill>
                  <a:prstClr val="black"/>
                </a:solidFill>
                <a:latin typeface="Arial" panose="020B0604020202020204" pitchFamily="34" charset="0"/>
                <a:cs typeface="Arial" panose="020B0604020202020204" pitchFamily="34" charset="0"/>
              </a:rPr>
              <a:t>:</a:t>
            </a:r>
          </a:p>
          <a:p>
            <a:pPr marL="800106" lvl="1" indent="-342900" algn="just">
              <a:lnSpc>
                <a:spcPct val="100000"/>
              </a:lnSpc>
              <a:spcBef>
                <a:spcPts val="0"/>
              </a:spcBef>
              <a:defRPr/>
            </a:pPr>
            <a:r>
              <a:rPr lang="it-IT" b="1" dirty="0" err="1">
                <a:solidFill>
                  <a:prstClr val="black"/>
                </a:solidFill>
                <a:latin typeface="Arial" panose="020B0604020202020204" pitchFamily="34" charset="0"/>
                <a:cs typeface="Arial" panose="020B0604020202020204" pitchFamily="34" charset="0"/>
              </a:rPr>
              <a:t>Facebook</a:t>
            </a:r>
            <a:r>
              <a:rPr lang="it-IT" dirty="0">
                <a:solidFill>
                  <a:prstClr val="black"/>
                </a:solidFill>
                <a:latin typeface="Arial" panose="020B0604020202020204" pitchFamily="34" charset="0"/>
                <a:cs typeface="Arial" panose="020B0604020202020204" pitchFamily="34" charset="0"/>
              </a:rPr>
              <a:t> si conferma il </a:t>
            </a:r>
            <a:r>
              <a:rPr lang="it-IT" b="1" dirty="0">
                <a:solidFill>
                  <a:prstClr val="black"/>
                </a:solidFill>
                <a:latin typeface="Arial" panose="020B0604020202020204" pitchFamily="34" charset="0"/>
                <a:cs typeface="Arial" panose="020B0604020202020204" pitchFamily="34" charset="0"/>
              </a:rPr>
              <a:t>principale strumento di divulgazione;</a:t>
            </a:r>
          </a:p>
          <a:p>
            <a:pPr marL="800106" lvl="1" indent="-342900" algn="just">
              <a:lnSpc>
                <a:spcPct val="100000"/>
              </a:lnSpc>
              <a:spcBef>
                <a:spcPts val="0"/>
              </a:spcBef>
              <a:defRPr/>
            </a:pPr>
            <a:r>
              <a:rPr lang="it-IT" b="1" dirty="0">
                <a:solidFill>
                  <a:prstClr val="black"/>
                </a:solidFill>
                <a:latin typeface="Arial" panose="020B0604020202020204" pitchFamily="34" charset="0"/>
                <a:cs typeface="Arial" panose="020B0604020202020204" pitchFamily="34" charset="0"/>
              </a:rPr>
              <a:t>Instagram:</a:t>
            </a:r>
            <a:r>
              <a:rPr lang="it-IT" dirty="0">
                <a:solidFill>
                  <a:prstClr val="black"/>
                </a:solidFill>
                <a:latin typeface="Arial" panose="020B0604020202020204" pitchFamily="34" charset="0"/>
                <a:cs typeface="Arial" panose="020B0604020202020204" pitchFamily="34" charset="0"/>
              </a:rPr>
              <a:t> nel futuro sarà implementata una strategia che consente una maggiore interazione diretta con gli utenti (ad esempio attraverso l’uso dello strumento “Stories”).</a:t>
            </a:r>
          </a:p>
        </p:txBody>
      </p:sp>
      <p:sp>
        <p:nvSpPr>
          <p:cNvPr id="4" name="CasellaDiTesto 3">
            <a:extLst>
              <a:ext uri="{FF2B5EF4-FFF2-40B4-BE49-F238E27FC236}">
                <a16:creationId xmlns:a16="http://schemas.microsoft.com/office/drawing/2014/main" xmlns="" id="{C282A021-B68A-4A00-957B-DD790225CE08}"/>
              </a:ext>
            </a:extLst>
          </p:cNvPr>
          <p:cNvSpPr txBox="1"/>
          <p:nvPr/>
        </p:nvSpPr>
        <p:spPr>
          <a:xfrm>
            <a:off x="577277" y="426978"/>
            <a:ext cx="109937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rgbClr val="5B9BD5">
                    <a:lumMod val="50000"/>
                  </a:srgbClr>
                </a:solidFill>
                <a:effectLst/>
                <a:uLnTx/>
                <a:uFillTx/>
                <a:latin typeface="Tahoma" panose="020B0604030504040204" pitchFamily="34" charset="0"/>
                <a:ea typeface="Tahoma" panose="020B0604030504040204" pitchFamily="34" charset="0"/>
                <a:cs typeface="Tahoma" panose="020B0604030504040204" pitchFamily="34" charset="0"/>
              </a:rPr>
              <a:t>Social media strategy (2/2)</a:t>
            </a:r>
          </a:p>
        </p:txBody>
      </p:sp>
      <p:cxnSp>
        <p:nvCxnSpPr>
          <p:cNvPr id="5" name="Connettore 1 2">
            <a:extLst>
              <a:ext uri="{FF2B5EF4-FFF2-40B4-BE49-F238E27FC236}">
                <a16:creationId xmlns:a16="http://schemas.microsoft.com/office/drawing/2014/main" xmlns="" id="{4FA1087C-81AC-4EEB-83F6-7E0DD53BFE99}"/>
              </a:ext>
            </a:extLst>
          </p:cNvPr>
          <p:cNvCxnSpPr/>
          <p:nvPr/>
        </p:nvCxnSpPr>
        <p:spPr>
          <a:xfrm>
            <a:off x="710005" y="888643"/>
            <a:ext cx="8868127" cy="21515"/>
          </a:xfrm>
          <a:prstGeom prst="line">
            <a:avLst/>
          </a:prstGeom>
          <a:ln w="19050">
            <a:solidFill>
              <a:srgbClr val="00206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599630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6330</TotalTime>
  <Words>12082</Words>
  <Application>Microsoft Office PowerPoint</Application>
  <PresentationFormat>Widescreen</PresentationFormat>
  <Paragraphs>3712</Paragraphs>
  <Slides>104</Slides>
  <Notes>14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2</vt:i4>
      </vt:variant>
      <vt:variant>
        <vt:lpstr>Slide Titles</vt:lpstr>
      </vt:variant>
      <vt:variant>
        <vt:i4>104</vt:i4>
      </vt:variant>
    </vt:vector>
  </HeadingPairs>
  <TitlesOfParts>
    <vt:vector size="117" baseType="lpstr">
      <vt:lpstr>MS PGothic</vt:lpstr>
      <vt:lpstr>Aptos Narrow</vt:lpstr>
      <vt:lpstr>Arial</vt:lpstr>
      <vt:lpstr>Calibri</vt:lpstr>
      <vt:lpstr>Calibri Light</vt:lpstr>
      <vt:lpstr>Monotype Corsiva</vt:lpstr>
      <vt:lpstr>Tahoma</vt:lpstr>
      <vt:lpstr>Times New Roman</vt:lpstr>
      <vt:lpstr>Trebuchet MS</vt:lpstr>
      <vt:lpstr>Wingdings</vt:lpstr>
      <vt:lpstr>Tema di Office</vt:lpstr>
      <vt:lpstr>Worksheet</vt:lpstr>
      <vt:lpstr>Foglio di lavoro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Stato avanzamento finanziario Misura 7.3 PSR Pagamenti complessivi 2014-2022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Grazie per l’attenzione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Stefania Caruso</dc:creator>
  <cp:lastModifiedBy>Asus</cp:lastModifiedBy>
  <cp:revision>426</cp:revision>
  <cp:lastPrinted>2024-11-18T08:36:47Z</cp:lastPrinted>
  <dcterms:created xsi:type="dcterms:W3CDTF">2023-01-26T10:44:25Z</dcterms:created>
  <dcterms:modified xsi:type="dcterms:W3CDTF">2024-12-05T12:44:17Z</dcterms:modified>
</cp:coreProperties>
</file>